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notesSlides/notesSlide1.xml" ContentType="application/vnd.openxmlformats-officedocument.presentationml.notesSlide+xml"/>
  <Override PartName="/ppt/media/image6.jpeg" ContentType="image/jpeg"/>
  <Override PartName="/ppt/charts/chart1.xml" ContentType="application/vnd.openxmlformats-officedocument.drawingml.chart+xml"/>
  <Override PartName="/ppt/charts/chart2.xml" ContentType="application/vnd.openxmlformats-officedocument.drawingml.chart+xml"/>
  <Override PartName="/ppt/media/image7.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s>

</file>

<file path=ppt/charts/_rels/chart1.xml.rels><?xml version="1.0" encoding="UTF-8" standalone="yes"?><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Relationships xmlns="http://schemas.openxmlformats.org/package/2006/relationships"><Relationship Id="rId1" Type="http://schemas.openxmlformats.org/officeDocument/2006/relationships/package" Target="../embeddings/Microsoft_Excel_Sheet2.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03075"/>
          <c:y val="0.0523622"/>
          <c:w val="0.891925"/>
          <c:h val="0.854284"/>
        </c:manualLayout>
      </c:layout>
      <c:barChart>
        <c:barDir val="col"/>
        <c:grouping val="stacked"/>
        <c:varyColors val="0"/>
        <c:ser>
          <c:idx val="0"/>
          <c:order val="0"/>
          <c:tx>
            <c:strRef>
              <c:f>Sheet1!$A$2</c:f>
              <c:strCache>
                <c:ptCount val="1"/>
                <c:pt idx="0">
                  <c:v>Region 2</c:v>
                </c:pt>
              </c:strCache>
            </c:strRef>
          </c:tx>
          <c:spPr>
            <a:solidFill>
              <a:srgbClr val="2E578C"/>
            </a:solidFill>
            <a:ln w="12700" cap="flat">
              <a:noFill/>
              <a:miter lim="400000"/>
            </a:ln>
            <a:effectLst/>
          </c:spPr>
          <c:invertIfNegative val="0"/>
          <c:dLbls>
            <c:numFmt formatCode="#,##0" sourceLinked="0"/>
            <c:txPr>
              <a:bodyPr/>
              <a:lstStyle/>
              <a:p>
                <a:pPr>
                  <a:defRPr b="0" i="0" strike="noStrike" sz="3600" u="none">
                    <a:solidFill>
                      <a:srgbClr val="FFFFFF"/>
                    </a:solidFill>
                    <a:effectLst>
                      <a:outerShdw sx="100000" sy="100000" kx="0" ky="0" algn="tl" rotWithShape="1" blurRad="0" dist="82550" dir="2700000">
                        <a:srgbClr val="000000">
                          <a:alpha val="33333"/>
                        </a:srgbClr>
                      </a:outerShdw>
                    </a:effectLst>
                    <a:latin typeface="Helvetica Light"/>
                  </a:defRPr>
                </a:pPr>
              </a:p>
            </c:txPr>
            <c:dLblPos val="inEnd"/>
            <c:showLegendKey val="0"/>
            <c:showVal val="0"/>
            <c:showCatName val="0"/>
            <c:showSerName val="0"/>
            <c:showPercent val="0"/>
            <c:showBubbleSize val="0"/>
            <c:showLeaderLines val="0"/>
          </c:dLbls>
          <c:cat>
            <c:strRef>
              <c:f>Sheet1!$B$1:$K$1</c:f>
              <c:strCache>
                <c:ptCount val="10"/>
                <c:pt idx="0">
                  <c:v>阶段1</c:v>
                </c:pt>
                <c:pt idx="1">
                  <c:v>阶段2</c:v>
                </c:pt>
                <c:pt idx="2">
                  <c:v>阶段3</c:v>
                </c:pt>
                <c:pt idx="3">
                  <c:v>阶段4</c:v>
                </c:pt>
                <c:pt idx="4">
                  <c:v>阶段5</c:v>
                </c:pt>
                <c:pt idx="5">
                  <c:v>阶段6</c:v>
                </c:pt>
                <c:pt idx="6">
                  <c:v>阶段7</c:v>
                </c:pt>
                <c:pt idx="7">
                  <c:v>阶段8</c:v>
                </c:pt>
                <c:pt idx="8">
                  <c:v>阶段9</c:v>
                </c:pt>
                <c:pt idx="9">
                  <c:v>阶段10</c:v>
                </c:pt>
              </c:strCache>
            </c:strRef>
          </c:cat>
          <c:val>
            <c:numRef>
              <c:f>Sheet1!$B$2:$K$2</c:f>
              <c:numCache>
                <c:ptCount val="10"/>
                <c:pt idx="0">
                  <c:v>5000.000000</c:v>
                </c:pt>
                <c:pt idx="1">
                  <c:v>5000.000000</c:v>
                </c:pt>
                <c:pt idx="2">
                  <c:v>5000.000000</c:v>
                </c:pt>
                <c:pt idx="3">
                  <c:v>5000.000000</c:v>
                </c:pt>
                <c:pt idx="4">
                  <c:v>5000.000000</c:v>
                </c:pt>
                <c:pt idx="5">
                  <c:v>5000.000000</c:v>
                </c:pt>
                <c:pt idx="6">
                  <c:v>5000.000000</c:v>
                </c:pt>
                <c:pt idx="7">
                  <c:v>5000.000000</c:v>
                </c:pt>
                <c:pt idx="8">
                  <c:v>5000.000000</c:v>
                </c:pt>
                <c:pt idx="9">
                  <c:v>5000.000000</c:v>
                </c:pt>
              </c:numCache>
            </c:numRef>
          </c:val>
        </c:ser>
        <c:ser>
          <c:idx val="1"/>
          <c:order val="1"/>
          <c:tx>
            <c:strRef>
              <c:f>Sheet1!$A$3</c:f>
              <c:strCache>
                <c:ptCount val="1"/>
                <c:pt idx="0">
                  <c:v>Region 1</c:v>
                </c:pt>
              </c:strCache>
            </c:strRef>
          </c:tx>
          <c:spPr>
            <a:solidFill>
              <a:srgbClr val="5D9648"/>
            </a:solidFill>
            <a:ln w="12700" cap="flat">
              <a:noFill/>
              <a:miter lim="400000"/>
            </a:ln>
            <a:effectLst/>
          </c:spPr>
          <c:invertIfNegative val="0"/>
          <c:dLbls>
            <c:numFmt formatCode="#,##0" sourceLinked="0"/>
            <c:txPr>
              <a:bodyPr/>
              <a:lstStyle/>
              <a:p>
                <a:pPr>
                  <a:defRPr b="0" i="0" strike="noStrike" sz="3600" u="none">
                    <a:solidFill>
                      <a:srgbClr val="FFFFFF"/>
                    </a:solidFill>
                    <a:effectLst>
                      <a:outerShdw sx="100000" sy="100000" kx="0" ky="0" algn="tl" rotWithShape="1" blurRad="0" dist="82550" dir="2700000">
                        <a:srgbClr val="000000">
                          <a:alpha val="33333"/>
                        </a:srgbClr>
                      </a:outerShdw>
                    </a:effectLst>
                    <a:latin typeface="Helvetica Light"/>
                  </a:defRPr>
                </a:pPr>
              </a:p>
            </c:txPr>
            <c:dLblPos val="inEnd"/>
            <c:showLegendKey val="0"/>
            <c:showVal val="1"/>
            <c:showCatName val="0"/>
            <c:showSerName val="0"/>
            <c:showPercent val="0"/>
            <c:showBubbleSize val="0"/>
            <c:showLeaderLines val="0"/>
          </c:dLbls>
          <c:cat>
            <c:strRef>
              <c:f>Sheet1!$B$1:$K$1</c:f>
              <c:strCache>
                <c:ptCount val="10"/>
                <c:pt idx="0">
                  <c:v>阶段1</c:v>
                </c:pt>
                <c:pt idx="1">
                  <c:v>阶段2</c:v>
                </c:pt>
                <c:pt idx="2">
                  <c:v>阶段3</c:v>
                </c:pt>
                <c:pt idx="3">
                  <c:v>阶段4</c:v>
                </c:pt>
                <c:pt idx="4">
                  <c:v>阶段5</c:v>
                </c:pt>
                <c:pt idx="5">
                  <c:v>阶段6</c:v>
                </c:pt>
                <c:pt idx="6">
                  <c:v>阶段7</c:v>
                </c:pt>
                <c:pt idx="7">
                  <c:v>阶段8</c:v>
                </c:pt>
                <c:pt idx="8">
                  <c:v>阶段9</c:v>
                </c:pt>
                <c:pt idx="9">
                  <c:v>阶段10</c:v>
                </c:pt>
              </c:strCache>
            </c:strRef>
          </c:cat>
          <c:val>
            <c:numRef>
              <c:f>Sheet1!$B$3:$K$3</c:f>
              <c:numCache>
                <c:ptCount val="9"/>
                <c:pt idx="0">
                  <c:v>1000.000000</c:v>
                </c:pt>
                <c:pt idx="1">
                  <c:v>800.000000</c:v>
                </c:pt>
                <c:pt idx="2">
                  <c:v>700.000000</c:v>
                </c:pt>
                <c:pt idx="3">
                  <c:v>600.000000</c:v>
                </c:pt>
                <c:pt idx="4">
                  <c:v>500.000000</c:v>
                </c:pt>
                <c:pt idx="5">
                  <c:v>400.000000</c:v>
                </c:pt>
                <c:pt idx="6">
                  <c:v>300.000000</c:v>
                </c:pt>
                <c:pt idx="7">
                  <c:v>200.000000</c:v>
                </c:pt>
                <c:pt idx="8">
                  <c:v>100.000000</c:v>
                </c:pt>
              </c:numCache>
            </c:numRef>
          </c:val>
        </c:ser>
        <c:gapWidth val="40"/>
        <c:overlap val="10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b="0" i="0" strike="noStrike" sz="2800" u="none">
                <a:solidFill>
                  <a:srgbClr val="000000"/>
                </a:solidFill>
                <a:latin typeface="Helvetica Light"/>
              </a:defRPr>
            </a:pPr>
          </a:p>
        </c:txPr>
        <c:crossAx val="2094734553"/>
        <c:crosses val="autoZero"/>
        <c:auto val="1"/>
        <c:lblAlgn val="ctr"/>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General&quot;LRC&quot;" sourceLinked="0"/>
        <c:majorTickMark val="none"/>
        <c:minorTickMark val="none"/>
        <c:tickLblPos val="nextTo"/>
        <c:spPr>
          <a:ln w="12700" cap="flat">
            <a:noFill/>
            <a:prstDash val="solid"/>
            <a:miter lim="400000"/>
          </a:ln>
        </c:spPr>
        <c:txPr>
          <a:bodyPr rot="0"/>
          <a:lstStyle/>
          <a:p>
            <a:pPr>
              <a:defRPr b="0" i="0" strike="noStrike" sz="2800" u="none">
                <a:solidFill>
                  <a:srgbClr val="000000"/>
                </a:solidFill>
                <a:latin typeface="Helvetica Light"/>
              </a:defRPr>
            </a:pPr>
          </a:p>
        </c:txPr>
        <c:crossAx val="2094734552"/>
        <c:crosses val="autoZero"/>
        <c:crossBetween val="between"/>
        <c:majorUnit val="1000"/>
        <c:minorUnit val="500"/>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03075"/>
          <c:y val="0.0523622"/>
          <c:w val="0.891925"/>
          <c:h val="0.854284"/>
        </c:manualLayout>
      </c:layout>
      <c:barChart>
        <c:barDir val="col"/>
        <c:grouping val="stacked"/>
        <c:varyColors val="0"/>
        <c:ser>
          <c:idx val="0"/>
          <c:order val="0"/>
          <c:tx>
            <c:strRef>
              <c:f>Sheet1!$A$2</c:f>
              <c:strCache>
                <c:ptCount val="1"/>
                <c:pt idx="0">
                  <c:v>Region 2</c:v>
                </c:pt>
              </c:strCache>
            </c:strRef>
          </c:tx>
          <c:spPr>
            <a:solidFill>
              <a:srgbClr val="2E578C"/>
            </a:solidFill>
            <a:ln w="12700" cap="flat">
              <a:noFill/>
              <a:miter lim="400000"/>
            </a:ln>
            <a:effectLst/>
          </c:spPr>
          <c:invertIfNegative val="0"/>
          <c:dLbls>
            <c:numFmt formatCode="#,##0" sourceLinked="0"/>
            <c:txPr>
              <a:bodyPr/>
              <a:lstStyle/>
              <a:p>
                <a:pPr>
                  <a:defRPr b="0" i="0" strike="noStrike" sz="3600" u="none">
                    <a:solidFill>
                      <a:srgbClr val="FFFFFF"/>
                    </a:solidFill>
                    <a:effectLst>
                      <a:outerShdw sx="100000" sy="100000" kx="0" ky="0" algn="tl" rotWithShape="1" blurRad="0" dist="82550" dir="2700000">
                        <a:srgbClr val="000000">
                          <a:alpha val="33333"/>
                        </a:srgbClr>
                      </a:outerShdw>
                    </a:effectLst>
                    <a:latin typeface="Helvetica Light"/>
                  </a:defRPr>
                </a:pPr>
              </a:p>
            </c:txPr>
            <c:dLblPos val="inEnd"/>
            <c:showLegendKey val="0"/>
            <c:showVal val="0"/>
            <c:showCatName val="0"/>
            <c:showSerName val="0"/>
            <c:showPercent val="0"/>
            <c:showBubbleSize val="0"/>
            <c:showLeaderLines val="0"/>
          </c:dLbls>
          <c:cat>
            <c:strRef>
              <c:f>Sheet1!$B$1:$K$1</c:f>
              <c:strCache>
                <c:ptCount val="10"/>
                <c:pt idx="0">
                  <c:v>阶段1</c:v>
                </c:pt>
                <c:pt idx="1">
                  <c:v>阶段2</c:v>
                </c:pt>
                <c:pt idx="2">
                  <c:v>阶段3</c:v>
                </c:pt>
                <c:pt idx="3">
                  <c:v>阶段4</c:v>
                </c:pt>
                <c:pt idx="4">
                  <c:v>阶段5</c:v>
                </c:pt>
                <c:pt idx="5">
                  <c:v>阶段6</c:v>
                </c:pt>
                <c:pt idx="6">
                  <c:v>阶段7</c:v>
                </c:pt>
                <c:pt idx="7">
                  <c:v>阶段8</c:v>
                </c:pt>
                <c:pt idx="8">
                  <c:v>阶段9</c:v>
                </c:pt>
                <c:pt idx="9">
                  <c:v>阶段10</c:v>
                </c:pt>
              </c:strCache>
            </c:strRef>
          </c:cat>
          <c:val>
            <c:numRef>
              <c:f>Sheet1!$B$2:$K$2</c:f>
              <c:numCache>
                <c:ptCount val="10"/>
                <c:pt idx="0">
                  <c:v>5000.000000</c:v>
                </c:pt>
                <c:pt idx="1">
                  <c:v>5000.000000</c:v>
                </c:pt>
                <c:pt idx="2">
                  <c:v>5000.000000</c:v>
                </c:pt>
                <c:pt idx="3">
                  <c:v>5000.000000</c:v>
                </c:pt>
                <c:pt idx="4">
                  <c:v>5000.000000</c:v>
                </c:pt>
                <c:pt idx="5">
                  <c:v>5000.000000</c:v>
                </c:pt>
                <c:pt idx="6">
                  <c:v>5000.000000</c:v>
                </c:pt>
                <c:pt idx="7">
                  <c:v>5000.000000</c:v>
                </c:pt>
                <c:pt idx="8">
                  <c:v>5000.000000</c:v>
                </c:pt>
                <c:pt idx="9">
                  <c:v>5000.000000</c:v>
                </c:pt>
              </c:numCache>
            </c:numRef>
          </c:val>
        </c:ser>
        <c:ser>
          <c:idx val="1"/>
          <c:order val="1"/>
          <c:tx>
            <c:strRef>
              <c:f>Sheet1!$A$3</c:f>
              <c:strCache>
                <c:ptCount val="1"/>
                <c:pt idx="0">
                  <c:v>Region 1</c:v>
                </c:pt>
              </c:strCache>
            </c:strRef>
          </c:tx>
          <c:spPr>
            <a:solidFill>
              <a:srgbClr val="5D9648"/>
            </a:solidFill>
            <a:ln w="12700" cap="flat">
              <a:noFill/>
              <a:miter lim="400000"/>
            </a:ln>
            <a:effectLst/>
          </c:spPr>
          <c:invertIfNegative val="0"/>
          <c:dLbls>
            <c:numFmt formatCode="#,##0" sourceLinked="0"/>
            <c:txPr>
              <a:bodyPr/>
              <a:lstStyle/>
              <a:p>
                <a:pPr>
                  <a:defRPr b="0" i="0" strike="noStrike" sz="3600" u="none">
                    <a:solidFill>
                      <a:srgbClr val="FFFFFF"/>
                    </a:solidFill>
                    <a:effectLst>
                      <a:outerShdw sx="100000" sy="100000" kx="0" ky="0" algn="tl" rotWithShape="1" blurRad="0" dist="82550" dir="2700000">
                        <a:srgbClr val="000000">
                          <a:alpha val="33333"/>
                        </a:srgbClr>
                      </a:outerShdw>
                    </a:effectLst>
                    <a:latin typeface="Helvetica Light"/>
                  </a:defRPr>
                </a:pPr>
              </a:p>
            </c:txPr>
            <c:dLblPos val="inEnd"/>
            <c:showLegendKey val="0"/>
            <c:showVal val="1"/>
            <c:showCatName val="0"/>
            <c:showSerName val="0"/>
            <c:showPercent val="0"/>
            <c:showBubbleSize val="0"/>
            <c:showLeaderLines val="0"/>
          </c:dLbls>
          <c:cat>
            <c:strRef>
              <c:f>Sheet1!$B$1:$K$1</c:f>
              <c:strCache>
                <c:ptCount val="10"/>
                <c:pt idx="0">
                  <c:v>阶段1</c:v>
                </c:pt>
                <c:pt idx="1">
                  <c:v>阶段2</c:v>
                </c:pt>
                <c:pt idx="2">
                  <c:v>阶段3</c:v>
                </c:pt>
                <c:pt idx="3">
                  <c:v>阶段4</c:v>
                </c:pt>
                <c:pt idx="4">
                  <c:v>阶段5</c:v>
                </c:pt>
                <c:pt idx="5">
                  <c:v>阶段6</c:v>
                </c:pt>
                <c:pt idx="6">
                  <c:v>阶段7</c:v>
                </c:pt>
                <c:pt idx="7">
                  <c:v>阶段8</c:v>
                </c:pt>
                <c:pt idx="8">
                  <c:v>阶段9</c:v>
                </c:pt>
                <c:pt idx="9">
                  <c:v>阶段10</c:v>
                </c:pt>
              </c:strCache>
            </c:strRef>
          </c:cat>
          <c:val>
            <c:numRef>
              <c:f>Sheet1!$B$3:$K$3</c:f>
              <c:numCache>
                <c:ptCount val="9"/>
                <c:pt idx="0">
                  <c:v>1000.000000</c:v>
                </c:pt>
                <c:pt idx="1">
                  <c:v>800.000000</c:v>
                </c:pt>
                <c:pt idx="2">
                  <c:v>700.000000</c:v>
                </c:pt>
                <c:pt idx="3">
                  <c:v>600.000000</c:v>
                </c:pt>
                <c:pt idx="4">
                  <c:v>500.000000</c:v>
                </c:pt>
                <c:pt idx="5">
                  <c:v>400.000000</c:v>
                </c:pt>
                <c:pt idx="6">
                  <c:v>300.000000</c:v>
                </c:pt>
                <c:pt idx="7">
                  <c:v>200.000000</c:v>
                </c:pt>
                <c:pt idx="8">
                  <c:v>100.000000</c:v>
                </c:pt>
              </c:numCache>
            </c:numRef>
          </c:val>
        </c:ser>
        <c:gapWidth val="40"/>
        <c:overlap val="10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b="0" i="0" strike="noStrike" sz="2800" u="none">
                <a:solidFill>
                  <a:srgbClr val="000000"/>
                </a:solidFill>
                <a:latin typeface="Helvetica Light"/>
              </a:defRPr>
            </a:pPr>
          </a:p>
        </c:txPr>
        <c:crossAx val="2094734553"/>
        <c:crosses val="autoZero"/>
        <c:auto val="1"/>
        <c:lblAlgn val="ctr"/>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General&quot;LRC&quot;" sourceLinked="0"/>
        <c:majorTickMark val="none"/>
        <c:minorTickMark val="none"/>
        <c:tickLblPos val="nextTo"/>
        <c:spPr>
          <a:ln w="12700" cap="flat">
            <a:noFill/>
            <a:prstDash val="solid"/>
            <a:miter lim="400000"/>
          </a:ln>
        </c:spPr>
        <c:txPr>
          <a:bodyPr rot="0"/>
          <a:lstStyle/>
          <a:p>
            <a:pPr>
              <a:defRPr b="0" i="0" strike="noStrike" sz="2800" u="none">
                <a:solidFill>
                  <a:srgbClr val="000000"/>
                </a:solidFill>
                <a:latin typeface="Helvetica Light"/>
              </a:defRPr>
            </a:pPr>
          </a:p>
        </c:txPr>
        <c:crossAx val="2094734552"/>
        <c:crosses val="autoZero"/>
        <c:crossBetween val="between"/>
        <c:majorUnit val="1000"/>
        <c:minorUnit val="500"/>
      </c:valAx>
      <c:spPr>
        <a:noFill/>
        <a:ln w="12700" cap="flat">
          <a:noFill/>
          <a:miter lim="400000"/>
        </a:ln>
        <a:effectLst/>
      </c:spPr>
    </c:plotArea>
    <c:plotVisOnly val="1"/>
    <c:dispBlanksAs val="gap"/>
  </c:chart>
  <c:spPr>
    <a:noFill/>
    <a:ln>
      <a:noFill/>
    </a:ln>
    <a:effectLst/>
  </c:spPr>
  <c:externalData r:id="rId1">
    <c:autoUpdate val="0"/>
  </c:externalData>
</c:chartSpace>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sldImg"/>
          </p:nvPr>
        </p:nvSpPr>
        <p:spPr>
          <a:prstGeom prst="rect">
            <a:avLst/>
          </a:prstGeom>
        </p:spPr>
        <p:txBody>
          <a:bodyPr/>
          <a:lstStyle/>
          <a:p>
            <a:pPr/>
          </a:p>
        </p:txBody>
      </p:sp>
      <p:sp>
        <p:nvSpPr>
          <p:cNvPr id="170" name="Shape 170"/>
          <p:cNvSpPr/>
          <p:nvPr>
            <p:ph type="body" sz="quarter" idx="1"/>
          </p:nvPr>
        </p:nvSpPr>
        <p:spPr>
          <a:prstGeom prst="rect">
            <a:avLst/>
          </a:prstGeom>
        </p:spPr>
        <p:txBody>
          <a:bodyPr/>
          <a:lstStyle/>
          <a:p>
            <a:pPr/>
            <a:r>
              <a:t>2013年10，香港GBL突然关闭，用户损失2000万美万。</a:t>
            </a:r>
          </a:p>
          <a:p>
            <a:pPr/>
            <a:r>
              <a:t>2014年2月，当时世界最大的比特币交易所Mt.Gox的85万比特币，7000被盗；</a:t>
            </a:r>
          </a:p>
          <a:p>
            <a:pPr/>
            <a:r>
              <a:t>2014年5月，比特币交易平台FXBTC长期亏损，停止运营；</a:t>
            </a:r>
          </a:p>
          <a:p>
            <a:pPr/>
            <a:r>
              <a:t>2015年1月，交易平台virtex停止提现，并将资金分批转走。</a:t>
            </a:r>
          </a:p>
          <a:p>
            <a:pPr/>
            <a:r>
              <a:t>2016年8月，香港的Bitfinex由于网站出现安全漏洞，余额12万比特币被盗，6500万美元。</a:t>
            </a:r>
          </a:p>
          <a:p>
            <a:pPr/>
            <a:r>
              <a:t>2016年5月，比特币平台Gatecoin18万以太，250比特币。</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4833937" y="2303859"/>
            <a:ext cx="14716126" cy="4643438"/>
          </a:xfrm>
          <a:prstGeom prst="rect">
            <a:avLst/>
          </a:prstGeom>
        </p:spPr>
        <p:txBody>
          <a:bodyPr anchor="b"/>
          <a:lstStyle/>
          <a:p>
            <a:pPr/>
            <a:r>
              <a:t>Title Text</a:t>
            </a:r>
          </a:p>
        </p:txBody>
      </p:sp>
      <p:sp>
        <p:nvSpPr>
          <p:cNvPr id="12" name="Body Level One…"/>
          <p:cNvSpPr txBox="1"/>
          <p:nvPr>
            <p:ph type="body" sz="quarter" idx="1"/>
          </p:nvPr>
        </p:nvSpPr>
        <p:spPr>
          <a:xfrm>
            <a:off x="4833937" y="7072312"/>
            <a:ext cx="14716126" cy="1589485"/>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pPr/>
            <a:r>
              <a:t>–Johnny Appleseed</a:t>
            </a:r>
          </a:p>
        </p:txBody>
      </p:sp>
      <p:sp>
        <p:nvSpPr>
          <p:cNvPr id="94" name="“Type a quote here.”"/>
          <p:cNvSpPr txBox="1"/>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3048000" y="0"/>
            <a:ext cx="18288000" cy="137160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sz="half" idx="13"/>
          </p:nvPr>
        </p:nvSpPr>
        <p:spPr>
          <a:xfrm>
            <a:off x="5307210" y="892968"/>
            <a:ext cx="13751720" cy="8322470"/>
          </a:xfrm>
          <a:prstGeom prst="rect">
            <a:avLst/>
          </a:prstGeom>
        </p:spPr>
        <p:txBody>
          <a:bodyPr lIns="91439" tIns="45719" rIns="91439" bIns="45719" anchor="t">
            <a:noAutofit/>
          </a:bodyPr>
          <a:lstStyle/>
          <a:p>
            <a:pPr/>
          </a:p>
        </p:txBody>
      </p:sp>
      <p:sp>
        <p:nvSpPr>
          <p:cNvPr id="21" name="Title Text"/>
          <p:cNvSpPr txBox="1"/>
          <p:nvPr>
            <p:ph type="title"/>
          </p:nvPr>
        </p:nvSpPr>
        <p:spPr>
          <a:xfrm>
            <a:off x="4833937" y="9447609"/>
            <a:ext cx="14716126" cy="2000251"/>
          </a:xfrm>
          <a:prstGeom prst="rect">
            <a:avLst/>
          </a:prstGeom>
        </p:spPr>
        <p:txBody>
          <a:bodyPr anchor="b"/>
          <a:lstStyle/>
          <a:p>
            <a:pPr/>
            <a:r>
              <a:t>Title Text</a:t>
            </a:r>
          </a:p>
        </p:txBody>
      </p:sp>
      <p:sp>
        <p:nvSpPr>
          <p:cNvPr id="22" name="Body Level One…"/>
          <p:cNvSpPr txBox="1"/>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11935814" y="13001625"/>
            <a:ext cx="494513" cy="51117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4833937" y="4536281"/>
            <a:ext cx="14716126" cy="4643438"/>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12495609" y="892968"/>
            <a:ext cx="7500938" cy="11572876"/>
          </a:xfrm>
          <a:prstGeom prst="rect">
            <a:avLst/>
          </a:prstGeom>
        </p:spPr>
        <p:txBody>
          <a:bodyPr lIns="91439" tIns="45719" rIns="91439" bIns="45719" anchor="t">
            <a:noAutofit/>
          </a:bodyPr>
          <a:lstStyle/>
          <a:p>
            <a:pPr/>
          </a:p>
        </p:txBody>
      </p:sp>
      <p:sp>
        <p:nvSpPr>
          <p:cNvPr id="39" name="Title Text"/>
          <p:cNvSpPr txBox="1"/>
          <p:nvPr>
            <p:ph type="title"/>
          </p:nvPr>
        </p:nvSpPr>
        <p:spPr>
          <a:xfrm>
            <a:off x="4387453" y="892968"/>
            <a:ext cx="7500938" cy="5607845"/>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quarter" idx="13"/>
          </p:nvPr>
        </p:nvSpPr>
        <p:spPr>
          <a:xfrm>
            <a:off x="12495609" y="3661171"/>
            <a:ext cx="7500938" cy="8840392"/>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4387453" y="1785937"/>
            <a:ext cx="15609094" cy="101441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12495609" y="7161609"/>
            <a:ext cx="7500938" cy="5304235"/>
          </a:xfrm>
          <a:prstGeom prst="rect">
            <a:avLst/>
          </a:prstGeom>
        </p:spPr>
        <p:txBody>
          <a:bodyPr lIns="91439" tIns="45719" rIns="91439" bIns="45719" anchor="t">
            <a:noAutofit/>
          </a:bodyPr>
          <a:lstStyle/>
          <a:p>
            <a:pPr/>
          </a:p>
        </p:txBody>
      </p:sp>
      <p:sp>
        <p:nvSpPr>
          <p:cNvPr id="84" name="Image"/>
          <p:cNvSpPr/>
          <p:nvPr>
            <p:ph type="pic" sz="quarter" idx="14"/>
          </p:nvPr>
        </p:nvSpPr>
        <p:spPr>
          <a:xfrm>
            <a:off x="12504353" y="1250156"/>
            <a:ext cx="7500939" cy="5304235"/>
          </a:xfrm>
          <a:prstGeom prst="rect">
            <a:avLst/>
          </a:prstGeom>
        </p:spPr>
        <p:txBody>
          <a:bodyPr lIns="91439" tIns="45719" rIns="91439" bIns="45719" anchor="t">
            <a:noAutofit/>
          </a:bodyPr>
          <a:lstStyle/>
          <a:p>
            <a:pPr/>
          </a:p>
        </p:txBody>
      </p:sp>
      <p:sp>
        <p:nvSpPr>
          <p:cNvPr id="85" name="Image"/>
          <p:cNvSpPr/>
          <p:nvPr>
            <p:ph type="pic" sz="half" idx="15"/>
          </p:nvPr>
        </p:nvSpPr>
        <p:spPr>
          <a:xfrm>
            <a:off x="4387453" y="1250156"/>
            <a:ext cx="7500938" cy="11215688"/>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atOff val="24555"/>
            <a:lumOff val="22232"/>
          </a:schemeClr>
        </a:solidFill>
      </p:bgPr>
    </p:bg>
    <p:spTree>
      <p:nvGrpSpPr>
        <p:cNvPr id="1" name=""/>
        <p:cNvGrpSpPr/>
        <p:nvPr/>
      </p:nvGrpSpPr>
      <p:grpSpPr>
        <a:xfrm>
          <a:off x="0" y="0"/>
          <a:ext cx="0" cy="0"/>
          <a:chOff x="0" y="0"/>
          <a:chExt cx="0" cy="0"/>
        </a:xfrm>
      </p:grpSpPr>
      <p:sp>
        <p:nvSpPr>
          <p:cNvPr id="2" name="Title Text"/>
          <p:cNvSpPr txBox="1"/>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Title Text</a:t>
            </a:r>
          </a:p>
        </p:txBody>
      </p:sp>
      <p:sp>
        <p:nvSpPr>
          <p:cNvPr id="3" name="Body Level One…"/>
          <p:cNvSpPr txBox="1"/>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foundation@loopring.org" TargetMode="External"/><Relationship Id="rId3" Type="http://schemas.openxmlformats.org/officeDocument/2006/relationships/hyperlink" Target="mailto:daniel@loopring.org" TargetMode="External"/><Relationship Id="rId4" Type="http://schemas.openxmlformats.org/officeDocument/2006/relationships/image" Target="../media/image1.jpeg"/><Relationship Id="rId5" Type="http://schemas.openxmlformats.org/officeDocument/2006/relationships/image" Target="../media/image2.jpe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 Id="rId3" Type="http://schemas.openxmlformats.org/officeDocument/2006/relationships/image" Target="../media/image4.jpe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jpe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loopring/whitepaper/raw/master/en_whitepaper.pdf" TargetMode="External"/><Relationship Id="rId3" Type="http://schemas.openxmlformats.org/officeDocument/2006/relationships/hyperlink" Target="https://github.com/loopring/whitepaper/raw/master/zh_whitepaper.pdf" TargetMode="Externa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loopring/whitepaper/raw/master/en_whitepaper.pdf" TargetMode="External"/><Relationship Id="rId3" Type="http://schemas.openxmlformats.org/officeDocument/2006/relationships/hyperlink" Target="https://github.com/loopring/whitepaper/raw/master/zh_whitepaper.pdf"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image" Target="../media/image5.jpe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1.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2.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jpe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foundation@loopring.org" TargetMode="External"/><Relationship Id="rId3" Type="http://schemas.openxmlformats.org/officeDocument/2006/relationships/hyperlink" Target="https://loopring.org" TargetMode="External"/><Relationship Id="rId4" Type="http://schemas.openxmlformats.org/officeDocument/2006/relationships/image" Target="../media/image7.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303030"/>
        </a:solidFill>
      </p:bgPr>
    </p:bg>
    <p:spTree>
      <p:nvGrpSpPr>
        <p:cNvPr id="1" name=""/>
        <p:cNvGrpSpPr/>
        <p:nvPr/>
      </p:nvGrpSpPr>
      <p:grpSpPr>
        <a:xfrm>
          <a:off x="0" y="0"/>
          <a:ext cx="0" cy="0"/>
          <a:chOff x="0" y="0"/>
          <a:chExt cx="0" cy="0"/>
        </a:xfrm>
      </p:grpSpPr>
      <p:sp>
        <p:nvSpPr>
          <p:cNvPr id="119" name="Loopring 基金会…"/>
          <p:cNvSpPr txBox="1"/>
          <p:nvPr/>
        </p:nvSpPr>
        <p:spPr>
          <a:xfrm>
            <a:off x="6729863" y="8049676"/>
            <a:ext cx="10924275" cy="157916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normAutofit fontScale="100000" lnSpcReduction="0"/>
          </a:bodyPr>
          <a:lstStyle/>
          <a:p>
            <a:pPr defTabSz="698301">
              <a:defRPr sz="2040">
                <a:solidFill>
                  <a:schemeClr val="accent1">
                    <a:satOff val="-3355"/>
                    <a:lumOff val="26614"/>
                  </a:schemeClr>
                </a:solidFill>
                <a:latin typeface="Roboto Regular"/>
                <a:ea typeface="Roboto Regular"/>
                <a:cs typeface="Roboto Regular"/>
                <a:sym typeface="Roboto Regular"/>
              </a:defRPr>
            </a:pPr>
            <a:r>
              <a:t>Loopring 基金会</a:t>
            </a:r>
          </a:p>
          <a:p>
            <a:pPr defTabSz="698301">
              <a:defRPr sz="2040">
                <a:solidFill>
                  <a:schemeClr val="accent1">
                    <a:satOff val="-3355"/>
                    <a:lumOff val="26614"/>
                  </a:schemeClr>
                </a:solidFill>
                <a:latin typeface="Roboto Regular"/>
                <a:ea typeface="Roboto Regular"/>
                <a:cs typeface="Roboto Regular"/>
                <a:sym typeface="Roboto Regular"/>
              </a:defRPr>
            </a:pPr>
            <a:r>
              <a:rPr u="sng">
                <a:hlinkClick r:id="rId2" invalidUrl="" action="" tgtFrame="" tooltip="" history="1" highlightClick="0" endSnd="0"/>
              </a:rPr>
              <a:t>foundation@loopring.org</a:t>
            </a:r>
          </a:p>
          <a:p>
            <a:pPr defTabSz="698301">
              <a:defRPr sz="2040">
                <a:solidFill>
                  <a:schemeClr val="accent1">
                    <a:satOff val="-3355"/>
                    <a:lumOff val="26614"/>
                  </a:schemeClr>
                </a:solidFill>
                <a:latin typeface="Roboto Regular"/>
                <a:ea typeface="Roboto Regular"/>
                <a:cs typeface="Roboto Regular"/>
                <a:sym typeface="Roboto Regular"/>
              </a:defRPr>
            </a:pPr>
            <a:r>
              <a:rPr u="sng">
                <a:hlinkClick r:id="rId3" invalidUrl="" action="" tgtFrame="" tooltip="" history="1" highlightClick="0" endSnd="0"/>
              </a:rPr>
              <a:t>daniel@loopring.org</a:t>
            </a:r>
          </a:p>
        </p:txBody>
      </p:sp>
      <p:pic>
        <p:nvPicPr>
          <p:cNvPr id="120" name="屏幕快照 2017-06-25 18.07.47.jpg" descr="屏幕快照 2017-06-25 18.07.47.jpg"/>
          <p:cNvPicPr>
            <a:picLocks noChangeAspect="1"/>
          </p:cNvPicPr>
          <p:nvPr/>
        </p:nvPicPr>
        <p:blipFill>
          <a:blip r:embed="rId4">
            <a:alphaModFix amt="50587"/>
            <a:extLst/>
          </a:blip>
          <a:srcRect l="10421" t="729" r="9695" b="654"/>
          <a:stretch>
            <a:fillRect/>
          </a:stretch>
        </p:blipFill>
        <p:spPr>
          <a:xfrm>
            <a:off x="9454258" y="4494933"/>
            <a:ext cx="722558" cy="1011635"/>
          </a:xfrm>
          <a:custGeom>
            <a:avLst/>
            <a:gdLst/>
            <a:ahLst/>
            <a:cxnLst>
              <a:cxn ang="0">
                <a:pos x="wd2" y="hd2"/>
              </a:cxn>
              <a:cxn ang="5400000">
                <a:pos x="wd2" y="hd2"/>
              </a:cxn>
              <a:cxn ang="10800000">
                <a:pos x="wd2" y="hd2"/>
              </a:cxn>
              <a:cxn ang="16200000">
                <a:pos x="wd2" y="hd2"/>
              </a:cxn>
            </a:cxnLst>
            <a:rect l="0" t="0" r="r" b="b"/>
            <a:pathLst>
              <a:path w="21480" h="21600" fill="norm" stroke="1" extrusionOk="0">
                <a:moveTo>
                  <a:pt x="10555" y="0"/>
                </a:moveTo>
                <a:lnTo>
                  <a:pt x="9741" y="1339"/>
                </a:lnTo>
                <a:cubicBezTo>
                  <a:pt x="9170" y="2284"/>
                  <a:pt x="8461" y="2979"/>
                  <a:pt x="7806" y="3246"/>
                </a:cubicBezTo>
                <a:cubicBezTo>
                  <a:pt x="6778" y="3664"/>
                  <a:pt x="6448" y="4411"/>
                  <a:pt x="7145" y="4720"/>
                </a:cubicBezTo>
                <a:cubicBezTo>
                  <a:pt x="7684" y="4958"/>
                  <a:pt x="6637" y="6274"/>
                  <a:pt x="5470" y="6821"/>
                </a:cubicBezTo>
                <a:cubicBezTo>
                  <a:pt x="4660" y="7202"/>
                  <a:pt x="4522" y="7411"/>
                  <a:pt x="4703" y="8059"/>
                </a:cubicBezTo>
                <a:cubicBezTo>
                  <a:pt x="4987" y="9075"/>
                  <a:pt x="3413" y="11356"/>
                  <a:pt x="2143" y="11770"/>
                </a:cubicBezTo>
                <a:cubicBezTo>
                  <a:pt x="1157" y="12092"/>
                  <a:pt x="677" y="12975"/>
                  <a:pt x="998" y="13855"/>
                </a:cubicBezTo>
                <a:cubicBezTo>
                  <a:pt x="1108" y="14155"/>
                  <a:pt x="877" y="14944"/>
                  <a:pt x="479" y="15609"/>
                </a:cubicBezTo>
                <a:cubicBezTo>
                  <a:pt x="9" y="16394"/>
                  <a:pt x="-120" y="16908"/>
                  <a:pt x="113" y="17075"/>
                </a:cubicBezTo>
                <a:cubicBezTo>
                  <a:pt x="311" y="17216"/>
                  <a:pt x="2755" y="18316"/>
                  <a:pt x="5552" y="19515"/>
                </a:cubicBezTo>
                <a:lnTo>
                  <a:pt x="10425" y="21600"/>
                </a:lnTo>
                <a:cubicBezTo>
                  <a:pt x="10745" y="21575"/>
                  <a:pt x="10955" y="21552"/>
                  <a:pt x="10980" y="21524"/>
                </a:cubicBezTo>
                <a:cubicBezTo>
                  <a:pt x="11085" y="21402"/>
                  <a:pt x="12620" y="20666"/>
                  <a:pt x="14401" y="19888"/>
                </a:cubicBezTo>
                <a:cubicBezTo>
                  <a:pt x="16182" y="19110"/>
                  <a:pt x="18501" y="18080"/>
                  <a:pt x="19557" y="17600"/>
                </a:cubicBezTo>
                <a:lnTo>
                  <a:pt x="21480" y="16728"/>
                </a:lnTo>
                <a:lnTo>
                  <a:pt x="20784" y="15550"/>
                </a:lnTo>
                <a:cubicBezTo>
                  <a:pt x="20329" y="14789"/>
                  <a:pt x="20144" y="14066"/>
                  <a:pt x="20277" y="13482"/>
                </a:cubicBezTo>
                <a:cubicBezTo>
                  <a:pt x="20458" y="12681"/>
                  <a:pt x="20341" y="12494"/>
                  <a:pt x="19156" y="11847"/>
                </a:cubicBezTo>
                <a:cubicBezTo>
                  <a:pt x="17537" y="10962"/>
                  <a:pt x="16292" y="9102"/>
                  <a:pt x="16596" y="8016"/>
                </a:cubicBezTo>
                <a:cubicBezTo>
                  <a:pt x="16778" y="7364"/>
                  <a:pt x="16654" y="7196"/>
                  <a:pt x="15817" y="6923"/>
                </a:cubicBezTo>
                <a:cubicBezTo>
                  <a:pt x="14673" y="6550"/>
                  <a:pt x="13538" y="4915"/>
                  <a:pt x="14130" y="4491"/>
                </a:cubicBezTo>
                <a:cubicBezTo>
                  <a:pt x="14787" y="4021"/>
                  <a:pt x="14540" y="3552"/>
                  <a:pt x="13540" y="3373"/>
                </a:cubicBezTo>
                <a:cubicBezTo>
                  <a:pt x="12796" y="3239"/>
                  <a:pt x="12327" y="2808"/>
                  <a:pt x="11511" y="1517"/>
                </a:cubicBezTo>
                <a:lnTo>
                  <a:pt x="10555" y="0"/>
                </a:lnTo>
                <a:close/>
                <a:moveTo>
                  <a:pt x="2037" y="12406"/>
                </a:moveTo>
                <a:cubicBezTo>
                  <a:pt x="2263" y="12380"/>
                  <a:pt x="2309" y="12685"/>
                  <a:pt x="2037" y="13152"/>
                </a:cubicBezTo>
                <a:cubicBezTo>
                  <a:pt x="1687" y="13752"/>
                  <a:pt x="1650" y="13780"/>
                  <a:pt x="1423" y="13618"/>
                </a:cubicBezTo>
                <a:cubicBezTo>
                  <a:pt x="1178" y="13442"/>
                  <a:pt x="1273" y="13031"/>
                  <a:pt x="1635" y="12660"/>
                </a:cubicBezTo>
                <a:cubicBezTo>
                  <a:pt x="1797" y="12494"/>
                  <a:pt x="1934" y="12417"/>
                  <a:pt x="2037" y="12406"/>
                </a:cubicBezTo>
                <a:close/>
                <a:moveTo>
                  <a:pt x="19510" y="12702"/>
                </a:moveTo>
                <a:cubicBezTo>
                  <a:pt x="19572" y="12707"/>
                  <a:pt x="19623" y="12735"/>
                  <a:pt x="19675" y="12796"/>
                </a:cubicBezTo>
                <a:cubicBezTo>
                  <a:pt x="19761" y="12895"/>
                  <a:pt x="19734" y="13050"/>
                  <a:pt x="19616" y="13135"/>
                </a:cubicBezTo>
                <a:cubicBezTo>
                  <a:pt x="19472" y="13237"/>
                  <a:pt x="19354" y="13230"/>
                  <a:pt x="19250" y="13109"/>
                </a:cubicBezTo>
                <a:cubicBezTo>
                  <a:pt x="19164" y="13010"/>
                  <a:pt x="19191" y="12855"/>
                  <a:pt x="19309" y="12770"/>
                </a:cubicBezTo>
                <a:cubicBezTo>
                  <a:pt x="19381" y="12719"/>
                  <a:pt x="19448" y="12698"/>
                  <a:pt x="19510" y="12702"/>
                </a:cubicBezTo>
                <a:close/>
              </a:path>
            </a:pathLst>
          </a:custGeom>
          <a:ln w="12700">
            <a:miter lim="400000"/>
          </a:ln>
        </p:spPr>
      </p:pic>
      <p:pic>
        <p:nvPicPr>
          <p:cNvPr id="121" name="屏幕快照 2017-06-29 14.19.01.jpg" descr="屏幕快照 2017-06-29 14.19.01.jpg"/>
          <p:cNvPicPr>
            <a:picLocks noChangeAspect="1"/>
          </p:cNvPicPr>
          <p:nvPr/>
        </p:nvPicPr>
        <p:blipFill>
          <a:blip r:embed="rId5">
            <a:extLst/>
          </a:blip>
          <a:stretch>
            <a:fillRect/>
          </a:stretch>
        </p:blipFill>
        <p:spPr>
          <a:xfrm>
            <a:off x="10268841" y="4585567"/>
            <a:ext cx="4660901" cy="2120901"/>
          </a:xfrm>
          <a:prstGeom prst="rect">
            <a:avLst/>
          </a:prstGeom>
          <a:ln w="12700">
            <a:miter lim="400000"/>
          </a:ln>
        </p:spPr>
      </p:pic>
      <p:sp>
        <p:nvSpPr>
          <p:cNvPr id="122" name="v1.2"/>
          <p:cNvSpPr txBox="1"/>
          <p:nvPr/>
        </p:nvSpPr>
        <p:spPr>
          <a:xfrm>
            <a:off x="22538266" y="12927012"/>
            <a:ext cx="491618" cy="3587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spcBef>
                <a:spcPts val="5900"/>
              </a:spcBef>
              <a:defRPr sz="1400">
                <a:solidFill>
                  <a:srgbClr val="DCDEE0"/>
                </a:solidFill>
              </a:defRPr>
            </a:lvl1pPr>
          </a:lstStyle>
          <a:p>
            <a:pPr/>
            <a:r>
              <a:t>v1.2</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81" name="24-Hour Trade Volume…"/>
          <p:cNvSpPr txBox="1"/>
          <p:nvPr/>
        </p:nvSpPr>
        <p:spPr>
          <a:xfrm>
            <a:off x="2113666" y="7171635"/>
            <a:ext cx="6032706"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solidFill>
                  <a:srgbClr val="000000">
                    <a:alpha val="0"/>
                  </a:srgbClr>
                </a:solidFill>
                <a:latin typeface="Roboto Regular"/>
                <a:ea typeface="Roboto Regular"/>
                <a:cs typeface="Roboto Regular"/>
                <a:sym typeface="Roboto Regular"/>
              </a:defRPr>
            </a:pPr>
            <a:r>
              <a:t>24-Hour Trade Volume</a:t>
            </a:r>
          </a:p>
          <a:p>
            <a:pPr>
              <a:defRPr sz="4500">
                <a:solidFill>
                  <a:srgbClr val="000000">
                    <a:alpha val="0"/>
                  </a:srgbClr>
                </a:solidFill>
                <a:latin typeface="Roboto Regular"/>
                <a:ea typeface="Roboto Regular"/>
                <a:cs typeface="Roboto Regular"/>
                <a:sym typeface="Roboto Regular"/>
              </a:defRPr>
            </a:pPr>
            <a:r>
              <a:t>on Global Exchanges</a:t>
            </a:r>
          </a:p>
        </p:txBody>
      </p:sp>
      <p:sp>
        <p:nvSpPr>
          <p:cNvPr id="182" name="$5B"/>
          <p:cNvSpPr txBox="1"/>
          <p:nvPr/>
        </p:nvSpPr>
        <p:spPr>
          <a:xfrm>
            <a:off x="3416312" y="4902889"/>
            <a:ext cx="3427414"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solidFill>
                  <a:srgbClr val="000000">
                    <a:alpha val="0"/>
                  </a:srgbClr>
                </a:solidFill>
                <a:latin typeface="Roboto Bold"/>
                <a:ea typeface="Roboto Bold"/>
                <a:cs typeface="Roboto Bold"/>
                <a:sym typeface="Roboto Bold"/>
              </a:defRPr>
            </a:lvl1pPr>
          </a:lstStyle>
          <a:p>
            <a:pPr/>
            <a:r>
              <a:t>$5B</a:t>
            </a:r>
          </a:p>
        </p:txBody>
      </p:sp>
      <p:sp>
        <p:nvSpPr>
          <p:cNvPr id="183" name="Poloniex…"/>
          <p:cNvSpPr txBox="1"/>
          <p:nvPr/>
        </p:nvSpPr>
        <p:spPr>
          <a:xfrm>
            <a:off x="10971586" y="785812"/>
            <a:ext cx="3640237" cy="1214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Poloniex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Kraken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Bitfinex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OKCoin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BTC38</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Bittrex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Quoine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Bitstamp</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CEX.IO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YoBit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hitbtc</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Vaultoro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Coinspot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Bter</a:t>
            </a:r>
          </a:p>
        </p:txBody>
      </p:sp>
      <p:sp>
        <p:nvSpPr>
          <p:cNvPr id="184" name="问题#1: 用户资产需要托管…"/>
          <p:cNvSpPr/>
          <p:nvPr/>
        </p:nvSpPr>
        <p:spPr>
          <a:xfrm>
            <a:off x="1272857" y="1839184"/>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85" name="问题#2: 交易所内幕交易…"/>
          <p:cNvSpPr/>
          <p:nvPr/>
        </p:nvSpPr>
        <p:spPr>
          <a:xfrm>
            <a:off x="1272857" y="5198334"/>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186" name="问题#3: 订单散落到多交易所…"/>
          <p:cNvSpPr/>
          <p:nvPr/>
        </p:nvSpPr>
        <p:spPr>
          <a:xfrm>
            <a:off x="1272857" y="8557484"/>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187" name="问题#4: 缺少或没有监管…"/>
          <p:cNvSpPr/>
          <p:nvPr/>
        </p:nvSpPr>
        <p:spPr>
          <a:xfrm>
            <a:off x="1272857" y="13969958"/>
            <a:ext cx="13369382" cy="3319331"/>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问题#4: 缺少或没有监管</a:t>
            </a:r>
          </a:p>
          <a:p>
            <a:pPr lvl="3" algn="l">
              <a:defRPr sz="4800">
                <a:solidFill>
                  <a:srgbClr val="FFFFFF"/>
                </a:solidFill>
                <a:latin typeface="Roboto Black"/>
                <a:ea typeface="Roboto Black"/>
                <a:cs typeface="Roboto Black"/>
                <a:sym typeface="Roboto Black"/>
              </a:defRPr>
            </a:pPr>
            <a:r>
              <a:t>                      [安全性风险]</a:t>
            </a:r>
          </a:p>
        </p:txBody>
      </p:sp>
      <p:sp>
        <p:nvSpPr>
          <p:cNvPr id="188" name="中心化交易所"/>
          <p:cNvSpPr txBox="1"/>
          <p:nvPr/>
        </p:nvSpPr>
        <p:spPr>
          <a:xfrm>
            <a:off x="16024297"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90" name="24-Hour Trade Volume…"/>
          <p:cNvSpPr txBox="1"/>
          <p:nvPr/>
        </p:nvSpPr>
        <p:spPr>
          <a:xfrm>
            <a:off x="2113666" y="7171635"/>
            <a:ext cx="6032706"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solidFill>
                  <a:srgbClr val="000000">
                    <a:alpha val="0"/>
                  </a:srgbClr>
                </a:solidFill>
                <a:latin typeface="Roboto Regular"/>
                <a:ea typeface="Roboto Regular"/>
                <a:cs typeface="Roboto Regular"/>
                <a:sym typeface="Roboto Regular"/>
              </a:defRPr>
            </a:pPr>
            <a:r>
              <a:t>24-Hour Trade Volume</a:t>
            </a:r>
          </a:p>
          <a:p>
            <a:pPr>
              <a:defRPr sz="4500">
                <a:solidFill>
                  <a:srgbClr val="000000">
                    <a:alpha val="0"/>
                  </a:srgbClr>
                </a:solidFill>
                <a:latin typeface="Roboto Regular"/>
                <a:ea typeface="Roboto Regular"/>
                <a:cs typeface="Roboto Regular"/>
                <a:sym typeface="Roboto Regular"/>
              </a:defRPr>
            </a:pPr>
            <a:r>
              <a:t>on Global Exchanges</a:t>
            </a:r>
          </a:p>
        </p:txBody>
      </p:sp>
      <p:sp>
        <p:nvSpPr>
          <p:cNvPr id="191" name="$5B"/>
          <p:cNvSpPr txBox="1"/>
          <p:nvPr/>
        </p:nvSpPr>
        <p:spPr>
          <a:xfrm>
            <a:off x="3416312" y="4902889"/>
            <a:ext cx="3427414"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solidFill>
                  <a:srgbClr val="000000">
                    <a:alpha val="0"/>
                  </a:srgbClr>
                </a:solidFill>
                <a:latin typeface="Roboto Bold"/>
                <a:ea typeface="Roboto Bold"/>
                <a:cs typeface="Roboto Bold"/>
                <a:sym typeface="Roboto Bold"/>
              </a:defRPr>
            </a:lvl1pPr>
          </a:lstStyle>
          <a:p>
            <a:pPr/>
            <a:r>
              <a:t>$5B</a:t>
            </a:r>
          </a:p>
        </p:txBody>
      </p:sp>
      <p:sp>
        <p:nvSpPr>
          <p:cNvPr id="192" name="Poloniex…"/>
          <p:cNvSpPr txBox="1"/>
          <p:nvPr/>
        </p:nvSpPr>
        <p:spPr>
          <a:xfrm>
            <a:off x="10971586" y="785812"/>
            <a:ext cx="3640237" cy="1214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Poloniex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Kraken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Bitfinex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OKCoin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BTC38</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Bittrex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Quoine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Bitstamp</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CEX.IO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YoBit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hitbtc</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Vaultoro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Coinspot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Bter</a:t>
            </a:r>
          </a:p>
        </p:txBody>
      </p:sp>
      <p:sp>
        <p:nvSpPr>
          <p:cNvPr id="193" name="问题#1: 用户资产需要托管…"/>
          <p:cNvSpPr/>
          <p:nvPr/>
        </p:nvSpPr>
        <p:spPr>
          <a:xfrm>
            <a:off x="1272857" y="159609"/>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94" name="问题#2: 交易所内幕交易…"/>
          <p:cNvSpPr/>
          <p:nvPr/>
        </p:nvSpPr>
        <p:spPr>
          <a:xfrm>
            <a:off x="1272857" y="3518759"/>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195" name="问题#3: 订单散落到多交易所…"/>
          <p:cNvSpPr/>
          <p:nvPr/>
        </p:nvSpPr>
        <p:spPr>
          <a:xfrm>
            <a:off x="1272857" y="6877909"/>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196" name="问题#4: 缺少或没有监管…"/>
          <p:cNvSpPr/>
          <p:nvPr/>
        </p:nvSpPr>
        <p:spPr>
          <a:xfrm>
            <a:off x="1272857" y="10237059"/>
            <a:ext cx="13369382" cy="331933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问题#4: 缺少或没有监管</a:t>
            </a:r>
          </a:p>
          <a:p>
            <a:pPr lvl="3" algn="l">
              <a:defRPr sz="4800">
                <a:solidFill>
                  <a:srgbClr val="FFFFFF"/>
                </a:solidFill>
                <a:latin typeface="Roboto Black"/>
                <a:ea typeface="Roboto Black"/>
                <a:cs typeface="Roboto Black"/>
                <a:sym typeface="Roboto Black"/>
              </a:defRPr>
            </a:pPr>
            <a:r>
              <a:t>                      [安全性风险]</a:t>
            </a:r>
          </a:p>
        </p:txBody>
      </p:sp>
      <p:sp>
        <p:nvSpPr>
          <p:cNvPr id="197" name="中心化交易所"/>
          <p:cNvSpPr txBox="1"/>
          <p:nvPr/>
        </p:nvSpPr>
        <p:spPr>
          <a:xfrm>
            <a:off x="16024297"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99" name="问题#1: 用户资产需要托管…"/>
          <p:cNvSpPr/>
          <p:nvPr/>
        </p:nvSpPr>
        <p:spPr>
          <a:xfrm>
            <a:off x="10869331" y="159609"/>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200" name="问题#2: 交易所内幕交易…"/>
          <p:cNvSpPr/>
          <p:nvPr/>
        </p:nvSpPr>
        <p:spPr>
          <a:xfrm>
            <a:off x="10869331" y="3518759"/>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201" name="问题#3: 订单散落到多交易所…"/>
          <p:cNvSpPr/>
          <p:nvPr/>
        </p:nvSpPr>
        <p:spPr>
          <a:xfrm>
            <a:off x="10869331" y="6877909"/>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202" name="问题#4: 缺少或没有监管…"/>
          <p:cNvSpPr/>
          <p:nvPr/>
        </p:nvSpPr>
        <p:spPr>
          <a:xfrm>
            <a:off x="10869331" y="10237059"/>
            <a:ext cx="13369382" cy="3319332"/>
          </a:xfrm>
          <a:prstGeom prst="rect">
            <a:avLst/>
          </a:prstGeom>
          <a:solidFill>
            <a:srgbClr val="DCDEE0"/>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问题#4: 缺少或没有监管</a:t>
            </a:r>
          </a:p>
          <a:p>
            <a:pPr lvl="3" algn="l">
              <a:defRPr sz="4800">
                <a:solidFill>
                  <a:srgbClr val="FFFFFF"/>
                </a:solidFill>
                <a:latin typeface="Roboto Black"/>
                <a:ea typeface="Roboto Black"/>
                <a:cs typeface="Roboto Black"/>
                <a:sym typeface="Roboto Black"/>
              </a:defRPr>
            </a:pPr>
            <a:r>
              <a:t>                      [安全性风险]</a:t>
            </a:r>
          </a:p>
        </p:txBody>
      </p:sp>
      <p:sp>
        <p:nvSpPr>
          <p:cNvPr id="203" name="{"/>
          <p:cNvSpPr txBox="1"/>
          <p:nvPr/>
        </p:nvSpPr>
        <p:spPr>
          <a:xfrm>
            <a:off x="7999441" y="-551319"/>
            <a:ext cx="2620468" cy="9985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8800">
                <a:latin typeface="Roboto Light"/>
                <a:ea typeface="Roboto Light"/>
                <a:cs typeface="Roboto Light"/>
                <a:sym typeface="Roboto Light"/>
              </a:defRPr>
            </a:lvl1pPr>
          </a:lstStyle>
          <a:p>
            <a:pPr/>
            <a:r>
              <a:t>{</a:t>
            </a:r>
          </a:p>
        </p:txBody>
      </p:sp>
      <p:grpSp>
        <p:nvGrpSpPr>
          <p:cNvPr id="206" name="Group"/>
          <p:cNvGrpSpPr/>
          <p:nvPr/>
        </p:nvGrpSpPr>
        <p:grpSpPr>
          <a:xfrm>
            <a:off x="2996542" y="4163428"/>
            <a:ext cx="5210771" cy="2269765"/>
            <a:chOff x="0" y="368299"/>
            <a:chExt cx="5210770" cy="2269763"/>
          </a:xfrm>
        </p:grpSpPr>
        <p:sp>
          <p:nvSpPr>
            <p:cNvPr id="204"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05"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
        <p:nvSpPr>
          <p:cNvPr id="207" name="中心化交易所"/>
          <p:cNvSpPr txBox="1"/>
          <p:nvPr/>
        </p:nvSpPr>
        <p:spPr>
          <a:xfrm>
            <a:off x="26178138"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209"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210" name="问题#1: 用户资产需要托管…"/>
          <p:cNvSpPr/>
          <p:nvPr/>
        </p:nvSpPr>
        <p:spPr>
          <a:xfrm>
            <a:off x="14210346" y="159609"/>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211" name="问题#2: 交易所内幕交易…"/>
          <p:cNvSpPr/>
          <p:nvPr/>
        </p:nvSpPr>
        <p:spPr>
          <a:xfrm>
            <a:off x="14210346" y="3518759"/>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212" name="问题#3: 订单散落到多交易所…"/>
          <p:cNvSpPr/>
          <p:nvPr/>
        </p:nvSpPr>
        <p:spPr>
          <a:xfrm>
            <a:off x="14210346" y="6877909"/>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213" name="{"/>
          <p:cNvSpPr txBox="1"/>
          <p:nvPr/>
        </p:nvSpPr>
        <p:spPr>
          <a:xfrm>
            <a:off x="4897460" y="-551319"/>
            <a:ext cx="2620468" cy="9985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8800">
                <a:latin typeface="Roboto Light"/>
                <a:ea typeface="Roboto Light"/>
                <a:cs typeface="Roboto Light"/>
                <a:sym typeface="Roboto Light"/>
              </a:defRPr>
            </a:lvl1pPr>
          </a:lstStyle>
          <a:p>
            <a:pPr/>
            <a:r>
              <a:t>{</a:t>
            </a:r>
          </a:p>
        </p:txBody>
      </p:sp>
      <p:grpSp>
        <p:nvGrpSpPr>
          <p:cNvPr id="216" name="Group"/>
          <p:cNvGrpSpPr/>
          <p:nvPr/>
        </p:nvGrpSpPr>
        <p:grpSpPr>
          <a:xfrm>
            <a:off x="7502366" y="403068"/>
            <a:ext cx="6416322" cy="2832413"/>
            <a:chOff x="0" y="1191105"/>
            <a:chExt cx="6416320" cy="2832411"/>
          </a:xfrm>
        </p:grpSpPr>
        <p:sp>
          <p:nvSpPr>
            <p:cNvPr id="214" name="1.资产无需托管"/>
            <p:cNvSpPr txBox="1"/>
            <p:nvPr/>
          </p:nvSpPr>
          <p:spPr>
            <a:xfrm>
              <a:off x="0" y="1191105"/>
              <a:ext cx="5440334"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latin typeface="Roboto Bold"/>
                  <a:ea typeface="Roboto Bold"/>
                  <a:cs typeface="Roboto Bold"/>
                  <a:sym typeface="Roboto Bold"/>
                </a:defRPr>
              </a:lvl1pPr>
            </a:lstStyle>
            <a:p>
              <a:pPr/>
              <a:r>
                <a:t>1.资产无需托管</a:t>
              </a:r>
            </a:p>
          </p:txBody>
        </p:sp>
        <p:sp>
          <p:nvSpPr>
            <p:cNvPr id="215" name="没有充值提现过程，用户订单中的代币一直存放在用户区块链账户中，同时订单不锁定代币，下单后依然可以任意支配资产。"/>
            <p:cNvSpPr txBox="1"/>
            <p:nvPr/>
          </p:nvSpPr>
          <p:spPr>
            <a:xfrm>
              <a:off x="72482" y="2277843"/>
              <a:ext cx="6343839" cy="1745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latin typeface="Roboto Regular"/>
                  <a:ea typeface="Roboto Regular"/>
                  <a:cs typeface="Roboto Regular"/>
                  <a:sym typeface="Roboto Regular"/>
                </a:defRPr>
              </a:lvl1pPr>
            </a:lstStyle>
            <a:p>
              <a:pPr/>
              <a:r>
                <a:t>没有充值提现过程，用户订单中的代币一直存放在用户区块链账户中，同时订单不锁定代币，下单后依然可以任意支配资产。</a:t>
              </a:r>
            </a:p>
          </p:txBody>
        </p:sp>
      </p:grpSp>
      <p:grpSp>
        <p:nvGrpSpPr>
          <p:cNvPr id="219" name="Group"/>
          <p:cNvGrpSpPr/>
          <p:nvPr/>
        </p:nvGrpSpPr>
        <p:grpSpPr>
          <a:xfrm>
            <a:off x="7494258" y="4338356"/>
            <a:ext cx="6369899" cy="2257754"/>
            <a:chOff x="0" y="781049"/>
            <a:chExt cx="6369898" cy="2257752"/>
          </a:xfrm>
        </p:grpSpPr>
        <p:sp>
          <p:nvSpPr>
            <p:cNvPr id="217" name="2. 区块链上交易清算"/>
            <p:cNvSpPr txBox="1"/>
            <p:nvPr/>
          </p:nvSpPr>
          <p:spPr>
            <a:xfrm>
              <a:off x="0" y="781049"/>
              <a:ext cx="5711329"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2. 区块链上交易清算</a:t>
              </a:r>
            </a:p>
          </p:txBody>
        </p:sp>
        <p:sp>
          <p:nvSpPr>
            <p:cNvPr id="218" name="订单链外生成，传播和撮合；链上做交易和验证和清结算，清结算通过智能合约保障原执行。不会再有内幕交易。"/>
            <p:cNvSpPr txBox="1"/>
            <p:nvPr/>
          </p:nvSpPr>
          <p:spPr>
            <a:xfrm>
              <a:off x="16217" y="1638627"/>
              <a:ext cx="6353682" cy="1400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订单链外生成，传播和撮合；链上做交易和验证和清结算，清结算通过智能合约保障原执行。不会再有内幕交易。</a:t>
              </a:r>
            </a:p>
          </p:txBody>
        </p:sp>
      </p:grpSp>
      <p:grpSp>
        <p:nvGrpSpPr>
          <p:cNvPr id="222" name="Group"/>
          <p:cNvGrpSpPr/>
          <p:nvPr/>
        </p:nvGrpSpPr>
        <p:grpSpPr>
          <a:xfrm>
            <a:off x="7502366" y="7487922"/>
            <a:ext cx="6369900" cy="2411364"/>
            <a:chOff x="0" y="781049"/>
            <a:chExt cx="6369898" cy="2411362"/>
          </a:xfrm>
        </p:grpSpPr>
        <p:sp>
          <p:nvSpPr>
            <p:cNvPr id="220" name="3. 订单共享"/>
            <p:cNvSpPr txBox="1"/>
            <p:nvPr/>
          </p:nvSpPr>
          <p:spPr>
            <a:xfrm>
              <a:off x="0" y="781049"/>
              <a:ext cx="3272929"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3. 订单共享</a:t>
              </a:r>
            </a:p>
          </p:txBody>
        </p:sp>
        <p:sp>
          <p:nvSpPr>
            <p:cNvPr id="221" name="订单可以被广播给一个或多个交易所，做联合的，同时也是竞争式的撮合。用户成交价格更优惠，流动性更大。"/>
            <p:cNvSpPr txBox="1"/>
            <p:nvPr/>
          </p:nvSpPr>
          <p:spPr>
            <a:xfrm>
              <a:off x="16217" y="1792237"/>
              <a:ext cx="6353682" cy="1400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订单可以被广播给一个或多个交易所，做联合的，同时也是竞争式的撮合。用户成交价格更优惠，流动性更大。</a:t>
              </a:r>
            </a:p>
          </p:txBody>
        </p:sp>
      </p:grpSp>
      <p:grpSp>
        <p:nvGrpSpPr>
          <p:cNvPr id="225" name="Group"/>
          <p:cNvGrpSpPr/>
          <p:nvPr/>
        </p:nvGrpSpPr>
        <p:grpSpPr>
          <a:xfrm>
            <a:off x="7492765" y="10994297"/>
            <a:ext cx="6389101" cy="2116709"/>
            <a:chOff x="0" y="781049"/>
            <a:chExt cx="6389099" cy="2116707"/>
          </a:xfrm>
        </p:grpSpPr>
        <p:sp>
          <p:nvSpPr>
            <p:cNvPr id="223" name="4.多订单环路撮合"/>
            <p:cNvSpPr txBox="1"/>
            <p:nvPr/>
          </p:nvSpPr>
          <p:spPr>
            <a:xfrm>
              <a:off x="0" y="781049"/>
              <a:ext cx="4949925"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4.多订单环路撮合</a:t>
              </a:r>
            </a:p>
          </p:txBody>
        </p:sp>
        <p:sp>
          <p:nvSpPr>
            <p:cNvPr id="224" name="革命性的“环路撮合”机制，允许任意两个虚拟货币之间的交易。同时能够更大程度上生成新的流动性。"/>
            <p:cNvSpPr txBox="1"/>
            <p:nvPr/>
          </p:nvSpPr>
          <p:spPr>
            <a:xfrm>
              <a:off x="35418" y="1489250"/>
              <a:ext cx="6353682" cy="14085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革命性的“环路撮合”机制，允许任意两个虚拟货币之间的交易。同时能够更大程度上生成新的流动性。</a:t>
              </a:r>
            </a:p>
          </p:txBody>
        </p:sp>
      </p:grpSp>
      <p:grpSp>
        <p:nvGrpSpPr>
          <p:cNvPr id="228" name="Group"/>
          <p:cNvGrpSpPr/>
          <p:nvPr/>
        </p:nvGrpSpPr>
        <p:grpSpPr>
          <a:xfrm>
            <a:off x="40360" y="4163428"/>
            <a:ext cx="5210771" cy="2269765"/>
            <a:chOff x="0" y="368299"/>
            <a:chExt cx="5210770" cy="2269763"/>
          </a:xfrm>
        </p:grpSpPr>
        <p:sp>
          <p:nvSpPr>
            <p:cNvPr id="226"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27"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19"/>
                                        </p:tgtEl>
                                        <p:attrNameLst>
                                          <p:attrName>style.visibility</p:attrName>
                                        </p:attrNameLst>
                                      </p:cBhvr>
                                      <p:to>
                                        <p:strVal val="visible"/>
                                      </p:to>
                                    </p:set>
                                    <p:animEffect filter="dissolve" transition="in">
                                      <p:cBhvr>
                                        <p:cTn id="7" dur="1000"/>
                                        <p:tgtEl>
                                          <p:spTgt spid="219"/>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222"/>
                                        </p:tgtEl>
                                        <p:attrNameLst>
                                          <p:attrName>style.visibility</p:attrName>
                                        </p:attrNameLst>
                                      </p:cBhvr>
                                      <p:to>
                                        <p:strVal val="visible"/>
                                      </p:to>
                                    </p:set>
                                    <p:animEffect filter="dissolve" transition="in">
                                      <p:cBhvr>
                                        <p:cTn id="12" dur="1000"/>
                                        <p:tgtEl>
                                          <p:spTgt spid="222"/>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225"/>
                                        </p:tgtEl>
                                        <p:attrNameLst>
                                          <p:attrName>style.visibility</p:attrName>
                                        </p:attrNameLst>
                                      </p:cBhvr>
                                      <p:to>
                                        <p:strVal val="visible"/>
                                      </p:to>
                                    </p:set>
                                    <p:animEffect filter="dissolve" transition="in">
                                      <p:cBhvr>
                                        <p:cTn id="17" dur="1000"/>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9" grpId="1"/>
      <p:bldP build="whole" bldLvl="1" animBg="1" rev="0" advAuto="0" spid="222" grpId="2"/>
      <p:bldP build="whole" bldLvl="1" animBg="1" rev="0" advAuto="0" spid="225" grpId="3"/>
    </p:bldLst>
  </p:timing>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pic>
        <p:nvPicPr>
          <p:cNvPr id="230" name="pasted-image.pdf" descr="pasted-image.pdf"/>
          <p:cNvPicPr>
            <a:picLocks noChangeAspect="1"/>
          </p:cNvPicPr>
          <p:nvPr/>
        </p:nvPicPr>
        <p:blipFill>
          <a:blip r:embed="rId2">
            <a:extLst/>
          </a:blip>
          <a:stretch>
            <a:fillRect/>
          </a:stretch>
        </p:blipFill>
        <p:spPr>
          <a:xfrm>
            <a:off x="10267950" y="1522811"/>
            <a:ext cx="3847971" cy="2378746"/>
          </a:xfrm>
          <a:prstGeom prst="rect">
            <a:avLst/>
          </a:prstGeom>
          <a:ln w="12700">
            <a:miter lim="400000"/>
          </a:ln>
        </p:spPr>
      </p:pic>
      <p:pic>
        <p:nvPicPr>
          <p:cNvPr id="231" name="pasted-image.pdf" descr="pasted-image.pdf"/>
          <p:cNvPicPr>
            <a:picLocks noChangeAspect="1"/>
          </p:cNvPicPr>
          <p:nvPr/>
        </p:nvPicPr>
        <p:blipFill>
          <a:blip r:embed="rId3">
            <a:extLst/>
          </a:blip>
          <a:stretch>
            <a:fillRect/>
          </a:stretch>
        </p:blipFill>
        <p:spPr>
          <a:xfrm>
            <a:off x="10268032" y="5170900"/>
            <a:ext cx="3847936" cy="2378724"/>
          </a:xfrm>
          <a:prstGeom prst="rect">
            <a:avLst/>
          </a:prstGeom>
          <a:ln w="12700">
            <a:miter lim="400000"/>
          </a:ln>
        </p:spPr>
      </p:pic>
      <p:pic>
        <p:nvPicPr>
          <p:cNvPr id="232" name="pasted-image.pdf" descr="pasted-image.pdf"/>
          <p:cNvPicPr>
            <a:picLocks noChangeAspect="1"/>
          </p:cNvPicPr>
          <p:nvPr/>
        </p:nvPicPr>
        <p:blipFill>
          <a:blip r:embed="rId4">
            <a:extLst/>
          </a:blip>
          <a:stretch>
            <a:fillRect/>
          </a:stretch>
        </p:blipFill>
        <p:spPr>
          <a:xfrm>
            <a:off x="10268032" y="9246977"/>
            <a:ext cx="3847936" cy="2378725"/>
          </a:xfrm>
          <a:prstGeom prst="rect">
            <a:avLst/>
          </a:prstGeom>
          <a:ln w="12700">
            <a:miter lim="400000"/>
          </a:ln>
        </p:spPr>
      </p:pic>
      <p:sp>
        <p:nvSpPr>
          <p:cNvPr id="233" name="order#1…"/>
          <p:cNvSpPr/>
          <p:nvPr/>
        </p:nvSpPr>
        <p:spPr>
          <a:xfrm>
            <a:off x="5674199" y="2885117"/>
            <a:ext cx="1426886" cy="743677"/>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34" name="order#1…"/>
          <p:cNvSpPr/>
          <p:nvPr/>
        </p:nvSpPr>
        <p:spPr>
          <a:xfrm>
            <a:off x="5621377" y="2877156"/>
            <a:ext cx="1532529" cy="759599"/>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35" name="order#1…"/>
          <p:cNvSpPr/>
          <p:nvPr/>
        </p:nvSpPr>
        <p:spPr>
          <a:xfrm>
            <a:off x="5621377" y="2877156"/>
            <a:ext cx="1532529" cy="759599"/>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36" name="order#2…"/>
          <p:cNvSpPr/>
          <p:nvPr/>
        </p:nvSpPr>
        <p:spPr>
          <a:xfrm>
            <a:off x="5674199" y="8627481"/>
            <a:ext cx="1426886" cy="743678"/>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37" name="order#2…"/>
          <p:cNvSpPr/>
          <p:nvPr/>
        </p:nvSpPr>
        <p:spPr>
          <a:xfrm>
            <a:off x="5621378" y="8611560"/>
            <a:ext cx="1532529" cy="759600"/>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38" name="order#2…"/>
          <p:cNvSpPr/>
          <p:nvPr/>
        </p:nvSpPr>
        <p:spPr>
          <a:xfrm>
            <a:off x="5621378" y="8627481"/>
            <a:ext cx="1532529" cy="743678"/>
          </a:xfrm>
          <a:prstGeom prst="roundRect">
            <a:avLst>
              <a:gd name="adj" fmla="val 1736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39" name="order#2…"/>
          <p:cNvSpPr/>
          <p:nvPr/>
        </p:nvSpPr>
        <p:spPr>
          <a:xfrm>
            <a:off x="3676922" y="8573155"/>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40" name="order#1…"/>
          <p:cNvSpPr/>
          <p:nvPr/>
        </p:nvSpPr>
        <p:spPr>
          <a:xfrm>
            <a:off x="3676922" y="2234855"/>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grpSp>
        <p:nvGrpSpPr>
          <p:cNvPr id="243" name="Group"/>
          <p:cNvGrpSpPr/>
          <p:nvPr/>
        </p:nvGrpSpPr>
        <p:grpSpPr>
          <a:xfrm>
            <a:off x="18810696" y="-197975"/>
            <a:ext cx="5210772" cy="2269765"/>
            <a:chOff x="0" y="368299"/>
            <a:chExt cx="5210770" cy="2269763"/>
          </a:xfrm>
        </p:grpSpPr>
        <p:sp>
          <p:nvSpPr>
            <p:cNvPr id="241"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42"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30"/>
                                        </p:tgtEl>
                                        <p:attrNameLst>
                                          <p:attrName>style.visibility</p:attrName>
                                        </p:attrNameLst>
                                      </p:cBhvr>
                                      <p:to>
                                        <p:strVal val="visible"/>
                                      </p:to>
                                    </p:set>
                                    <p:animEffect filter="dissolve" transition="in">
                                      <p:cBhvr>
                                        <p:cTn id="7" dur="1000"/>
                                        <p:tgtEl>
                                          <p:spTgt spid="230"/>
                                        </p:tgtEl>
                                      </p:cBhvr>
                                    </p:animEffect>
                                  </p:childTnLst>
                                </p:cTn>
                              </p:par>
                            </p:childTnLst>
                          </p:cTn>
                        </p:par>
                        <p:par>
                          <p:cTn id="8" fill="hold">
                            <p:stCondLst>
                              <p:cond delay="1000"/>
                            </p:stCondLst>
                            <p:childTnLst>
                              <p:par>
                                <p:cTn id="9" presetClass="entr" nodeType="afterEffect" presetID="9" grpId="2" fill="hold">
                                  <p:stCondLst>
                                    <p:cond delay="0"/>
                                  </p:stCondLst>
                                  <p:iterate type="el" backwards="0">
                                    <p:tmAbs val="0"/>
                                  </p:iterate>
                                  <p:childTnLst>
                                    <p:set>
                                      <p:cBhvr>
                                        <p:cTn id="10" fill="hold"/>
                                        <p:tgtEl>
                                          <p:spTgt spid="231"/>
                                        </p:tgtEl>
                                        <p:attrNameLst>
                                          <p:attrName>style.visibility</p:attrName>
                                        </p:attrNameLst>
                                      </p:cBhvr>
                                      <p:to>
                                        <p:strVal val="visible"/>
                                      </p:to>
                                    </p:set>
                                    <p:animEffect filter="dissolve" transition="in">
                                      <p:cBhvr>
                                        <p:cTn id="11" dur="1000"/>
                                        <p:tgtEl>
                                          <p:spTgt spid="231"/>
                                        </p:tgtEl>
                                      </p:cBhvr>
                                    </p:animEffect>
                                  </p:childTnLst>
                                </p:cTn>
                              </p:par>
                            </p:childTnLst>
                          </p:cTn>
                        </p:par>
                        <p:par>
                          <p:cTn id="12" fill="hold">
                            <p:stCondLst>
                              <p:cond delay="2000"/>
                            </p:stCondLst>
                            <p:childTnLst>
                              <p:par>
                                <p:cTn id="13" presetClass="entr" nodeType="afterEffect" presetID="9" grpId="3" fill="hold">
                                  <p:stCondLst>
                                    <p:cond delay="0"/>
                                  </p:stCondLst>
                                  <p:iterate type="el" backwards="0">
                                    <p:tmAbs val="0"/>
                                  </p:iterate>
                                  <p:childTnLst>
                                    <p:set>
                                      <p:cBhvr>
                                        <p:cTn id="14" fill="hold"/>
                                        <p:tgtEl>
                                          <p:spTgt spid="232"/>
                                        </p:tgtEl>
                                        <p:attrNameLst>
                                          <p:attrName>style.visibility</p:attrName>
                                        </p:attrNameLst>
                                      </p:cBhvr>
                                      <p:to>
                                        <p:strVal val="visible"/>
                                      </p:to>
                                    </p:set>
                                    <p:animEffect filter="dissolve" transition="in">
                                      <p:cBhvr>
                                        <p:cTn id="15" dur="1000"/>
                                        <p:tgtEl>
                                          <p:spTgt spid="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1" grpId="2"/>
      <p:bldP build="whole" bldLvl="1" animBg="1" rev="0" advAuto="0" spid="232" grpId="3"/>
      <p:bldP build="whole" bldLvl="1" animBg="1" rev="0" advAuto="0" spid="230" grpId="1"/>
    </p:bldLst>
  </p:timing>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pic>
        <p:nvPicPr>
          <p:cNvPr id="245" name="pasted-image.pdf" descr="pasted-image.pdf"/>
          <p:cNvPicPr>
            <a:picLocks noChangeAspect="1"/>
          </p:cNvPicPr>
          <p:nvPr/>
        </p:nvPicPr>
        <p:blipFill>
          <a:blip r:embed="rId2">
            <a:extLst/>
          </a:blip>
          <a:stretch>
            <a:fillRect/>
          </a:stretch>
        </p:blipFill>
        <p:spPr>
          <a:xfrm>
            <a:off x="10267950" y="1522811"/>
            <a:ext cx="3847971" cy="2378746"/>
          </a:xfrm>
          <a:prstGeom prst="rect">
            <a:avLst/>
          </a:prstGeom>
          <a:ln w="12700">
            <a:miter lim="400000"/>
          </a:ln>
        </p:spPr>
      </p:pic>
      <p:pic>
        <p:nvPicPr>
          <p:cNvPr id="246" name="pasted-image.pdf" descr="pasted-image.pdf"/>
          <p:cNvPicPr>
            <a:picLocks noChangeAspect="1"/>
          </p:cNvPicPr>
          <p:nvPr/>
        </p:nvPicPr>
        <p:blipFill>
          <a:blip r:embed="rId3">
            <a:extLst/>
          </a:blip>
          <a:stretch>
            <a:fillRect/>
          </a:stretch>
        </p:blipFill>
        <p:spPr>
          <a:xfrm>
            <a:off x="10268032" y="5170900"/>
            <a:ext cx="3847936" cy="2378724"/>
          </a:xfrm>
          <a:prstGeom prst="rect">
            <a:avLst/>
          </a:prstGeom>
          <a:ln w="12700">
            <a:miter lim="400000"/>
          </a:ln>
        </p:spPr>
      </p:pic>
      <p:pic>
        <p:nvPicPr>
          <p:cNvPr id="247" name="pasted-image.pdf" descr="pasted-image.pdf"/>
          <p:cNvPicPr>
            <a:picLocks noChangeAspect="1"/>
          </p:cNvPicPr>
          <p:nvPr/>
        </p:nvPicPr>
        <p:blipFill>
          <a:blip r:embed="rId4">
            <a:extLst/>
          </a:blip>
          <a:stretch>
            <a:fillRect/>
          </a:stretch>
        </p:blipFill>
        <p:spPr>
          <a:xfrm>
            <a:off x="10268032" y="9246977"/>
            <a:ext cx="3847936" cy="2378725"/>
          </a:xfrm>
          <a:prstGeom prst="rect">
            <a:avLst/>
          </a:prstGeom>
          <a:ln w="12700">
            <a:miter lim="400000"/>
          </a:ln>
        </p:spPr>
      </p:pic>
      <p:sp>
        <p:nvSpPr>
          <p:cNvPr id="248" name="order#1…"/>
          <p:cNvSpPr/>
          <p:nvPr/>
        </p:nvSpPr>
        <p:spPr>
          <a:xfrm>
            <a:off x="12909236" y="5553652"/>
            <a:ext cx="1426886" cy="743678"/>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49" name="order#1…"/>
          <p:cNvSpPr/>
          <p:nvPr/>
        </p:nvSpPr>
        <p:spPr>
          <a:xfrm>
            <a:off x="12856415" y="1831706"/>
            <a:ext cx="1532529" cy="759599"/>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50" name="order#2…"/>
          <p:cNvSpPr/>
          <p:nvPr/>
        </p:nvSpPr>
        <p:spPr>
          <a:xfrm>
            <a:off x="12909236" y="6486161"/>
            <a:ext cx="1426886" cy="743678"/>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51" name="order#2…"/>
          <p:cNvSpPr/>
          <p:nvPr/>
        </p:nvSpPr>
        <p:spPr>
          <a:xfrm>
            <a:off x="12856415" y="2701248"/>
            <a:ext cx="1532529" cy="759599"/>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52" name="order#1…"/>
          <p:cNvSpPr/>
          <p:nvPr/>
        </p:nvSpPr>
        <p:spPr>
          <a:xfrm>
            <a:off x="12856415" y="9626524"/>
            <a:ext cx="1532529" cy="759599"/>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53" name="order#2…"/>
          <p:cNvSpPr/>
          <p:nvPr/>
        </p:nvSpPr>
        <p:spPr>
          <a:xfrm>
            <a:off x="12856415" y="10509292"/>
            <a:ext cx="1532529" cy="743678"/>
          </a:xfrm>
          <a:prstGeom prst="roundRect">
            <a:avLst>
              <a:gd name="adj" fmla="val 1736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54" name="order#2…"/>
          <p:cNvSpPr/>
          <p:nvPr/>
        </p:nvSpPr>
        <p:spPr>
          <a:xfrm>
            <a:off x="3676922" y="8573155"/>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55" name="order#1…"/>
          <p:cNvSpPr/>
          <p:nvPr/>
        </p:nvSpPr>
        <p:spPr>
          <a:xfrm>
            <a:off x="3676922" y="2234855"/>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grpSp>
        <p:nvGrpSpPr>
          <p:cNvPr id="258" name="Group"/>
          <p:cNvGrpSpPr/>
          <p:nvPr/>
        </p:nvGrpSpPr>
        <p:grpSpPr>
          <a:xfrm>
            <a:off x="18810696" y="-197975"/>
            <a:ext cx="5210772" cy="2269765"/>
            <a:chOff x="0" y="368299"/>
            <a:chExt cx="5210770" cy="2269763"/>
          </a:xfrm>
        </p:grpSpPr>
        <p:sp>
          <p:nvSpPr>
            <p:cNvPr id="256"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57"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699">
        <p:dissolve/>
      </p:transition>
    </mc:Choice>
    <mc:Fallback>
      <p:transition spd="fast">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pic>
        <p:nvPicPr>
          <p:cNvPr id="260" name="pasted-image.pdf" descr="pasted-image.pdf"/>
          <p:cNvPicPr>
            <a:picLocks noChangeAspect="1"/>
          </p:cNvPicPr>
          <p:nvPr/>
        </p:nvPicPr>
        <p:blipFill>
          <a:blip r:embed="rId2">
            <a:extLst/>
          </a:blip>
          <a:stretch>
            <a:fillRect/>
          </a:stretch>
        </p:blipFill>
        <p:spPr>
          <a:xfrm>
            <a:off x="13933960" y="1712329"/>
            <a:ext cx="3698246" cy="2756874"/>
          </a:xfrm>
          <a:prstGeom prst="rect">
            <a:avLst/>
          </a:prstGeom>
          <a:ln w="12700">
            <a:miter lim="400000"/>
          </a:ln>
        </p:spPr>
      </p:pic>
      <p:pic>
        <p:nvPicPr>
          <p:cNvPr id="261" name="pasted-image.pdf" descr="pasted-image.pdf"/>
          <p:cNvPicPr>
            <a:picLocks noChangeAspect="1"/>
          </p:cNvPicPr>
          <p:nvPr/>
        </p:nvPicPr>
        <p:blipFill>
          <a:blip r:embed="rId3">
            <a:extLst/>
          </a:blip>
          <a:stretch>
            <a:fillRect/>
          </a:stretch>
        </p:blipFill>
        <p:spPr>
          <a:xfrm>
            <a:off x="10267950" y="1522811"/>
            <a:ext cx="3847971" cy="2378746"/>
          </a:xfrm>
          <a:prstGeom prst="rect">
            <a:avLst/>
          </a:prstGeom>
          <a:ln w="12700">
            <a:miter lim="400000"/>
          </a:ln>
        </p:spPr>
      </p:pic>
      <p:pic>
        <p:nvPicPr>
          <p:cNvPr id="262" name="pasted-image.pdf" descr="pasted-image.pdf"/>
          <p:cNvPicPr>
            <a:picLocks noChangeAspect="1"/>
          </p:cNvPicPr>
          <p:nvPr/>
        </p:nvPicPr>
        <p:blipFill>
          <a:blip r:embed="rId4">
            <a:extLst/>
          </a:blip>
          <a:stretch>
            <a:fillRect/>
          </a:stretch>
        </p:blipFill>
        <p:spPr>
          <a:xfrm>
            <a:off x="10268032" y="5170900"/>
            <a:ext cx="3847936" cy="2378724"/>
          </a:xfrm>
          <a:prstGeom prst="rect">
            <a:avLst/>
          </a:prstGeom>
          <a:ln w="12700">
            <a:miter lim="400000"/>
          </a:ln>
        </p:spPr>
      </p:pic>
      <p:pic>
        <p:nvPicPr>
          <p:cNvPr id="263" name="pasted-image.pdf" descr="pasted-image.pdf"/>
          <p:cNvPicPr>
            <a:picLocks noChangeAspect="1"/>
          </p:cNvPicPr>
          <p:nvPr/>
        </p:nvPicPr>
        <p:blipFill>
          <a:blip r:embed="rId5">
            <a:extLst/>
          </a:blip>
          <a:stretch>
            <a:fillRect/>
          </a:stretch>
        </p:blipFill>
        <p:spPr>
          <a:xfrm>
            <a:off x="10268032" y="9246977"/>
            <a:ext cx="3847936" cy="2378725"/>
          </a:xfrm>
          <a:prstGeom prst="rect">
            <a:avLst/>
          </a:prstGeom>
          <a:ln w="12700">
            <a:miter lim="400000"/>
          </a:ln>
        </p:spPr>
      </p:pic>
      <p:sp>
        <p:nvSpPr>
          <p:cNvPr id="264" name="order#1…"/>
          <p:cNvSpPr/>
          <p:nvPr/>
        </p:nvSpPr>
        <p:spPr>
          <a:xfrm>
            <a:off x="12909236" y="5553652"/>
            <a:ext cx="1426886" cy="743678"/>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65" name="order#1…"/>
          <p:cNvSpPr/>
          <p:nvPr/>
        </p:nvSpPr>
        <p:spPr>
          <a:xfrm>
            <a:off x="15016736" y="1897675"/>
            <a:ext cx="1532529" cy="759599"/>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66" name="order#2…"/>
          <p:cNvSpPr/>
          <p:nvPr/>
        </p:nvSpPr>
        <p:spPr>
          <a:xfrm>
            <a:off x="12909236" y="6486161"/>
            <a:ext cx="1426886" cy="743678"/>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67" name="order#2…"/>
          <p:cNvSpPr/>
          <p:nvPr/>
        </p:nvSpPr>
        <p:spPr>
          <a:xfrm>
            <a:off x="15016736" y="2767217"/>
            <a:ext cx="1532529" cy="759599"/>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68" name="order#1…"/>
          <p:cNvSpPr/>
          <p:nvPr/>
        </p:nvSpPr>
        <p:spPr>
          <a:xfrm>
            <a:off x="12856415" y="9626524"/>
            <a:ext cx="1532529" cy="759599"/>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69" name="order#2…"/>
          <p:cNvSpPr/>
          <p:nvPr/>
        </p:nvSpPr>
        <p:spPr>
          <a:xfrm>
            <a:off x="12856415" y="10509292"/>
            <a:ext cx="1532529" cy="743678"/>
          </a:xfrm>
          <a:prstGeom prst="roundRect">
            <a:avLst>
              <a:gd name="adj" fmla="val 1736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70" name="order#2…"/>
          <p:cNvSpPr/>
          <p:nvPr/>
        </p:nvSpPr>
        <p:spPr>
          <a:xfrm>
            <a:off x="3676922" y="8573155"/>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71" name="order#1…"/>
          <p:cNvSpPr/>
          <p:nvPr/>
        </p:nvSpPr>
        <p:spPr>
          <a:xfrm>
            <a:off x="3676922" y="2234855"/>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72" name="Blockchain"/>
          <p:cNvSpPr/>
          <p:nvPr/>
        </p:nvSpPr>
        <p:spPr>
          <a:xfrm>
            <a:off x="24661587" y="10423805"/>
            <a:ext cx="19682964" cy="3102086"/>
          </a:xfrm>
          <a:prstGeom prst="rect">
            <a:avLst/>
          </a:prstGeom>
          <a:solidFill>
            <a:schemeClr val="accent1">
              <a:satOff val="-3355"/>
              <a:lumOff val="26614"/>
            </a:schemeClr>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lgn="r">
              <a:defRPr sz="3200">
                <a:solidFill>
                  <a:srgbClr val="FFFFFF"/>
                </a:solidFill>
              </a:defRPr>
            </a:lvl1pPr>
          </a:lstStyle>
          <a:p>
            <a:pPr/>
            <a:r>
              <a:t>      Blockchain</a:t>
            </a:r>
          </a:p>
        </p:txBody>
      </p:sp>
      <p:sp>
        <p:nvSpPr>
          <p:cNvPr id="273" name="address_X"/>
          <p:cNvSpPr/>
          <p:nvPr/>
        </p:nvSpPr>
        <p:spPr>
          <a:xfrm>
            <a:off x="27249896"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53585F"/>
                </a:solidFill>
              </a:defRPr>
            </a:lvl1pPr>
          </a:lstStyle>
          <a:p>
            <a:pPr/>
            <a:r>
              <a:t>address_X</a:t>
            </a:r>
          </a:p>
        </p:txBody>
      </p:sp>
      <p:sp>
        <p:nvSpPr>
          <p:cNvPr id="274" name="address_Y"/>
          <p:cNvSpPr/>
          <p:nvPr/>
        </p:nvSpPr>
        <p:spPr>
          <a:xfrm>
            <a:off x="32367689"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53585F"/>
                </a:solidFill>
              </a:defRPr>
            </a:lvl1pPr>
          </a:lstStyle>
          <a:p>
            <a:pPr/>
            <a:r>
              <a:t>address_Y</a:t>
            </a:r>
          </a:p>
        </p:txBody>
      </p:sp>
      <p:sp>
        <p:nvSpPr>
          <p:cNvPr id="275" name="Loopring…"/>
          <p:cNvSpPr/>
          <p:nvPr/>
        </p:nvSpPr>
        <p:spPr>
          <a:xfrm>
            <a:off x="37485482" y="11155053"/>
            <a:ext cx="3234798"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p>
            <a:pPr>
              <a:defRPr sz="3200">
                <a:solidFill>
                  <a:srgbClr val="53585F"/>
                </a:solidFill>
              </a:defRPr>
            </a:pPr>
            <a:r>
              <a:t>Loopring</a:t>
            </a:r>
          </a:p>
          <a:p>
            <a:pPr>
              <a:defRPr sz="3200">
                <a:solidFill>
                  <a:srgbClr val="53585F"/>
                </a:solidFill>
              </a:defRPr>
            </a:pPr>
            <a:r>
              <a:t>合约地址</a:t>
            </a:r>
          </a:p>
        </p:txBody>
      </p:sp>
      <p:grpSp>
        <p:nvGrpSpPr>
          <p:cNvPr id="278" name="Group"/>
          <p:cNvGrpSpPr/>
          <p:nvPr/>
        </p:nvGrpSpPr>
        <p:grpSpPr>
          <a:xfrm>
            <a:off x="18810696" y="-197975"/>
            <a:ext cx="5210772" cy="2269765"/>
            <a:chOff x="0" y="368299"/>
            <a:chExt cx="5210770" cy="2269763"/>
          </a:xfrm>
        </p:grpSpPr>
        <p:sp>
          <p:nvSpPr>
            <p:cNvPr id="276"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77"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699">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260"/>
                                        </p:tgtEl>
                                        <p:attrNameLst>
                                          <p:attrName>style.visibility</p:attrName>
                                        </p:attrNameLst>
                                      </p:cBhvr>
                                      <p:to>
                                        <p:strVal val="visible"/>
                                      </p:to>
                                    </p:set>
                                    <p:animEffect filter="dissolve" transition="in">
                                      <p:cBhvr>
                                        <p:cTn id="7" dur="1000"/>
                                        <p:tgtEl>
                                          <p:spTgt spid="2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0" grpId="1"/>
    </p:bldLst>
  </p:timing>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pic>
        <p:nvPicPr>
          <p:cNvPr id="280" name="pasted-image.pdf" descr="pasted-image.pdf"/>
          <p:cNvPicPr>
            <a:picLocks noChangeAspect="1"/>
          </p:cNvPicPr>
          <p:nvPr/>
        </p:nvPicPr>
        <p:blipFill>
          <a:blip r:embed="rId2">
            <a:extLst/>
          </a:blip>
          <a:stretch>
            <a:fillRect/>
          </a:stretch>
        </p:blipFill>
        <p:spPr>
          <a:xfrm>
            <a:off x="668788" y="1522811"/>
            <a:ext cx="3847971" cy="2378746"/>
          </a:xfrm>
          <a:prstGeom prst="rect">
            <a:avLst/>
          </a:prstGeom>
          <a:ln w="12700">
            <a:miter lim="400000"/>
          </a:ln>
        </p:spPr>
      </p:pic>
      <p:pic>
        <p:nvPicPr>
          <p:cNvPr id="281" name="pasted-image.pdf" descr="pasted-image.pdf"/>
          <p:cNvPicPr>
            <a:picLocks noChangeAspect="1"/>
          </p:cNvPicPr>
          <p:nvPr/>
        </p:nvPicPr>
        <p:blipFill>
          <a:blip r:embed="rId3">
            <a:alphaModFix amt="30000"/>
            <a:extLst/>
          </a:blip>
          <a:stretch>
            <a:fillRect/>
          </a:stretch>
        </p:blipFill>
        <p:spPr>
          <a:xfrm>
            <a:off x="668870" y="5170900"/>
            <a:ext cx="3847936" cy="2378724"/>
          </a:xfrm>
          <a:prstGeom prst="rect">
            <a:avLst/>
          </a:prstGeom>
          <a:ln w="12700">
            <a:miter lim="400000"/>
          </a:ln>
        </p:spPr>
      </p:pic>
      <p:pic>
        <p:nvPicPr>
          <p:cNvPr id="282" name="pasted-image.pdf" descr="pasted-image.pdf"/>
          <p:cNvPicPr>
            <a:picLocks noChangeAspect="1"/>
          </p:cNvPicPr>
          <p:nvPr/>
        </p:nvPicPr>
        <p:blipFill>
          <a:blip r:embed="rId4">
            <a:alphaModFix amt="30000"/>
            <a:extLst/>
          </a:blip>
          <a:stretch>
            <a:fillRect/>
          </a:stretch>
        </p:blipFill>
        <p:spPr>
          <a:xfrm>
            <a:off x="668870" y="9246977"/>
            <a:ext cx="3847936" cy="2378725"/>
          </a:xfrm>
          <a:prstGeom prst="rect">
            <a:avLst/>
          </a:prstGeom>
          <a:ln w="12700">
            <a:miter lim="400000"/>
          </a:ln>
        </p:spPr>
      </p:pic>
      <p:sp>
        <p:nvSpPr>
          <p:cNvPr id="283" name="order#1…"/>
          <p:cNvSpPr/>
          <p:nvPr/>
        </p:nvSpPr>
        <p:spPr>
          <a:xfrm>
            <a:off x="3310074" y="5553652"/>
            <a:ext cx="1426886" cy="743678"/>
          </a:xfrm>
          <a:prstGeom prst="roundRect">
            <a:avLst>
              <a:gd name="adj" fmla="val 15391"/>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84" name="order#2…"/>
          <p:cNvSpPr/>
          <p:nvPr/>
        </p:nvSpPr>
        <p:spPr>
          <a:xfrm>
            <a:off x="3310074" y="6486161"/>
            <a:ext cx="1426886" cy="743678"/>
          </a:xfrm>
          <a:prstGeom prst="roundRect">
            <a:avLst>
              <a:gd name="adj" fmla="val 16184"/>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85" name="order#1…"/>
          <p:cNvSpPr/>
          <p:nvPr/>
        </p:nvSpPr>
        <p:spPr>
          <a:xfrm>
            <a:off x="3257253" y="9626524"/>
            <a:ext cx="1532529" cy="759599"/>
          </a:xfrm>
          <a:prstGeom prst="roundRect">
            <a:avLst>
              <a:gd name="adj" fmla="val 16184"/>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86" name="order#2…"/>
          <p:cNvSpPr/>
          <p:nvPr/>
        </p:nvSpPr>
        <p:spPr>
          <a:xfrm>
            <a:off x="3257253" y="10509292"/>
            <a:ext cx="1532529" cy="743678"/>
          </a:xfrm>
          <a:prstGeom prst="roundRect">
            <a:avLst>
              <a:gd name="adj" fmla="val 17364"/>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87" name="order#2…"/>
          <p:cNvSpPr/>
          <p:nvPr/>
        </p:nvSpPr>
        <p:spPr>
          <a:xfrm>
            <a:off x="-5922241" y="8573155"/>
            <a:ext cx="3822537"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88" name="order#1…"/>
          <p:cNvSpPr/>
          <p:nvPr/>
        </p:nvSpPr>
        <p:spPr>
          <a:xfrm>
            <a:off x="-5922241" y="2234855"/>
            <a:ext cx="3822537"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89" name="Blockchain"/>
          <p:cNvSpPr/>
          <p:nvPr/>
        </p:nvSpPr>
        <p:spPr>
          <a:xfrm>
            <a:off x="4749950" y="10423805"/>
            <a:ext cx="19682964" cy="3102086"/>
          </a:xfrm>
          <a:prstGeom prst="rect">
            <a:avLst/>
          </a:prstGeom>
          <a:solidFill>
            <a:schemeClr val="accent1">
              <a:satOff val="-3355"/>
              <a:lumOff val="26614"/>
            </a:schemeClr>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lgn="r">
              <a:defRPr sz="3200">
                <a:solidFill>
                  <a:srgbClr val="FFFFFF"/>
                </a:solidFill>
              </a:defRPr>
            </a:lvl1pPr>
          </a:lstStyle>
          <a:p>
            <a:pPr/>
            <a:r>
              <a:t>      Blockchain</a:t>
            </a:r>
          </a:p>
        </p:txBody>
      </p:sp>
      <p:sp>
        <p:nvSpPr>
          <p:cNvPr id="290" name="address_X"/>
          <p:cNvSpPr/>
          <p:nvPr/>
        </p:nvSpPr>
        <p:spPr>
          <a:xfrm>
            <a:off x="7338259"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53585F"/>
                </a:solidFill>
              </a:defRPr>
            </a:lvl1pPr>
          </a:lstStyle>
          <a:p>
            <a:pPr/>
            <a:r>
              <a:t>address_X</a:t>
            </a:r>
          </a:p>
        </p:txBody>
      </p:sp>
      <p:sp>
        <p:nvSpPr>
          <p:cNvPr id="291" name="address_Y"/>
          <p:cNvSpPr/>
          <p:nvPr/>
        </p:nvSpPr>
        <p:spPr>
          <a:xfrm>
            <a:off x="12456052"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53585F"/>
                </a:solidFill>
              </a:defRPr>
            </a:lvl1pPr>
          </a:lstStyle>
          <a:p>
            <a:pPr/>
            <a:r>
              <a:t>address_Y</a:t>
            </a:r>
          </a:p>
        </p:txBody>
      </p:sp>
      <p:sp>
        <p:nvSpPr>
          <p:cNvPr id="292" name="Loopring…"/>
          <p:cNvSpPr/>
          <p:nvPr/>
        </p:nvSpPr>
        <p:spPr>
          <a:xfrm>
            <a:off x="17573845"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p>
            <a:pPr>
              <a:defRPr sz="3200">
                <a:solidFill>
                  <a:srgbClr val="53585F"/>
                </a:solidFill>
              </a:defRPr>
            </a:pPr>
            <a:r>
              <a:t>Loopring</a:t>
            </a:r>
          </a:p>
          <a:p>
            <a:pPr>
              <a:defRPr sz="3200">
                <a:solidFill>
                  <a:srgbClr val="53585F"/>
                </a:solidFill>
              </a:defRPr>
            </a:pPr>
            <a:r>
              <a:t>合约地址</a:t>
            </a:r>
          </a:p>
        </p:txBody>
      </p:sp>
      <p:pic>
        <p:nvPicPr>
          <p:cNvPr id="293" name="pasted-image.pdf" descr="pasted-image.pdf"/>
          <p:cNvPicPr>
            <a:picLocks noChangeAspect="1"/>
          </p:cNvPicPr>
          <p:nvPr/>
        </p:nvPicPr>
        <p:blipFill>
          <a:blip r:embed="rId5">
            <a:extLst/>
          </a:blip>
          <a:stretch>
            <a:fillRect/>
          </a:stretch>
        </p:blipFill>
        <p:spPr>
          <a:xfrm>
            <a:off x="17184583" y="8216908"/>
            <a:ext cx="3698247" cy="2756875"/>
          </a:xfrm>
          <a:prstGeom prst="rect">
            <a:avLst/>
          </a:prstGeom>
          <a:ln w="12700">
            <a:miter lim="400000"/>
          </a:ln>
        </p:spPr>
      </p:pic>
      <p:sp>
        <p:nvSpPr>
          <p:cNvPr id="294" name="order#1…"/>
          <p:cNvSpPr/>
          <p:nvPr/>
        </p:nvSpPr>
        <p:spPr>
          <a:xfrm>
            <a:off x="18267359" y="8402255"/>
            <a:ext cx="1532529" cy="759599"/>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95" name="order#2…"/>
          <p:cNvSpPr/>
          <p:nvPr/>
        </p:nvSpPr>
        <p:spPr>
          <a:xfrm>
            <a:off x="18267359" y="9271796"/>
            <a:ext cx="1532529" cy="759600"/>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296" name="Line"/>
          <p:cNvSpPr/>
          <p:nvPr/>
        </p:nvSpPr>
        <p:spPr>
          <a:xfrm>
            <a:off x="4336611" y="2591602"/>
            <a:ext cx="14731877" cy="1"/>
          </a:xfrm>
          <a:prstGeom prst="line">
            <a:avLst/>
          </a:prstGeom>
          <a:ln w="25400">
            <a:solidFill>
              <a:srgbClr val="000000"/>
            </a:solidFill>
            <a:miter lim="400000"/>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sp>
        <p:nvSpPr>
          <p:cNvPr id="297" name="Line"/>
          <p:cNvSpPr/>
          <p:nvPr/>
        </p:nvSpPr>
        <p:spPr>
          <a:xfrm>
            <a:off x="19033623" y="2724542"/>
            <a:ext cx="1" cy="5372127"/>
          </a:xfrm>
          <a:prstGeom prst="line">
            <a:avLst/>
          </a:prstGeom>
          <a:ln w="25400">
            <a:solidFill>
              <a:srgbClr val="000000"/>
            </a:solidFill>
            <a:miter lim="400000"/>
            <a:tailEnd type="triangle"/>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sp>
        <p:nvSpPr>
          <p:cNvPr id="298" name="Line"/>
          <p:cNvSpPr/>
          <p:nvPr/>
        </p:nvSpPr>
        <p:spPr>
          <a:xfrm>
            <a:off x="19033623" y="10496592"/>
            <a:ext cx="1" cy="769078"/>
          </a:xfrm>
          <a:prstGeom prst="line">
            <a:avLst/>
          </a:prstGeom>
          <a:ln w="25400">
            <a:solidFill>
              <a:srgbClr val="000000"/>
            </a:solidFill>
            <a:miter lim="400000"/>
            <a:tailEnd type="triangle"/>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grpSp>
        <p:nvGrpSpPr>
          <p:cNvPr id="301" name="Group"/>
          <p:cNvGrpSpPr/>
          <p:nvPr/>
        </p:nvGrpSpPr>
        <p:grpSpPr>
          <a:xfrm>
            <a:off x="18810696" y="-197975"/>
            <a:ext cx="5210772" cy="2269765"/>
            <a:chOff x="0" y="368299"/>
            <a:chExt cx="5210770" cy="2269763"/>
          </a:xfrm>
        </p:grpSpPr>
        <p:sp>
          <p:nvSpPr>
            <p:cNvPr id="299"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300"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699">
        <p:dissolve/>
      </p:transition>
    </mc:Choice>
    <mc:Fallback>
      <p:transition spd="fast">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pic>
        <p:nvPicPr>
          <p:cNvPr id="303" name="pasted-image.pdf" descr="pasted-image.pdf"/>
          <p:cNvPicPr>
            <a:picLocks noChangeAspect="1"/>
          </p:cNvPicPr>
          <p:nvPr/>
        </p:nvPicPr>
        <p:blipFill>
          <a:blip r:embed="rId2">
            <a:extLst/>
          </a:blip>
          <a:stretch>
            <a:fillRect/>
          </a:stretch>
        </p:blipFill>
        <p:spPr>
          <a:xfrm>
            <a:off x="668788" y="1522811"/>
            <a:ext cx="3847971" cy="2378746"/>
          </a:xfrm>
          <a:prstGeom prst="rect">
            <a:avLst/>
          </a:prstGeom>
          <a:ln w="12700">
            <a:miter lim="400000"/>
          </a:ln>
        </p:spPr>
      </p:pic>
      <p:pic>
        <p:nvPicPr>
          <p:cNvPr id="304" name="pasted-image.pdf" descr="pasted-image.pdf"/>
          <p:cNvPicPr>
            <a:picLocks noChangeAspect="1"/>
          </p:cNvPicPr>
          <p:nvPr/>
        </p:nvPicPr>
        <p:blipFill>
          <a:blip r:embed="rId3">
            <a:alphaModFix amt="30000"/>
            <a:extLst/>
          </a:blip>
          <a:stretch>
            <a:fillRect/>
          </a:stretch>
        </p:blipFill>
        <p:spPr>
          <a:xfrm>
            <a:off x="668870" y="5170900"/>
            <a:ext cx="3847936" cy="2378724"/>
          </a:xfrm>
          <a:prstGeom prst="rect">
            <a:avLst/>
          </a:prstGeom>
          <a:ln w="12700">
            <a:miter lim="400000"/>
          </a:ln>
        </p:spPr>
      </p:pic>
      <p:pic>
        <p:nvPicPr>
          <p:cNvPr id="305" name="pasted-image.pdf" descr="pasted-image.pdf"/>
          <p:cNvPicPr>
            <a:picLocks noChangeAspect="1"/>
          </p:cNvPicPr>
          <p:nvPr/>
        </p:nvPicPr>
        <p:blipFill>
          <a:blip r:embed="rId4">
            <a:alphaModFix amt="30000"/>
            <a:extLst/>
          </a:blip>
          <a:stretch>
            <a:fillRect/>
          </a:stretch>
        </p:blipFill>
        <p:spPr>
          <a:xfrm>
            <a:off x="668870" y="9246977"/>
            <a:ext cx="3847936" cy="2378725"/>
          </a:xfrm>
          <a:prstGeom prst="rect">
            <a:avLst/>
          </a:prstGeom>
          <a:ln w="12700">
            <a:miter lim="400000"/>
          </a:ln>
        </p:spPr>
      </p:pic>
      <p:sp>
        <p:nvSpPr>
          <p:cNvPr id="306" name="order#1…"/>
          <p:cNvSpPr/>
          <p:nvPr/>
        </p:nvSpPr>
        <p:spPr>
          <a:xfrm>
            <a:off x="3310074" y="5553652"/>
            <a:ext cx="1426886" cy="743678"/>
          </a:xfrm>
          <a:prstGeom prst="roundRect">
            <a:avLst>
              <a:gd name="adj" fmla="val 15391"/>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307" name="order#2…"/>
          <p:cNvSpPr/>
          <p:nvPr/>
        </p:nvSpPr>
        <p:spPr>
          <a:xfrm>
            <a:off x="3310074" y="6486161"/>
            <a:ext cx="1426886" cy="743678"/>
          </a:xfrm>
          <a:prstGeom prst="roundRect">
            <a:avLst>
              <a:gd name="adj" fmla="val 16184"/>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308" name="order#1…"/>
          <p:cNvSpPr/>
          <p:nvPr/>
        </p:nvSpPr>
        <p:spPr>
          <a:xfrm>
            <a:off x="3257253" y="9626524"/>
            <a:ext cx="1532529" cy="759599"/>
          </a:xfrm>
          <a:prstGeom prst="roundRect">
            <a:avLst>
              <a:gd name="adj" fmla="val 16184"/>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309" name="order#2…"/>
          <p:cNvSpPr/>
          <p:nvPr/>
        </p:nvSpPr>
        <p:spPr>
          <a:xfrm>
            <a:off x="3257253" y="10509292"/>
            <a:ext cx="1532529" cy="743678"/>
          </a:xfrm>
          <a:prstGeom prst="roundRect">
            <a:avLst>
              <a:gd name="adj" fmla="val 17364"/>
            </a:avLst>
          </a:prstGeom>
          <a:solidFill>
            <a:srgbClr val="FFFFFF">
              <a:alpha val="30000"/>
            </a:srgbClr>
          </a:solidFill>
          <a:ln w="25400">
            <a:solidFill>
              <a:srgbClr val="000000">
                <a:alpha val="30000"/>
              </a:srgbClr>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310" name="order#2…"/>
          <p:cNvSpPr/>
          <p:nvPr/>
        </p:nvSpPr>
        <p:spPr>
          <a:xfrm>
            <a:off x="-5922241" y="8573155"/>
            <a:ext cx="3822537"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311" name="order#1…"/>
          <p:cNvSpPr/>
          <p:nvPr/>
        </p:nvSpPr>
        <p:spPr>
          <a:xfrm>
            <a:off x="-5922241" y="2234855"/>
            <a:ext cx="3822537"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312" name="Blockchain"/>
          <p:cNvSpPr/>
          <p:nvPr/>
        </p:nvSpPr>
        <p:spPr>
          <a:xfrm>
            <a:off x="4749950" y="10423805"/>
            <a:ext cx="19682964" cy="3102086"/>
          </a:xfrm>
          <a:prstGeom prst="rect">
            <a:avLst/>
          </a:prstGeom>
          <a:solidFill>
            <a:schemeClr val="accent1">
              <a:satOff val="-3355"/>
              <a:lumOff val="26614"/>
            </a:schemeClr>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lgn="r">
              <a:defRPr sz="3200">
                <a:solidFill>
                  <a:srgbClr val="FFFFFF"/>
                </a:solidFill>
              </a:defRPr>
            </a:lvl1pPr>
          </a:lstStyle>
          <a:p>
            <a:pPr/>
            <a:r>
              <a:t>      Blockchain</a:t>
            </a:r>
          </a:p>
        </p:txBody>
      </p:sp>
      <p:sp>
        <p:nvSpPr>
          <p:cNvPr id="313" name="address_X"/>
          <p:cNvSpPr/>
          <p:nvPr/>
        </p:nvSpPr>
        <p:spPr>
          <a:xfrm>
            <a:off x="7338259"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53585F"/>
                </a:solidFill>
              </a:defRPr>
            </a:lvl1pPr>
          </a:lstStyle>
          <a:p>
            <a:pPr/>
            <a:r>
              <a:t>address_X</a:t>
            </a:r>
          </a:p>
        </p:txBody>
      </p:sp>
      <p:sp>
        <p:nvSpPr>
          <p:cNvPr id="314" name="address_Y"/>
          <p:cNvSpPr/>
          <p:nvPr/>
        </p:nvSpPr>
        <p:spPr>
          <a:xfrm>
            <a:off x="12456052"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53585F"/>
                </a:solidFill>
              </a:defRPr>
            </a:lvl1pPr>
          </a:lstStyle>
          <a:p>
            <a:pPr/>
            <a:r>
              <a:t>address_Y</a:t>
            </a:r>
          </a:p>
        </p:txBody>
      </p:sp>
      <p:sp>
        <p:nvSpPr>
          <p:cNvPr id="315" name="Loopring…"/>
          <p:cNvSpPr/>
          <p:nvPr/>
        </p:nvSpPr>
        <p:spPr>
          <a:xfrm>
            <a:off x="17573845" y="11155053"/>
            <a:ext cx="3234797" cy="1270001"/>
          </a:xfrm>
          <a:prstGeom prst="rect">
            <a:avLst/>
          </a:prstGeom>
          <a:solidFill>
            <a:srgbClr val="FFFFFF"/>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p>
            <a:pPr>
              <a:defRPr sz="3200">
                <a:solidFill>
                  <a:srgbClr val="53585F"/>
                </a:solidFill>
              </a:defRPr>
            </a:pPr>
            <a:r>
              <a:t>Loopring</a:t>
            </a:r>
          </a:p>
          <a:p>
            <a:pPr>
              <a:defRPr sz="3200">
                <a:solidFill>
                  <a:srgbClr val="53585F"/>
                </a:solidFill>
              </a:defRPr>
            </a:pPr>
            <a:r>
              <a:t>合约地址</a:t>
            </a:r>
          </a:p>
        </p:txBody>
      </p:sp>
      <p:pic>
        <p:nvPicPr>
          <p:cNvPr id="316" name="pasted-image.pdf" descr="pasted-image.pdf"/>
          <p:cNvPicPr>
            <a:picLocks noChangeAspect="1"/>
          </p:cNvPicPr>
          <p:nvPr/>
        </p:nvPicPr>
        <p:blipFill>
          <a:blip r:embed="rId5">
            <a:extLst/>
          </a:blip>
          <a:stretch>
            <a:fillRect/>
          </a:stretch>
        </p:blipFill>
        <p:spPr>
          <a:xfrm>
            <a:off x="17184582" y="8216908"/>
            <a:ext cx="3698246" cy="2756875"/>
          </a:xfrm>
          <a:prstGeom prst="rect">
            <a:avLst/>
          </a:prstGeom>
          <a:ln w="12700">
            <a:miter lim="400000"/>
          </a:ln>
        </p:spPr>
      </p:pic>
      <p:sp>
        <p:nvSpPr>
          <p:cNvPr id="317" name="order#1…"/>
          <p:cNvSpPr/>
          <p:nvPr/>
        </p:nvSpPr>
        <p:spPr>
          <a:xfrm>
            <a:off x="18267357" y="8402255"/>
            <a:ext cx="1532530" cy="759599"/>
          </a:xfrm>
          <a:prstGeom prst="roundRect">
            <a:avLst>
              <a:gd name="adj" fmla="val 15391"/>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318" name="order#2…"/>
          <p:cNvSpPr/>
          <p:nvPr/>
        </p:nvSpPr>
        <p:spPr>
          <a:xfrm>
            <a:off x="18267357" y="9271796"/>
            <a:ext cx="1532530" cy="759600"/>
          </a:xfrm>
          <a:prstGeom prst="roundRect">
            <a:avLst>
              <a:gd name="adj" fmla="val 16184"/>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5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4500 </a:t>
            </a:r>
            <a:r>
              <a:rPr>
                <a:solidFill>
                  <a:schemeClr val="accent5">
                    <a:hueOff val="-444211"/>
                    <a:satOff val="-14915"/>
                    <a:lumOff val="22857"/>
                  </a:schemeClr>
                </a:solidFill>
              </a:rPr>
              <a:t>token_A</a:t>
            </a:r>
          </a:p>
        </p:txBody>
      </p:sp>
      <p:sp>
        <p:nvSpPr>
          <p:cNvPr id="319" name="Line"/>
          <p:cNvSpPr/>
          <p:nvPr/>
        </p:nvSpPr>
        <p:spPr>
          <a:xfrm>
            <a:off x="4336611" y="2591602"/>
            <a:ext cx="14731877" cy="1"/>
          </a:xfrm>
          <a:prstGeom prst="line">
            <a:avLst/>
          </a:prstGeom>
          <a:ln w="25400">
            <a:solidFill>
              <a:srgbClr val="000000"/>
            </a:solidFill>
            <a:miter lim="400000"/>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sp>
        <p:nvSpPr>
          <p:cNvPr id="320" name="Line"/>
          <p:cNvSpPr/>
          <p:nvPr/>
        </p:nvSpPr>
        <p:spPr>
          <a:xfrm>
            <a:off x="19033623" y="2724542"/>
            <a:ext cx="1" cy="5372127"/>
          </a:xfrm>
          <a:prstGeom prst="line">
            <a:avLst/>
          </a:prstGeom>
          <a:ln w="25400">
            <a:solidFill>
              <a:srgbClr val="000000"/>
            </a:solidFill>
            <a:miter lim="400000"/>
            <a:tailEnd type="triangle"/>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sp>
        <p:nvSpPr>
          <p:cNvPr id="321" name="Line"/>
          <p:cNvSpPr/>
          <p:nvPr/>
        </p:nvSpPr>
        <p:spPr>
          <a:xfrm>
            <a:off x="19033623" y="10496592"/>
            <a:ext cx="1" cy="769078"/>
          </a:xfrm>
          <a:prstGeom prst="line">
            <a:avLst/>
          </a:prstGeom>
          <a:ln w="25400">
            <a:solidFill>
              <a:srgbClr val="000000"/>
            </a:solidFill>
            <a:miter lim="400000"/>
            <a:tailEnd type="triangle"/>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grpSp>
        <p:nvGrpSpPr>
          <p:cNvPr id="326" name="Group"/>
          <p:cNvGrpSpPr/>
          <p:nvPr/>
        </p:nvGrpSpPr>
        <p:grpSpPr>
          <a:xfrm>
            <a:off x="9566878" y="6836845"/>
            <a:ext cx="5278614" cy="4309536"/>
            <a:chOff x="0" y="0"/>
            <a:chExt cx="5278612" cy="4309535"/>
          </a:xfrm>
        </p:grpSpPr>
        <p:sp>
          <p:nvSpPr>
            <p:cNvPr id="330" name="Connection Line"/>
            <p:cNvSpPr/>
            <p:nvPr/>
          </p:nvSpPr>
          <p:spPr>
            <a:xfrm>
              <a:off x="18515" y="2725966"/>
              <a:ext cx="5260098" cy="1583570"/>
            </a:xfrm>
            <a:custGeom>
              <a:avLst/>
              <a:gdLst/>
              <a:ahLst/>
              <a:cxnLst>
                <a:cxn ang="0">
                  <a:pos x="wd2" y="hd2"/>
                </a:cxn>
                <a:cxn ang="5400000">
                  <a:pos x="wd2" y="hd2"/>
                </a:cxn>
                <a:cxn ang="10800000">
                  <a:pos x="wd2" y="hd2"/>
                </a:cxn>
                <a:cxn ang="16200000">
                  <a:pos x="wd2" y="hd2"/>
                </a:cxn>
              </a:cxnLst>
              <a:rect l="0" t="0" r="r" b="b"/>
              <a:pathLst>
                <a:path w="21600" h="16203" fill="norm" stroke="1" extrusionOk="0">
                  <a:moveTo>
                    <a:pt x="0" y="16203"/>
                  </a:moveTo>
                  <a:cubicBezTo>
                    <a:pt x="6958" y="-5125"/>
                    <a:pt x="14158" y="-5397"/>
                    <a:pt x="21600" y="15387"/>
                  </a:cubicBezTo>
                </a:path>
              </a:pathLst>
            </a:custGeom>
            <a:noFill/>
            <a:ln w="38100" cap="flat">
              <a:solidFill>
                <a:schemeClr val="accent5">
                  <a:hueOff val="-444211"/>
                  <a:satOff val="-14915"/>
                  <a:lumOff val="22857"/>
                </a:schemeClr>
              </a:solidFill>
              <a:prstDash val="solid"/>
              <a:miter lim="400000"/>
              <a:tailEnd type="triangle" w="med" len="med"/>
            </a:ln>
            <a:effectLst/>
          </p:spPr>
          <p:txBody>
            <a:bodyPr/>
            <a:lstStyle/>
            <a:p>
              <a:pPr/>
            </a:p>
          </p:txBody>
        </p:sp>
        <p:sp>
          <p:nvSpPr>
            <p:cNvPr id="323" name="4750 token_A"/>
            <p:cNvSpPr txBox="1"/>
            <p:nvPr/>
          </p:nvSpPr>
          <p:spPr>
            <a:xfrm>
              <a:off x="1583211" y="2333495"/>
              <a:ext cx="2120852" cy="511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b="1" sz="2400">
                  <a:solidFill>
                    <a:schemeClr val="accent5">
                      <a:hueOff val="-444211"/>
                      <a:satOff val="-14915"/>
                      <a:lumOff val="22857"/>
                    </a:schemeClr>
                  </a:solidFill>
                  <a:latin typeface="Helvetica"/>
                  <a:ea typeface="Helvetica"/>
                  <a:cs typeface="Helvetica"/>
                  <a:sym typeface="Helvetica"/>
                </a:defRPr>
              </a:lvl1pPr>
            </a:lstStyle>
            <a:p>
              <a:pPr/>
              <a:r>
                <a:t>4750 token_A</a:t>
              </a:r>
            </a:p>
          </p:txBody>
        </p:sp>
        <p:sp>
          <p:nvSpPr>
            <p:cNvPr id="331" name="Connection Line"/>
            <p:cNvSpPr/>
            <p:nvPr/>
          </p:nvSpPr>
          <p:spPr>
            <a:xfrm>
              <a:off x="0" y="464284"/>
              <a:ext cx="5260098" cy="368920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6990" y="-5283"/>
                    <a:pt x="14190" y="-5400"/>
                    <a:pt x="21600" y="15850"/>
                  </a:cubicBezTo>
                </a:path>
              </a:pathLst>
            </a:custGeom>
            <a:noFill/>
            <a:ln w="38100" cap="flat">
              <a:solidFill>
                <a:schemeClr val="accent2">
                  <a:hueOff val="-2473793"/>
                  <a:satOff val="-50209"/>
                  <a:lumOff val="23543"/>
                </a:schemeClr>
              </a:solidFill>
              <a:prstDash val="solid"/>
              <a:miter lim="400000"/>
              <a:headEnd type="triangle" w="med" len="med"/>
            </a:ln>
            <a:effectLst/>
          </p:spPr>
          <p:txBody>
            <a:bodyPr/>
            <a:lstStyle/>
            <a:p>
              <a:pPr/>
            </a:p>
          </p:txBody>
        </p:sp>
        <p:sp>
          <p:nvSpPr>
            <p:cNvPr id="325" name="5 token_B"/>
            <p:cNvSpPr txBox="1"/>
            <p:nvPr/>
          </p:nvSpPr>
          <p:spPr>
            <a:xfrm>
              <a:off x="1818968" y="-1"/>
              <a:ext cx="1612306" cy="511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b="1" sz="2400">
                  <a:solidFill>
                    <a:schemeClr val="accent2">
                      <a:hueOff val="-2473793"/>
                      <a:satOff val="-50209"/>
                      <a:lumOff val="23543"/>
                    </a:schemeClr>
                  </a:solidFill>
                  <a:latin typeface="Helvetica"/>
                  <a:ea typeface="Helvetica"/>
                  <a:cs typeface="Helvetica"/>
                  <a:sym typeface="Helvetica"/>
                </a:defRPr>
              </a:lvl1pPr>
            </a:lstStyle>
            <a:p>
              <a:pPr/>
              <a:r>
                <a:t>5 token_B</a:t>
              </a:r>
            </a:p>
          </p:txBody>
        </p:sp>
      </p:grpSp>
      <p:grpSp>
        <p:nvGrpSpPr>
          <p:cNvPr id="329" name="Group"/>
          <p:cNvGrpSpPr/>
          <p:nvPr/>
        </p:nvGrpSpPr>
        <p:grpSpPr>
          <a:xfrm>
            <a:off x="18810696" y="-197975"/>
            <a:ext cx="5210772" cy="2269765"/>
            <a:chOff x="0" y="368299"/>
            <a:chExt cx="5210770" cy="2269763"/>
          </a:xfrm>
        </p:grpSpPr>
        <p:sp>
          <p:nvSpPr>
            <p:cNvPr id="327"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328"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26" grpId="1"/>
    </p:bldLst>
  </p:timing>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333" name="问题#1: 用户资产需要托管…"/>
          <p:cNvSpPr/>
          <p:nvPr/>
        </p:nvSpPr>
        <p:spPr>
          <a:xfrm>
            <a:off x="14210346" y="159609"/>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334" name="问题#2: 交易所内幕交易…"/>
          <p:cNvSpPr/>
          <p:nvPr/>
        </p:nvSpPr>
        <p:spPr>
          <a:xfrm>
            <a:off x="14210346" y="3518759"/>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335" name="问题#3: 订单散落到多交易所…"/>
          <p:cNvSpPr/>
          <p:nvPr/>
        </p:nvSpPr>
        <p:spPr>
          <a:xfrm>
            <a:off x="14210346" y="6877909"/>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336" name="{"/>
          <p:cNvSpPr txBox="1"/>
          <p:nvPr/>
        </p:nvSpPr>
        <p:spPr>
          <a:xfrm>
            <a:off x="4897460" y="-551319"/>
            <a:ext cx="2620468" cy="9985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8800">
                <a:latin typeface="Roboto Light"/>
                <a:ea typeface="Roboto Light"/>
                <a:cs typeface="Roboto Light"/>
                <a:sym typeface="Roboto Light"/>
              </a:defRPr>
            </a:lvl1pPr>
          </a:lstStyle>
          <a:p>
            <a:pPr/>
            <a:r>
              <a:t>{</a:t>
            </a:r>
          </a:p>
        </p:txBody>
      </p:sp>
      <p:grpSp>
        <p:nvGrpSpPr>
          <p:cNvPr id="339" name="Group"/>
          <p:cNvGrpSpPr/>
          <p:nvPr/>
        </p:nvGrpSpPr>
        <p:grpSpPr>
          <a:xfrm>
            <a:off x="7502366" y="403068"/>
            <a:ext cx="6416322" cy="2832413"/>
            <a:chOff x="0" y="1191105"/>
            <a:chExt cx="6416320" cy="2832411"/>
          </a:xfrm>
        </p:grpSpPr>
        <p:sp>
          <p:nvSpPr>
            <p:cNvPr id="337" name="1.资产无需托管"/>
            <p:cNvSpPr txBox="1"/>
            <p:nvPr/>
          </p:nvSpPr>
          <p:spPr>
            <a:xfrm>
              <a:off x="0" y="1191105"/>
              <a:ext cx="5440334"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latin typeface="Roboto Bold"/>
                  <a:ea typeface="Roboto Bold"/>
                  <a:cs typeface="Roboto Bold"/>
                  <a:sym typeface="Roboto Bold"/>
                </a:defRPr>
              </a:lvl1pPr>
            </a:lstStyle>
            <a:p>
              <a:pPr/>
              <a:r>
                <a:t>1.资产无需托管</a:t>
              </a:r>
            </a:p>
          </p:txBody>
        </p:sp>
        <p:sp>
          <p:nvSpPr>
            <p:cNvPr id="338" name="没有充值提现过程，用户订单中的代币一直存放在用户区块链账户中，同时订单不锁定代币，下单后依然可以任意支配资产。"/>
            <p:cNvSpPr txBox="1"/>
            <p:nvPr/>
          </p:nvSpPr>
          <p:spPr>
            <a:xfrm>
              <a:off x="72482" y="2277843"/>
              <a:ext cx="6343839" cy="1745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latin typeface="Roboto Regular"/>
                  <a:ea typeface="Roboto Regular"/>
                  <a:cs typeface="Roboto Regular"/>
                  <a:sym typeface="Roboto Regular"/>
                </a:defRPr>
              </a:lvl1pPr>
            </a:lstStyle>
            <a:p>
              <a:pPr/>
              <a:r>
                <a:t>没有充值提现过程，用户订单中的代币一直存放在用户区块链账户中，同时订单不锁定代币，下单后依然可以任意支配资产。</a:t>
              </a:r>
            </a:p>
          </p:txBody>
        </p:sp>
      </p:grpSp>
      <p:grpSp>
        <p:nvGrpSpPr>
          <p:cNvPr id="342" name="Group"/>
          <p:cNvGrpSpPr/>
          <p:nvPr/>
        </p:nvGrpSpPr>
        <p:grpSpPr>
          <a:xfrm>
            <a:off x="7494258" y="4338356"/>
            <a:ext cx="6369899" cy="2257754"/>
            <a:chOff x="0" y="781049"/>
            <a:chExt cx="6369898" cy="2257752"/>
          </a:xfrm>
        </p:grpSpPr>
        <p:sp>
          <p:nvSpPr>
            <p:cNvPr id="340" name="2. 区块链上交易清算"/>
            <p:cNvSpPr txBox="1"/>
            <p:nvPr/>
          </p:nvSpPr>
          <p:spPr>
            <a:xfrm>
              <a:off x="0" y="781049"/>
              <a:ext cx="5711329"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2. 区块链上交易清算</a:t>
              </a:r>
            </a:p>
          </p:txBody>
        </p:sp>
        <p:sp>
          <p:nvSpPr>
            <p:cNvPr id="341" name="订单链外生成，传播和撮合；链上做交易和验证和清结算，清结算通过智能合约保障原执行。不会再有内幕交易。"/>
            <p:cNvSpPr txBox="1"/>
            <p:nvPr/>
          </p:nvSpPr>
          <p:spPr>
            <a:xfrm>
              <a:off x="16217" y="1638627"/>
              <a:ext cx="6353682" cy="1400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订单链外生成，传播和撮合；链上做交易和验证和清结算，清结算通过智能合约保障原执行。不会再有内幕交易。</a:t>
              </a:r>
            </a:p>
          </p:txBody>
        </p:sp>
      </p:grpSp>
      <p:grpSp>
        <p:nvGrpSpPr>
          <p:cNvPr id="345" name="Group"/>
          <p:cNvGrpSpPr/>
          <p:nvPr/>
        </p:nvGrpSpPr>
        <p:grpSpPr>
          <a:xfrm>
            <a:off x="7502366" y="7487922"/>
            <a:ext cx="6369900" cy="2411364"/>
            <a:chOff x="0" y="781049"/>
            <a:chExt cx="6369898" cy="2411362"/>
          </a:xfrm>
        </p:grpSpPr>
        <p:sp>
          <p:nvSpPr>
            <p:cNvPr id="343" name="3. 订单共享"/>
            <p:cNvSpPr txBox="1"/>
            <p:nvPr/>
          </p:nvSpPr>
          <p:spPr>
            <a:xfrm>
              <a:off x="0" y="781049"/>
              <a:ext cx="3272929"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3. 订单共享</a:t>
              </a:r>
            </a:p>
          </p:txBody>
        </p:sp>
        <p:sp>
          <p:nvSpPr>
            <p:cNvPr id="344" name="订单可以被广播给一个或多个交易所，做联合的，同时也是竞争式的撮合。用户成交价格更优惠，流动性更大。"/>
            <p:cNvSpPr txBox="1"/>
            <p:nvPr/>
          </p:nvSpPr>
          <p:spPr>
            <a:xfrm>
              <a:off x="16217" y="1792237"/>
              <a:ext cx="6353682" cy="1400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订单可以被广播给一个或多个交易所，做联合的，同时也是竞争式的撮合。用户成交价格更优惠，流动性更大。</a:t>
              </a:r>
            </a:p>
          </p:txBody>
        </p:sp>
      </p:grpSp>
      <p:grpSp>
        <p:nvGrpSpPr>
          <p:cNvPr id="348" name="Group"/>
          <p:cNvGrpSpPr/>
          <p:nvPr/>
        </p:nvGrpSpPr>
        <p:grpSpPr>
          <a:xfrm>
            <a:off x="7492765" y="10994297"/>
            <a:ext cx="6389101" cy="2116709"/>
            <a:chOff x="0" y="781049"/>
            <a:chExt cx="6389099" cy="2116707"/>
          </a:xfrm>
        </p:grpSpPr>
        <p:sp>
          <p:nvSpPr>
            <p:cNvPr id="346" name="4.多订单环路撮合"/>
            <p:cNvSpPr txBox="1"/>
            <p:nvPr/>
          </p:nvSpPr>
          <p:spPr>
            <a:xfrm>
              <a:off x="0" y="781049"/>
              <a:ext cx="4949925"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4.多订单环路撮合</a:t>
              </a:r>
            </a:p>
          </p:txBody>
        </p:sp>
        <p:sp>
          <p:nvSpPr>
            <p:cNvPr id="347" name="革命性的“环路撮合”机制，允许任意两个虚拟货币之间的交易。同时能够更大程度上生成新的流动性。"/>
            <p:cNvSpPr txBox="1"/>
            <p:nvPr/>
          </p:nvSpPr>
          <p:spPr>
            <a:xfrm>
              <a:off x="35418" y="1489250"/>
              <a:ext cx="6353682" cy="14085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革命性的“环路撮合”机制，允许任意两个虚拟货币之间的交易。同时能够更大程度上生成新的流动性。</a:t>
              </a:r>
            </a:p>
          </p:txBody>
        </p:sp>
      </p:grpSp>
      <p:grpSp>
        <p:nvGrpSpPr>
          <p:cNvPr id="351" name="Group"/>
          <p:cNvGrpSpPr/>
          <p:nvPr/>
        </p:nvGrpSpPr>
        <p:grpSpPr>
          <a:xfrm>
            <a:off x="40360" y="4163428"/>
            <a:ext cx="5210771" cy="2269765"/>
            <a:chOff x="0" y="368299"/>
            <a:chExt cx="5210770" cy="2269763"/>
          </a:xfrm>
        </p:grpSpPr>
        <p:sp>
          <p:nvSpPr>
            <p:cNvPr id="349"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350"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slow" advClick="1" p14:dur="1500">
        <p:push dir="u"/>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EEEEE"/>
        </a:solidFill>
      </p:bgPr>
    </p:bg>
    <p:spTree>
      <p:nvGrpSpPr>
        <p:cNvPr id="1" name=""/>
        <p:cNvGrpSpPr/>
        <p:nvPr/>
      </p:nvGrpSpPr>
      <p:grpSpPr>
        <a:xfrm>
          <a:off x="0" y="0"/>
          <a:ext cx="0" cy="0"/>
          <a:chOff x="0" y="0"/>
          <a:chExt cx="0" cy="0"/>
        </a:xfrm>
      </p:grpSpPr>
      <p:pic>
        <p:nvPicPr>
          <p:cNvPr id="124" name="屏幕快照 2017-06-29 15.15.42.jpg" descr="屏幕快照 2017-06-29 15.15.42.jpg"/>
          <p:cNvPicPr>
            <a:picLocks noChangeAspect="1"/>
          </p:cNvPicPr>
          <p:nvPr/>
        </p:nvPicPr>
        <p:blipFill>
          <a:blip r:embed="rId2">
            <a:extLst/>
          </a:blip>
          <a:stretch>
            <a:fillRect/>
          </a:stretch>
        </p:blipFill>
        <p:spPr>
          <a:xfrm>
            <a:off x="9205559" y="254000"/>
            <a:ext cx="13893801" cy="13208000"/>
          </a:xfrm>
          <a:prstGeom prst="rect">
            <a:avLst/>
          </a:prstGeom>
          <a:ln w="12700">
            <a:miter lim="400000"/>
          </a:ln>
        </p:spPr>
      </p:pic>
      <p:sp>
        <p:nvSpPr>
          <p:cNvPr id="125" name="团队"/>
          <p:cNvSpPr txBox="1"/>
          <p:nvPr/>
        </p:nvSpPr>
        <p:spPr>
          <a:xfrm>
            <a:off x="2791336" y="1782896"/>
            <a:ext cx="3559176"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latin typeface="Roboto Bold"/>
                <a:ea typeface="Roboto Bold"/>
                <a:cs typeface="Roboto Bold"/>
                <a:sym typeface="Roboto Bold"/>
              </a:defRPr>
            </a:lvl1pPr>
          </a:lstStyle>
          <a:p>
            <a:pPr/>
            <a:r>
              <a:t>团队</a:t>
            </a:r>
          </a:p>
        </p:txBody>
      </p:sp>
      <p:pic>
        <p:nvPicPr>
          <p:cNvPr id="126" name="屏幕快照 2017-06-29 15.19.02.jpg" descr="屏幕快照 2017-06-29 15.19.02.jpg"/>
          <p:cNvPicPr>
            <a:picLocks noChangeAspect="1"/>
          </p:cNvPicPr>
          <p:nvPr/>
        </p:nvPicPr>
        <p:blipFill>
          <a:blip r:embed="rId3">
            <a:extLst/>
          </a:blip>
          <a:stretch>
            <a:fillRect/>
          </a:stretch>
        </p:blipFill>
        <p:spPr>
          <a:xfrm>
            <a:off x="379924" y="8737816"/>
            <a:ext cx="8382001" cy="3581401"/>
          </a:xfrm>
          <a:prstGeom prst="rect">
            <a:avLst/>
          </a:prstGeom>
          <a:ln w="12700">
            <a:miter lim="400000"/>
          </a:ln>
        </p:spPr>
      </p:pic>
      <p:sp>
        <p:nvSpPr>
          <p:cNvPr id="127" name="4位 - Google工程师…"/>
          <p:cNvSpPr txBox="1"/>
          <p:nvPr/>
        </p:nvSpPr>
        <p:spPr>
          <a:xfrm>
            <a:off x="8855655" y="14704810"/>
            <a:ext cx="9116102" cy="5426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228600" indent="-228600" algn="l">
              <a:buSzPct val="100000"/>
              <a:buChar char="•"/>
              <a:defRPr sz="3700">
                <a:solidFill>
                  <a:srgbClr val="53585F"/>
                </a:solidFill>
                <a:latin typeface="Roboto Regular"/>
                <a:ea typeface="Roboto Regular"/>
                <a:cs typeface="Roboto Regular"/>
                <a:sym typeface="Roboto Regular"/>
              </a:defRPr>
            </a:pPr>
            <a:r>
              <a:t>4位 - Google工程师</a:t>
            </a:r>
          </a:p>
          <a:p>
            <a:pPr marL="228600" indent="-228600" algn="l">
              <a:buSzPct val="100000"/>
              <a:buChar char="•"/>
              <a:defRPr sz="3700">
                <a:solidFill>
                  <a:srgbClr val="53585F"/>
                </a:solidFill>
                <a:latin typeface="Roboto Regular"/>
                <a:ea typeface="Roboto Regular"/>
                <a:cs typeface="Roboto Regular"/>
                <a:sym typeface="Roboto Regular"/>
              </a:defRPr>
            </a:pPr>
            <a:r>
              <a:t>3位 - 蚂蚁金服工程师</a:t>
            </a:r>
          </a:p>
          <a:p>
            <a:pPr marL="228600" indent="-228600" algn="l">
              <a:buSzPct val="100000"/>
              <a:buChar char="•"/>
              <a:defRPr sz="3700">
                <a:solidFill>
                  <a:srgbClr val="53585F"/>
                </a:solidFill>
                <a:latin typeface="Roboto Regular"/>
                <a:ea typeface="Roboto Regular"/>
                <a:cs typeface="Roboto Regular"/>
                <a:sym typeface="Roboto Regular"/>
              </a:defRPr>
            </a:pPr>
            <a:r>
              <a:t>2外 - 美团工程师</a:t>
            </a:r>
          </a:p>
          <a:p>
            <a:pPr marL="228600" indent="-228600" algn="l">
              <a:buSzPct val="100000"/>
              <a:buChar char="•"/>
              <a:defRPr sz="3700">
                <a:solidFill>
                  <a:srgbClr val="53585F"/>
                </a:solidFill>
                <a:latin typeface="Roboto Regular"/>
                <a:ea typeface="Roboto Regular"/>
                <a:cs typeface="Roboto Regular"/>
                <a:sym typeface="Roboto Regular"/>
              </a:defRPr>
            </a:pPr>
            <a:r>
              <a:t>2位 - 金融领域运营/风控</a:t>
            </a:r>
          </a:p>
          <a:p>
            <a:pPr marL="228600" indent="-228600" algn="l">
              <a:buSzPct val="100000"/>
              <a:buChar char="•"/>
              <a:defRPr sz="3700">
                <a:solidFill>
                  <a:srgbClr val="53585F"/>
                </a:solidFill>
                <a:latin typeface="Roboto Regular"/>
                <a:ea typeface="Roboto Regular"/>
                <a:cs typeface="Roboto Regular"/>
                <a:sym typeface="Roboto Regular"/>
              </a:defRPr>
            </a:pPr>
            <a:r>
              <a:t>3位 - 博士研究生</a:t>
            </a:r>
          </a:p>
          <a:p>
            <a:pPr marL="228600" indent="-228600" algn="l">
              <a:buSzPct val="100000"/>
              <a:buChar char="•"/>
              <a:defRPr sz="3700">
                <a:solidFill>
                  <a:srgbClr val="53585F"/>
                </a:solidFill>
                <a:latin typeface="Roboto Regular"/>
                <a:ea typeface="Roboto Regular"/>
                <a:cs typeface="Roboto Regular"/>
                <a:sym typeface="Roboto Regular"/>
              </a:defRPr>
            </a:pPr>
            <a:r>
              <a:t>6位 - 硕士研究生 </a:t>
            </a:r>
          </a:p>
          <a:p>
            <a:pPr marL="228600" indent="-228600" algn="l">
              <a:buSzPct val="100000"/>
              <a:buChar char="•"/>
              <a:defRPr sz="3700">
                <a:solidFill>
                  <a:srgbClr val="53585F"/>
                </a:solidFill>
                <a:latin typeface="Roboto Regular"/>
                <a:ea typeface="Roboto Regular"/>
                <a:cs typeface="Roboto Regular"/>
                <a:sym typeface="Roboto Regular"/>
              </a:defRPr>
            </a:pPr>
            <a:r>
              <a:t>4位 - 上市互联网公司总监级以上管理经验</a:t>
            </a:r>
          </a:p>
          <a:p>
            <a:pPr marL="228600" indent="-228600" algn="l">
              <a:buSzPct val="100000"/>
              <a:buChar char="•"/>
              <a:defRPr sz="3700">
                <a:solidFill>
                  <a:srgbClr val="53585F"/>
                </a:solidFill>
                <a:latin typeface="Roboto Regular"/>
                <a:ea typeface="Roboto Regular"/>
                <a:cs typeface="Roboto Regular"/>
                <a:sym typeface="Roboto Regular"/>
              </a:defRPr>
            </a:pPr>
            <a:r>
              <a:t>7位 - 虚拟资产交易所创业经验</a:t>
            </a:r>
          </a:p>
        </p:txBody>
      </p:sp>
    </p:spTree>
  </p:cSld>
  <p:clrMapOvr>
    <a:masterClrMapping/>
  </p:clrMapOvr>
  <mc:AlternateContent xmlns:mc="http://schemas.openxmlformats.org/markup-compatibility/2006">
    <mc:Choice xmlns:p14="http://schemas.microsoft.com/office/powerpoint/2010/main" Requires="p14">
      <p:transition spd="fast" advClick="1" p14:dur="750">
        <p:push dir="u"/>
      </p:transition>
    </mc:Choice>
    <mc:Fallback>
      <p:transition spd="fast">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353" name="order#1…"/>
          <p:cNvSpPr/>
          <p:nvPr/>
        </p:nvSpPr>
        <p:spPr>
          <a:xfrm>
            <a:off x="4186431"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354" name="order#2…"/>
          <p:cNvSpPr/>
          <p:nvPr/>
        </p:nvSpPr>
        <p:spPr>
          <a:xfrm>
            <a:off x="10280732"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9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110 </a:t>
            </a:r>
            <a:r>
              <a:rPr>
                <a:solidFill>
                  <a:schemeClr val="accent3">
                    <a:satOff val="18648"/>
                    <a:lumOff val="5971"/>
                  </a:schemeClr>
                </a:solidFill>
              </a:rPr>
              <a:t>token_C</a:t>
            </a:r>
          </a:p>
        </p:txBody>
      </p:sp>
      <p:sp>
        <p:nvSpPr>
          <p:cNvPr id="355" name="order#3…"/>
          <p:cNvSpPr/>
          <p:nvPr/>
        </p:nvSpPr>
        <p:spPr>
          <a:xfrm>
            <a:off x="16375033"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order#3</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address_Z</a:t>
            </a:r>
          </a:p>
          <a:p>
            <a:pPr lvl="1" algn="l">
              <a:defRPr sz="2000">
                <a:solidFill>
                  <a:schemeClr val="accent6"/>
                </a:solidFill>
                <a:latin typeface="Roboto Bold"/>
                <a:ea typeface="Roboto Bold"/>
                <a:cs typeface="Roboto Bold"/>
                <a:sym typeface="Roboto Bold"/>
              </a:defRPr>
            </a:pPr>
            <a:r>
              <a:t>selling:         </a:t>
            </a:r>
            <a:r>
              <a:t>100 </a:t>
            </a:r>
            <a:r>
              <a:rPr>
                <a:solidFill>
                  <a:schemeClr val="accent3">
                    <a:satOff val="18648"/>
                    <a:lumOff val="5971"/>
                  </a:schemeClr>
                </a:solidFill>
              </a:rPr>
              <a:t>token_C</a:t>
            </a:r>
          </a:p>
          <a:p>
            <a:pPr lvl="1" algn="l">
              <a:defRPr sz="2000">
                <a:solidFill>
                  <a:schemeClr val="accent6"/>
                </a:solidFill>
                <a:latin typeface="Roboto Bold"/>
                <a:ea typeface="Roboto Bold"/>
                <a:cs typeface="Roboto Bold"/>
                <a:sym typeface="Roboto Bold"/>
              </a:defRPr>
            </a:pPr>
            <a:r>
              <a:t>purchasing: </a:t>
            </a:r>
            <a:r>
              <a:t>8000 </a:t>
            </a:r>
            <a:r>
              <a:rPr>
                <a:solidFill>
                  <a:schemeClr val="accent5">
                    <a:hueOff val="-444211"/>
                    <a:satOff val="-14915"/>
                    <a:lumOff val="22857"/>
                  </a:schemeClr>
                </a:solidFill>
              </a:rPr>
              <a:t>token_A</a:t>
            </a:r>
          </a:p>
        </p:txBody>
      </p:sp>
      <p:grpSp>
        <p:nvGrpSpPr>
          <p:cNvPr id="358" name="Group"/>
          <p:cNvGrpSpPr/>
          <p:nvPr/>
        </p:nvGrpSpPr>
        <p:grpSpPr>
          <a:xfrm>
            <a:off x="7492765" y="10994297"/>
            <a:ext cx="6389101" cy="2116709"/>
            <a:chOff x="0" y="781049"/>
            <a:chExt cx="6389099" cy="2116707"/>
          </a:xfrm>
        </p:grpSpPr>
        <p:sp>
          <p:nvSpPr>
            <p:cNvPr id="356" name="4.多订单环路撮合"/>
            <p:cNvSpPr txBox="1"/>
            <p:nvPr/>
          </p:nvSpPr>
          <p:spPr>
            <a:xfrm>
              <a:off x="0" y="781049"/>
              <a:ext cx="4949925"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4.多订单环路撮合</a:t>
              </a:r>
            </a:p>
          </p:txBody>
        </p:sp>
        <p:sp>
          <p:nvSpPr>
            <p:cNvPr id="357" name="革命性的“环路撮合”机制，允许任意两个虚拟货币之间的交易。同时能够更大程度上生成新的流动性。"/>
            <p:cNvSpPr txBox="1"/>
            <p:nvPr/>
          </p:nvSpPr>
          <p:spPr>
            <a:xfrm>
              <a:off x="35418" y="1489250"/>
              <a:ext cx="6353682" cy="14085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革命性的“环路撮合”机制，允许任意两个虚拟货币之间的交易。同时能够更大程度上生成新的流动性。</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353"/>
                                        </p:tgtEl>
                                        <p:attrNameLst>
                                          <p:attrName>style.visibility</p:attrName>
                                        </p:attrNameLst>
                                      </p:cBhvr>
                                      <p:to>
                                        <p:strVal val="visible"/>
                                      </p:to>
                                    </p:set>
                                    <p:animEffect filter="dissolve" transition="in">
                                      <p:cBhvr>
                                        <p:cTn id="7" dur="1000"/>
                                        <p:tgtEl>
                                          <p:spTgt spid="353"/>
                                        </p:tgtEl>
                                      </p:cBhvr>
                                    </p:animEffect>
                                  </p:childTnLst>
                                </p:cTn>
                              </p:par>
                            </p:childTnLst>
                          </p:cTn>
                        </p:par>
                        <p:par>
                          <p:cTn id="8" fill="hold">
                            <p:stCondLst>
                              <p:cond delay="1000"/>
                            </p:stCondLst>
                            <p:childTnLst>
                              <p:par>
                                <p:cTn id="9" presetClass="entr" nodeType="afterEffect" presetID="9" grpId="2" fill="hold">
                                  <p:stCondLst>
                                    <p:cond delay="0"/>
                                  </p:stCondLst>
                                  <p:iterate type="el" backwards="0">
                                    <p:tmAbs val="0"/>
                                  </p:iterate>
                                  <p:childTnLst>
                                    <p:set>
                                      <p:cBhvr>
                                        <p:cTn id="10" fill="hold"/>
                                        <p:tgtEl>
                                          <p:spTgt spid="354"/>
                                        </p:tgtEl>
                                        <p:attrNameLst>
                                          <p:attrName>style.visibility</p:attrName>
                                        </p:attrNameLst>
                                      </p:cBhvr>
                                      <p:to>
                                        <p:strVal val="visible"/>
                                      </p:to>
                                    </p:set>
                                    <p:animEffect filter="dissolve" transition="in">
                                      <p:cBhvr>
                                        <p:cTn id="11" dur="500"/>
                                        <p:tgtEl>
                                          <p:spTgt spid="354"/>
                                        </p:tgtEl>
                                      </p:cBhvr>
                                    </p:animEffect>
                                  </p:childTnLst>
                                </p:cTn>
                              </p:par>
                            </p:childTnLst>
                          </p:cTn>
                        </p:par>
                        <p:par>
                          <p:cTn id="12" fill="hold">
                            <p:stCondLst>
                              <p:cond delay="1500"/>
                            </p:stCondLst>
                            <p:childTnLst>
                              <p:par>
                                <p:cTn id="13" presetClass="entr" nodeType="afterEffect" presetID="9" grpId="3" fill="hold">
                                  <p:stCondLst>
                                    <p:cond delay="0"/>
                                  </p:stCondLst>
                                  <p:iterate type="el" backwards="0">
                                    <p:tmAbs val="0"/>
                                  </p:iterate>
                                  <p:childTnLst>
                                    <p:set>
                                      <p:cBhvr>
                                        <p:cTn id="14" fill="hold"/>
                                        <p:tgtEl>
                                          <p:spTgt spid="355"/>
                                        </p:tgtEl>
                                        <p:attrNameLst>
                                          <p:attrName>style.visibility</p:attrName>
                                        </p:attrNameLst>
                                      </p:cBhvr>
                                      <p:to>
                                        <p:strVal val="visible"/>
                                      </p:to>
                                    </p:set>
                                    <p:animEffect filter="dissolve" transition="in">
                                      <p:cBhvr>
                                        <p:cTn id="15" dur="500"/>
                                        <p:tgtEl>
                                          <p:spTgt spid="3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3" grpId="1"/>
      <p:bldP build="whole" bldLvl="1" animBg="1" rev="0" advAuto="0" spid="354" grpId="2"/>
      <p:bldP build="whole" bldLvl="1" animBg="1" rev="0" advAuto="0" spid="355" grpId="3"/>
    </p:bldLst>
  </p:timing>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360" name="order#1…"/>
          <p:cNvSpPr/>
          <p:nvPr/>
        </p:nvSpPr>
        <p:spPr>
          <a:xfrm>
            <a:off x="4186431"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2102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2 </a:t>
            </a:r>
            <a:r>
              <a:rPr>
                <a:solidFill>
                  <a:schemeClr val="accent2">
                    <a:hueOff val="-2473793"/>
                    <a:satOff val="-50209"/>
                    <a:lumOff val="23543"/>
                  </a:schemeClr>
                </a:solidFill>
              </a:rPr>
              <a:t>token_B</a:t>
            </a:r>
          </a:p>
        </p:txBody>
      </p:sp>
      <p:sp>
        <p:nvSpPr>
          <p:cNvPr id="361" name="order#2…"/>
          <p:cNvSpPr/>
          <p:nvPr/>
        </p:nvSpPr>
        <p:spPr>
          <a:xfrm>
            <a:off x="10280732"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1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12 </a:t>
            </a:r>
            <a:r>
              <a:rPr>
                <a:solidFill>
                  <a:schemeClr val="accent3">
                    <a:satOff val="18648"/>
                    <a:lumOff val="5971"/>
                  </a:schemeClr>
                </a:solidFill>
              </a:rPr>
              <a:t>token_C</a:t>
            </a:r>
          </a:p>
        </p:txBody>
      </p:sp>
      <p:sp>
        <p:nvSpPr>
          <p:cNvPr id="362" name="order#3…"/>
          <p:cNvSpPr/>
          <p:nvPr/>
        </p:nvSpPr>
        <p:spPr>
          <a:xfrm>
            <a:off x="16375033"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order#3</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address_Z</a:t>
            </a:r>
          </a:p>
          <a:p>
            <a:pPr lvl="1" algn="l">
              <a:defRPr sz="2000">
                <a:solidFill>
                  <a:schemeClr val="accent6"/>
                </a:solidFill>
                <a:latin typeface="Roboto Bold"/>
                <a:ea typeface="Roboto Bold"/>
                <a:cs typeface="Roboto Bold"/>
                <a:sym typeface="Roboto Bold"/>
              </a:defRPr>
            </a:pPr>
            <a:r>
              <a:t>selling:         </a:t>
            </a:r>
            <a:r>
              <a:t>2 </a:t>
            </a:r>
            <a:r>
              <a:rPr>
                <a:solidFill>
                  <a:schemeClr val="accent3">
                    <a:satOff val="18648"/>
                    <a:lumOff val="5971"/>
                  </a:schemeClr>
                </a:solidFill>
              </a:rPr>
              <a:t>token_C</a:t>
            </a:r>
          </a:p>
          <a:p>
            <a:pPr lvl="1" algn="l">
              <a:defRPr sz="2000">
                <a:solidFill>
                  <a:schemeClr val="accent6"/>
                </a:solidFill>
                <a:latin typeface="Roboto Bold"/>
                <a:ea typeface="Roboto Bold"/>
                <a:cs typeface="Roboto Bold"/>
                <a:sym typeface="Roboto Bold"/>
              </a:defRPr>
            </a:pPr>
            <a:r>
              <a:t>purchasing: </a:t>
            </a:r>
            <a:r>
              <a:t>160 </a:t>
            </a:r>
            <a:r>
              <a:rPr>
                <a:solidFill>
                  <a:schemeClr val="accent5">
                    <a:hueOff val="-444211"/>
                    <a:satOff val="-14915"/>
                    <a:lumOff val="22857"/>
                  </a:schemeClr>
                </a:solidFill>
              </a:rPr>
              <a:t>token_A</a:t>
            </a:r>
          </a:p>
        </p:txBody>
      </p:sp>
      <p:grpSp>
        <p:nvGrpSpPr>
          <p:cNvPr id="369" name="Group"/>
          <p:cNvGrpSpPr/>
          <p:nvPr/>
        </p:nvGrpSpPr>
        <p:grpSpPr>
          <a:xfrm>
            <a:off x="6097699" y="6659570"/>
            <a:ext cx="11825148" cy="1613485"/>
            <a:chOff x="0" y="0"/>
            <a:chExt cx="11825147" cy="1613484"/>
          </a:xfrm>
        </p:grpSpPr>
        <p:sp>
          <p:nvSpPr>
            <p:cNvPr id="363" name="Line"/>
            <p:cNvSpPr/>
            <p:nvPr/>
          </p:nvSpPr>
          <p:spPr>
            <a:xfrm flipV="1">
              <a:off x="-1" y="-1"/>
              <a:ext cx="2" cy="1613486"/>
            </a:xfrm>
            <a:prstGeom prst="line">
              <a:avLst/>
            </a:prstGeom>
            <a:noFill/>
            <a:ln w="101600" cap="flat">
              <a:solidFill>
                <a:schemeClr val="accent6"/>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64" name="Line"/>
            <p:cNvSpPr/>
            <p:nvPr/>
          </p:nvSpPr>
          <p:spPr>
            <a:xfrm flipV="1">
              <a:off x="6718587" y="-1"/>
              <a:ext cx="1" cy="1613486"/>
            </a:xfrm>
            <a:prstGeom prst="line">
              <a:avLst/>
            </a:prstGeom>
            <a:noFill/>
            <a:ln w="101600" cap="flat">
              <a:solidFill>
                <a:schemeClr val="accent6"/>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65" name="Line"/>
            <p:cNvSpPr/>
            <p:nvPr/>
          </p:nvSpPr>
          <p:spPr>
            <a:xfrm flipV="1">
              <a:off x="11813285" y="196124"/>
              <a:ext cx="1" cy="1410663"/>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66" name="Line"/>
            <p:cNvSpPr/>
            <p:nvPr/>
          </p:nvSpPr>
          <p:spPr>
            <a:xfrm flipV="1">
              <a:off x="5035030" y="183424"/>
              <a:ext cx="1" cy="1410663"/>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67" name="Line"/>
            <p:cNvSpPr/>
            <p:nvPr/>
          </p:nvSpPr>
          <p:spPr>
            <a:xfrm>
              <a:off x="6740955" y="1558588"/>
              <a:ext cx="5084193" cy="1"/>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68" name="Line"/>
            <p:cNvSpPr/>
            <p:nvPr/>
          </p:nvSpPr>
          <p:spPr>
            <a:xfrm>
              <a:off x="2331" y="1558588"/>
              <a:ext cx="5084192" cy="1"/>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grpSp>
      <p:grpSp>
        <p:nvGrpSpPr>
          <p:cNvPr id="373" name="Group"/>
          <p:cNvGrpSpPr/>
          <p:nvPr/>
        </p:nvGrpSpPr>
        <p:grpSpPr>
          <a:xfrm>
            <a:off x="6034199" y="2877545"/>
            <a:ext cx="11911425" cy="1657587"/>
            <a:chOff x="0" y="0"/>
            <a:chExt cx="11911424" cy="1657586"/>
          </a:xfrm>
        </p:grpSpPr>
        <p:sp>
          <p:nvSpPr>
            <p:cNvPr id="370" name="Line"/>
            <p:cNvSpPr/>
            <p:nvPr/>
          </p:nvSpPr>
          <p:spPr>
            <a:xfrm>
              <a:off x="11864085" y="44102"/>
              <a:ext cx="1" cy="1613485"/>
            </a:xfrm>
            <a:prstGeom prst="line">
              <a:avLst/>
            </a:prstGeom>
            <a:noFill/>
            <a:ln w="101600" cap="flat">
              <a:solidFill>
                <a:schemeClr val="accent6"/>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71" name="Line"/>
            <p:cNvSpPr/>
            <p:nvPr/>
          </p:nvSpPr>
          <p:spPr>
            <a:xfrm>
              <a:off x="2331" y="42195"/>
              <a:ext cx="11909094" cy="1"/>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72" name="Line"/>
            <p:cNvSpPr/>
            <p:nvPr/>
          </p:nvSpPr>
          <p:spPr>
            <a:xfrm flipV="1">
              <a:off x="-1" y="-1"/>
              <a:ext cx="2" cy="1410663"/>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grpSp>
      <p:sp>
        <p:nvSpPr>
          <p:cNvPr id="374" name="8 token_B"/>
          <p:cNvSpPr txBox="1"/>
          <p:nvPr/>
        </p:nvSpPr>
        <p:spPr>
          <a:xfrm>
            <a:off x="7764036" y="7686422"/>
            <a:ext cx="1512541" cy="473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lvl="1" algn="l">
              <a:defRPr sz="2000">
                <a:solidFill>
                  <a:schemeClr val="accent6"/>
                </a:solidFill>
                <a:latin typeface="Roboto Bold"/>
                <a:ea typeface="Roboto Bold"/>
                <a:cs typeface="Roboto Bold"/>
                <a:sym typeface="Roboto Bold"/>
              </a:defRPr>
            </a:pPr>
            <a:r>
              <a:rPr>
                <a:solidFill>
                  <a:srgbClr val="000000"/>
                </a:solidFill>
              </a:rPr>
              <a:t>8 </a:t>
            </a:r>
            <a:r>
              <a:rPr>
                <a:solidFill>
                  <a:schemeClr val="accent2">
                    <a:hueOff val="-2473793"/>
                    <a:satOff val="-50209"/>
                    <a:lumOff val="23543"/>
                  </a:schemeClr>
                </a:solidFill>
              </a:rPr>
              <a:t>token_B</a:t>
            </a:r>
          </a:p>
        </p:txBody>
      </p:sp>
      <p:sp>
        <p:nvSpPr>
          <p:cNvPr id="375" name="98 token_C"/>
          <p:cNvSpPr txBox="1"/>
          <p:nvPr/>
        </p:nvSpPr>
        <p:spPr>
          <a:xfrm>
            <a:off x="14409325" y="7686422"/>
            <a:ext cx="1657648" cy="473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lvl="1" algn="l">
              <a:defRPr sz="2000">
                <a:solidFill>
                  <a:schemeClr val="accent6"/>
                </a:solidFill>
                <a:latin typeface="Roboto Bold"/>
                <a:ea typeface="Roboto Bold"/>
                <a:cs typeface="Roboto Bold"/>
                <a:sym typeface="Roboto Bold"/>
              </a:defRPr>
            </a:pPr>
            <a:r>
              <a:rPr>
                <a:solidFill>
                  <a:srgbClr val="000000"/>
                </a:solidFill>
              </a:rPr>
              <a:t>98</a:t>
            </a:r>
            <a:r>
              <a:t> </a:t>
            </a:r>
            <a:r>
              <a:rPr>
                <a:solidFill>
                  <a:schemeClr val="accent3">
                    <a:satOff val="18648"/>
                    <a:lumOff val="5971"/>
                  </a:schemeClr>
                </a:solidFill>
              </a:rPr>
              <a:t>token_C</a:t>
            </a:r>
          </a:p>
        </p:txBody>
      </p:sp>
      <p:sp>
        <p:nvSpPr>
          <p:cNvPr id="376" name="7898 token_A"/>
          <p:cNvSpPr txBox="1"/>
          <p:nvPr/>
        </p:nvSpPr>
        <p:spPr>
          <a:xfrm>
            <a:off x="11363052" y="2380400"/>
            <a:ext cx="1949351" cy="473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lvl="1" algn="l">
              <a:defRPr sz="2000">
                <a:solidFill>
                  <a:schemeClr val="accent6"/>
                </a:solidFill>
                <a:latin typeface="Roboto Bold"/>
                <a:ea typeface="Roboto Bold"/>
                <a:cs typeface="Roboto Bold"/>
                <a:sym typeface="Roboto Bold"/>
              </a:defRPr>
            </a:pPr>
            <a:r>
              <a:rPr>
                <a:solidFill>
                  <a:srgbClr val="000000"/>
                </a:solidFill>
              </a:rPr>
              <a:t>7898</a:t>
            </a:r>
            <a:r>
              <a:t> </a:t>
            </a:r>
            <a:r>
              <a:rPr>
                <a:solidFill>
                  <a:schemeClr val="accent5">
                    <a:hueOff val="-444211"/>
                    <a:satOff val="-14915"/>
                    <a:lumOff val="22857"/>
                  </a:schemeClr>
                </a:solidFill>
              </a:rPr>
              <a:t>token_A</a:t>
            </a:r>
          </a:p>
        </p:txBody>
      </p:sp>
      <p:pic>
        <p:nvPicPr>
          <p:cNvPr id="377" name="Screen Shot 2017-06-12 at 22.05.26.jpg" descr="Screen Shot 2017-06-12 at 22.05.26.jpg"/>
          <p:cNvPicPr>
            <a:picLocks noChangeAspect="1"/>
          </p:cNvPicPr>
          <p:nvPr/>
        </p:nvPicPr>
        <p:blipFill>
          <a:blip r:embed="rId2">
            <a:extLst/>
          </a:blip>
          <a:stretch>
            <a:fillRect/>
          </a:stretch>
        </p:blipFill>
        <p:spPr>
          <a:xfrm>
            <a:off x="8705889" y="8515962"/>
            <a:ext cx="5300224" cy="2147271"/>
          </a:xfrm>
          <a:prstGeom prst="rect">
            <a:avLst/>
          </a:prstGeom>
          <a:ln w="12700">
            <a:miter lim="400000"/>
          </a:ln>
        </p:spPr>
      </p:pic>
      <p:grpSp>
        <p:nvGrpSpPr>
          <p:cNvPr id="380" name="Group"/>
          <p:cNvGrpSpPr/>
          <p:nvPr/>
        </p:nvGrpSpPr>
        <p:grpSpPr>
          <a:xfrm>
            <a:off x="7492765" y="10994297"/>
            <a:ext cx="6389101" cy="2116709"/>
            <a:chOff x="0" y="781049"/>
            <a:chExt cx="6389099" cy="2116707"/>
          </a:xfrm>
        </p:grpSpPr>
        <p:sp>
          <p:nvSpPr>
            <p:cNvPr id="378" name="4.多订单环路撮合"/>
            <p:cNvSpPr txBox="1"/>
            <p:nvPr/>
          </p:nvSpPr>
          <p:spPr>
            <a:xfrm>
              <a:off x="0" y="781049"/>
              <a:ext cx="4949925"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4.多订单环路撮合</a:t>
              </a:r>
            </a:p>
          </p:txBody>
        </p:sp>
        <p:sp>
          <p:nvSpPr>
            <p:cNvPr id="379" name="革命性的“环路撮合”机制，允许任意两个虚拟货币之间的交易。同时能够更大程度上生成新的流动性。"/>
            <p:cNvSpPr txBox="1"/>
            <p:nvPr/>
          </p:nvSpPr>
          <p:spPr>
            <a:xfrm>
              <a:off x="35418" y="1489250"/>
              <a:ext cx="6353682" cy="14085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革命性的“环路撮合”机制，允许任意两个虚拟货币之间的交易。同时能够更大程度上生成新的流动性。</a:t>
              </a:r>
            </a:p>
          </p:txBody>
        </p:sp>
      </p:grpSp>
      <p:grpSp>
        <p:nvGrpSpPr>
          <p:cNvPr id="383" name="Group"/>
          <p:cNvGrpSpPr/>
          <p:nvPr/>
        </p:nvGrpSpPr>
        <p:grpSpPr>
          <a:xfrm>
            <a:off x="2500784" y="-2905702"/>
            <a:ext cx="5210772" cy="2269765"/>
            <a:chOff x="0" y="368299"/>
            <a:chExt cx="5210770" cy="2269763"/>
          </a:xfrm>
        </p:grpSpPr>
        <p:sp>
          <p:nvSpPr>
            <p:cNvPr id="381"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382"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377"/>
                                        </p:tgtEl>
                                        <p:attrNameLst>
                                          <p:attrName>style.visibility</p:attrName>
                                        </p:attrNameLst>
                                      </p:cBhvr>
                                      <p:to>
                                        <p:strVal val="visible"/>
                                      </p:to>
                                    </p:set>
                                    <p:anim calcmode="lin" valueType="num">
                                      <p:cBhvr>
                                        <p:cTn id="7" dur="1000" fill="hold"/>
                                        <p:tgtEl>
                                          <p:spTgt spid="377"/>
                                        </p:tgtEl>
                                        <p:attrNameLst>
                                          <p:attrName>ppt_w</p:attrName>
                                        </p:attrNameLst>
                                      </p:cBhvr>
                                      <p:tavLst>
                                        <p:tav tm="0">
                                          <p:val>
                                            <p:fltVal val="0"/>
                                          </p:val>
                                        </p:tav>
                                        <p:tav tm="100000">
                                          <p:val>
                                            <p:strVal val="#ppt_w"/>
                                          </p:val>
                                        </p:tav>
                                      </p:tavLst>
                                    </p:anim>
                                    <p:anim calcmode="lin" valueType="num">
                                      <p:cBhvr>
                                        <p:cTn id="8" dur="1000" fill="hold"/>
                                        <p:tgtEl>
                                          <p:spTgt spid="37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7" grpId="1"/>
    </p:bldLst>
  </p:timing>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grpSp>
        <p:nvGrpSpPr>
          <p:cNvPr id="387" name="Group"/>
          <p:cNvGrpSpPr/>
          <p:nvPr/>
        </p:nvGrpSpPr>
        <p:grpSpPr>
          <a:xfrm>
            <a:off x="2500784" y="179009"/>
            <a:ext cx="5210772" cy="2269765"/>
            <a:chOff x="0" y="368299"/>
            <a:chExt cx="5210770" cy="2269763"/>
          </a:xfrm>
        </p:grpSpPr>
        <p:sp>
          <p:nvSpPr>
            <p:cNvPr id="385"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386"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pic>
        <p:nvPicPr>
          <p:cNvPr id="388" name="pasted-image.pdf" descr="pasted-image.pdf"/>
          <p:cNvPicPr>
            <a:picLocks noChangeAspect="1"/>
          </p:cNvPicPr>
          <p:nvPr/>
        </p:nvPicPr>
        <p:blipFill>
          <a:blip r:embed="rId2">
            <a:extLst/>
          </a:blip>
          <a:stretch>
            <a:fillRect/>
          </a:stretch>
        </p:blipFill>
        <p:spPr>
          <a:xfrm>
            <a:off x="4329067" y="3555437"/>
            <a:ext cx="15725866" cy="830150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390" name="首先是个协议"/>
          <p:cNvSpPr txBox="1"/>
          <p:nvPr/>
        </p:nvSpPr>
        <p:spPr>
          <a:xfrm>
            <a:off x="8308950" y="3824287"/>
            <a:ext cx="11128376" cy="2708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4400">
                <a:solidFill>
                  <a:srgbClr val="53585F"/>
                </a:solidFill>
                <a:latin typeface="Roboto Light"/>
                <a:ea typeface="Roboto Light"/>
                <a:cs typeface="Roboto Light"/>
                <a:sym typeface="Roboto Light"/>
              </a:defRPr>
            </a:lvl1pPr>
          </a:lstStyle>
          <a:p>
            <a:pPr/>
            <a:r>
              <a:t>首先是个协议</a:t>
            </a:r>
          </a:p>
        </p:txBody>
      </p:sp>
      <p:sp>
        <p:nvSpPr>
          <p:cNvPr id="391" name="其使命是通过去中心化技术，创造零风险，高流动性的资产交易模式。"/>
          <p:cNvSpPr txBox="1"/>
          <p:nvPr/>
        </p:nvSpPr>
        <p:spPr>
          <a:xfrm>
            <a:off x="8637925" y="6806789"/>
            <a:ext cx="12255378" cy="18446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z="4800">
                <a:latin typeface="Roboto Light"/>
                <a:ea typeface="Roboto Light"/>
                <a:cs typeface="Roboto Light"/>
                <a:sym typeface="Roboto Light"/>
              </a:defRPr>
            </a:lvl1pPr>
          </a:lstStyle>
          <a:p>
            <a:pPr/>
            <a:r>
              <a:t>其使命是通过去中心化技术，创造零风险，高流动性的资产交易模式。</a:t>
            </a:r>
          </a:p>
        </p:txBody>
      </p:sp>
      <p:grpSp>
        <p:nvGrpSpPr>
          <p:cNvPr id="394" name="Group"/>
          <p:cNvGrpSpPr/>
          <p:nvPr/>
        </p:nvGrpSpPr>
        <p:grpSpPr>
          <a:xfrm>
            <a:off x="2500784" y="3824287"/>
            <a:ext cx="5210772" cy="2269765"/>
            <a:chOff x="0" y="368299"/>
            <a:chExt cx="5210770" cy="2269763"/>
          </a:xfrm>
        </p:grpSpPr>
        <p:sp>
          <p:nvSpPr>
            <p:cNvPr id="392"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393"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390"/>
                                        </p:tgtEl>
                                        <p:attrNameLst>
                                          <p:attrName>style.visibility</p:attrName>
                                        </p:attrNameLst>
                                      </p:cBhvr>
                                      <p:to>
                                        <p:strVal val="visible"/>
                                      </p:to>
                                    </p:set>
                                    <p:animEffect filter="dissolve" transition="in">
                                      <p:cBhvr>
                                        <p:cTn id="7" dur="500"/>
                                        <p:tgtEl>
                                          <p:spTgt spid="390"/>
                                        </p:tgtEl>
                                      </p:cBhvr>
                                    </p:animEffect>
                                  </p:childTnLst>
                                </p:cTn>
                              </p:par>
                            </p:childTnLst>
                          </p:cTn>
                        </p:par>
                        <p:par>
                          <p:cTn id="8" fill="hold">
                            <p:stCondLst>
                              <p:cond delay="500"/>
                            </p:stCondLst>
                            <p:childTnLst>
                              <p:par>
                                <p:cTn id="9" presetClass="entr" nodeType="afterEffect" presetID="9" grpId="2" fill="hold">
                                  <p:stCondLst>
                                    <p:cond delay="0"/>
                                  </p:stCondLst>
                                  <p:iterate type="el" backwards="0">
                                    <p:tmAbs val="0"/>
                                  </p:iterate>
                                  <p:childTnLst>
                                    <p:set>
                                      <p:cBhvr>
                                        <p:cTn id="10" fill="hold"/>
                                        <p:tgtEl>
                                          <p:spTgt spid="391"/>
                                        </p:tgtEl>
                                        <p:attrNameLst>
                                          <p:attrName>style.visibility</p:attrName>
                                        </p:attrNameLst>
                                      </p:cBhvr>
                                      <p:to>
                                        <p:strVal val="visible"/>
                                      </p:to>
                                    </p:set>
                                    <p:animEffect filter="dissolve" transition="in">
                                      <p:cBhvr>
                                        <p:cTn id="11" dur="500"/>
                                        <p:tgtEl>
                                          <p:spTgt spid="3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90" grpId="1"/>
      <p:bldP build="whole" bldLvl="1" animBg="1" rev="0" advAuto="0" spid="391" grpId="2"/>
    </p:bldLst>
  </p:timing>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396" name="首先是个协议"/>
          <p:cNvSpPr txBox="1"/>
          <p:nvPr/>
        </p:nvSpPr>
        <p:spPr>
          <a:xfrm>
            <a:off x="8308950" y="828355"/>
            <a:ext cx="11128376" cy="2708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4400">
                <a:solidFill>
                  <a:srgbClr val="53585F"/>
                </a:solidFill>
                <a:latin typeface="Roboto Light"/>
                <a:ea typeface="Roboto Light"/>
                <a:cs typeface="Roboto Light"/>
                <a:sym typeface="Roboto Light"/>
              </a:defRPr>
            </a:lvl1pPr>
          </a:lstStyle>
          <a:p>
            <a:pPr/>
            <a:r>
              <a:t>首先是个协议</a:t>
            </a:r>
          </a:p>
        </p:txBody>
      </p:sp>
      <p:sp>
        <p:nvSpPr>
          <p:cNvPr id="397" name="HTTP"/>
          <p:cNvSpPr/>
          <p:nvPr/>
        </p:nvSpPr>
        <p:spPr>
          <a:xfrm>
            <a:off x="3865060" y="6013592"/>
            <a:ext cx="16653880" cy="1688817"/>
          </a:xfrm>
          <a:prstGeom prst="rect">
            <a:avLst/>
          </a:prstGeom>
          <a:solidFill>
            <a:srgbClr val="53585F"/>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HTTP</a:t>
            </a:r>
          </a:p>
        </p:txBody>
      </p:sp>
      <p:sp>
        <p:nvSpPr>
          <p:cNvPr id="398" name="Linux"/>
          <p:cNvSpPr/>
          <p:nvPr/>
        </p:nvSpPr>
        <p:spPr>
          <a:xfrm>
            <a:off x="3865060" y="7870862"/>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Linux</a:t>
            </a:r>
          </a:p>
        </p:txBody>
      </p:sp>
      <p:sp>
        <p:nvSpPr>
          <p:cNvPr id="399" name="Windows"/>
          <p:cNvSpPr/>
          <p:nvPr/>
        </p:nvSpPr>
        <p:spPr>
          <a:xfrm>
            <a:off x="8093443" y="7870862"/>
            <a:ext cx="3957342"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Windows</a:t>
            </a:r>
          </a:p>
        </p:txBody>
      </p:sp>
      <p:sp>
        <p:nvSpPr>
          <p:cNvPr id="400" name="Android"/>
          <p:cNvSpPr/>
          <p:nvPr/>
        </p:nvSpPr>
        <p:spPr>
          <a:xfrm>
            <a:off x="12321825" y="7870862"/>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Android</a:t>
            </a:r>
          </a:p>
        </p:txBody>
      </p:sp>
      <p:sp>
        <p:nvSpPr>
          <p:cNvPr id="401" name="iOS"/>
          <p:cNvSpPr/>
          <p:nvPr/>
        </p:nvSpPr>
        <p:spPr>
          <a:xfrm>
            <a:off x="16550208" y="7870862"/>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iOS</a:t>
            </a:r>
          </a:p>
        </p:txBody>
      </p:sp>
      <p:sp>
        <p:nvSpPr>
          <p:cNvPr id="402" name="如同HTTP协议可以再多个操作系统中实现"/>
          <p:cNvSpPr txBox="1"/>
          <p:nvPr/>
        </p:nvSpPr>
        <p:spPr>
          <a:xfrm>
            <a:off x="3859343" y="9909343"/>
            <a:ext cx="5800330" cy="57030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2400">
                <a:latin typeface="Roboto Regular"/>
                <a:ea typeface="Roboto Regular"/>
                <a:cs typeface="Roboto Regular"/>
                <a:sym typeface="Roboto Regular"/>
              </a:defRPr>
            </a:lvl1pPr>
          </a:lstStyle>
          <a:p>
            <a:pPr/>
            <a:r>
              <a:t>如同HTTP协议可以再多个操作系统中实现</a:t>
            </a:r>
          </a:p>
        </p:txBody>
      </p:sp>
      <p:sp>
        <p:nvSpPr>
          <p:cNvPr id="403" name="Chrome"/>
          <p:cNvSpPr/>
          <p:nvPr/>
        </p:nvSpPr>
        <p:spPr>
          <a:xfrm>
            <a:off x="3870755" y="4156321"/>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Chrome</a:t>
            </a:r>
          </a:p>
        </p:txBody>
      </p:sp>
      <p:sp>
        <p:nvSpPr>
          <p:cNvPr id="404" name="Firefox"/>
          <p:cNvSpPr/>
          <p:nvPr/>
        </p:nvSpPr>
        <p:spPr>
          <a:xfrm>
            <a:off x="8099138" y="4156321"/>
            <a:ext cx="3957342"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Firefox</a:t>
            </a:r>
          </a:p>
        </p:txBody>
      </p:sp>
      <p:sp>
        <p:nvSpPr>
          <p:cNvPr id="405" name="Safari"/>
          <p:cNvSpPr/>
          <p:nvPr/>
        </p:nvSpPr>
        <p:spPr>
          <a:xfrm>
            <a:off x="12327520" y="4156321"/>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Safari</a:t>
            </a:r>
          </a:p>
        </p:txBody>
      </p:sp>
      <p:sp>
        <p:nvSpPr>
          <p:cNvPr id="406" name="IE"/>
          <p:cNvSpPr/>
          <p:nvPr/>
        </p:nvSpPr>
        <p:spPr>
          <a:xfrm>
            <a:off x="16555902" y="4156321"/>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IE</a:t>
            </a:r>
          </a:p>
        </p:txBody>
      </p:sp>
      <p:grpSp>
        <p:nvGrpSpPr>
          <p:cNvPr id="409" name="Group"/>
          <p:cNvGrpSpPr/>
          <p:nvPr/>
        </p:nvGrpSpPr>
        <p:grpSpPr>
          <a:xfrm>
            <a:off x="2500784" y="828355"/>
            <a:ext cx="5210772" cy="2269765"/>
            <a:chOff x="0" y="368299"/>
            <a:chExt cx="5210770" cy="2269763"/>
          </a:xfrm>
        </p:grpSpPr>
        <p:sp>
          <p:nvSpPr>
            <p:cNvPr id="407"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408"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411" name="Loopring Protocol"/>
          <p:cNvSpPr/>
          <p:nvPr/>
        </p:nvSpPr>
        <p:spPr>
          <a:xfrm>
            <a:off x="3865060" y="6013592"/>
            <a:ext cx="16653880" cy="1688817"/>
          </a:xfrm>
          <a:prstGeom prst="rect">
            <a:avLst/>
          </a:prstGeom>
          <a:solidFill>
            <a:schemeClr val="accent6">
              <a:satOff val="24555"/>
              <a:lumOff val="22232"/>
            </a:schemeClr>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Loopring Protocol</a:t>
            </a:r>
          </a:p>
        </p:txBody>
      </p:sp>
      <p:sp>
        <p:nvSpPr>
          <p:cNvPr id="412" name="Ethereum"/>
          <p:cNvSpPr/>
          <p:nvPr/>
        </p:nvSpPr>
        <p:spPr>
          <a:xfrm>
            <a:off x="3865060" y="7870862"/>
            <a:ext cx="3957343" cy="1688817"/>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Ethereum</a:t>
            </a:r>
          </a:p>
        </p:txBody>
      </p:sp>
      <p:sp>
        <p:nvSpPr>
          <p:cNvPr id="413" name="量子链QTUM"/>
          <p:cNvSpPr/>
          <p:nvPr/>
        </p:nvSpPr>
        <p:spPr>
          <a:xfrm>
            <a:off x="8093443" y="7870862"/>
            <a:ext cx="3957342" cy="1688817"/>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量子链QTUM</a:t>
            </a:r>
          </a:p>
        </p:txBody>
      </p:sp>
      <p:sp>
        <p:nvSpPr>
          <p:cNvPr id="414" name="EOS"/>
          <p:cNvSpPr/>
          <p:nvPr/>
        </p:nvSpPr>
        <p:spPr>
          <a:xfrm>
            <a:off x="12321825" y="7870862"/>
            <a:ext cx="3957343" cy="1688817"/>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EOS</a:t>
            </a:r>
          </a:p>
        </p:txBody>
      </p:sp>
      <p:sp>
        <p:nvSpPr>
          <p:cNvPr id="415" name="…"/>
          <p:cNvSpPr/>
          <p:nvPr/>
        </p:nvSpPr>
        <p:spPr>
          <a:xfrm>
            <a:off x="16550208" y="7870862"/>
            <a:ext cx="3957343" cy="1688817"/>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a:t>
            </a:r>
          </a:p>
        </p:txBody>
      </p:sp>
      <p:sp>
        <p:nvSpPr>
          <p:cNvPr id="416" name="Loopring也可以在多个支持智能合约的类ERC20代币的公有链上实现。"/>
          <p:cNvSpPr txBox="1"/>
          <p:nvPr/>
        </p:nvSpPr>
        <p:spPr>
          <a:xfrm>
            <a:off x="3785898" y="10020737"/>
            <a:ext cx="9599316" cy="57030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2400">
                <a:latin typeface="Roboto Regular"/>
                <a:ea typeface="Roboto Regular"/>
                <a:cs typeface="Roboto Regular"/>
                <a:sym typeface="Roboto Regular"/>
              </a:defRPr>
            </a:lvl1pPr>
          </a:lstStyle>
          <a:p>
            <a:pPr/>
            <a:r>
              <a:t>Loopring也可以在多个支持智能合约的类ERC20代币的公有链上实现。</a:t>
            </a:r>
          </a:p>
        </p:txBody>
      </p:sp>
      <p:sp>
        <p:nvSpPr>
          <p:cNvPr id="417" name="Loopring交易所"/>
          <p:cNvSpPr/>
          <p:nvPr/>
        </p:nvSpPr>
        <p:spPr>
          <a:xfrm>
            <a:off x="3870755" y="4156321"/>
            <a:ext cx="8468976" cy="1688817"/>
          </a:xfrm>
          <a:prstGeom prst="rect">
            <a:avLst/>
          </a:prstGeom>
          <a:solidFill>
            <a:schemeClr val="accent5">
              <a:hueOff val="-444211"/>
              <a:satOff val="-14915"/>
              <a:lumOff val="22857"/>
            </a:schemeClr>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Loopring交易所</a:t>
            </a:r>
          </a:p>
        </p:txBody>
      </p:sp>
      <p:sp>
        <p:nvSpPr>
          <p:cNvPr id="418" name="其他交易所"/>
          <p:cNvSpPr/>
          <p:nvPr/>
        </p:nvSpPr>
        <p:spPr>
          <a:xfrm>
            <a:off x="12469145" y="4156321"/>
            <a:ext cx="3957343" cy="1688817"/>
          </a:xfrm>
          <a:prstGeom prst="rect">
            <a:avLst/>
          </a:prstGeom>
          <a:solidFill>
            <a:schemeClr val="accent1">
              <a:satOff val="-3355"/>
              <a:lumOff val="26614"/>
            </a:schemeClr>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其他交易所</a:t>
            </a:r>
          </a:p>
        </p:txBody>
      </p:sp>
      <p:sp>
        <p:nvSpPr>
          <p:cNvPr id="419" name="dApp2"/>
          <p:cNvSpPr/>
          <p:nvPr/>
        </p:nvSpPr>
        <p:spPr>
          <a:xfrm>
            <a:off x="16555902" y="4156321"/>
            <a:ext cx="3957343" cy="1688817"/>
          </a:xfrm>
          <a:prstGeom prst="rect">
            <a:avLst/>
          </a:prstGeom>
          <a:solidFill>
            <a:schemeClr val="accent2">
              <a:hueOff val="-2473793"/>
              <a:satOff val="-50209"/>
              <a:lumOff val="23543"/>
            </a:schemeClr>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dApp2</a:t>
            </a:r>
          </a:p>
        </p:txBody>
      </p:sp>
      <p:sp>
        <p:nvSpPr>
          <p:cNvPr id="420" name="首先是个协议"/>
          <p:cNvSpPr txBox="1"/>
          <p:nvPr/>
        </p:nvSpPr>
        <p:spPr>
          <a:xfrm>
            <a:off x="8308950" y="828355"/>
            <a:ext cx="11128376" cy="2708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4400">
                <a:solidFill>
                  <a:srgbClr val="53585F"/>
                </a:solidFill>
                <a:latin typeface="Roboto Light"/>
                <a:ea typeface="Roboto Light"/>
                <a:cs typeface="Roboto Light"/>
                <a:sym typeface="Roboto Light"/>
              </a:defRPr>
            </a:lvl1pPr>
          </a:lstStyle>
          <a:p>
            <a:pPr/>
            <a:r>
              <a:t>首先是个协议</a:t>
            </a:r>
          </a:p>
        </p:txBody>
      </p:sp>
      <p:grpSp>
        <p:nvGrpSpPr>
          <p:cNvPr id="423" name="Group"/>
          <p:cNvGrpSpPr/>
          <p:nvPr/>
        </p:nvGrpSpPr>
        <p:grpSpPr>
          <a:xfrm>
            <a:off x="2500784" y="828355"/>
            <a:ext cx="5210772" cy="2269765"/>
            <a:chOff x="0" y="368299"/>
            <a:chExt cx="5210770" cy="2269763"/>
          </a:xfrm>
        </p:grpSpPr>
        <p:sp>
          <p:nvSpPr>
            <p:cNvPr id="421"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422"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750">
        <p:wipe dir="r"/>
      </p:transition>
    </mc:Choice>
    <mc:Fallback>
      <p:transition spd="fast">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grpSp>
        <p:nvGrpSpPr>
          <p:cNvPr id="427" name="Group"/>
          <p:cNvGrpSpPr/>
          <p:nvPr/>
        </p:nvGrpSpPr>
        <p:grpSpPr>
          <a:xfrm>
            <a:off x="4601269" y="4184494"/>
            <a:ext cx="10020746" cy="2832412"/>
            <a:chOff x="0" y="1191105"/>
            <a:chExt cx="10020744" cy="2832411"/>
          </a:xfrm>
        </p:grpSpPr>
        <p:sp>
          <p:nvSpPr>
            <p:cNvPr id="425" name="目标1. 协议验证和落地示范"/>
            <p:cNvSpPr txBox="1"/>
            <p:nvPr/>
          </p:nvSpPr>
          <p:spPr>
            <a:xfrm>
              <a:off x="0" y="1191105"/>
              <a:ext cx="8496488"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latin typeface="Roboto Bold"/>
                  <a:ea typeface="Roboto Bold"/>
                  <a:cs typeface="Roboto Bold"/>
                  <a:sym typeface="Roboto Bold"/>
                </a:defRPr>
              </a:lvl1pPr>
            </a:lstStyle>
            <a:p>
              <a:pPr/>
              <a:r>
                <a:t>目标1. 协议验证和落地示范</a:t>
              </a:r>
            </a:p>
          </p:txBody>
        </p:sp>
        <p:sp>
          <p:nvSpPr>
            <p:cNvPr id="426" name="我们的交易所将是协议的第一个应用。我们将向社区证明去中心化交易所在效率和安全性方面可以有兼而有之的解决方案。…"/>
            <p:cNvSpPr txBox="1"/>
            <p:nvPr/>
          </p:nvSpPr>
          <p:spPr>
            <a:xfrm>
              <a:off x="113199" y="2277843"/>
              <a:ext cx="9907546" cy="1745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p>
              <a:pPr algn="l">
                <a:defRPr sz="2400">
                  <a:latin typeface="Roboto Regular"/>
                  <a:ea typeface="Roboto Regular"/>
                  <a:cs typeface="Roboto Regular"/>
                  <a:sym typeface="Roboto Regular"/>
                </a:defRPr>
              </a:pPr>
              <a:r>
                <a:t>我们的交易所将是协议的第一个应用。我们将向社区证明去中心化交易所在效率和安全性方面可以有兼而有之的解决方案。</a:t>
              </a:r>
            </a:p>
            <a:p>
              <a:pPr algn="l">
                <a:defRPr sz="2400">
                  <a:latin typeface="Roboto Regular"/>
                  <a:ea typeface="Roboto Regular"/>
                  <a:cs typeface="Roboto Regular"/>
                  <a:sym typeface="Roboto Regular"/>
                </a:defRPr>
              </a:pPr>
            </a:p>
            <a:p>
              <a:pPr algn="l">
                <a:defRPr sz="2400">
                  <a:solidFill>
                    <a:schemeClr val="accent5">
                      <a:hueOff val="-444211"/>
                      <a:satOff val="-14915"/>
                      <a:lumOff val="22857"/>
                    </a:schemeClr>
                  </a:solidFill>
                  <a:latin typeface="Roboto Regular"/>
                  <a:ea typeface="Roboto Regular"/>
                  <a:cs typeface="Roboto Regular"/>
                  <a:sym typeface="Roboto Regular"/>
                </a:defRPr>
              </a:pPr>
              <a:r>
                <a:t>交易所不会支持法币交易，定位是不与现有交易所竞争。</a:t>
              </a:r>
            </a:p>
          </p:txBody>
        </p:sp>
      </p:grpSp>
      <p:grpSp>
        <p:nvGrpSpPr>
          <p:cNvPr id="430" name="Group"/>
          <p:cNvGrpSpPr/>
          <p:nvPr/>
        </p:nvGrpSpPr>
        <p:grpSpPr>
          <a:xfrm>
            <a:off x="4610449" y="7506373"/>
            <a:ext cx="10002385" cy="2446824"/>
            <a:chOff x="0" y="1191105"/>
            <a:chExt cx="10002383" cy="2446823"/>
          </a:xfrm>
        </p:grpSpPr>
        <p:sp>
          <p:nvSpPr>
            <p:cNvPr id="428" name="目标2. 验证环路发现算法"/>
            <p:cNvSpPr txBox="1"/>
            <p:nvPr/>
          </p:nvSpPr>
          <p:spPr>
            <a:xfrm>
              <a:off x="0" y="1191105"/>
              <a:ext cx="9756610"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latin typeface="Roboto Bold"/>
                  <a:ea typeface="Roboto Bold"/>
                  <a:cs typeface="Roboto Bold"/>
                  <a:sym typeface="Roboto Bold"/>
                </a:defRPr>
              </a:lvl1pPr>
            </a:lstStyle>
            <a:p>
              <a:pPr/>
              <a:r>
                <a:t>目标2. 验证环路发现算法</a:t>
              </a:r>
            </a:p>
          </p:txBody>
        </p:sp>
        <p:sp>
          <p:nvSpPr>
            <p:cNvPr id="429" name="线下撮合的效率对于交易所之间的竞争异常重要。我们预见未来交易所的主要竞争力不是用户数，而是撮合能力。"/>
            <p:cNvSpPr txBox="1"/>
            <p:nvPr/>
          </p:nvSpPr>
          <p:spPr>
            <a:xfrm>
              <a:off x="94838" y="1892255"/>
              <a:ext cx="9907546" cy="17456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latin typeface="Roboto Regular"/>
                  <a:ea typeface="Roboto Regular"/>
                  <a:cs typeface="Roboto Regular"/>
                  <a:sym typeface="Roboto Regular"/>
                </a:defRPr>
              </a:lvl1pPr>
            </a:lstStyle>
            <a:p>
              <a:pPr/>
              <a:r>
                <a:t>线下撮合的效率对于交易所之间的竞争异常重要。我们预见未来交易所的主要竞争力不是用户数，而是撮合能力。</a:t>
              </a:r>
            </a:p>
          </p:txBody>
        </p:sp>
      </p:grpSp>
      <p:grpSp>
        <p:nvGrpSpPr>
          <p:cNvPr id="433" name="Group"/>
          <p:cNvGrpSpPr/>
          <p:nvPr/>
        </p:nvGrpSpPr>
        <p:grpSpPr>
          <a:xfrm>
            <a:off x="4619630" y="10185605"/>
            <a:ext cx="12108850" cy="2501908"/>
            <a:chOff x="0" y="1191105"/>
            <a:chExt cx="12108848" cy="2501907"/>
          </a:xfrm>
        </p:grpSpPr>
        <p:sp>
          <p:nvSpPr>
            <p:cNvPr id="431" name="目标3. 为以太坊ICO生态提供流动性"/>
            <p:cNvSpPr txBox="1"/>
            <p:nvPr/>
          </p:nvSpPr>
          <p:spPr>
            <a:xfrm>
              <a:off x="0" y="1191105"/>
              <a:ext cx="11807551"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latin typeface="Roboto Bold"/>
                  <a:ea typeface="Roboto Bold"/>
                  <a:cs typeface="Roboto Bold"/>
                  <a:sym typeface="Roboto Bold"/>
                </a:defRPr>
              </a:lvl1pPr>
            </a:lstStyle>
            <a:p>
              <a:pPr/>
              <a:r>
                <a:t>目标3. 为以太坊ICO生态提供流动性</a:t>
              </a:r>
            </a:p>
          </p:txBody>
        </p:sp>
        <p:sp>
          <p:nvSpPr>
            <p:cNvPr id="432" name="有了我们的交易所，任何基于ETH的ICO代币都可以第一时间与ETH及其他ERC20代币做交换。"/>
            <p:cNvSpPr txBox="1"/>
            <p:nvPr/>
          </p:nvSpPr>
          <p:spPr>
            <a:xfrm>
              <a:off x="118634" y="1947339"/>
              <a:ext cx="11990215" cy="17456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latin typeface="Roboto Regular"/>
                  <a:ea typeface="Roboto Regular"/>
                  <a:cs typeface="Roboto Regular"/>
                  <a:sym typeface="Roboto Regular"/>
                </a:defRPr>
              </a:lvl1pPr>
            </a:lstStyle>
            <a:p>
              <a:pPr/>
              <a:r>
                <a:t>有了我们的交易所，任何基于ETH的ICO代币都可以第一时间与ETH及其他ERC20代币做交换。</a:t>
              </a:r>
            </a:p>
          </p:txBody>
        </p:sp>
      </p:grpSp>
      <p:sp>
        <p:nvSpPr>
          <p:cNvPr id="434" name="也是个交易所"/>
          <p:cNvSpPr txBox="1"/>
          <p:nvPr/>
        </p:nvSpPr>
        <p:spPr>
          <a:xfrm>
            <a:off x="8308950" y="828355"/>
            <a:ext cx="11128376" cy="2708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4400">
                <a:solidFill>
                  <a:srgbClr val="53585F"/>
                </a:solidFill>
                <a:latin typeface="Roboto Light"/>
                <a:ea typeface="Roboto Light"/>
                <a:cs typeface="Roboto Light"/>
                <a:sym typeface="Roboto Light"/>
              </a:defRPr>
            </a:lvl1pPr>
          </a:lstStyle>
          <a:p>
            <a:pPr/>
            <a:r>
              <a:t>也是个交易所</a:t>
            </a:r>
          </a:p>
        </p:txBody>
      </p:sp>
      <p:grpSp>
        <p:nvGrpSpPr>
          <p:cNvPr id="437" name="Group"/>
          <p:cNvGrpSpPr/>
          <p:nvPr/>
        </p:nvGrpSpPr>
        <p:grpSpPr>
          <a:xfrm>
            <a:off x="2500784" y="828355"/>
            <a:ext cx="5210772" cy="2269765"/>
            <a:chOff x="0" y="368299"/>
            <a:chExt cx="5210770" cy="2269763"/>
          </a:xfrm>
        </p:grpSpPr>
        <p:sp>
          <p:nvSpPr>
            <p:cNvPr id="435"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436"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427"/>
                                        </p:tgtEl>
                                        <p:attrNameLst>
                                          <p:attrName>style.visibility</p:attrName>
                                        </p:attrNameLst>
                                      </p:cBhvr>
                                      <p:to>
                                        <p:strVal val="visible"/>
                                      </p:to>
                                    </p:set>
                                    <p:animEffect filter="dissolve" transition="in">
                                      <p:cBhvr>
                                        <p:cTn id="7" dur="500"/>
                                        <p:tgtEl>
                                          <p:spTgt spid="427"/>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430"/>
                                        </p:tgtEl>
                                        <p:attrNameLst>
                                          <p:attrName>style.visibility</p:attrName>
                                        </p:attrNameLst>
                                      </p:cBhvr>
                                      <p:to>
                                        <p:strVal val="visible"/>
                                      </p:to>
                                    </p:set>
                                    <p:animEffect filter="dissolve" transition="in">
                                      <p:cBhvr>
                                        <p:cTn id="12" dur="500"/>
                                        <p:tgtEl>
                                          <p:spTgt spid="430"/>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433"/>
                                        </p:tgtEl>
                                        <p:attrNameLst>
                                          <p:attrName>style.visibility</p:attrName>
                                        </p:attrNameLst>
                                      </p:cBhvr>
                                      <p:to>
                                        <p:strVal val="visible"/>
                                      </p:to>
                                    </p:set>
                                    <p:animEffect filter="dissolve" transition="in">
                                      <p:cBhvr>
                                        <p:cTn id="17" dur="500"/>
                                        <p:tgtEl>
                                          <p:spTgt spid="4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30" grpId="2"/>
      <p:bldP build="whole" bldLvl="1" animBg="1" rev="0" advAuto="0" spid="427" grpId="1"/>
      <p:bldP build="whole" bldLvl="1" animBg="1" rev="0" advAuto="0" spid="433" grpId="3"/>
    </p:bldLst>
  </p:timing>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303030"/>
        </a:solidFill>
      </p:bgPr>
    </p:bg>
    <p:spTree>
      <p:nvGrpSpPr>
        <p:cNvPr id="1" name=""/>
        <p:cNvGrpSpPr/>
        <p:nvPr/>
      </p:nvGrpSpPr>
      <p:grpSpPr>
        <a:xfrm>
          <a:off x="0" y="0"/>
          <a:ext cx="0" cy="0"/>
          <a:chOff x="0" y="0"/>
          <a:chExt cx="0" cy="0"/>
        </a:xfrm>
      </p:grpSpPr>
      <p:sp>
        <p:nvSpPr>
          <p:cNvPr id="439" name="Group"/>
          <p:cNvSpPr txBox="1"/>
          <p:nvPr/>
        </p:nvSpPr>
        <p:spPr>
          <a:xfrm>
            <a:off x="2488084" y="815655"/>
            <a:ext cx="5210772" cy="1819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0000">
                <a:solidFill>
                  <a:srgbClr val="FFFFFF"/>
                </a:solidFill>
                <a:latin typeface="Roboto Bold"/>
                <a:ea typeface="Roboto Bold"/>
                <a:cs typeface="Roboto Bold"/>
                <a:sym typeface="Roboto Bold"/>
              </a:defRPr>
            </a:lvl1pPr>
          </a:lstStyle>
          <a:p>
            <a:pPr/>
            <a:r>
              <a:t>Loopring</a:t>
            </a:r>
          </a:p>
        </p:txBody>
      </p:sp>
      <p:sp>
        <p:nvSpPr>
          <p:cNvPr id="440" name="Ethereum"/>
          <p:cNvSpPr/>
          <p:nvPr/>
        </p:nvSpPr>
        <p:spPr>
          <a:xfrm>
            <a:off x="5984946" y="3127621"/>
            <a:ext cx="12575781" cy="1688816"/>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Ethereum</a:t>
            </a:r>
          </a:p>
        </p:txBody>
      </p:sp>
      <p:grpSp>
        <p:nvGrpSpPr>
          <p:cNvPr id="444" name="Group"/>
          <p:cNvGrpSpPr/>
          <p:nvPr/>
        </p:nvGrpSpPr>
        <p:grpSpPr>
          <a:xfrm>
            <a:off x="5984947" y="5127662"/>
            <a:ext cx="12574690" cy="946076"/>
            <a:chOff x="0" y="0"/>
            <a:chExt cx="12574689" cy="946074"/>
          </a:xfrm>
        </p:grpSpPr>
        <p:sp>
          <p:nvSpPr>
            <p:cNvPr id="441" name="钱包"/>
            <p:cNvSpPr/>
            <p:nvPr/>
          </p:nvSpPr>
          <p:spPr>
            <a:xfrm>
              <a:off x="0" y="0"/>
              <a:ext cx="3659289" cy="946075"/>
            </a:xfrm>
            <a:prstGeom prst="rect">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4800">
                  <a:solidFill>
                    <a:srgbClr val="FFFFFF"/>
                  </a:solidFill>
                  <a:latin typeface="Roboto Black"/>
                  <a:ea typeface="Roboto Black"/>
                  <a:cs typeface="Roboto Black"/>
                  <a:sym typeface="Roboto Black"/>
                </a:defRPr>
              </a:lvl1pPr>
            </a:lstStyle>
            <a:p>
              <a:pPr/>
              <a:r>
                <a:t>钱包</a:t>
              </a:r>
            </a:p>
          </p:txBody>
        </p:sp>
        <p:sp>
          <p:nvSpPr>
            <p:cNvPr id="442" name="钱包"/>
            <p:cNvSpPr/>
            <p:nvPr/>
          </p:nvSpPr>
          <p:spPr>
            <a:xfrm>
              <a:off x="4458245" y="0"/>
              <a:ext cx="3659289" cy="946075"/>
            </a:xfrm>
            <a:prstGeom prst="rect">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4800">
                  <a:solidFill>
                    <a:srgbClr val="FFFFFF"/>
                  </a:solidFill>
                  <a:latin typeface="Roboto Black"/>
                  <a:ea typeface="Roboto Black"/>
                  <a:cs typeface="Roboto Black"/>
                  <a:sym typeface="Roboto Black"/>
                </a:defRPr>
              </a:lvl1pPr>
            </a:lstStyle>
            <a:p>
              <a:pPr/>
              <a:r>
                <a:t>钱包</a:t>
              </a:r>
            </a:p>
          </p:txBody>
        </p:sp>
        <p:sp>
          <p:nvSpPr>
            <p:cNvPr id="443" name="钱包"/>
            <p:cNvSpPr/>
            <p:nvPr/>
          </p:nvSpPr>
          <p:spPr>
            <a:xfrm>
              <a:off x="8915400" y="0"/>
              <a:ext cx="3659290" cy="946075"/>
            </a:xfrm>
            <a:prstGeom prst="rect">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4800">
                  <a:solidFill>
                    <a:srgbClr val="FFFFFF"/>
                  </a:solidFill>
                  <a:latin typeface="Roboto Black"/>
                  <a:ea typeface="Roboto Black"/>
                  <a:cs typeface="Roboto Black"/>
                  <a:sym typeface="Roboto Black"/>
                </a:defRPr>
              </a:lvl1pPr>
            </a:lstStyle>
            <a:p>
              <a:pPr/>
              <a:r>
                <a:t>钱包</a:t>
              </a:r>
            </a:p>
          </p:txBody>
        </p:sp>
      </p:grpSp>
      <p:grpSp>
        <p:nvGrpSpPr>
          <p:cNvPr id="448" name="Group"/>
          <p:cNvGrpSpPr/>
          <p:nvPr/>
        </p:nvGrpSpPr>
        <p:grpSpPr>
          <a:xfrm>
            <a:off x="5985492" y="10880762"/>
            <a:ext cx="12574689" cy="946076"/>
            <a:chOff x="0" y="0"/>
            <a:chExt cx="12574688" cy="946074"/>
          </a:xfrm>
        </p:grpSpPr>
        <p:sp>
          <p:nvSpPr>
            <p:cNvPr id="445" name="撮合服务"/>
            <p:cNvSpPr/>
            <p:nvPr/>
          </p:nvSpPr>
          <p:spPr>
            <a:xfrm>
              <a:off x="0" y="0"/>
              <a:ext cx="3659289" cy="946075"/>
            </a:xfrm>
            <a:prstGeom prst="rect">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4800">
                  <a:solidFill>
                    <a:srgbClr val="FFFFFF"/>
                  </a:solidFill>
                  <a:latin typeface="Roboto Black"/>
                  <a:ea typeface="Roboto Black"/>
                  <a:cs typeface="Roboto Black"/>
                  <a:sym typeface="Roboto Black"/>
                </a:defRPr>
              </a:lvl1pPr>
            </a:lstStyle>
            <a:p>
              <a:pPr/>
              <a:r>
                <a:t>撮合服务</a:t>
              </a:r>
            </a:p>
          </p:txBody>
        </p:sp>
        <p:sp>
          <p:nvSpPr>
            <p:cNvPr id="446" name="撮合服务"/>
            <p:cNvSpPr/>
            <p:nvPr/>
          </p:nvSpPr>
          <p:spPr>
            <a:xfrm>
              <a:off x="4458245" y="0"/>
              <a:ext cx="3659289" cy="946075"/>
            </a:xfrm>
            <a:prstGeom prst="rect">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4800">
                  <a:solidFill>
                    <a:srgbClr val="FFFFFF"/>
                  </a:solidFill>
                  <a:latin typeface="Roboto Black"/>
                  <a:ea typeface="Roboto Black"/>
                  <a:cs typeface="Roboto Black"/>
                  <a:sym typeface="Roboto Black"/>
                </a:defRPr>
              </a:lvl1pPr>
            </a:lstStyle>
            <a:p>
              <a:pPr/>
              <a:r>
                <a:t>撮合服务</a:t>
              </a:r>
            </a:p>
          </p:txBody>
        </p:sp>
        <p:sp>
          <p:nvSpPr>
            <p:cNvPr id="447" name="撮合服务"/>
            <p:cNvSpPr/>
            <p:nvPr/>
          </p:nvSpPr>
          <p:spPr>
            <a:xfrm>
              <a:off x="8915399" y="0"/>
              <a:ext cx="3659290" cy="946075"/>
            </a:xfrm>
            <a:prstGeom prst="rect">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4800">
                  <a:solidFill>
                    <a:srgbClr val="FFFFFF"/>
                  </a:solidFill>
                  <a:latin typeface="Roboto Black"/>
                  <a:ea typeface="Roboto Black"/>
                  <a:cs typeface="Roboto Black"/>
                  <a:sym typeface="Roboto Black"/>
                </a:defRPr>
              </a:lvl1pPr>
            </a:lstStyle>
            <a:p>
              <a:pPr/>
              <a:r>
                <a:t>撮合服务</a:t>
              </a:r>
            </a:p>
          </p:txBody>
        </p:sp>
      </p:grpSp>
      <p:grpSp>
        <p:nvGrpSpPr>
          <p:cNvPr id="459" name="Group"/>
          <p:cNvGrpSpPr/>
          <p:nvPr/>
        </p:nvGrpSpPr>
        <p:grpSpPr>
          <a:xfrm>
            <a:off x="5904110" y="8188466"/>
            <a:ext cx="12575780" cy="2450713"/>
            <a:chOff x="0" y="0"/>
            <a:chExt cx="12575779" cy="2450712"/>
          </a:xfrm>
        </p:grpSpPr>
        <p:sp>
          <p:nvSpPr>
            <p:cNvPr id="449" name="IPFS/SWARM/HTTP/P2P"/>
            <p:cNvSpPr/>
            <p:nvPr/>
          </p:nvSpPr>
          <p:spPr>
            <a:xfrm>
              <a:off x="0" y="761896"/>
              <a:ext cx="12575780" cy="1688817"/>
            </a:xfrm>
            <a:prstGeom prst="rect">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4800">
                  <a:solidFill>
                    <a:srgbClr val="FFFFFF"/>
                  </a:solidFill>
                  <a:latin typeface="Roboto Black"/>
                  <a:ea typeface="Roboto Black"/>
                  <a:cs typeface="Roboto Black"/>
                  <a:sym typeface="Roboto Black"/>
                </a:defRPr>
              </a:lvl1pPr>
            </a:lstStyle>
            <a:p>
              <a:pPr/>
              <a:r>
                <a:t>IPFS/SWARM/HTTP/P2P</a:t>
              </a:r>
            </a:p>
          </p:txBody>
        </p:sp>
        <p:grpSp>
          <p:nvGrpSpPr>
            <p:cNvPr id="458" name="Group"/>
            <p:cNvGrpSpPr/>
            <p:nvPr/>
          </p:nvGrpSpPr>
          <p:grpSpPr>
            <a:xfrm>
              <a:off x="333954" y="-1"/>
              <a:ext cx="11869770" cy="639499"/>
              <a:chOff x="0" y="0"/>
              <a:chExt cx="11869769" cy="639497"/>
            </a:xfrm>
          </p:grpSpPr>
          <p:sp>
            <p:nvSpPr>
              <p:cNvPr id="450" name="Line"/>
              <p:cNvSpPr/>
              <p:nvPr/>
            </p:nvSpPr>
            <p:spPr>
              <a:xfrm flipH="1">
                <a:off x="-1" y="0"/>
                <a:ext cx="2" cy="602966"/>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451" name="Line"/>
              <p:cNvSpPr/>
              <p:nvPr/>
            </p:nvSpPr>
            <p:spPr>
              <a:xfrm>
                <a:off x="1710196" y="36531"/>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452" name="Line"/>
              <p:cNvSpPr/>
              <p:nvPr/>
            </p:nvSpPr>
            <p:spPr>
              <a:xfrm>
                <a:off x="3420391" y="36531"/>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453" name="Line"/>
              <p:cNvSpPr/>
              <p:nvPr/>
            </p:nvSpPr>
            <p:spPr>
              <a:xfrm>
                <a:off x="5105187" y="36531"/>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454" name="Line"/>
              <p:cNvSpPr/>
              <p:nvPr/>
            </p:nvSpPr>
            <p:spPr>
              <a:xfrm>
                <a:off x="6802682" y="36531"/>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455" name="Line"/>
              <p:cNvSpPr/>
              <p:nvPr/>
            </p:nvSpPr>
            <p:spPr>
              <a:xfrm>
                <a:off x="8500179" y="36531"/>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456" name="Line"/>
              <p:cNvSpPr/>
              <p:nvPr/>
            </p:nvSpPr>
            <p:spPr>
              <a:xfrm>
                <a:off x="10184974" y="36531"/>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457" name="Line"/>
              <p:cNvSpPr/>
              <p:nvPr/>
            </p:nvSpPr>
            <p:spPr>
              <a:xfrm>
                <a:off x="11869769" y="36531"/>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grpSp>
      </p:grpSp>
      <p:grpSp>
        <p:nvGrpSpPr>
          <p:cNvPr id="476" name="Group"/>
          <p:cNvGrpSpPr/>
          <p:nvPr/>
        </p:nvGrpSpPr>
        <p:grpSpPr>
          <a:xfrm>
            <a:off x="5615764" y="6182702"/>
            <a:ext cx="13152472" cy="1938948"/>
            <a:chOff x="0" y="0"/>
            <a:chExt cx="13152471" cy="1938947"/>
          </a:xfrm>
        </p:grpSpPr>
        <p:sp>
          <p:nvSpPr>
            <p:cNvPr id="460" name="订单"/>
            <p:cNvSpPr/>
            <p:nvPr/>
          </p:nvSpPr>
          <p:spPr>
            <a:xfrm>
              <a:off x="0" y="668947"/>
              <a:ext cx="1270000" cy="1270001"/>
            </a:xfrm>
            <a:prstGeom prst="ellipse">
              <a:avLst/>
            </a:prstGeom>
            <a:noFill/>
            <a:ln w="63500" cap="flat">
              <a:solidFill>
                <a:schemeClr val="accent5"/>
              </a:solidFill>
              <a:prstDash val="solid"/>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b="1" sz="2600">
                  <a:solidFill>
                    <a:schemeClr val="accent5"/>
                  </a:solidFill>
                  <a:latin typeface="Helvetica"/>
                  <a:ea typeface="Helvetica"/>
                  <a:cs typeface="Helvetica"/>
                  <a:sym typeface="Helvetica"/>
                </a:defRPr>
              </a:lvl1pPr>
            </a:lstStyle>
            <a:p>
              <a:pPr/>
              <a:r>
                <a:t>订单</a:t>
              </a:r>
            </a:p>
          </p:txBody>
        </p:sp>
        <p:sp>
          <p:nvSpPr>
            <p:cNvPr id="461" name="订单"/>
            <p:cNvSpPr/>
            <p:nvPr/>
          </p:nvSpPr>
          <p:spPr>
            <a:xfrm>
              <a:off x="3394991" y="668947"/>
              <a:ext cx="1270001" cy="1270001"/>
            </a:xfrm>
            <a:prstGeom prst="ellipse">
              <a:avLst/>
            </a:prstGeom>
            <a:noFill/>
            <a:ln w="63500" cap="flat">
              <a:solidFill>
                <a:schemeClr val="accent5"/>
              </a:solidFill>
              <a:prstDash val="solid"/>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b="1" sz="2600">
                  <a:solidFill>
                    <a:schemeClr val="accent5"/>
                  </a:solidFill>
                  <a:latin typeface="Helvetica"/>
                  <a:ea typeface="Helvetica"/>
                  <a:cs typeface="Helvetica"/>
                  <a:sym typeface="Helvetica"/>
                </a:defRPr>
              </a:lvl1pPr>
            </a:lstStyle>
            <a:p>
              <a:pPr/>
              <a:r>
                <a:t>订单</a:t>
              </a:r>
            </a:p>
          </p:txBody>
        </p:sp>
        <p:sp>
          <p:nvSpPr>
            <p:cNvPr id="462" name="订单"/>
            <p:cNvSpPr/>
            <p:nvPr/>
          </p:nvSpPr>
          <p:spPr>
            <a:xfrm>
              <a:off x="1697495" y="668947"/>
              <a:ext cx="1270001" cy="1270001"/>
            </a:xfrm>
            <a:prstGeom prst="ellipse">
              <a:avLst/>
            </a:prstGeom>
            <a:noFill/>
            <a:ln w="63500" cap="flat">
              <a:solidFill>
                <a:schemeClr val="accent5"/>
              </a:solidFill>
              <a:prstDash val="solid"/>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b="1" sz="2600">
                  <a:solidFill>
                    <a:schemeClr val="accent5"/>
                  </a:solidFill>
                  <a:latin typeface="Helvetica"/>
                  <a:ea typeface="Helvetica"/>
                  <a:cs typeface="Helvetica"/>
                  <a:sym typeface="Helvetica"/>
                </a:defRPr>
              </a:lvl1pPr>
            </a:lstStyle>
            <a:p>
              <a:pPr/>
              <a:r>
                <a:t>订单</a:t>
              </a:r>
            </a:p>
          </p:txBody>
        </p:sp>
        <p:sp>
          <p:nvSpPr>
            <p:cNvPr id="463" name="订单"/>
            <p:cNvSpPr/>
            <p:nvPr/>
          </p:nvSpPr>
          <p:spPr>
            <a:xfrm>
              <a:off x="5092487" y="668947"/>
              <a:ext cx="1270001" cy="1270001"/>
            </a:xfrm>
            <a:prstGeom prst="ellipse">
              <a:avLst/>
            </a:prstGeom>
            <a:noFill/>
            <a:ln w="63500" cap="flat">
              <a:solidFill>
                <a:schemeClr val="accent5"/>
              </a:solidFill>
              <a:prstDash val="solid"/>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b="1" sz="2600">
                  <a:solidFill>
                    <a:schemeClr val="accent5"/>
                  </a:solidFill>
                  <a:latin typeface="Helvetica"/>
                  <a:ea typeface="Helvetica"/>
                  <a:cs typeface="Helvetica"/>
                  <a:sym typeface="Helvetica"/>
                </a:defRPr>
              </a:lvl1pPr>
            </a:lstStyle>
            <a:p>
              <a:pPr/>
              <a:r>
                <a:t>订单</a:t>
              </a:r>
            </a:p>
          </p:txBody>
        </p:sp>
        <p:sp>
          <p:nvSpPr>
            <p:cNvPr id="464" name="订单"/>
            <p:cNvSpPr/>
            <p:nvPr/>
          </p:nvSpPr>
          <p:spPr>
            <a:xfrm>
              <a:off x="8487479" y="668947"/>
              <a:ext cx="1270001" cy="1270001"/>
            </a:xfrm>
            <a:prstGeom prst="ellipse">
              <a:avLst/>
            </a:prstGeom>
            <a:noFill/>
            <a:ln w="63500" cap="flat">
              <a:solidFill>
                <a:schemeClr val="accent5"/>
              </a:solidFill>
              <a:prstDash val="solid"/>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b="1" sz="2600">
                  <a:solidFill>
                    <a:schemeClr val="accent5"/>
                  </a:solidFill>
                  <a:latin typeface="Helvetica"/>
                  <a:ea typeface="Helvetica"/>
                  <a:cs typeface="Helvetica"/>
                  <a:sym typeface="Helvetica"/>
                </a:defRPr>
              </a:lvl1pPr>
            </a:lstStyle>
            <a:p>
              <a:pPr/>
              <a:r>
                <a:t>订单</a:t>
              </a:r>
            </a:p>
          </p:txBody>
        </p:sp>
        <p:sp>
          <p:nvSpPr>
            <p:cNvPr id="465" name="订单"/>
            <p:cNvSpPr/>
            <p:nvPr/>
          </p:nvSpPr>
          <p:spPr>
            <a:xfrm>
              <a:off x="6789982" y="668947"/>
              <a:ext cx="1270001" cy="1270001"/>
            </a:xfrm>
            <a:prstGeom prst="ellipse">
              <a:avLst/>
            </a:prstGeom>
            <a:noFill/>
            <a:ln w="63500" cap="flat">
              <a:solidFill>
                <a:schemeClr val="accent5"/>
              </a:solidFill>
              <a:prstDash val="solid"/>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b="1" sz="2600">
                  <a:solidFill>
                    <a:schemeClr val="accent5"/>
                  </a:solidFill>
                  <a:latin typeface="Helvetica"/>
                  <a:ea typeface="Helvetica"/>
                  <a:cs typeface="Helvetica"/>
                  <a:sym typeface="Helvetica"/>
                </a:defRPr>
              </a:lvl1pPr>
            </a:lstStyle>
            <a:p>
              <a:pPr/>
              <a:r>
                <a:t>订单</a:t>
              </a:r>
            </a:p>
          </p:txBody>
        </p:sp>
        <p:sp>
          <p:nvSpPr>
            <p:cNvPr id="466" name="订单"/>
            <p:cNvSpPr/>
            <p:nvPr/>
          </p:nvSpPr>
          <p:spPr>
            <a:xfrm>
              <a:off x="10184974" y="668947"/>
              <a:ext cx="1270001" cy="1270001"/>
            </a:xfrm>
            <a:prstGeom prst="ellipse">
              <a:avLst/>
            </a:prstGeom>
            <a:noFill/>
            <a:ln w="63500" cap="flat">
              <a:solidFill>
                <a:schemeClr val="accent5"/>
              </a:solidFill>
              <a:prstDash val="solid"/>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b="1" sz="2600">
                  <a:solidFill>
                    <a:schemeClr val="accent5"/>
                  </a:solidFill>
                  <a:latin typeface="Helvetica"/>
                  <a:ea typeface="Helvetica"/>
                  <a:cs typeface="Helvetica"/>
                  <a:sym typeface="Helvetica"/>
                </a:defRPr>
              </a:lvl1pPr>
            </a:lstStyle>
            <a:p>
              <a:pPr/>
              <a:r>
                <a:t>订单</a:t>
              </a:r>
            </a:p>
          </p:txBody>
        </p:sp>
        <p:sp>
          <p:nvSpPr>
            <p:cNvPr id="467" name="订单"/>
            <p:cNvSpPr/>
            <p:nvPr/>
          </p:nvSpPr>
          <p:spPr>
            <a:xfrm>
              <a:off x="11882471" y="668947"/>
              <a:ext cx="1270001" cy="1270001"/>
            </a:xfrm>
            <a:prstGeom prst="ellipse">
              <a:avLst/>
            </a:prstGeom>
            <a:noFill/>
            <a:ln w="63500" cap="flat">
              <a:solidFill>
                <a:schemeClr val="accent5"/>
              </a:solidFill>
              <a:prstDash val="solid"/>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b="1" sz="2600">
                  <a:solidFill>
                    <a:schemeClr val="accent5"/>
                  </a:solidFill>
                  <a:latin typeface="Helvetica"/>
                  <a:ea typeface="Helvetica"/>
                  <a:cs typeface="Helvetica"/>
                  <a:sym typeface="Helvetica"/>
                </a:defRPr>
              </a:lvl1pPr>
            </a:lstStyle>
            <a:p>
              <a:pPr/>
              <a:r>
                <a:t>订单</a:t>
              </a:r>
            </a:p>
          </p:txBody>
        </p:sp>
        <p:sp>
          <p:nvSpPr>
            <p:cNvPr id="468" name="Line"/>
            <p:cNvSpPr/>
            <p:nvPr/>
          </p:nvSpPr>
          <p:spPr>
            <a:xfrm flipH="1">
              <a:off x="641351" y="0"/>
              <a:ext cx="1" cy="602966"/>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469" name="Line"/>
            <p:cNvSpPr/>
            <p:nvPr/>
          </p:nvSpPr>
          <p:spPr>
            <a:xfrm>
              <a:off x="2351546" y="36532"/>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470" name="Line"/>
            <p:cNvSpPr/>
            <p:nvPr/>
          </p:nvSpPr>
          <p:spPr>
            <a:xfrm>
              <a:off x="4061742" y="36532"/>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471" name="Line"/>
            <p:cNvSpPr/>
            <p:nvPr/>
          </p:nvSpPr>
          <p:spPr>
            <a:xfrm>
              <a:off x="5746537" y="36532"/>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472" name="Line"/>
            <p:cNvSpPr/>
            <p:nvPr/>
          </p:nvSpPr>
          <p:spPr>
            <a:xfrm>
              <a:off x="7444033" y="36532"/>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473" name="Line"/>
            <p:cNvSpPr/>
            <p:nvPr/>
          </p:nvSpPr>
          <p:spPr>
            <a:xfrm>
              <a:off x="9141530" y="36532"/>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474" name="Line"/>
            <p:cNvSpPr/>
            <p:nvPr/>
          </p:nvSpPr>
          <p:spPr>
            <a:xfrm>
              <a:off x="10826325" y="36532"/>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475" name="Line"/>
            <p:cNvSpPr/>
            <p:nvPr/>
          </p:nvSpPr>
          <p:spPr>
            <a:xfrm>
              <a:off x="12511120" y="36532"/>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grpSp>
      <p:grpSp>
        <p:nvGrpSpPr>
          <p:cNvPr id="482" name="Group"/>
          <p:cNvGrpSpPr/>
          <p:nvPr/>
        </p:nvGrpSpPr>
        <p:grpSpPr>
          <a:xfrm>
            <a:off x="18713648" y="4347737"/>
            <a:ext cx="2215689" cy="6924676"/>
            <a:chOff x="0" y="0"/>
            <a:chExt cx="2215688" cy="6924675"/>
          </a:xfrm>
        </p:grpSpPr>
        <p:sp>
          <p:nvSpPr>
            <p:cNvPr id="484" name="Connection Line"/>
            <p:cNvSpPr/>
            <p:nvPr/>
          </p:nvSpPr>
          <p:spPr>
            <a:xfrm>
              <a:off x="0" y="0"/>
              <a:ext cx="1410443" cy="6924675"/>
            </a:xfrm>
            <a:custGeom>
              <a:avLst/>
              <a:gdLst/>
              <a:ahLst/>
              <a:cxnLst>
                <a:cxn ang="0">
                  <a:pos x="wd2" y="hd2"/>
                </a:cxn>
                <a:cxn ang="5400000">
                  <a:pos x="wd2" y="hd2"/>
                </a:cxn>
                <a:cxn ang="10800000">
                  <a:pos x="wd2" y="hd2"/>
                </a:cxn>
                <a:cxn ang="16200000">
                  <a:pos x="wd2" y="hd2"/>
                </a:cxn>
              </a:cxnLst>
              <a:rect l="0" t="0" r="r" b="b"/>
              <a:pathLst>
                <a:path w="16230" h="21600" fill="norm" stroke="1" extrusionOk="0">
                  <a:moveTo>
                    <a:pt x="0" y="0"/>
                  </a:moveTo>
                  <a:cubicBezTo>
                    <a:pt x="20716" y="6924"/>
                    <a:pt x="21600" y="14124"/>
                    <a:pt x="2653" y="21600"/>
                  </a:cubicBezTo>
                </a:path>
              </a:pathLst>
            </a:custGeom>
            <a:noFill/>
            <a:ln w="76200" cap="flat">
              <a:solidFill>
                <a:schemeClr val="accent2">
                  <a:hueOff val="-2473793"/>
                  <a:satOff val="-50209"/>
                  <a:lumOff val="23543"/>
                </a:schemeClr>
              </a:solidFill>
              <a:prstDash val="solid"/>
              <a:miter lim="400000"/>
              <a:headEnd type="triangle" w="med" len="med"/>
            </a:ln>
            <a:effectLst/>
          </p:spPr>
          <p:txBody>
            <a:bodyPr/>
            <a:lstStyle/>
            <a:p>
              <a:pPr/>
            </a:p>
          </p:txBody>
        </p:sp>
        <p:grpSp>
          <p:nvGrpSpPr>
            <p:cNvPr id="481" name="Group"/>
            <p:cNvGrpSpPr/>
            <p:nvPr/>
          </p:nvGrpSpPr>
          <p:grpSpPr>
            <a:xfrm>
              <a:off x="742488" y="3947439"/>
              <a:ext cx="1473201" cy="1481486"/>
              <a:chOff x="0" y="0"/>
              <a:chExt cx="1473200" cy="1481484"/>
            </a:xfrm>
          </p:grpSpPr>
          <p:sp>
            <p:nvSpPr>
              <p:cNvPr id="478" name="Circle"/>
              <p:cNvSpPr/>
              <p:nvPr/>
            </p:nvSpPr>
            <p:spPr>
              <a:xfrm>
                <a:off x="0" y="0"/>
                <a:ext cx="1270000" cy="1270000"/>
              </a:xfrm>
              <a:prstGeom prst="ellipse">
                <a:avLst/>
              </a:prstGeom>
              <a:noFill/>
              <a:ln w="63500" cap="flat">
                <a:solidFill>
                  <a:schemeClr val="accent2">
                    <a:hueOff val="-2473793"/>
                    <a:satOff val="-50209"/>
                    <a:lumOff val="23543"/>
                  </a:schemeClr>
                </a:solidFill>
                <a:prstDash val="solid"/>
                <a:miter lim="400000"/>
              </a:ln>
              <a:effectLst>
                <a:outerShdw sx="100000" sy="100000" kx="0" ky="0" algn="b" rotWithShape="0" blurRad="50800" dist="25400" dir="5400000">
                  <a:srgbClr val="000000">
                    <a:alpha val="50000"/>
                  </a:srgbClr>
                </a:outerShdw>
              </a:effectLst>
            </p:spPr>
            <p:txBody>
              <a:bodyPr wrap="square" lIns="71437" tIns="71437" rIns="71437" bIns="71437" numCol="1" anchor="ctr">
                <a:noAutofit/>
              </a:bodyPr>
              <a:lstStyle/>
              <a:p>
                <a:pPr>
                  <a:defRPr b="1" sz="2600">
                    <a:solidFill>
                      <a:schemeClr val="accent5"/>
                    </a:solidFill>
                    <a:latin typeface="Helvetica"/>
                    <a:ea typeface="Helvetica"/>
                    <a:cs typeface="Helvetica"/>
                    <a:sym typeface="Helvetica"/>
                  </a:defRPr>
                </a:pPr>
              </a:p>
            </p:txBody>
          </p:sp>
          <p:sp>
            <p:nvSpPr>
              <p:cNvPr id="479" name="Circle"/>
              <p:cNvSpPr/>
              <p:nvPr/>
            </p:nvSpPr>
            <p:spPr>
              <a:xfrm>
                <a:off x="203200" y="211484"/>
                <a:ext cx="1270000" cy="1270001"/>
              </a:xfrm>
              <a:prstGeom prst="ellipse">
                <a:avLst/>
              </a:prstGeom>
              <a:noFill/>
              <a:ln w="63500" cap="flat">
                <a:solidFill>
                  <a:schemeClr val="accent2">
                    <a:hueOff val="-2473793"/>
                    <a:satOff val="-50209"/>
                    <a:lumOff val="23543"/>
                  </a:schemeClr>
                </a:solidFill>
                <a:prstDash val="solid"/>
                <a:miter lim="400000"/>
              </a:ln>
              <a:effectLst>
                <a:outerShdw sx="100000" sy="100000" kx="0" ky="0" algn="b" rotWithShape="0" blurRad="50800" dist="25400" dir="5400000">
                  <a:srgbClr val="000000">
                    <a:alpha val="50000"/>
                  </a:srgbClr>
                </a:outerShdw>
              </a:effectLst>
            </p:spPr>
            <p:txBody>
              <a:bodyPr wrap="square" lIns="71437" tIns="71437" rIns="71437" bIns="71437" numCol="1" anchor="ctr">
                <a:noAutofit/>
              </a:bodyPr>
              <a:lstStyle/>
              <a:p>
                <a:pPr>
                  <a:defRPr b="1" sz="2600">
                    <a:solidFill>
                      <a:schemeClr val="accent5"/>
                    </a:solidFill>
                    <a:latin typeface="Helvetica"/>
                    <a:ea typeface="Helvetica"/>
                    <a:cs typeface="Helvetica"/>
                    <a:sym typeface="Helvetica"/>
                  </a:defRPr>
                </a:pPr>
              </a:p>
            </p:txBody>
          </p:sp>
          <p:sp>
            <p:nvSpPr>
              <p:cNvPr id="480" name="Circle"/>
              <p:cNvSpPr/>
              <p:nvPr/>
            </p:nvSpPr>
            <p:spPr>
              <a:xfrm>
                <a:off x="0" y="211484"/>
                <a:ext cx="1270000" cy="1270001"/>
              </a:xfrm>
              <a:prstGeom prst="ellipse">
                <a:avLst/>
              </a:prstGeom>
              <a:noFill/>
              <a:ln w="63500" cap="flat">
                <a:solidFill>
                  <a:schemeClr val="accent2">
                    <a:hueOff val="-2473793"/>
                    <a:satOff val="-50209"/>
                    <a:lumOff val="23543"/>
                  </a:schemeClr>
                </a:solidFill>
                <a:prstDash val="solid"/>
                <a:miter lim="400000"/>
              </a:ln>
              <a:effectLst>
                <a:outerShdw sx="100000" sy="100000" kx="0" ky="0" algn="b" rotWithShape="0" blurRad="50800" dist="25400" dir="5400000">
                  <a:srgbClr val="000000">
                    <a:alpha val="50000"/>
                  </a:srgbClr>
                </a:outerShdw>
              </a:effectLst>
            </p:spPr>
            <p:txBody>
              <a:bodyPr wrap="square" lIns="71437" tIns="71437" rIns="71437" bIns="71437" numCol="1" anchor="ctr">
                <a:noAutofit/>
              </a:bodyPr>
              <a:lstStyle/>
              <a:p>
                <a:pPr>
                  <a:defRPr b="1" sz="2600">
                    <a:solidFill>
                      <a:schemeClr val="accent5"/>
                    </a:solidFill>
                    <a:latin typeface="Helvetica"/>
                    <a:ea typeface="Helvetica"/>
                    <a:cs typeface="Helvetica"/>
                    <a:sym typeface="Helvetica"/>
                  </a:defRPr>
                </a:pPr>
              </a:p>
            </p:txBody>
          </p:sp>
        </p:grpSp>
      </p:grpSp>
      <p:sp>
        <p:nvSpPr>
          <p:cNvPr id="483" name="资产代币化…"/>
          <p:cNvSpPr/>
          <p:nvPr/>
        </p:nvSpPr>
        <p:spPr>
          <a:xfrm>
            <a:off x="-6055999" y="4671164"/>
            <a:ext cx="5009576" cy="4758824"/>
          </a:xfrm>
          <a:prstGeom prst="pentagon">
            <a:avLst/>
          </a:prstGeom>
          <a:solidFill>
            <a:schemeClr val="accent1"/>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p>
            <a:pPr>
              <a:defRPr sz="3200">
                <a:solidFill>
                  <a:srgbClr val="FFFFFF"/>
                </a:solidFill>
              </a:defRPr>
            </a:pPr>
            <a:r>
              <a:t>资产代币化</a:t>
            </a:r>
          </a:p>
          <a:p>
            <a:pPr>
              <a:defRPr sz="3200">
                <a:solidFill>
                  <a:srgbClr val="FFFFFF"/>
                </a:solidFill>
              </a:defRPr>
            </a:pPr>
            <a:r>
              <a:t>（Tokenization）</a:t>
            </a:r>
          </a:p>
          <a:p>
            <a:pPr>
              <a:defRPr sz="3200">
                <a:solidFill>
                  <a:srgbClr val="FFFFFF"/>
                </a:solidFill>
              </a:defRPr>
            </a:pPr>
            <a:r>
              <a:t>服务商</a:t>
            </a:r>
          </a:p>
        </p:txBody>
      </p:sp>
    </p:spTree>
  </p:cSld>
  <p:clrMapOvr>
    <a:masterClrMapping/>
  </p:clrMapOvr>
  <mc:AlternateContent xmlns:mc="http://schemas.openxmlformats.org/markup-compatibility/2006">
    <mc:Choice xmlns:p14="http://schemas.microsoft.com/office/powerpoint/2010/main" Requires="p14">
      <p:transition spd="fast" advClick="1" p14:dur="700">
        <p:cover dir="u"/>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2" grpId="1" fill="hold">
                                  <p:stCondLst>
                                    <p:cond delay="0"/>
                                  </p:stCondLst>
                                  <p:iterate type="el" backwards="0">
                                    <p:tmAbs val="0"/>
                                  </p:iterate>
                                  <p:childTnLst>
                                    <p:set>
                                      <p:cBhvr>
                                        <p:cTn id="6" fill="hold"/>
                                        <p:tgtEl>
                                          <p:spTgt spid="444"/>
                                        </p:tgtEl>
                                        <p:attrNameLst>
                                          <p:attrName>style.visibility</p:attrName>
                                        </p:attrNameLst>
                                      </p:cBhvr>
                                      <p:to>
                                        <p:strVal val="visible"/>
                                      </p:to>
                                    </p:set>
                                    <p:animEffect filter="wipe(up)" transition="in">
                                      <p:cBhvr>
                                        <p:cTn id="7" dur="500"/>
                                        <p:tgtEl>
                                          <p:spTgt spid="444"/>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1" presetID="22" grpId="2" fill="hold">
                                  <p:stCondLst>
                                    <p:cond delay="0"/>
                                  </p:stCondLst>
                                  <p:iterate type="el" backwards="0">
                                    <p:tmAbs val="0"/>
                                  </p:iterate>
                                  <p:childTnLst>
                                    <p:set>
                                      <p:cBhvr>
                                        <p:cTn id="11" fill="hold"/>
                                        <p:tgtEl>
                                          <p:spTgt spid="476"/>
                                        </p:tgtEl>
                                        <p:attrNameLst>
                                          <p:attrName>style.visibility</p:attrName>
                                        </p:attrNameLst>
                                      </p:cBhvr>
                                      <p:to>
                                        <p:strVal val="visible"/>
                                      </p:to>
                                    </p:set>
                                    <p:animEffect filter="wipe(up)" transition="in">
                                      <p:cBhvr>
                                        <p:cTn id="12" dur="500"/>
                                        <p:tgtEl>
                                          <p:spTgt spid="476"/>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1" presetID="22" grpId="3" fill="hold">
                                  <p:stCondLst>
                                    <p:cond delay="0"/>
                                  </p:stCondLst>
                                  <p:iterate type="el" backwards="0">
                                    <p:tmAbs val="0"/>
                                  </p:iterate>
                                  <p:childTnLst>
                                    <p:set>
                                      <p:cBhvr>
                                        <p:cTn id="16" fill="hold"/>
                                        <p:tgtEl>
                                          <p:spTgt spid="459"/>
                                        </p:tgtEl>
                                        <p:attrNameLst>
                                          <p:attrName>style.visibility</p:attrName>
                                        </p:attrNameLst>
                                      </p:cBhvr>
                                      <p:to>
                                        <p:strVal val="visible"/>
                                      </p:to>
                                    </p:set>
                                    <p:animEffect filter="wipe(up)" transition="in">
                                      <p:cBhvr>
                                        <p:cTn id="17" dur="500"/>
                                        <p:tgtEl>
                                          <p:spTgt spid="459"/>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1" presetID="22" grpId="4" fill="hold">
                                  <p:stCondLst>
                                    <p:cond delay="0"/>
                                  </p:stCondLst>
                                  <p:iterate type="el" backwards="0">
                                    <p:tmAbs val="0"/>
                                  </p:iterate>
                                  <p:childTnLst>
                                    <p:set>
                                      <p:cBhvr>
                                        <p:cTn id="21" fill="hold"/>
                                        <p:tgtEl>
                                          <p:spTgt spid="448"/>
                                        </p:tgtEl>
                                        <p:attrNameLst>
                                          <p:attrName>style.visibility</p:attrName>
                                        </p:attrNameLst>
                                      </p:cBhvr>
                                      <p:to>
                                        <p:strVal val="visible"/>
                                      </p:to>
                                    </p:set>
                                    <p:animEffect filter="wipe(up)" transition="in">
                                      <p:cBhvr>
                                        <p:cTn id="22" dur="500"/>
                                        <p:tgtEl>
                                          <p:spTgt spid="448"/>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4" presetID="22" grpId="5" fill="hold">
                                  <p:stCondLst>
                                    <p:cond delay="0"/>
                                  </p:stCondLst>
                                  <p:iterate type="el" backwards="0">
                                    <p:tmAbs val="0"/>
                                  </p:iterate>
                                  <p:childTnLst>
                                    <p:set>
                                      <p:cBhvr>
                                        <p:cTn id="26" fill="hold"/>
                                        <p:tgtEl>
                                          <p:spTgt spid="482"/>
                                        </p:tgtEl>
                                        <p:attrNameLst>
                                          <p:attrName>style.visibility</p:attrName>
                                        </p:attrNameLst>
                                      </p:cBhvr>
                                      <p:to>
                                        <p:strVal val="visible"/>
                                      </p:to>
                                    </p:set>
                                    <p:animEffect filter="wipe(down)" transition="in">
                                      <p:cBhvr>
                                        <p:cTn id="27" dur="1000"/>
                                        <p:tgtEl>
                                          <p:spTgt spid="4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76" grpId="2"/>
      <p:bldP build="whole" bldLvl="1" animBg="1" rev="0" advAuto="0" spid="448" grpId="4"/>
      <p:bldP build="whole" bldLvl="1" animBg="1" rev="0" advAuto="0" spid="482" grpId="5"/>
      <p:bldP build="whole" bldLvl="1" animBg="1" rev="0" advAuto="0" spid="459" grpId="3"/>
      <p:bldP build="whole" bldLvl="1" animBg="1" rev="0" advAuto="0" spid="444" grpId="1"/>
    </p:bldLst>
  </p:timing>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303030"/>
        </a:solidFill>
      </p:bgPr>
    </p:bg>
    <p:spTree>
      <p:nvGrpSpPr>
        <p:cNvPr id="1" name=""/>
        <p:cNvGrpSpPr/>
        <p:nvPr/>
      </p:nvGrpSpPr>
      <p:grpSpPr>
        <a:xfrm>
          <a:off x="0" y="0"/>
          <a:ext cx="0" cy="0"/>
          <a:chOff x="0" y="0"/>
          <a:chExt cx="0" cy="0"/>
        </a:xfrm>
      </p:grpSpPr>
      <p:sp>
        <p:nvSpPr>
          <p:cNvPr id="486" name="Group"/>
          <p:cNvSpPr txBox="1"/>
          <p:nvPr/>
        </p:nvSpPr>
        <p:spPr>
          <a:xfrm>
            <a:off x="2488084" y="815655"/>
            <a:ext cx="5210772" cy="1819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0000">
                <a:solidFill>
                  <a:srgbClr val="FFFFFF"/>
                </a:solidFill>
                <a:latin typeface="Roboto Bold"/>
                <a:ea typeface="Roboto Bold"/>
                <a:cs typeface="Roboto Bold"/>
                <a:sym typeface="Roboto Bold"/>
              </a:defRPr>
            </a:lvl1pPr>
          </a:lstStyle>
          <a:p>
            <a:pPr/>
            <a:r>
              <a:t>Loopring</a:t>
            </a:r>
          </a:p>
        </p:txBody>
      </p:sp>
      <p:sp>
        <p:nvSpPr>
          <p:cNvPr id="487" name="Ethereum"/>
          <p:cNvSpPr/>
          <p:nvPr/>
        </p:nvSpPr>
        <p:spPr>
          <a:xfrm>
            <a:off x="13096947" y="3026021"/>
            <a:ext cx="12575780" cy="1688817"/>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Ethereum</a:t>
            </a:r>
          </a:p>
        </p:txBody>
      </p:sp>
      <p:grpSp>
        <p:nvGrpSpPr>
          <p:cNvPr id="491" name="Group"/>
          <p:cNvGrpSpPr/>
          <p:nvPr/>
        </p:nvGrpSpPr>
        <p:grpSpPr>
          <a:xfrm>
            <a:off x="13096947" y="5026062"/>
            <a:ext cx="12574690" cy="946076"/>
            <a:chOff x="0" y="0"/>
            <a:chExt cx="12574688" cy="946074"/>
          </a:xfrm>
        </p:grpSpPr>
        <p:sp>
          <p:nvSpPr>
            <p:cNvPr id="488" name="钱包"/>
            <p:cNvSpPr/>
            <p:nvPr/>
          </p:nvSpPr>
          <p:spPr>
            <a:xfrm>
              <a:off x="0" y="0"/>
              <a:ext cx="3659289" cy="946075"/>
            </a:xfrm>
            <a:prstGeom prst="rect">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4800">
                  <a:solidFill>
                    <a:srgbClr val="FFFFFF"/>
                  </a:solidFill>
                  <a:latin typeface="Roboto Black"/>
                  <a:ea typeface="Roboto Black"/>
                  <a:cs typeface="Roboto Black"/>
                  <a:sym typeface="Roboto Black"/>
                </a:defRPr>
              </a:lvl1pPr>
            </a:lstStyle>
            <a:p>
              <a:pPr/>
              <a:r>
                <a:t>钱包</a:t>
              </a:r>
            </a:p>
          </p:txBody>
        </p:sp>
        <p:sp>
          <p:nvSpPr>
            <p:cNvPr id="489" name="钱包"/>
            <p:cNvSpPr/>
            <p:nvPr/>
          </p:nvSpPr>
          <p:spPr>
            <a:xfrm>
              <a:off x="4458245" y="0"/>
              <a:ext cx="3659289" cy="946075"/>
            </a:xfrm>
            <a:prstGeom prst="rect">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4800">
                  <a:solidFill>
                    <a:srgbClr val="FFFFFF"/>
                  </a:solidFill>
                  <a:latin typeface="Roboto Black"/>
                  <a:ea typeface="Roboto Black"/>
                  <a:cs typeface="Roboto Black"/>
                  <a:sym typeface="Roboto Black"/>
                </a:defRPr>
              </a:lvl1pPr>
            </a:lstStyle>
            <a:p>
              <a:pPr/>
              <a:r>
                <a:t>钱包</a:t>
              </a:r>
            </a:p>
          </p:txBody>
        </p:sp>
        <p:sp>
          <p:nvSpPr>
            <p:cNvPr id="490" name="钱包"/>
            <p:cNvSpPr/>
            <p:nvPr/>
          </p:nvSpPr>
          <p:spPr>
            <a:xfrm>
              <a:off x="8915400" y="0"/>
              <a:ext cx="3659289" cy="946075"/>
            </a:xfrm>
            <a:prstGeom prst="rect">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4800">
                  <a:solidFill>
                    <a:srgbClr val="FFFFFF"/>
                  </a:solidFill>
                  <a:latin typeface="Roboto Black"/>
                  <a:ea typeface="Roboto Black"/>
                  <a:cs typeface="Roboto Black"/>
                  <a:sym typeface="Roboto Black"/>
                </a:defRPr>
              </a:lvl1pPr>
            </a:lstStyle>
            <a:p>
              <a:pPr/>
              <a:r>
                <a:t>钱包</a:t>
              </a:r>
            </a:p>
          </p:txBody>
        </p:sp>
      </p:grpSp>
      <p:grpSp>
        <p:nvGrpSpPr>
          <p:cNvPr id="495" name="Group"/>
          <p:cNvGrpSpPr/>
          <p:nvPr/>
        </p:nvGrpSpPr>
        <p:grpSpPr>
          <a:xfrm>
            <a:off x="13097492" y="10779162"/>
            <a:ext cx="12574690" cy="946076"/>
            <a:chOff x="0" y="0"/>
            <a:chExt cx="12574688" cy="946074"/>
          </a:xfrm>
        </p:grpSpPr>
        <p:sp>
          <p:nvSpPr>
            <p:cNvPr id="492" name="撮合服务"/>
            <p:cNvSpPr/>
            <p:nvPr/>
          </p:nvSpPr>
          <p:spPr>
            <a:xfrm>
              <a:off x="0" y="0"/>
              <a:ext cx="3659289" cy="946075"/>
            </a:xfrm>
            <a:prstGeom prst="rect">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4800">
                  <a:solidFill>
                    <a:srgbClr val="FFFFFF"/>
                  </a:solidFill>
                  <a:latin typeface="Roboto Black"/>
                  <a:ea typeface="Roboto Black"/>
                  <a:cs typeface="Roboto Black"/>
                  <a:sym typeface="Roboto Black"/>
                </a:defRPr>
              </a:lvl1pPr>
            </a:lstStyle>
            <a:p>
              <a:pPr/>
              <a:r>
                <a:t>撮合服务</a:t>
              </a:r>
            </a:p>
          </p:txBody>
        </p:sp>
        <p:sp>
          <p:nvSpPr>
            <p:cNvPr id="493" name="撮合服务"/>
            <p:cNvSpPr/>
            <p:nvPr/>
          </p:nvSpPr>
          <p:spPr>
            <a:xfrm>
              <a:off x="4458245" y="0"/>
              <a:ext cx="3659289" cy="946075"/>
            </a:xfrm>
            <a:prstGeom prst="rect">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4800">
                  <a:solidFill>
                    <a:srgbClr val="FFFFFF"/>
                  </a:solidFill>
                  <a:latin typeface="Roboto Black"/>
                  <a:ea typeface="Roboto Black"/>
                  <a:cs typeface="Roboto Black"/>
                  <a:sym typeface="Roboto Black"/>
                </a:defRPr>
              </a:lvl1pPr>
            </a:lstStyle>
            <a:p>
              <a:pPr/>
              <a:r>
                <a:t>撮合服务</a:t>
              </a:r>
            </a:p>
          </p:txBody>
        </p:sp>
        <p:sp>
          <p:nvSpPr>
            <p:cNvPr id="494" name="撮合服务"/>
            <p:cNvSpPr/>
            <p:nvPr/>
          </p:nvSpPr>
          <p:spPr>
            <a:xfrm>
              <a:off x="8915400" y="0"/>
              <a:ext cx="3659289" cy="946075"/>
            </a:xfrm>
            <a:prstGeom prst="rect">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4800">
                  <a:solidFill>
                    <a:srgbClr val="FFFFFF"/>
                  </a:solidFill>
                  <a:latin typeface="Roboto Black"/>
                  <a:ea typeface="Roboto Black"/>
                  <a:cs typeface="Roboto Black"/>
                  <a:sym typeface="Roboto Black"/>
                </a:defRPr>
              </a:lvl1pPr>
            </a:lstStyle>
            <a:p>
              <a:pPr/>
              <a:r>
                <a:t>撮合服务</a:t>
              </a:r>
            </a:p>
          </p:txBody>
        </p:sp>
      </p:grpSp>
      <p:grpSp>
        <p:nvGrpSpPr>
          <p:cNvPr id="506" name="Group"/>
          <p:cNvGrpSpPr/>
          <p:nvPr/>
        </p:nvGrpSpPr>
        <p:grpSpPr>
          <a:xfrm>
            <a:off x="13016110" y="8086866"/>
            <a:ext cx="12575780" cy="2450713"/>
            <a:chOff x="0" y="0"/>
            <a:chExt cx="12575779" cy="2450712"/>
          </a:xfrm>
        </p:grpSpPr>
        <p:sp>
          <p:nvSpPr>
            <p:cNvPr id="496" name="IPFS/SWARM/HTTP/P2P"/>
            <p:cNvSpPr/>
            <p:nvPr/>
          </p:nvSpPr>
          <p:spPr>
            <a:xfrm>
              <a:off x="0" y="761896"/>
              <a:ext cx="12575780" cy="1688817"/>
            </a:xfrm>
            <a:prstGeom prst="rect">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4800">
                  <a:solidFill>
                    <a:srgbClr val="FFFFFF"/>
                  </a:solidFill>
                  <a:latin typeface="Roboto Black"/>
                  <a:ea typeface="Roboto Black"/>
                  <a:cs typeface="Roboto Black"/>
                  <a:sym typeface="Roboto Black"/>
                </a:defRPr>
              </a:lvl1pPr>
            </a:lstStyle>
            <a:p>
              <a:pPr/>
              <a:r>
                <a:t>IPFS/SWARM/HTTP/P2P</a:t>
              </a:r>
            </a:p>
          </p:txBody>
        </p:sp>
        <p:grpSp>
          <p:nvGrpSpPr>
            <p:cNvPr id="505" name="Group"/>
            <p:cNvGrpSpPr/>
            <p:nvPr/>
          </p:nvGrpSpPr>
          <p:grpSpPr>
            <a:xfrm>
              <a:off x="333954" y="-1"/>
              <a:ext cx="11869770" cy="639499"/>
              <a:chOff x="0" y="0"/>
              <a:chExt cx="11869769" cy="639497"/>
            </a:xfrm>
          </p:grpSpPr>
          <p:sp>
            <p:nvSpPr>
              <p:cNvPr id="497" name="Line"/>
              <p:cNvSpPr/>
              <p:nvPr/>
            </p:nvSpPr>
            <p:spPr>
              <a:xfrm flipH="1">
                <a:off x="-1" y="0"/>
                <a:ext cx="2" cy="602966"/>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498" name="Line"/>
              <p:cNvSpPr/>
              <p:nvPr/>
            </p:nvSpPr>
            <p:spPr>
              <a:xfrm>
                <a:off x="1710196" y="36531"/>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499" name="Line"/>
              <p:cNvSpPr/>
              <p:nvPr/>
            </p:nvSpPr>
            <p:spPr>
              <a:xfrm>
                <a:off x="3420391" y="36531"/>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500" name="Line"/>
              <p:cNvSpPr/>
              <p:nvPr/>
            </p:nvSpPr>
            <p:spPr>
              <a:xfrm>
                <a:off x="5105187" y="36531"/>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501" name="Line"/>
              <p:cNvSpPr/>
              <p:nvPr/>
            </p:nvSpPr>
            <p:spPr>
              <a:xfrm>
                <a:off x="6802682" y="36531"/>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502" name="Line"/>
              <p:cNvSpPr/>
              <p:nvPr/>
            </p:nvSpPr>
            <p:spPr>
              <a:xfrm>
                <a:off x="8500179" y="36531"/>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503" name="Line"/>
              <p:cNvSpPr/>
              <p:nvPr/>
            </p:nvSpPr>
            <p:spPr>
              <a:xfrm>
                <a:off x="10184974" y="36531"/>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504" name="Line"/>
              <p:cNvSpPr/>
              <p:nvPr/>
            </p:nvSpPr>
            <p:spPr>
              <a:xfrm>
                <a:off x="11869769" y="36531"/>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grpSp>
      </p:grpSp>
      <p:grpSp>
        <p:nvGrpSpPr>
          <p:cNvPr id="523" name="Group"/>
          <p:cNvGrpSpPr/>
          <p:nvPr/>
        </p:nvGrpSpPr>
        <p:grpSpPr>
          <a:xfrm>
            <a:off x="12727764" y="6081102"/>
            <a:ext cx="13152473" cy="1938948"/>
            <a:chOff x="0" y="0"/>
            <a:chExt cx="13152471" cy="1938947"/>
          </a:xfrm>
        </p:grpSpPr>
        <p:sp>
          <p:nvSpPr>
            <p:cNvPr id="507" name="订单"/>
            <p:cNvSpPr/>
            <p:nvPr/>
          </p:nvSpPr>
          <p:spPr>
            <a:xfrm>
              <a:off x="0" y="668947"/>
              <a:ext cx="1270000" cy="1270001"/>
            </a:xfrm>
            <a:prstGeom prst="ellipse">
              <a:avLst/>
            </a:prstGeom>
            <a:noFill/>
            <a:ln w="63500" cap="flat">
              <a:solidFill>
                <a:schemeClr val="accent5"/>
              </a:solidFill>
              <a:prstDash val="solid"/>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b="1" sz="2600">
                  <a:solidFill>
                    <a:schemeClr val="accent5"/>
                  </a:solidFill>
                  <a:latin typeface="Helvetica"/>
                  <a:ea typeface="Helvetica"/>
                  <a:cs typeface="Helvetica"/>
                  <a:sym typeface="Helvetica"/>
                </a:defRPr>
              </a:lvl1pPr>
            </a:lstStyle>
            <a:p>
              <a:pPr/>
              <a:r>
                <a:t>订单</a:t>
              </a:r>
            </a:p>
          </p:txBody>
        </p:sp>
        <p:sp>
          <p:nvSpPr>
            <p:cNvPr id="508" name="订单"/>
            <p:cNvSpPr/>
            <p:nvPr/>
          </p:nvSpPr>
          <p:spPr>
            <a:xfrm>
              <a:off x="3394991" y="668947"/>
              <a:ext cx="1270001" cy="1270001"/>
            </a:xfrm>
            <a:prstGeom prst="ellipse">
              <a:avLst/>
            </a:prstGeom>
            <a:noFill/>
            <a:ln w="63500" cap="flat">
              <a:solidFill>
                <a:schemeClr val="accent5"/>
              </a:solidFill>
              <a:prstDash val="solid"/>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b="1" sz="2600">
                  <a:solidFill>
                    <a:schemeClr val="accent5"/>
                  </a:solidFill>
                  <a:latin typeface="Helvetica"/>
                  <a:ea typeface="Helvetica"/>
                  <a:cs typeface="Helvetica"/>
                  <a:sym typeface="Helvetica"/>
                </a:defRPr>
              </a:lvl1pPr>
            </a:lstStyle>
            <a:p>
              <a:pPr/>
              <a:r>
                <a:t>订单</a:t>
              </a:r>
            </a:p>
          </p:txBody>
        </p:sp>
        <p:sp>
          <p:nvSpPr>
            <p:cNvPr id="509" name="订单"/>
            <p:cNvSpPr/>
            <p:nvPr/>
          </p:nvSpPr>
          <p:spPr>
            <a:xfrm>
              <a:off x="1697495" y="668947"/>
              <a:ext cx="1270001" cy="1270001"/>
            </a:xfrm>
            <a:prstGeom prst="ellipse">
              <a:avLst/>
            </a:prstGeom>
            <a:noFill/>
            <a:ln w="63500" cap="flat">
              <a:solidFill>
                <a:schemeClr val="accent5"/>
              </a:solidFill>
              <a:prstDash val="solid"/>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b="1" sz="2600">
                  <a:solidFill>
                    <a:schemeClr val="accent5"/>
                  </a:solidFill>
                  <a:latin typeface="Helvetica"/>
                  <a:ea typeface="Helvetica"/>
                  <a:cs typeface="Helvetica"/>
                  <a:sym typeface="Helvetica"/>
                </a:defRPr>
              </a:lvl1pPr>
            </a:lstStyle>
            <a:p>
              <a:pPr/>
              <a:r>
                <a:t>订单</a:t>
              </a:r>
            </a:p>
          </p:txBody>
        </p:sp>
        <p:sp>
          <p:nvSpPr>
            <p:cNvPr id="510" name="订单"/>
            <p:cNvSpPr/>
            <p:nvPr/>
          </p:nvSpPr>
          <p:spPr>
            <a:xfrm>
              <a:off x="5092487" y="668947"/>
              <a:ext cx="1270001" cy="1270001"/>
            </a:xfrm>
            <a:prstGeom prst="ellipse">
              <a:avLst/>
            </a:prstGeom>
            <a:noFill/>
            <a:ln w="63500" cap="flat">
              <a:solidFill>
                <a:schemeClr val="accent5"/>
              </a:solidFill>
              <a:prstDash val="solid"/>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b="1" sz="2600">
                  <a:solidFill>
                    <a:schemeClr val="accent5"/>
                  </a:solidFill>
                  <a:latin typeface="Helvetica"/>
                  <a:ea typeface="Helvetica"/>
                  <a:cs typeface="Helvetica"/>
                  <a:sym typeface="Helvetica"/>
                </a:defRPr>
              </a:lvl1pPr>
            </a:lstStyle>
            <a:p>
              <a:pPr/>
              <a:r>
                <a:t>订单</a:t>
              </a:r>
            </a:p>
          </p:txBody>
        </p:sp>
        <p:sp>
          <p:nvSpPr>
            <p:cNvPr id="511" name="订单"/>
            <p:cNvSpPr/>
            <p:nvPr/>
          </p:nvSpPr>
          <p:spPr>
            <a:xfrm>
              <a:off x="8487480" y="668947"/>
              <a:ext cx="1270001" cy="1270001"/>
            </a:xfrm>
            <a:prstGeom prst="ellipse">
              <a:avLst/>
            </a:prstGeom>
            <a:noFill/>
            <a:ln w="63500" cap="flat">
              <a:solidFill>
                <a:schemeClr val="accent5"/>
              </a:solidFill>
              <a:prstDash val="solid"/>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b="1" sz="2600">
                  <a:solidFill>
                    <a:schemeClr val="accent5"/>
                  </a:solidFill>
                  <a:latin typeface="Helvetica"/>
                  <a:ea typeface="Helvetica"/>
                  <a:cs typeface="Helvetica"/>
                  <a:sym typeface="Helvetica"/>
                </a:defRPr>
              </a:lvl1pPr>
            </a:lstStyle>
            <a:p>
              <a:pPr/>
              <a:r>
                <a:t>订单</a:t>
              </a:r>
            </a:p>
          </p:txBody>
        </p:sp>
        <p:sp>
          <p:nvSpPr>
            <p:cNvPr id="512" name="订单"/>
            <p:cNvSpPr/>
            <p:nvPr/>
          </p:nvSpPr>
          <p:spPr>
            <a:xfrm>
              <a:off x="6789982" y="668947"/>
              <a:ext cx="1270001" cy="1270001"/>
            </a:xfrm>
            <a:prstGeom prst="ellipse">
              <a:avLst/>
            </a:prstGeom>
            <a:noFill/>
            <a:ln w="63500" cap="flat">
              <a:solidFill>
                <a:schemeClr val="accent5"/>
              </a:solidFill>
              <a:prstDash val="solid"/>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b="1" sz="2600">
                  <a:solidFill>
                    <a:schemeClr val="accent5"/>
                  </a:solidFill>
                  <a:latin typeface="Helvetica"/>
                  <a:ea typeface="Helvetica"/>
                  <a:cs typeface="Helvetica"/>
                  <a:sym typeface="Helvetica"/>
                </a:defRPr>
              </a:lvl1pPr>
            </a:lstStyle>
            <a:p>
              <a:pPr/>
              <a:r>
                <a:t>订单</a:t>
              </a:r>
            </a:p>
          </p:txBody>
        </p:sp>
        <p:sp>
          <p:nvSpPr>
            <p:cNvPr id="513" name="订单"/>
            <p:cNvSpPr/>
            <p:nvPr/>
          </p:nvSpPr>
          <p:spPr>
            <a:xfrm>
              <a:off x="10184975" y="668947"/>
              <a:ext cx="1270001" cy="1270001"/>
            </a:xfrm>
            <a:prstGeom prst="ellipse">
              <a:avLst/>
            </a:prstGeom>
            <a:noFill/>
            <a:ln w="63500" cap="flat">
              <a:solidFill>
                <a:schemeClr val="accent5"/>
              </a:solidFill>
              <a:prstDash val="solid"/>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b="1" sz="2600">
                  <a:solidFill>
                    <a:schemeClr val="accent5"/>
                  </a:solidFill>
                  <a:latin typeface="Helvetica"/>
                  <a:ea typeface="Helvetica"/>
                  <a:cs typeface="Helvetica"/>
                  <a:sym typeface="Helvetica"/>
                </a:defRPr>
              </a:lvl1pPr>
            </a:lstStyle>
            <a:p>
              <a:pPr/>
              <a:r>
                <a:t>订单</a:t>
              </a:r>
            </a:p>
          </p:txBody>
        </p:sp>
        <p:sp>
          <p:nvSpPr>
            <p:cNvPr id="514" name="订单"/>
            <p:cNvSpPr/>
            <p:nvPr/>
          </p:nvSpPr>
          <p:spPr>
            <a:xfrm>
              <a:off x="11882471" y="668947"/>
              <a:ext cx="1270001" cy="1270001"/>
            </a:xfrm>
            <a:prstGeom prst="ellipse">
              <a:avLst/>
            </a:prstGeom>
            <a:noFill/>
            <a:ln w="63500" cap="flat">
              <a:solidFill>
                <a:schemeClr val="accent5"/>
              </a:solidFill>
              <a:prstDash val="solid"/>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b="1" sz="2600">
                  <a:solidFill>
                    <a:schemeClr val="accent5"/>
                  </a:solidFill>
                  <a:latin typeface="Helvetica"/>
                  <a:ea typeface="Helvetica"/>
                  <a:cs typeface="Helvetica"/>
                  <a:sym typeface="Helvetica"/>
                </a:defRPr>
              </a:lvl1pPr>
            </a:lstStyle>
            <a:p>
              <a:pPr/>
              <a:r>
                <a:t>订单</a:t>
              </a:r>
            </a:p>
          </p:txBody>
        </p:sp>
        <p:sp>
          <p:nvSpPr>
            <p:cNvPr id="515" name="Line"/>
            <p:cNvSpPr/>
            <p:nvPr/>
          </p:nvSpPr>
          <p:spPr>
            <a:xfrm flipH="1">
              <a:off x="641351" y="0"/>
              <a:ext cx="1" cy="602966"/>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516" name="Line"/>
            <p:cNvSpPr/>
            <p:nvPr/>
          </p:nvSpPr>
          <p:spPr>
            <a:xfrm>
              <a:off x="2351546" y="36532"/>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517" name="Line"/>
            <p:cNvSpPr/>
            <p:nvPr/>
          </p:nvSpPr>
          <p:spPr>
            <a:xfrm>
              <a:off x="4061742" y="36532"/>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518" name="Line"/>
            <p:cNvSpPr/>
            <p:nvPr/>
          </p:nvSpPr>
          <p:spPr>
            <a:xfrm>
              <a:off x="5746537" y="36532"/>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519" name="Line"/>
            <p:cNvSpPr/>
            <p:nvPr/>
          </p:nvSpPr>
          <p:spPr>
            <a:xfrm>
              <a:off x="7444033" y="36532"/>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520" name="Line"/>
            <p:cNvSpPr/>
            <p:nvPr/>
          </p:nvSpPr>
          <p:spPr>
            <a:xfrm>
              <a:off x="9141531" y="36532"/>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521" name="Line"/>
            <p:cNvSpPr/>
            <p:nvPr/>
          </p:nvSpPr>
          <p:spPr>
            <a:xfrm>
              <a:off x="10826325" y="36532"/>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522" name="Line"/>
            <p:cNvSpPr/>
            <p:nvPr/>
          </p:nvSpPr>
          <p:spPr>
            <a:xfrm>
              <a:off x="12511120" y="36532"/>
              <a:ext cx="1" cy="602967"/>
            </a:xfrm>
            <a:prstGeom prst="line">
              <a:avLst/>
            </a:prstGeom>
            <a:noFill/>
            <a:ln w="50800" cap="flat">
              <a:solidFill>
                <a:srgbClr val="FFFFFF"/>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grpSp>
      <p:grpSp>
        <p:nvGrpSpPr>
          <p:cNvPr id="529" name="Group"/>
          <p:cNvGrpSpPr/>
          <p:nvPr/>
        </p:nvGrpSpPr>
        <p:grpSpPr>
          <a:xfrm>
            <a:off x="25825648" y="4246137"/>
            <a:ext cx="2215689" cy="6924676"/>
            <a:chOff x="0" y="0"/>
            <a:chExt cx="2215688" cy="6924675"/>
          </a:xfrm>
        </p:grpSpPr>
        <p:sp>
          <p:nvSpPr>
            <p:cNvPr id="548" name="Connection Line"/>
            <p:cNvSpPr/>
            <p:nvPr/>
          </p:nvSpPr>
          <p:spPr>
            <a:xfrm>
              <a:off x="0" y="0"/>
              <a:ext cx="1410443" cy="6924675"/>
            </a:xfrm>
            <a:custGeom>
              <a:avLst/>
              <a:gdLst/>
              <a:ahLst/>
              <a:cxnLst>
                <a:cxn ang="0">
                  <a:pos x="wd2" y="hd2"/>
                </a:cxn>
                <a:cxn ang="5400000">
                  <a:pos x="wd2" y="hd2"/>
                </a:cxn>
                <a:cxn ang="10800000">
                  <a:pos x="wd2" y="hd2"/>
                </a:cxn>
                <a:cxn ang="16200000">
                  <a:pos x="wd2" y="hd2"/>
                </a:cxn>
              </a:cxnLst>
              <a:rect l="0" t="0" r="r" b="b"/>
              <a:pathLst>
                <a:path w="16230" h="21600" fill="norm" stroke="1" extrusionOk="0">
                  <a:moveTo>
                    <a:pt x="0" y="0"/>
                  </a:moveTo>
                  <a:cubicBezTo>
                    <a:pt x="20716" y="6924"/>
                    <a:pt x="21600" y="14124"/>
                    <a:pt x="2653" y="21600"/>
                  </a:cubicBezTo>
                </a:path>
              </a:pathLst>
            </a:custGeom>
            <a:noFill/>
            <a:ln w="76200" cap="flat">
              <a:solidFill>
                <a:schemeClr val="accent2">
                  <a:hueOff val="-2473793"/>
                  <a:satOff val="-50209"/>
                  <a:lumOff val="23543"/>
                </a:schemeClr>
              </a:solidFill>
              <a:prstDash val="solid"/>
              <a:miter lim="400000"/>
              <a:headEnd type="triangle" w="med" len="med"/>
            </a:ln>
            <a:effectLst/>
          </p:spPr>
          <p:txBody>
            <a:bodyPr/>
            <a:lstStyle/>
            <a:p>
              <a:pPr/>
            </a:p>
          </p:txBody>
        </p:sp>
        <p:grpSp>
          <p:nvGrpSpPr>
            <p:cNvPr id="528" name="Group"/>
            <p:cNvGrpSpPr/>
            <p:nvPr/>
          </p:nvGrpSpPr>
          <p:grpSpPr>
            <a:xfrm>
              <a:off x="742488" y="3947439"/>
              <a:ext cx="1473201" cy="1481486"/>
              <a:chOff x="0" y="0"/>
              <a:chExt cx="1473200" cy="1481484"/>
            </a:xfrm>
          </p:grpSpPr>
          <p:sp>
            <p:nvSpPr>
              <p:cNvPr id="525" name="Circle"/>
              <p:cNvSpPr/>
              <p:nvPr/>
            </p:nvSpPr>
            <p:spPr>
              <a:xfrm>
                <a:off x="0" y="0"/>
                <a:ext cx="1270000" cy="1270000"/>
              </a:xfrm>
              <a:prstGeom prst="ellipse">
                <a:avLst/>
              </a:prstGeom>
              <a:noFill/>
              <a:ln w="63500" cap="flat">
                <a:solidFill>
                  <a:schemeClr val="accent2">
                    <a:hueOff val="-2473793"/>
                    <a:satOff val="-50209"/>
                    <a:lumOff val="23543"/>
                  </a:schemeClr>
                </a:solidFill>
                <a:prstDash val="solid"/>
                <a:miter lim="400000"/>
              </a:ln>
              <a:effectLst>
                <a:outerShdw sx="100000" sy="100000" kx="0" ky="0" algn="b" rotWithShape="0" blurRad="50800" dist="25400" dir="5400000">
                  <a:srgbClr val="000000">
                    <a:alpha val="50000"/>
                  </a:srgbClr>
                </a:outerShdw>
              </a:effectLst>
            </p:spPr>
            <p:txBody>
              <a:bodyPr wrap="square" lIns="71437" tIns="71437" rIns="71437" bIns="71437" numCol="1" anchor="ctr">
                <a:noAutofit/>
              </a:bodyPr>
              <a:lstStyle/>
              <a:p>
                <a:pPr>
                  <a:defRPr b="1" sz="2600">
                    <a:solidFill>
                      <a:schemeClr val="accent5"/>
                    </a:solidFill>
                    <a:latin typeface="Helvetica"/>
                    <a:ea typeface="Helvetica"/>
                    <a:cs typeface="Helvetica"/>
                    <a:sym typeface="Helvetica"/>
                  </a:defRPr>
                </a:pPr>
              </a:p>
            </p:txBody>
          </p:sp>
          <p:sp>
            <p:nvSpPr>
              <p:cNvPr id="526" name="Circle"/>
              <p:cNvSpPr/>
              <p:nvPr/>
            </p:nvSpPr>
            <p:spPr>
              <a:xfrm>
                <a:off x="203200" y="211484"/>
                <a:ext cx="1270000" cy="1270001"/>
              </a:xfrm>
              <a:prstGeom prst="ellipse">
                <a:avLst/>
              </a:prstGeom>
              <a:noFill/>
              <a:ln w="63500" cap="flat">
                <a:solidFill>
                  <a:schemeClr val="accent2">
                    <a:hueOff val="-2473793"/>
                    <a:satOff val="-50209"/>
                    <a:lumOff val="23543"/>
                  </a:schemeClr>
                </a:solidFill>
                <a:prstDash val="solid"/>
                <a:miter lim="400000"/>
              </a:ln>
              <a:effectLst>
                <a:outerShdw sx="100000" sy="100000" kx="0" ky="0" algn="b" rotWithShape="0" blurRad="50800" dist="25400" dir="5400000">
                  <a:srgbClr val="000000">
                    <a:alpha val="50000"/>
                  </a:srgbClr>
                </a:outerShdw>
              </a:effectLst>
            </p:spPr>
            <p:txBody>
              <a:bodyPr wrap="square" lIns="71437" tIns="71437" rIns="71437" bIns="71437" numCol="1" anchor="ctr">
                <a:noAutofit/>
              </a:bodyPr>
              <a:lstStyle/>
              <a:p>
                <a:pPr>
                  <a:defRPr b="1" sz="2600">
                    <a:solidFill>
                      <a:schemeClr val="accent5"/>
                    </a:solidFill>
                    <a:latin typeface="Helvetica"/>
                    <a:ea typeface="Helvetica"/>
                    <a:cs typeface="Helvetica"/>
                    <a:sym typeface="Helvetica"/>
                  </a:defRPr>
                </a:pPr>
              </a:p>
            </p:txBody>
          </p:sp>
          <p:sp>
            <p:nvSpPr>
              <p:cNvPr id="527" name="Circle"/>
              <p:cNvSpPr/>
              <p:nvPr/>
            </p:nvSpPr>
            <p:spPr>
              <a:xfrm>
                <a:off x="0" y="211484"/>
                <a:ext cx="1270000" cy="1270001"/>
              </a:xfrm>
              <a:prstGeom prst="ellipse">
                <a:avLst/>
              </a:prstGeom>
              <a:noFill/>
              <a:ln w="63500" cap="flat">
                <a:solidFill>
                  <a:schemeClr val="accent2">
                    <a:hueOff val="-2473793"/>
                    <a:satOff val="-50209"/>
                    <a:lumOff val="23543"/>
                  </a:schemeClr>
                </a:solidFill>
                <a:prstDash val="solid"/>
                <a:miter lim="400000"/>
              </a:ln>
              <a:effectLst>
                <a:outerShdw sx="100000" sy="100000" kx="0" ky="0" algn="b" rotWithShape="0" blurRad="50800" dist="25400" dir="5400000">
                  <a:srgbClr val="000000">
                    <a:alpha val="50000"/>
                  </a:srgbClr>
                </a:outerShdw>
              </a:effectLst>
            </p:spPr>
            <p:txBody>
              <a:bodyPr wrap="square" lIns="71437" tIns="71437" rIns="71437" bIns="71437" numCol="1" anchor="ctr">
                <a:noAutofit/>
              </a:bodyPr>
              <a:lstStyle/>
              <a:p>
                <a:pPr>
                  <a:defRPr b="1" sz="2600">
                    <a:solidFill>
                      <a:schemeClr val="accent5"/>
                    </a:solidFill>
                    <a:latin typeface="Helvetica"/>
                    <a:ea typeface="Helvetica"/>
                    <a:cs typeface="Helvetica"/>
                    <a:sym typeface="Helvetica"/>
                  </a:defRPr>
                </a:pPr>
              </a:p>
            </p:txBody>
          </p:sp>
        </p:grpSp>
      </p:grpSp>
      <p:sp>
        <p:nvSpPr>
          <p:cNvPr id="530" name="资产代币化…"/>
          <p:cNvSpPr/>
          <p:nvPr/>
        </p:nvSpPr>
        <p:spPr>
          <a:xfrm>
            <a:off x="5882001" y="4671164"/>
            <a:ext cx="5009576" cy="4758824"/>
          </a:xfrm>
          <a:prstGeom prst="pentagon">
            <a:avLst/>
          </a:prstGeom>
          <a:solidFill>
            <a:schemeClr val="accent1"/>
          </a:solidFill>
          <a:ln w="12700">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chor="ctr"/>
          <a:lstStyle/>
          <a:p>
            <a:pPr>
              <a:defRPr sz="3200">
                <a:solidFill>
                  <a:srgbClr val="FFFFFF"/>
                </a:solidFill>
              </a:defRPr>
            </a:pPr>
            <a:r>
              <a:t>资产代币化</a:t>
            </a:r>
          </a:p>
          <a:p>
            <a:pPr>
              <a:defRPr sz="3200">
                <a:solidFill>
                  <a:srgbClr val="FFFFFF"/>
                </a:solidFill>
              </a:defRPr>
            </a:pPr>
            <a:r>
              <a:t>（Tokenization）</a:t>
            </a:r>
          </a:p>
          <a:p>
            <a:pPr>
              <a:defRPr sz="3200">
                <a:solidFill>
                  <a:srgbClr val="FFFFFF"/>
                </a:solidFill>
              </a:defRPr>
            </a:pPr>
            <a:r>
              <a:t>服务商</a:t>
            </a:r>
          </a:p>
        </p:txBody>
      </p:sp>
      <p:grpSp>
        <p:nvGrpSpPr>
          <p:cNvPr id="536" name="Group"/>
          <p:cNvGrpSpPr/>
          <p:nvPr/>
        </p:nvGrpSpPr>
        <p:grpSpPr>
          <a:xfrm>
            <a:off x="-4987854" y="4514850"/>
            <a:ext cx="12575780" cy="7311988"/>
            <a:chOff x="0" y="0"/>
            <a:chExt cx="12575779" cy="7311987"/>
          </a:xfrm>
        </p:grpSpPr>
        <p:sp>
          <p:nvSpPr>
            <p:cNvPr id="531" name="法币"/>
            <p:cNvSpPr/>
            <p:nvPr/>
          </p:nvSpPr>
          <p:spPr>
            <a:xfrm>
              <a:off x="6641217" y="0"/>
              <a:ext cx="1270001" cy="1270000"/>
            </a:xfrm>
            <a:prstGeom prst="ellipse">
              <a:avLst/>
            </a:prstGeom>
            <a:solidFill>
              <a:schemeClr val="accent1"/>
            </a:solidFill>
            <a:ln w="63500" cap="flat">
              <a:solidFill>
                <a:srgbClr val="FFFFFF"/>
              </a:solidFill>
              <a:prstDash val="solid"/>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b="1" sz="2600">
                  <a:solidFill>
                    <a:srgbClr val="FFFFFF"/>
                  </a:solidFill>
                  <a:latin typeface="Helvetica"/>
                  <a:ea typeface="Helvetica"/>
                  <a:cs typeface="Helvetica"/>
                  <a:sym typeface="Helvetica"/>
                </a:defRPr>
              </a:lvl1pPr>
            </a:lstStyle>
            <a:p>
              <a:pPr/>
              <a:r>
                <a:t>法币</a:t>
              </a:r>
            </a:p>
          </p:txBody>
        </p:sp>
        <p:sp>
          <p:nvSpPr>
            <p:cNvPr id="532" name="其它区块链"/>
            <p:cNvSpPr/>
            <p:nvPr/>
          </p:nvSpPr>
          <p:spPr>
            <a:xfrm>
              <a:off x="0" y="5623171"/>
              <a:ext cx="12575780" cy="1688817"/>
            </a:xfrm>
            <a:prstGeom prst="rect">
              <a:avLst/>
            </a:prstGeom>
            <a:solidFill>
              <a:schemeClr val="accent3">
                <a:hueOff val="-333989"/>
                <a:satOff val="3917"/>
                <a:lumOff val="-6666"/>
              </a:schemeClr>
            </a:solid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4800">
                  <a:solidFill>
                    <a:srgbClr val="FFFFFF"/>
                  </a:solidFill>
                  <a:latin typeface="Roboto Black"/>
                  <a:ea typeface="Roboto Black"/>
                  <a:cs typeface="Roboto Black"/>
                  <a:sym typeface="Roboto Black"/>
                </a:defRPr>
              </a:lvl1pPr>
            </a:lstStyle>
            <a:p>
              <a:pPr/>
              <a:r>
                <a:t>其它区块链</a:t>
              </a:r>
            </a:p>
          </p:txBody>
        </p:sp>
        <p:sp>
          <p:nvSpPr>
            <p:cNvPr id="549" name="Connection Line"/>
            <p:cNvSpPr/>
            <p:nvPr/>
          </p:nvSpPr>
          <p:spPr>
            <a:xfrm>
              <a:off x="8805602" y="2939061"/>
              <a:ext cx="2296320" cy="24100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2308" y="9958"/>
                    <a:pt x="9508" y="2758"/>
                    <a:pt x="21600" y="0"/>
                  </a:cubicBezTo>
                </a:path>
              </a:pathLst>
            </a:custGeom>
            <a:noFill/>
            <a:ln w="50800" cap="flat">
              <a:solidFill>
                <a:srgbClr val="FFFFFF"/>
              </a:solidFill>
              <a:prstDash val="solid"/>
              <a:miter lim="400000"/>
              <a:tailEnd type="stealth" w="med" len="med"/>
            </a:ln>
            <a:effectLst/>
          </p:spPr>
          <p:txBody>
            <a:bodyPr/>
            <a:lstStyle/>
            <a:p>
              <a:pPr/>
            </a:p>
          </p:txBody>
        </p:sp>
        <p:sp>
          <p:nvSpPr>
            <p:cNvPr id="550" name="Connection Line"/>
            <p:cNvSpPr/>
            <p:nvPr/>
          </p:nvSpPr>
          <p:spPr>
            <a:xfrm>
              <a:off x="7614072" y="1360908"/>
              <a:ext cx="3302795" cy="1015628"/>
            </a:xfrm>
            <a:custGeom>
              <a:avLst/>
              <a:gdLst/>
              <a:ahLst/>
              <a:cxnLst>
                <a:cxn ang="0">
                  <a:pos x="wd2" y="hd2"/>
                </a:cxn>
                <a:cxn ang="5400000">
                  <a:pos x="wd2" y="hd2"/>
                </a:cxn>
                <a:cxn ang="10800000">
                  <a:pos x="wd2" y="hd2"/>
                </a:cxn>
                <a:cxn ang="16200000">
                  <a:pos x="wd2" y="hd2"/>
                </a:cxn>
              </a:cxnLst>
              <a:rect l="0" t="0" r="r" b="b"/>
              <a:pathLst>
                <a:path w="21600" h="17318" fill="norm" stroke="1" extrusionOk="0">
                  <a:moveTo>
                    <a:pt x="0" y="0"/>
                  </a:moveTo>
                  <a:cubicBezTo>
                    <a:pt x="8059" y="17224"/>
                    <a:pt x="15259" y="21600"/>
                    <a:pt x="21600" y="13127"/>
                  </a:cubicBezTo>
                </a:path>
              </a:pathLst>
            </a:custGeom>
            <a:noFill/>
            <a:ln w="50800" cap="flat">
              <a:solidFill>
                <a:srgbClr val="FFFFFF"/>
              </a:solidFill>
              <a:prstDash val="solid"/>
              <a:miter lim="400000"/>
              <a:tailEnd type="stealth" w="med" len="med"/>
            </a:ln>
            <a:effectLst/>
          </p:spPr>
          <p:txBody>
            <a:bodyPr/>
            <a:lstStyle/>
            <a:p>
              <a:pPr/>
            </a:p>
          </p:txBody>
        </p:sp>
        <p:sp>
          <p:nvSpPr>
            <p:cNvPr id="535" name="抵押"/>
            <p:cNvSpPr txBox="1"/>
            <p:nvPr/>
          </p:nvSpPr>
          <p:spPr>
            <a:xfrm>
              <a:off x="9027230" y="2441502"/>
              <a:ext cx="968376" cy="7143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3200">
                  <a:solidFill>
                    <a:schemeClr val="accent1">
                      <a:satOff val="-3355"/>
                      <a:lumOff val="26614"/>
                    </a:schemeClr>
                  </a:solidFill>
                </a:defRPr>
              </a:lvl1pPr>
            </a:lstStyle>
            <a:p>
              <a:pPr/>
              <a:r>
                <a:t>抵押</a:t>
              </a:r>
            </a:p>
          </p:txBody>
        </p:sp>
      </p:grpSp>
      <p:grpSp>
        <p:nvGrpSpPr>
          <p:cNvPr id="539" name="Group"/>
          <p:cNvGrpSpPr/>
          <p:nvPr/>
        </p:nvGrpSpPr>
        <p:grpSpPr>
          <a:xfrm>
            <a:off x="9812149" y="3248756"/>
            <a:ext cx="2960986" cy="2373379"/>
            <a:chOff x="0" y="0"/>
            <a:chExt cx="2960985" cy="2373378"/>
          </a:xfrm>
        </p:grpSpPr>
        <p:sp>
          <p:nvSpPr>
            <p:cNvPr id="551" name="Connection Line"/>
            <p:cNvSpPr/>
            <p:nvPr/>
          </p:nvSpPr>
          <p:spPr>
            <a:xfrm>
              <a:off x="0" y="639674"/>
              <a:ext cx="2960986" cy="1733705"/>
            </a:xfrm>
            <a:custGeom>
              <a:avLst/>
              <a:gdLst/>
              <a:ahLst/>
              <a:cxnLst>
                <a:cxn ang="0">
                  <a:pos x="wd2" y="hd2"/>
                </a:cxn>
                <a:cxn ang="5400000">
                  <a:pos x="wd2" y="hd2"/>
                </a:cxn>
                <a:cxn ang="10800000">
                  <a:pos x="wd2" y="hd2"/>
                </a:cxn>
                <a:cxn ang="16200000">
                  <a:pos x="wd2" y="hd2"/>
                </a:cxn>
              </a:cxnLst>
              <a:rect l="0" t="0" r="r" b="b"/>
              <a:pathLst>
                <a:path w="21600" h="21104" fill="norm" stroke="1" extrusionOk="0">
                  <a:moveTo>
                    <a:pt x="0" y="21104"/>
                  </a:moveTo>
                  <a:cubicBezTo>
                    <a:pt x="4555" y="6529"/>
                    <a:pt x="11755" y="-496"/>
                    <a:pt x="21600" y="28"/>
                  </a:cubicBezTo>
                </a:path>
              </a:pathLst>
            </a:custGeom>
            <a:noFill/>
            <a:ln w="50800" cap="flat">
              <a:solidFill>
                <a:srgbClr val="FFFFFF"/>
              </a:solidFill>
              <a:prstDash val="solid"/>
              <a:miter lim="400000"/>
              <a:tailEnd type="stealth" w="med" len="med"/>
            </a:ln>
            <a:effectLst/>
          </p:spPr>
          <p:txBody>
            <a:bodyPr/>
            <a:lstStyle/>
            <a:p>
              <a:pPr/>
            </a:p>
          </p:txBody>
        </p:sp>
        <p:sp>
          <p:nvSpPr>
            <p:cNvPr id="538" name="代币发行"/>
            <p:cNvSpPr txBox="1"/>
            <p:nvPr/>
          </p:nvSpPr>
          <p:spPr>
            <a:xfrm>
              <a:off x="247027" y="0"/>
              <a:ext cx="1781176" cy="7143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3200">
                  <a:solidFill>
                    <a:schemeClr val="accent1">
                      <a:satOff val="-3355"/>
                      <a:lumOff val="26614"/>
                    </a:schemeClr>
                  </a:solidFill>
                </a:defRPr>
              </a:lvl1pPr>
            </a:lstStyle>
            <a:p>
              <a:pPr/>
              <a:r>
                <a:t>代币发行</a:t>
              </a:r>
            </a:p>
          </p:txBody>
        </p:sp>
      </p:grpSp>
      <p:grpSp>
        <p:nvGrpSpPr>
          <p:cNvPr id="543" name="Group"/>
          <p:cNvGrpSpPr/>
          <p:nvPr/>
        </p:nvGrpSpPr>
        <p:grpSpPr>
          <a:xfrm>
            <a:off x="5044067" y="25399999"/>
            <a:ext cx="5261176" cy="6718338"/>
            <a:chOff x="0" y="0"/>
            <a:chExt cx="5261175" cy="6718336"/>
          </a:xfrm>
        </p:grpSpPr>
        <p:sp>
          <p:nvSpPr>
            <p:cNvPr id="540" name="English Whitepaper"/>
            <p:cNvSpPr/>
            <p:nvPr/>
          </p:nvSpPr>
          <p:spPr>
            <a:xfrm>
              <a:off x="0" y="17960"/>
              <a:ext cx="5255356" cy="6700377"/>
            </a:xfrm>
            <a:prstGeom prst="rect">
              <a:avLst/>
            </a:prstGeom>
            <a:solidFill>
              <a:srgbClr val="FFFFFF"/>
            </a:solidFill>
            <a:ln w="12700" cap="flat">
              <a:no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3600" u="sng">
                  <a:solidFill>
                    <a:schemeClr val="accent1">
                      <a:satOff val="-3355"/>
                      <a:lumOff val="26614"/>
                    </a:schemeClr>
                  </a:solidFill>
                  <a:latin typeface="Roboto Bold"/>
                  <a:ea typeface="Roboto Bold"/>
                  <a:cs typeface="Roboto Bold"/>
                  <a:sym typeface="Roboto Bold"/>
                  <a:hlinkClick r:id="rId2" invalidUrl="" action="" tgtFrame="" tooltip="" history="1" highlightClick="0" endSnd="0"/>
                </a:defRPr>
              </a:lvl1pPr>
            </a:lstStyle>
            <a:p>
              <a:pPr>
                <a:defRPr u="none"/>
              </a:pPr>
              <a:r>
                <a:rPr u="sng">
                  <a:hlinkClick r:id="rId2" invalidUrl="" action="" tgtFrame="" tooltip="" history="1" highlightClick="0" endSnd="0"/>
                </a:rPr>
                <a:t>English Whitepaper </a:t>
              </a:r>
            </a:p>
          </p:txBody>
        </p:sp>
        <p:sp>
          <p:nvSpPr>
            <p:cNvPr id="541" name="Triangle"/>
            <p:cNvSpPr/>
            <p:nvPr/>
          </p:nvSpPr>
          <p:spPr>
            <a:xfrm>
              <a:off x="3973214" y="17960"/>
              <a:ext cx="12700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25400" cap="flat">
              <a:solidFill>
                <a:srgbClr val="A6AAA9"/>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542" name="Triangle"/>
            <p:cNvSpPr/>
            <p:nvPr/>
          </p:nvSpPr>
          <p:spPr>
            <a:xfrm rot="10800000">
              <a:off x="3991174" y="0"/>
              <a:ext cx="1270001"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303030"/>
            </a:solidFill>
            <a:ln w="12700" cap="flat">
              <a:noFill/>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grpSp>
      <p:grpSp>
        <p:nvGrpSpPr>
          <p:cNvPr id="547" name="Group"/>
          <p:cNvGrpSpPr/>
          <p:nvPr/>
        </p:nvGrpSpPr>
        <p:grpSpPr>
          <a:xfrm>
            <a:off x="14078757" y="19049999"/>
            <a:ext cx="5261176" cy="6718338"/>
            <a:chOff x="0" y="0"/>
            <a:chExt cx="5261175" cy="6718336"/>
          </a:xfrm>
        </p:grpSpPr>
        <p:sp>
          <p:nvSpPr>
            <p:cNvPr id="544" name="中文白皮书"/>
            <p:cNvSpPr/>
            <p:nvPr/>
          </p:nvSpPr>
          <p:spPr>
            <a:xfrm>
              <a:off x="0" y="17960"/>
              <a:ext cx="5255356" cy="6700377"/>
            </a:xfrm>
            <a:prstGeom prst="rect">
              <a:avLst/>
            </a:prstGeom>
            <a:solidFill>
              <a:srgbClr val="FFFFFF"/>
            </a:solidFill>
            <a:ln w="12700" cap="flat">
              <a:noFill/>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3600" u="sng">
                  <a:solidFill>
                    <a:schemeClr val="accent1">
                      <a:satOff val="-3355"/>
                      <a:lumOff val="26614"/>
                    </a:schemeClr>
                  </a:solidFill>
                  <a:latin typeface="Roboto Bold"/>
                  <a:ea typeface="Roboto Bold"/>
                  <a:cs typeface="Roboto Bold"/>
                  <a:sym typeface="Roboto Bold"/>
                  <a:hlinkClick r:id="rId3" invalidUrl="" action="" tgtFrame="" tooltip="" history="1" highlightClick="0" endSnd="0"/>
                </a:defRPr>
              </a:lvl1pPr>
            </a:lstStyle>
            <a:p>
              <a:pPr>
                <a:defRPr u="none"/>
              </a:pPr>
              <a:r>
                <a:rPr u="sng">
                  <a:hlinkClick r:id="rId3" invalidUrl="" action="" tgtFrame="" tooltip="" history="1" highlightClick="0" endSnd="0"/>
                </a:rPr>
                <a:t>中文白皮书</a:t>
              </a:r>
            </a:p>
          </p:txBody>
        </p:sp>
        <p:sp>
          <p:nvSpPr>
            <p:cNvPr id="545" name="Triangle"/>
            <p:cNvSpPr/>
            <p:nvPr/>
          </p:nvSpPr>
          <p:spPr>
            <a:xfrm>
              <a:off x="3973214" y="17960"/>
              <a:ext cx="12700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25400" cap="flat">
              <a:solidFill>
                <a:srgbClr val="A6AAA9"/>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546" name="Triangle"/>
            <p:cNvSpPr/>
            <p:nvPr/>
          </p:nvSpPr>
          <p:spPr>
            <a:xfrm rot="10800000">
              <a:off x="3991174" y="0"/>
              <a:ext cx="1270001"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303030"/>
            </a:solidFill>
            <a:ln w="12700" cap="flat">
              <a:noFill/>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grpSp>
    </p:spTree>
  </p:cSld>
  <p:clrMapOvr>
    <a:masterClrMapping/>
  </p:clrMapOvr>
  <mc:AlternateContent xmlns:mc="http://schemas.openxmlformats.org/markup-compatibility/2006">
    <mc:Choice xmlns:p14="http://schemas.microsoft.com/office/powerpoint/2010/main" Requires="p14">
      <p:transition spd="fast" advClick="1" p14:dur="70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536"/>
                                        </p:tgtEl>
                                        <p:attrNameLst>
                                          <p:attrName>style.visibility</p:attrName>
                                        </p:attrNameLst>
                                      </p:cBhvr>
                                      <p:to>
                                        <p:strVal val="visible"/>
                                      </p:to>
                                    </p:set>
                                    <p:animEffect filter="dissolve" transition="in">
                                      <p:cBhvr>
                                        <p:cTn id="7" dur="400"/>
                                        <p:tgtEl>
                                          <p:spTgt spid="536"/>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2" grpId="2" fill="hold">
                                  <p:stCondLst>
                                    <p:cond delay="0"/>
                                  </p:stCondLst>
                                  <p:iterate type="el" backwards="0">
                                    <p:tmAbs val="0"/>
                                  </p:iterate>
                                  <p:childTnLst>
                                    <p:set>
                                      <p:cBhvr>
                                        <p:cTn id="11" fill="hold"/>
                                        <p:tgtEl>
                                          <p:spTgt spid="539"/>
                                        </p:tgtEl>
                                        <p:attrNameLst>
                                          <p:attrName>style.visibility</p:attrName>
                                        </p:attrNameLst>
                                      </p:cBhvr>
                                      <p:to>
                                        <p:strVal val="visible"/>
                                      </p:to>
                                    </p:set>
                                    <p:animEffect filter="wipe(left)" transition="in">
                                      <p:cBhvr>
                                        <p:cTn id="12" dur="500"/>
                                        <p:tgtEl>
                                          <p:spTgt spid="5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36" grpId="1"/>
      <p:bldP build="whole" bldLvl="1" animBg="1" rev="0" advAuto="0" spid="539" grpId="2"/>
    </p:bldLst>
  </p:timing>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303030"/>
        </a:solidFill>
      </p:bgPr>
    </p:bg>
    <p:spTree>
      <p:nvGrpSpPr>
        <p:cNvPr id="1" name=""/>
        <p:cNvGrpSpPr/>
        <p:nvPr/>
      </p:nvGrpSpPr>
      <p:grpSpPr>
        <a:xfrm>
          <a:off x="0" y="0"/>
          <a:ext cx="0" cy="0"/>
          <a:chOff x="0" y="0"/>
          <a:chExt cx="0" cy="0"/>
        </a:xfrm>
      </p:grpSpPr>
      <p:grpSp>
        <p:nvGrpSpPr>
          <p:cNvPr id="556" name="Group"/>
          <p:cNvGrpSpPr/>
          <p:nvPr/>
        </p:nvGrpSpPr>
        <p:grpSpPr>
          <a:xfrm>
            <a:off x="5044067" y="5660324"/>
            <a:ext cx="5261176" cy="6718338"/>
            <a:chOff x="0" y="0"/>
            <a:chExt cx="5261175" cy="6718336"/>
          </a:xfrm>
        </p:grpSpPr>
        <p:sp>
          <p:nvSpPr>
            <p:cNvPr id="553" name="English Whitepaper"/>
            <p:cNvSpPr/>
            <p:nvPr/>
          </p:nvSpPr>
          <p:spPr>
            <a:xfrm>
              <a:off x="0" y="17960"/>
              <a:ext cx="5255356" cy="6700377"/>
            </a:xfrm>
            <a:prstGeom prst="rect">
              <a:avLst/>
            </a:prstGeom>
            <a:solidFill>
              <a:srgbClr val="FFFFFF"/>
            </a:solidFill>
            <a:ln w="12700" cap="flat">
              <a:no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3600" u="sng">
                  <a:solidFill>
                    <a:schemeClr val="accent1">
                      <a:satOff val="-3355"/>
                      <a:lumOff val="26614"/>
                    </a:schemeClr>
                  </a:solidFill>
                  <a:latin typeface="Roboto Bold"/>
                  <a:ea typeface="Roboto Bold"/>
                  <a:cs typeface="Roboto Bold"/>
                  <a:sym typeface="Roboto Bold"/>
                  <a:hlinkClick r:id="rId2" invalidUrl="" action="" tgtFrame="" tooltip="" history="1" highlightClick="0" endSnd="0"/>
                </a:defRPr>
              </a:lvl1pPr>
            </a:lstStyle>
            <a:p>
              <a:pPr>
                <a:defRPr u="none"/>
              </a:pPr>
              <a:r>
                <a:rPr u="sng">
                  <a:hlinkClick r:id="rId2" invalidUrl="" action="" tgtFrame="" tooltip="" history="1" highlightClick="0" endSnd="0"/>
                </a:rPr>
                <a:t>English Whitepaper </a:t>
              </a:r>
            </a:p>
          </p:txBody>
        </p:sp>
        <p:sp>
          <p:nvSpPr>
            <p:cNvPr id="554" name="Triangle"/>
            <p:cNvSpPr/>
            <p:nvPr/>
          </p:nvSpPr>
          <p:spPr>
            <a:xfrm>
              <a:off x="3973214" y="17960"/>
              <a:ext cx="12700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25400" cap="flat">
              <a:solidFill>
                <a:srgbClr val="A6AAA9"/>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555" name="Triangle"/>
            <p:cNvSpPr/>
            <p:nvPr/>
          </p:nvSpPr>
          <p:spPr>
            <a:xfrm rot="10800000">
              <a:off x="3991174" y="0"/>
              <a:ext cx="1270001"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303030"/>
            </a:solidFill>
            <a:ln w="12700" cap="flat">
              <a:noFill/>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grpSp>
      <p:grpSp>
        <p:nvGrpSpPr>
          <p:cNvPr id="560" name="Group"/>
          <p:cNvGrpSpPr/>
          <p:nvPr/>
        </p:nvGrpSpPr>
        <p:grpSpPr>
          <a:xfrm>
            <a:off x="14078757" y="5660324"/>
            <a:ext cx="5261176" cy="6718338"/>
            <a:chOff x="0" y="0"/>
            <a:chExt cx="5261175" cy="6718336"/>
          </a:xfrm>
        </p:grpSpPr>
        <p:sp>
          <p:nvSpPr>
            <p:cNvPr id="557" name="中文白皮书"/>
            <p:cNvSpPr/>
            <p:nvPr/>
          </p:nvSpPr>
          <p:spPr>
            <a:xfrm>
              <a:off x="0" y="17960"/>
              <a:ext cx="5255356" cy="6700377"/>
            </a:xfrm>
            <a:prstGeom prst="rect">
              <a:avLst/>
            </a:prstGeom>
            <a:solidFill>
              <a:srgbClr val="FFFFFF"/>
            </a:solidFill>
            <a:ln w="12700" cap="flat">
              <a:noFill/>
              <a:miter lim="400000"/>
            </a:ln>
            <a:effectLst>
              <a:outerShdw sx="100000" sy="100000" kx="0" ky="0" algn="b" rotWithShape="0" blurRad="50800" dist="25400" dir="5400000">
                <a:srgbClr val="000000">
                  <a:alpha val="50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3600" u="sng">
                  <a:solidFill>
                    <a:schemeClr val="accent1">
                      <a:satOff val="-3355"/>
                      <a:lumOff val="26614"/>
                    </a:schemeClr>
                  </a:solidFill>
                  <a:latin typeface="Roboto Bold"/>
                  <a:ea typeface="Roboto Bold"/>
                  <a:cs typeface="Roboto Bold"/>
                  <a:sym typeface="Roboto Bold"/>
                  <a:hlinkClick r:id="rId3" invalidUrl="" action="" tgtFrame="" tooltip="" history="1" highlightClick="0" endSnd="0"/>
                </a:defRPr>
              </a:lvl1pPr>
            </a:lstStyle>
            <a:p>
              <a:pPr>
                <a:defRPr u="none"/>
              </a:pPr>
              <a:r>
                <a:rPr u="sng">
                  <a:hlinkClick r:id="rId3" invalidUrl="" action="" tgtFrame="" tooltip="" history="1" highlightClick="0" endSnd="0"/>
                </a:rPr>
                <a:t>中文白皮书</a:t>
              </a:r>
            </a:p>
          </p:txBody>
        </p:sp>
        <p:sp>
          <p:nvSpPr>
            <p:cNvPr id="558" name="Triangle"/>
            <p:cNvSpPr/>
            <p:nvPr/>
          </p:nvSpPr>
          <p:spPr>
            <a:xfrm>
              <a:off x="3973214" y="17960"/>
              <a:ext cx="12700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25400" cap="flat">
              <a:solidFill>
                <a:srgbClr val="A6AAA9"/>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559" name="Triangle"/>
            <p:cNvSpPr/>
            <p:nvPr/>
          </p:nvSpPr>
          <p:spPr>
            <a:xfrm rot="10800000">
              <a:off x="3991174" y="0"/>
              <a:ext cx="1270001"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303030"/>
            </a:solidFill>
            <a:ln w="12700" cap="flat">
              <a:noFill/>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grpSp>
      <p:sp>
        <p:nvSpPr>
          <p:cNvPr id="561" name="Group"/>
          <p:cNvSpPr txBox="1"/>
          <p:nvPr/>
        </p:nvSpPr>
        <p:spPr>
          <a:xfrm>
            <a:off x="2488084" y="815655"/>
            <a:ext cx="5210772" cy="1819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0000">
                <a:solidFill>
                  <a:srgbClr val="FFFFFF"/>
                </a:solidFill>
                <a:latin typeface="Roboto Bold"/>
                <a:ea typeface="Roboto Bold"/>
                <a:cs typeface="Roboto Bold"/>
                <a:sym typeface="Roboto Bold"/>
              </a:defRPr>
            </a:lvl1pPr>
          </a:lstStyle>
          <a:p>
            <a:pPr/>
            <a:r>
              <a:t>Loopring</a:t>
            </a:r>
          </a:p>
        </p:txBody>
      </p:sp>
    </p:spTree>
  </p:cSld>
  <p:clrMapOvr>
    <a:masterClrMapping/>
  </p:clrMapOvr>
  <mc:AlternateContent xmlns:mc="http://schemas.openxmlformats.org/markup-compatibility/2006">
    <mc:Choice xmlns:p14="http://schemas.microsoft.com/office/powerpoint/2010/main" Requires="p14">
      <p:transition spd="fast" advClick="1" p14:dur="700">
        <p:dissolve/>
      </p:transition>
    </mc:Choice>
    <mc:Fallback>
      <p:transition spd="fast">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EEEEE"/>
        </a:solidFill>
      </p:bgPr>
    </p:bg>
    <p:spTree>
      <p:nvGrpSpPr>
        <p:cNvPr id="1" name=""/>
        <p:cNvGrpSpPr/>
        <p:nvPr/>
      </p:nvGrpSpPr>
      <p:grpSpPr>
        <a:xfrm>
          <a:off x="0" y="0"/>
          <a:ext cx="0" cy="0"/>
          <a:chOff x="0" y="0"/>
          <a:chExt cx="0" cy="0"/>
        </a:xfrm>
      </p:grpSpPr>
      <p:pic>
        <p:nvPicPr>
          <p:cNvPr id="129" name="屏幕快照 2017-06-29 15.15.42.jpg" descr="屏幕快照 2017-06-29 15.15.42.jpg"/>
          <p:cNvPicPr>
            <a:picLocks noChangeAspect="1"/>
          </p:cNvPicPr>
          <p:nvPr/>
        </p:nvPicPr>
        <p:blipFill>
          <a:blip r:embed="rId2">
            <a:extLst/>
          </a:blip>
          <a:stretch>
            <a:fillRect/>
          </a:stretch>
        </p:blipFill>
        <p:spPr>
          <a:xfrm>
            <a:off x="9205559" y="-14071600"/>
            <a:ext cx="13893801" cy="13208000"/>
          </a:xfrm>
          <a:prstGeom prst="rect">
            <a:avLst/>
          </a:prstGeom>
          <a:ln w="12700">
            <a:miter lim="400000"/>
          </a:ln>
        </p:spPr>
      </p:pic>
      <p:sp>
        <p:nvSpPr>
          <p:cNvPr id="130" name="团队"/>
          <p:cNvSpPr txBox="1"/>
          <p:nvPr/>
        </p:nvSpPr>
        <p:spPr>
          <a:xfrm>
            <a:off x="2791336" y="1782896"/>
            <a:ext cx="3559176"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latin typeface="Roboto Bold"/>
                <a:ea typeface="Roboto Bold"/>
                <a:cs typeface="Roboto Bold"/>
                <a:sym typeface="Roboto Bold"/>
              </a:defRPr>
            </a:lvl1pPr>
          </a:lstStyle>
          <a:p>
            <a:pPr/>
            <a:r>
              <a:t>团队</a:t>
            </a:r>
          </a:p>
        </p:txBody>
      </p:sp>
      <p:pic>
        <p:nvPicPr>
          <p:cNvPr id="131" name="屏幕快照 2017-06-29 15.19.02.jpg" descr="屏幕快照 2017-06-29 15.19.02.jpg"/>
          <p:cNvPicPr>
            <a:picLocks noChangeAspect="1"/>
          </p:cNvPicPr>
          <p:nvPr/>
        </p:nvPicPr>
        <p:blipFill>
          <a:blip r:embed="rId3">
            <a:extLst/>
          </a:blip>
          <a:stretch>
            <a:fillRect/>
          </a:stretch>
        </p:blipFill>
        <p:spPr>
          <a:xfrm>
            <a:off x="379924" y="-5587784"/>
            <a:ext cx="8382001" cy="3581401"/>
          </a:xfrm>
          <a:prstGeom prst="rect">
            <a:avLst/>
          </a:prstGeom>
          <a:ln w="12700">
            <a:miter lim="400000"/>
          </a:ln>
        </p:spPr>
      </p:pic>
      <p:sp>
        <p:nvSpPr>
          <p:cNvPr id="132" name="4位 - Google工程师…"/>
          <p:cNvSpPr txBox="1"/>
          <p:nvPr/>
        </p:nvSpPr>
        <p:spPr>
          <a:xfrm>
            <a:off x="8855655" y="4468610"/>
            <a:ext cx="9116102" cy="5426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228600" indent="-228600" algn="l">
              <a:buSzPct val="100000"/>
              <a:buChar char="•"/>
              <a:defRPr sz="3700">
                <a:solidFill>
                  <a:srgbClr val="53585F"/>
                </a:solidFill>
                <a:latin typeface="Roboto Regular"/>
                <a:ea typeface="Roboto Regular"/>
                <a:cs typeface="Roboto Regular"/>
                <a:sym typeface="Roboto Regular"/>
              </a:defRPr>
            </a:pPr>
            <a:r>
              <a:t>4位 - Google工程师</a:t>
            </a:r>
          </a:p>
          <a:p>
            <a:pPr marL="228600" indent="-228600" algn="l">
              <a:buSzPct val="100000"/>
              <a:buChar char="•"/>
              <a:defRPr sz="3700">
                <a:solidFill>
                  <a:srgbClr val="53585F"/>
                </a:solidFill>
                <a:latin typeface="Roboto Regular"/>
                <a:ea typeface="Roboto Regular"/>
                <a:cs typeface="Roboto Regular"/>
                <a:sym typeface="Roboto Regular"/>
              </a:defRPr>
            </a:pPr>
            <a:r>
              <a:t>3位 - 蚂蚁金服工程师</a:t>
            </a:r>
          </a:p>
          <a:p>
            <a:pPr marL="228600" indent="-228600" algn="l">
              <a:buSzPct val="100000"/>
              <a:buChar char="•"/>
              <a:defRPr sz="3700">
                <a:solidFill>
                  <a:srgbClr val="53585F"/>
                </a:solidFill>
                <a:latin typeface="Roboto Regular"/>
                <a:ea typeface="Roboto Regular"/>
                <a:cs typeface="Roboto Regular"/>
                <a:sym typeface="Roboto Regular"/>
              </a:defRPr>
            </a:pPr>
            <a:r>
              <a:t>2位 - 美团工程师</a:t>
            </a:r>
          </a:p>
          <a:p>
            <a:pPr marL="228600" indent="-228600" algn="l">
              <a:buSzPct val="100000"/>
              <a:buChar char="•"/>
              <a:defRPr sz="3700">
                <a:solidFill>
                  <a:srgbClr val="53585F"/>
                </a:solidFill>
                <a:latin typeface="Roboto Regular"/>
                <a:ea typeface="Roboto Regular"/>
                <a:cs typeface="Roboto Regular"/>
                <a:sym typeface="Roboto Regular"/>
              </a:defRPr>
            </a:pPr>
            <a:r>
              <a:t>2位 - 金融领域运营/风控</a:t>
            </a:r>
          </a:p>
          <a:p>
            <a:pPr marL="228600" indent="-228600" algn="l">
              <a:buSzPct val="100000"/>
              <a:buChar char="•"/>
              <a:defRPr sz="3700">
                <a:solidFill>
                  <a:srgbClr val="53585F"/>
                </a:solidFill>
                <a:latin typeface="Roboto Regular"/>
                <a:ea typeface="Roboto Regular"/>
                <a:cs typeface="Roboto Regular"/>
                <a:sym typeface="Roboto Regular"/>
              </a:defRPr>
            </a:pPr>
            <a:r>
              <a:t>3位 - 博士研究生</a:t>
            </a:r>
          </a:p>
          <a:p>
            <a:pPr marL="228600" indent="-228600" algn="l">
              <a:buSzPct val="100000"/>
              <a:buChar char="•"/>
              <a:defRPr sz="3700">
                <a:solidFill>
                  <a:srgbClr val="53585F"/>
                </a:solidFill>
                <a:latin typeface="Roboto Regular"/>
                <a:ea typeface="Roboto Regular"/>
                <a:cs typeface="Roboto Regular"/>
                <a:sym typeface="Roboto Regular"/>
              </a:defRPr>
            </a:pPr>
            <a:r>
              <a:t>6位 - 硕士研究生 </a:t>
            </a:r>
          </a:p>
          <a:p>
            <a:pPr marL="228600" indent="-228600" algn="l">
              <a:buSzPct val="100000"/>
              <a:buChar char="•"/>
              <a:defRPr sz="3700">
                <a:solidFill>
                  <a:srgbClr val="53585F"/>
                </a:solidFill>
                <a:latin typeface="Roboto Regular"/>
                <a:ea typeface="Roboto Regular"/>
                <a:cs typeface="Roboto Regular"/>
                <a:sym typeface="Roboto Regular"/>
              </a:defRPr>
            </a:pPr>
            <a:r>
              <a:t>4位 - 上市互联网公司总监级以上管理经验</a:t>
            </a:r>
          </a:p>
          <a:p>
            <a:pPr marL="228600" indent="-228600" algn="l">
              <a:buSzPct val="100000"/>
              <a:buChar char="•"/>
              <a:defRPr sz="3700">
                <a:solidFill>
                  <a:srgbClr val="53585F"/>
                </a:solidFill>
                <a:latin typeface="Roboto Regular"/>
                <a:ea typeface="Roboto Regular"/>
                <a:cs typeface="Roboto Regular"/>
                <a:sym typeface="Roboto Regular"/>
              </a:defRPr>
            </a:pPr>
            <a:r>
              <a:t>7位 - 虚拟资产交易所创业经验</a:t>
            </a:r>
          </a:p>
        </p:txBody>
      </p:sp>
      <p:pic>
        <p:nvPicPr>
          <p:cNvPr id="133" name="屏幕快照 2017-06-29 15.15.51.jpg" descr="屏幕快照 2017-06-29 15.15.51.jpg"/>
          <p:cNvPicPr>
            <a:picLocks noChangeAspect="1"/>
          </p:cNvPicPr>
          <p:nvPr/>
        </p:nvPicPr>
        <p:blipFill>
          <a:blip r:embed="rId4">
            <a:extLst/>
          </a:blip>
          <a:stretch>
            <a:fillRect/>
          </a:stretch>
        </p:blipFill>
        <p:spPr>
          <a:xfrm>
            <a:off x="9047040" y="14941550"/>
            <a:ext cx="13970001" cy="125857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563" name="代币LRC的发行"/>
          <p:cNvSpPr txBox="1"/>
          <p:nvPr/>
        </p:nvSpPr>
        <p:spPr>
          <a:xfrm>
            <a:off x="10160843" y="7520885"/>
            <a:ext cx="4062314"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latin typeface="Roboto Regular"/>
                <a:ea typeface="Roboto Regular"/>
                <a:cs typeface="Roboto Regular"/>
                <a:sym typeface="Roboto Regular"/>
              </a:defRPr>
            </a:lvl1pPr>
          </a:lstStyle>
          <a:p>
            <a:pPr/>
            <a:r>
              <a:t>代币LRC的发行</a:t>
            </a:r>
          </a:p>
        </p:txBody>
      </p:sp>
      <p:sp>
        <p:nvSpPr>
          <p:cNvPr id="564" name="代币众售"/>
          <p:cNvSpPr txBox="1"/>
          <p:nvPr/>
        </p:nvSpPr>
        <p:spPr>
          <a:xfrm>
            <a:off x="8328444" y="4826690"/>
            <a:ext cx="7470776" cy="2708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代币众售</a:t>
            </a:r>
          </a:p>
        </p:txBody>
      </p:sp>
      <p:sp>
        <p:nvSpPr>
          <p:cNvPr id="565" name="2017/08/01"/>
          <p:cNvSpPr txBox="1"/>
          <p:nvPr/>
        </p:nvSpPr>
        <p:spPr>
          <a:xfrm>
            <a:off x="8857590" y="8343794"/>
            <a:ext cx="3204785"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2017/08/01</a:t>
            </a:r>
          </a:p>
        </p:txBody>
      </p:sp>
      <p:sp>
        <p:nvSpPr>
          <p:cNvPr id="566" name="2017/08/30"/>
          <p:cNvSpPr txBox="1"/>
          <p:nvPr/>
        </p:nvSpPr>
        <p:spPr>
          <a:xfrm>
            <a:off x="12321625" y="8343794"/>
            <a:ext cx="3204785"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2017/08/30</a:t>
            </a:r>
          </a:p>
        </p:txBody>
      </p:sp>
      <p:sp>
        <p:nvSpPr>
          <p:cNvPr id="567" name="-"/>
          <p:cNvSpPr txBox="1"/>
          <p:nvPr/>
        </p:nvSpPr>
        <p:spPr>
          <a:xfrm>
            <a:off x="11971853" y="8343794"/>
            <a:ext cx="312125"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a:t>
            </a:r>
          </a:p>
        </p:txBody>
      </p:sp>
    </p:spTree>
  </p:cSld>
  <p:clrMapOvr>
    <a:masterClrMapping/>
  </p:clrMapOvr>
  <mc:AlternateContent xmlns:mc="http://schemas.openxmlformats.org/markup-compatibility/2006">
    <mc:Choice xmlns:p14="http://schemas.microsoft.com/office/powerpoint/2010/main" Requires="p14">
      <p:transition spd="fast" advClick="1" p14:dur="700">
        <p:cover dir="u"/>
      </p:transition>
    </mc:Choice>
    <mc:Fallback>
      <p:transition spd="fast">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569" name="代币众售"/>
          <p:cNvSpPr txBox="1"/>
          <p:nvPr/>
        </p:nvSpPr>
        <p:spPr>
          <a:xfrm>
            <a:off x="8338079" y="484114"/>
            <a:ext cx="7470776" cy="2708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代币众售</a:t>
            </a:r>
          </a:p>
        </p:txBody>
      </p:sp>
      <p:sp>
        <p:nvSpPr>
          <p:cNvPr id="570" name="30 天"/>
          <p:cNvSpPr txBox="1"/>
          <p:nvPr/>
        </p:nvSpPr>
        <p:spPr>
          <a:xfrm>
            <a:off x="11355344" y="5660463"/>
            <a:ext cx="1673313" cy="1031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1">
                <a:solidFill>
                  <a:srgbClr val="FFFFFF"/>
                </a:solidFill>
                <a:latin typeface="Helvetica"/>
                <a:ea typeface="Helvetica"/>
                <a:cs typeface="Helvetica"/>
                <a:sym typeface="Helvetica"/>
              </a:defRPr>
            </a:lvl1pPr>
          </a:lstStyle>
          <a:p>
            <a:pPr/>
            <a:r>
              <a:t>30 天</a:t>
            </a:r>
          </a:p>
        </p:txBody>
      </p:sp>
      <p:sp>
        <p:nvSpPr>
          <p:cNvPr id="571" name="Line"/>
          <p:cNvSpPr/>
          <p:nvPr/>
        </p:nvSpPr>
        <p:spPr>
          <a:xfrm>
            <a:off x="13008618" y="6176400"/>
            <a:ext cx="6694620" cy="1"/>
          </a:xfrm>
          <a:prstGeom prst="line">
            <a:avLst/>
          </a:prstGeom>
          <a:ln w="63500">
            <a:solidFill>
              <a:srgbClr val="FFFFFF"/>
            </a:solidFill>
            <a:miter lim="400000"/>
            <a:tailEnd type="triangle" len="sm"/>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sp>
        <p:nvSpPr>
          <p:cNvPr id="572" name="Line"/>
          <p:cNvSpPr/>
          <p:nvPr/>
        </p:nvSpPr>
        <p:spPr>
          <a:xfrm>
            <a:off x="4629963" y="6176400"/>
            <a:ext cx="6694619" cy="1"/>
          </a:xfrm>
          <a:prstGeom prst="line">
            <a:avLst/>
          </a:prstGeom>
          <a:ln w="63500">
            <a:solidFill>
              <a:srgbClr val="FFFFFF"/>
            </a:solidFill>
            <a:miter lim="400000"/>
            <a:headEnd type="triangle" len="sm"/>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sp>
        <p:nvSpPr>
          <p:cNvPr id="573" name="2017/08/01"/>
          <p:cNvSpPr txBox="1"/>
          <p:nvPr/>
        </p:nvSpPr>
        <p:spPr>
          <a:xfrm>
            <a:off x="1503875" y="5730313"/>
            <a:ext cx="3204785"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2017/08/01</a:t>
            </a:r>
          </a:p>
        </p:txBody>
      </p:sp>
      <p:sp>
        <p:nvSpPr>
          <p:cNvPr id="574" name="2017/08/30"/>
          <p:cNvSpPr txBox="1"/>
          <p:nvPr/>
        </p:nvSpPr>
        <p:spPr>
          <a:xfrm>
            <a:off x="19675340" y="5730313"/>
            <a:ext cx="3204785"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2017/08/30</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graphicFrame>
        <p:nvGraphicFramePr>
          <p:cNvPr id="576" name="2D Stacked Column Chart"/>
          <p:cNvGraphicFramePr/>
          <p:nvPr/>
        </p:nvGraphicFramePr>
        <p:xfrm>
          <a:off x="2781765" y="2550186"/>
          <a:ext cx="16846907" cy="8246402"/>
        </p:xfrm>
        <a:graphic xmlns:a="http://schemas.openxmlformats.org/drawingml/2006/main">
          <a:graphicData uri="http://schemas.openxmlformats.org/drawingml/2006/chart">
            <c:chart xmlns:c="http://schemas.openxmlformats.org/drawingml/2006/chart" r:id="rId2"/>
          </a:graphicData>
        </a:graphic>
      </p:graphicFrame>
      <p:sp>
        <p:nvSpPr>
          <p:cNvPr id="577" name="代币众售"/>
          <p:cNvSpPr txBox="1"/>
          <p:nvPr/>
        </p:nvSpPr>
        <p:spPr>
          <a:xfrm>
            <a:off x="8338079" y="484114"/>
            <a:ext cx="7470776" cy="2708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代币众售</a:t>
            </a:r>
          </a:p>
        </p:txBody>
      </p:sp>
      <p:sp>
        <p:nvSpPr>
          <p:cNvPr id="578" name="30 天"/>
          <p:cNvSpPr txBox="1"/>
          <p:nvPr/>
        </p:nvSpPr>
        <p:spPr>
          <a:xfrm>
            <a:off x="11355344" y="10537263"/>
            <a:ext cx="1673313" cy="1031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1">
                <a:solidFill>
                  <a:srgbClr val="FFFFFF"/>
                </a:solidFill>
                <a:latin typeface="Helvetica"/>
                <a:ea typeface="Helvetica"/>
                <a:cs typeface="Helvetica"/>
                <a:sym typeface="Helvetica"/>
              </a:defRPr>
            </a:lvl1pPr>
          </a:lstStyle>
          <a:p>
            <a:pPr/>
            <a:r>
              <a:t>30 天</a:t>
            </a:r>
          </a:p>
        </p:txBody>
      </p:sp>
      <p:sp>
        <p:nvSpPr>
          <p:cNvPr id="579" name="Line"/>
          <p:cNvSpPr/>
          <p:nvPr/>
        </p:nvSpPr>
        <p:spPr>
          <a:xfrm>
            <a:off x="13008618" y="11053200"/>
            <a:ext cx="6694620" cy="1"/>
          </a:xfrm>
          <a:prstGeom prst="line">
            <a:avLst/>
          </a:prstGeom>
          <a:ln w="63500">
            <a:solidFill>
              <a:srgbClr val="FFFFFF"/>
            </a:solidFill>
            <a:miter lim="400000"/>
            <a:tailEnd type="triangle" len="sm"/>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sp>
        <p:nvSpPr>
          <p:cNvPr id="580" name="Line"/>
          <p:cNvSpPr/>
          <p:nvPr/>
        </p:nvSpPr>
        <p:spPr>
          <a:xfrm>
            <a:off x="4629963" y="11053200"/>
            <a:ext cx="6694619" cy="1"/>
          </a:xfrm>
          <a:prstGeom prst="line">
            <a:avLst/>
          </a:prstGeom>
          <a:ln w="63500">
            <a:solidFill>
              <a:srgbClr val="FFFFFF"/>
            </a:solidFill>
            <a:miter lim="400000"/>
            <a:headEnd type="triangle" len="sm"/>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sp>
        <p:nvSpPr>
          <p:cNvPr id="581" name="2017/08/01"/>
          <p:cNvSpPr txBox="1"/>
          <p:nvPr/>
        </p:nvSpPr>
        <p:spPr>
          <a:xfrm>
            <a:off x="1503875" y="10607113"/>
            <a:ext cx="3204785"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2017/08/01</a:t>
            </a:r>
          </a:p>
        </p:txBody>
      </p:sp>
      <p:sp>
        <p:nvSpPr>
          <p:cNvPr id="582" name="2017/08/30"/>
          <p:cNvSpPr txBox="1"/>
          <p:nvPr/>
        </p:nvSpPr>
        <p:spPr>
          <a:xfrm>
            <a:off x="19675340" y="10607113"/>
            <a:ext cx="3204785"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2017/08/30</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2" grpId="1" fill="hold">
                                  <p:stCondLst>
                                    <p:cond delay="0"/>
                                  </p:stCondLst>
                                  <p:childTnLst>
                                    <p:set>
                                      <p:cBhvr>
                                        <p:cTn id="6" fill="hold"/>
                                        <p:tgtEl>
                                          <p:spTgt spid="576">
                                            <p:graphicEl>
                                              <a:chart bldStep="gridLegend" categoryIdx="-3" seriesIdx="-3"/>
                                            </p:graphicEl>
                                          </p:spTgt>
                                        </p:tgtEl>
                                        <p:attrNameLst>
                                          <p:attrName>style.visibility</p:attrName>
                                        </p:attrNameLst>
                                      </p:cBhvr>
                                      <p:to>
                                        <p:strVal val="visible"/>
                                      </p:to>
                                    </p:set>
                                    <p:animEffect filter="wipe(down)" transition="in">
                                      <p:cBhvr>
                                        <p:cTn id="7" dur="400"/>
                                        <p:tgtEl>
                                          <p:spTgt spid="576">
                                            <p:graphicEl>
                                              <a:chart bldStep="gridLegend" categoryIdx="-3" seriesIdx="-3"/>
                                            </p:graphicEl>
                                          </p:spTgt>
                                        </p:tgtEl>
                                      </p:cBhvr>
                                    </p:animEffect>
                                  </p:childTnLst>
                                </p:cTn>
                              </p:par>
                            </p:childTnLst>
                          </p:cTn>
                        </p:par>
                        <p:par>
                          <p:cTn id="8" fill="hold">
                            <p:stCondLst>
                              <p:cond delay="400"/>
                            </p:stCondLst>
                            <p:childTnLst>
                              <p:par>
                                <p:cTn id="9" presetClass="entr" nodeType="afterEffect" presetSubtype="4" presetID="22" grpId="1" fill="hold">
                                  <p:stCondLst>
                                    <p:cond delay="0"/>
                                  </p:stCondLst>
                                  <p:childTnLst>
                                    <p:set>
                                      <p:cBhvr>
                                        <p:cTn id="10" fill="hold"/>
                                        <p:tgtEl>
                                          <p:spTgt spid="576">
                                            <p:graphicEl>
                                              <a:chart bldStep="series" categoryIdx="-4" seriesIdx="0"/>
                                            </p:graphicEl>
                                          </p:spTgt>
                                        </p:tgtEl>
                                        <p:attrNameLst>
                                          <p:attrName>style.visibility</p:attrName>
                                        </p:attrNameLst>
                                      </p:cBhvr>
                                      <p:to>
                                        <p:strVal val="visible"/>
                                      </p:to>
                                    </p:set>
                                    <p:animEffect filter="wipe(down)" transition="in">
                                      <p:cBhvr>
                                        <p:cTn id="11" dur="400"/>
                                        <p:tgtEl>
                                          <p:spTgt spid="576">
                                            <p:graphicEl>
                                              <a:chart bldStep="series" categoryIdx="-4" seriesIdx="0"/>
                                            </p:graphicEl>
                                          </p:spTgt>
                                        </p:tgtEl>
                                      </p:cBhvr>
                                    </p:animEffect>
                                  </p:childTnLst>
                                </p:cTn>
                              </p:par>
                            </p:childTnLst>
                          </p:cTn>
                        </p:par>
                        <p:par>
                          <p:cTn id="12" fill="hold">
                            <p:stCondLst>
                              <p:cond delay="800"/>
                            </p:stCondLst>
                            <p:childTnLst>
                              <p:par>
                                <p:cTn id="13" presetClass="entr" nodeType="afterEffect" presetSubtype="4" presetID="22" grpId="1" fill="hold">
                                  <p:stCondLst>
                                    <p:cond delay="0"/>
                                  </p:stCondLst>
                                  <p:childTnLst>
                                    <p:set>
                                      <p:cBhvr>
                                        <p:cTn id="14" fill="hold"/>
                                        <p:tgtEl>
                                          <p:spTgt spid="576">
                                            <p:graphicEl>
                                              <a:chart bldStep="series" categoryIdx="-4" seriesIdx="1"/>
                                            </p:graphicEl>
                                          </p:spTgt>
                                        </p:tgtEl>
                                        <p:attrNameLst>
                                          <p:attrName>style.visibility</p:attrName>
                                        </p:attrNameLst>
                                      </p:cBhvr>
                                      <p:to>
                                        <p:strVal val="visible"/>
                                      </p:to>
                                    </p:set>
                                    <p:animEffect filter="wipe(down)" transition="in">
                                      <p:cBhvr>
                                        <p:cTn id="15" dur="400"/>
                                        <p:tgtEl>
                                          <p:spTgt spid="576">
                                            <p:graphicEl>
                                              <a:chart bldStep="series" categoryIdx="-4" seriesIdx="1"/>
                                            </p:graphic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Graphic spid="576" grpId="1">
        <p:bldSub>
          <a:bldChart bld="series"/>
        </p:bldSub>
      </p:bldGraphic>
    </p:bldLst>
  </p:timing>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584" name="代币众售"/>
          <p:cNvSpPr txBox="1"/>
          <p:nvPr/>
        </p:nvSpPr>
        <p:spPr>
          <a:xfrm>
            <a:off x="8338079" y="484114"/>
            <a:ext cx="7470776" cy="2708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代币众售</a:t>
            </a:r>
          </a:p>
        </p:txBody>
      </p:sp>
      <p:sp>
        <p:nvSpPr>
          <p:cNvPr id="585" name="30 天"/>
          <p:cNvSpPr txBox="1"/>
          <p:nvPr/>
        </p:nvSpPr>
        <p:spPr>
          <a:xfrm>
            <a:off x="11355344" y="3933263"/>
            <a:ext cx="1673312" cy="1031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1">
                <a:solidFill>
                  <a:srgbClr val="FFFFFF"/>
                </a:solidFill>
                <a:latin typeface="Helvetica"/>
                <a:ea typeface="Helvetica"/>
                <a:cs typeface="Helvetica"/>
                <a:sym typeface="Helvetica"/>
              </a:defRPr>
            </a:lvl1pPr>
          </a:lstStyle>
          <a:p>
            <a:pPr/>
            <a:r>
              <a:t>30 天</a:t>
            </a:r>
          </a:p>
        </p:txBody>
      </p:sp>
      <p:sp>
        <p:nvSpPr>
          <p:cNvPr id="586" name="Line"/>
          <p:cNvSpPr/>
          <p:nvPr/>
        </p:nvSpPr>
        <p:spPr>
          <a:xfrm>
            <a:off x="13008618" y="4449201"/>
            <a:ext cx="6694619" cy="1"/>
          </a:xfrm>
          <a:prstGeom prst="line">
            <a:avLst/>
          </a:prstGeom>
          <a:ln w="63500">
            <a:solidFill>
              <a:srgbClr val="FFFFFF"/>
            </a:solidFill>
            <a:miter lim="400000"/>
            <a:tailEnd type="triangle" len="sm"/>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sp>
        <p:nvSpPr>
          <p:cNvPr id="587" name="Line"/>
          <p:cNvSpPr/>
          <p:nvPr/>
        </p:nvSpPr>
        <p:spPr>
          <a:xfrm>
            <a:off x="4629963" y="4449201"/>
            <a:ext cx="6694619" cy="1"/>
          </a:xfrm>
          <a:prstGeom prst="line">
            <a:avLst/>
          </a:prstGeom>
          <a:ln w="63500">
            <a:solidFill>
              <a:srgbClr val="FFFFFF"/>
            </a:solidFill>
            <a:miter lim="400000"/>
            <a:headEnd type="triangle" len="sm"/>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sp>
        <p:nvSpPr>
          <p:cNvPr id="588" name="2017/08/01"/>
          <p:cNvSpPr txBox="1"/>
          <p:nvPr/>
        </p:nvSpPr>
        <p:spPr>
          <a:xfrm>
            <a:off x="1503875" y="4003113"/>
            <a:ext cx="3204785"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2017/08/01</a:t>
            </a:r>
          </a:p>
        </p:txBody>
      </p:sp>
      <p:sp>
        <p:nvSpPr>
          <p:cNvPr id="589" name="2017/08/30"/>
          <p:cNvSpPr txBox="1"/>
          <p:nvPr/>
        </p:nvSpPr>
        <p:spPr>
          <a:xfrm>
            <a:off x="19675340" y="4003113"/>
            <a:ext cx="3204785"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2017/08/30</a:t>
            </a:r>
          </a:p>
        </p:txBody>
      </p:sp>
      <p:sp>
        <p:nvSpPr>
          <p:cNvPr id="590" name="Triangle"/>
          <p:cNvSpPr/>
          <p:nvPr/>
        </p:nvSpPr>
        <p:spPr>
          <a:xfrm rot="16200000">
            <a:off x="9738651" y="682832"/>
            <a:ext cx="4669632" cy="140555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gradFill>
            <a:gsLst>
              <a:gs pos="0">
                <a:schemeClr val="accent2">
                  <a:hueOff val="-2473793"/>
                  <a:satOff val="-50209"/>
                  <a:lumOff val="23543"/>
                </a:schemeClr>
              </a:gs>
              <a:gs pos="100000">
                <a:schemeClr val="accent2"/>
              </a:gs>
            </a:gsLst>
            <a:lin ang="5400000"/>
          </a:gradFill>
          <a:ln w="12700">
            <a:miter lim="400000"/>
          </a:ln>
        </p:spPr>
        <p:txBody>
          <a:bodyPr lIns="71437" tIns="71437" rIns="71437" bIns="71437" anchor="ctr"/>
          <a:lstStyle/>
          <a:p>
            <a:pPr>
              <a:defRPr sz="3200">
                <a:solidFill>
                  <a:srgbClr val="FFFFFF"/>
                </a:solidFill>
              </a:defRPr>
            </a:pPr>
          </a:p>
        </p:txBody>
      </p:sp>
      <p:sp>
        <p:nvSpPr>
          <p:cNvPr id="591" name="Line"/>
          <p:cNvSpPr/>
          <p:nvPr/>
        </p:nvSpPr>
        <p:spPr>
          <a:xfrm flipV="1">
            <a:off x="11540066" y="7878338"/>
            <a:ext cx="1" cy="2882810"/>
          </a:xfrm>
          <a:prstGeom prst="line">
            <a:avLst/>
          </a:prstGeom>
          <a:ln w="63500">
            <a:solidFill>
              <a:srgbClr val="FFFFFF"/>
            </a:solidFill>
            <a:miter lim="400000"/>
            <a:headEnd type="oval"/>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sp>
        <p:nvSpPr>
          <p:cNvPr id="592" name="Line"/>
          <p:cNvSpPr/>
          <p:nvPr/>
        </p:nvSpPr>
        <p:spPr>
          <a:xfrm flipV="1">
            <a:off x="19083866" y="5375813"/>
            <a:ext cx="1" cy="5385335"/>
          </a:xfrm>
          <a:prstGeom prst="line">
            <a:avLst/>
          </a:prstGeom>
          <a:ln w="63500">
            <a:solidFill>
              <a:srgbClr val="FFFFFF"/>
            </a:solidFill>
            <a:miter lim="400000"/>
            <a:headEnd type="oval"/>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sp>
        <p:nvSpPr>
          <p:cNvPr id="593" name="50,000ETH…"/>
          <p:cNvSpPr txBox="1"/>
          <p:nvPr/>
        </p:nvSpPr>
        <p:spPr>
          <a:xfrm>
            <a:off x="9988880" y="10975866"/>
            <a:ext cx="3102373"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solidFill>
                  <a:srgbClr val="FFFFFF"/>
                </a:solidFill>
                <a:latin typeface="Roboto Regular"/>
                <a:ea typeface="Roboto Regular"/>
                <a:cs typeface="Roboto Regular"/>
                <a:sym typeface="Roboto Regular"/>
              </a:defRPr>
            </a:pPr>
            <a:r>
              <a:t>50,000ETH</a:t>
            </a:r>
          </a:p>
          <a:p>
            <a:pPr>
              <a:defRPr sz="4500">
                <a:solidFill>
                  <a:srgbClr val="FFFFFF"/>
                </a:solidFill>
                <a:latin typeface="Roboto Regular"/>
                <a:ea typeface="Roboto Regular"/>
                <a:cs typeface="Roboto Regular"/>
                <a:sym typeface="Roboto Regular"/>
              </a:defRPr>
            </a:pPr>
            <a:r>
              <a:t>Softcap</a:t>
            </a:r>
          </a:p>
        </p:txBody>
      </p:sp>
      <p:sp>
        <p:nvSpPr>
          <p:cNvPr id="594" name="120,000ETH…"/>
          <p:cNvSpPr txBox="1"/>
          <p:nvPr/>
        </p:nvSpPr>
        <p:spPr>
          <a:xfrm>
            <a:off x="17371806" y="10842516"/>
            <a:ext cx="3424121"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solidFill>
                  <a:srgbClr val="FFFFFF"/>
                </a:solidFill>
                <a:latin typeface="Roboto Regular"/>
                <a:ea typeface="Roboto Regular"/>
                <a:cs typeface="Roboto Regular"/>
                <a:sym typeface="Roboto Regular"/>
              </a:defRPr>
            </a:pPr>
            <a:r>
              <a:t>120,000ETH</a:t>
            </a:r>
          </a:p>
          <a:p>
            <a:pPr>
              <a:defRPr sz="4500">
                <a:solidFill>
                  <a:srgbClr val="FFFFFF"/>
                </a:solidFill>
                <a:latin typeface="Roboto Regular"/>
                <a:ea typeface="Roboto Regular"/>
                <a:cs typeface="Roboto Regular"/>
                <a:sym typeface="Roboto Regular"/>
              </a:defRPr>
            </a:pPr>
            <a:r>
              <a:t>Hardcap</a:t>
            </a:r>
          </a:p>
        </p:txBody>
      </p:sp>
      <p:sp>
        <p:nvSpPr>
          <p:cNvPr id="595" name="0ETH"/>
          <p:cNvSpPr txBox="1"/>
          <p:nvPr/>
        </p:nvSpPr>
        <p:spPr>
          <a:xfrm>
            <a:off x="4178297" y="10842516"/>
            <a:ext cx="1701807"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0ETH</a:t>
            </a:r>
          </a:p>
        </p:txBody>
      </p:sp>
      <p:sp>
        <p:nvSpPr>
          <p:cNvPr id="596" name="Line"/>
          <p:cNvSpPr/>
          <p:nvPr/>
        </p:nvSpPr>
        <p:spPr>
          <a:xfrm flipV="1">
            <a:off x="5029200" y="10000449"/>
            <a:ext cx="1" cy="760699"/>
          </a:xfrm>
          <a:prstGeom prst="line">
            <a:avLst/>
          </a:prstGeom>
          <a:ln w="63500">
            <a:solidFill>
              <a:srgbClr val="FFFFFF"/>
            </a:solidFill>
            <a:miter lim="400000"/>
            <a:headEnd type="oval"/>
          </a:ln>
        </p:spPr>
        <p:txBody>
          <a:bodyPr lIns="71437" tIns="71437" rIns="71437" bIns="71437" anchor="ctr"/>
          <a:lstStyle/>
          <a:p>
            <a:pPr algn="l">
              <a:defRPr sz="4800">
                <a:solidFill>
                  <a:schemeClr val="accent6"/>
                </a:solidFill>
                <a:latin typeface="Roboto Black"/>
                <a:ea typeface="Roboto Black"/>
                <a:cs typeface="Roboto Black"/>
                <a:sym typeface="Roboto Black"/>
              </a:defRPr>
            </a:pPr>
          </a:p>
        </p:txBody>
      </p:sp>
      <p:graphicFrame>
        <p:nvGraphicFramePr>
          <p:cNvPr id="597" name="2D Stacked Column Chart"/>
          <p:cNvGraphicFramePr/>
          <p:nvPr/>
        </p:nvGraphicFramePr>
        <p:xfrm>
          <a:off x="2900298" y="-8503162"/>
          <a:ext cx="16846907" cy="8246402"/>
        </p:xfrm>
        <a:graphic xmlns:a="http://schemas.openxmlformats.org/drawingml/2006/main">
          <a:graphicData uri="http://schemas.openxmlformats.org/drawingml/2006/chart">
            <c:chart xmlns:c="http://schemas.openxmlformats.org/drawingml/2006/chart" r:id="rId2"/>
          </a:graphicData>
        </a:graphic>
      </p:graphicFrame>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2" grpId="1" fill="hold">
                                  <p:stCondLst>
                                    <p:cond delay="0"/>
                                  </p:stCondLst>
                                  <p:childTnLst>
                                    <p:set>
                                      <p:cBhvr>
                                        <p:cTn id="6" fill="hold"/>
                                        <p:tgtEl>
                                          <p:spTgt spid="597">
                                            <p:graphicEl>
                                              <a:chart bldStep="gridLegend" categoryIdx="-3" seriesIdx="-3"/>
                                            </p:graphicEl>
                                          </p:spTgt>
                                        </p:tgtEl>
                                        <p:attrNameLst>
                                          <p:attrName>style.visibility</p:attrName>
                                        </p:attrNameLst>
                                      </p:cBhvr>
                                      <p:to>
                                        <p:strVal val="visible"/>
                                      </p:to>
                                    </p:set>
                                    <p:animEffect filter="wipe(down)" transition="in">
                                      <p:cBhvr>
                                        <p:cTn id="7" dur="400"/>
                                        <p:tgtEl>
                                          <p:spTgt spid="597">
                                            <p:graphicEl>
                                              <a:chart bldStep="gridLegend" categoryIdx="-3" seriesIdx="-3"/>
                                            </p:graphicEl>
                                          </p:spTgt>
                                        </p:tgtEl>
                                      </p:cBhvr>
                                    </p:animEffect>
                                  </p:childTnLst>
                                </p:cTn>
                              </p:par>
                            </p:childTnLst>
                          </p:cTn>
                        </p:par>
                        <p:par>
                          <p:cTn id="8" fill="hold">
                            <p:stCondLst>
                              <p:cond delay="400"/>
                            </p:stCondLst>
                            <p:childTnLst>
                              <p:par>
                                <p:cTn id="9" presetClass="entr" nodeType="afterEffect" presetSubtype="4" presetID="22" grpId="1" fill="hold">
                                  <p:stCondLst>
                                    <p:cond delay="0"/>
                                  </p:stCondLst>
                                  <p:childTnLst>
                                    <p:set>
                                      <p:cBhvr>
                                        <p:cTn id="10" fill="hold"/>
                                        <p:tgtEl>
                                          <p:spTgt spid="597">
                                            <p:graphicEl>
                                              <a:chart bldStep="series" categoryIdx="-4" seriesIdx="0"/>
                                            </p:graphicEl>
                                          </p:spTgt>
                                        </p:tgtEl>
                                        <p:attrNameLst>
                                          <p:attrName>style.visibility</p:attrName>
                                        </p:attrNameLst>
                                      </p:cBhvr>
                                      <p:to>
                                        <p:strVal val="visible"/>
                                      </p:to>
                                    </p:set>
                                    <p:animEffect filter="wipe(down)" transition="in">
                                      <p:cBhvr>
                                        <p:cTn id="11" dur="400"/>
                                        <p:tgtEl>
                                          <p:spTgt spid="597">
                                            <p:graphicEl>
                                              <a:chart bldStep="series" categoryIdx="-4" seriesIdx="0"/>
                                            </p:graphicEl>
                                          </p:spTgt>
                                        </p:tgtEl>
                                      </p:cBhvr>
                                    </p:animEffect>
                                  </p:childTnLst>
                                </p:cTn>
                              </p:par>
                            </p:childTnLst>
                          </p:cTn>
                        </p:par>
                        <p:par>
                          <p:cTn id="12" fill="hold">
                            <p:stCondLst>
                              <p:cond delay="800"/>
                            </p:stCondLst>
                            <p:childTnLst>
                              <p:par>
                                <p:cTn id="13" presetClass="entr" nodeType="afterEffect" presetSubtype="4" presetID="22" grpId="1" fill="hold">
                                  <p:stCondLst>
                                    <p:cond delay="0"/>
                                  </p:stCondLst>
                                  <p:childTnLst>
                                    <p:set>
                                      <p:cBhvr>
                                        <p:cTn id="14" fill="hold"/>
                                        <p:tgtEl>
                                          <p:spTgt spid="597">
                                            <p:graphicEl>
                                              <a:chart bldStep="series" categoryIdx="-4" seriesIdx="1"/>
                                            </p:graphicEl>
                                          </p:spTgt>
                                        </p:tgtEl>
                                        <p:attrNameLst>
                                          <p:attrName>style.visibility</p:attrName>
                                        </p:attrNameLst>
                                      </p:cBhvr>
                                      <p:to>
                                        <p:strVal val="visible"/>
                                      </p:to>
                                    </p:set>
                                    <p:animEffect filter="wipe(down)" transition="in">
                                      <p:cBhvr>
                                        <p:cTn id="15" dur="400"/>
                                        <p:tgtEl>
                                          <p:spTgt spid="597">
                                            <p:graphicEl>
                                              <a:chart bldStep="series" categoryIdx="-4" seriesIdx="1"/>
                                            </p:graphic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Graphic spid="597" grpId="1">
        <p:bldSub>
          <a:bldChart bld="series"/>
        </p:bldSub>
      </p:bldGraphic>
    </p:bldLst>
  </p:timing>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599" name="代币众售"/>
          <p:cNvSpPr txBox="1"/>
          <p:nvPr/>
        </p:nvSpPr>
        <p:spPr>
          <a:xfrm>
            <a:off x="3284314" y="-74686"/>
            <a:ext cx="7470776" cy="2708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代币众售</a:t>
            </a:r>
          </a:p>
        </p:txBody>
      </p:sp>
      <p:sp>
        <p:nvSpPr>
          <p:cNvPr id="600" name="2017/08/01 - 2017/08/30"/>
          <p:cNvSpPr txBox="1"/>
          <p:nvPr/>
        </p:nvSpPr>
        <p:spPr>
          <a:xfrm>
            <a:off x="10675483" y="833364"/>
            <a:ext cx="6694618"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2017/08/01 - 2017/08/30</a:t>
            </a:r>
          </a:p>
        </p:txBody>
      </p:sp>
      <p:grpSp>
        <p:nvGrpSpPr>
          <p:cNvPr id="603" name="Group"/>
          <p:cNvGrpSpPr/>
          <p:nvPr/>
        </p:nvGrpSpPr>
        <p:grpSpPr>
          <a:xfrm>
            <a:off x="3307863" y="3010384"/>
            <a:ext cx="10973601" cy="2446824"/>
            <a:chOff x="0" y="1191105"/>
            <a:chExt cx="10973599" cy="2446823"/>
          </a:xfrm>
        </p:grpSpPr>
        <p:sp>
          <p:nvSpPr>
            <p:cNvPr id="601" name="1. 众筹基于以太坊智能合约"/>
            <p:cNvSpPr txBox="1"/>
            <p:nvPr/>
          </p:nvSpPr>
          <p:spPr>
            <a:xfrm>
              <a:off x="0" y="1191105"/>
              <a:ext cx="9335541"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solidFill>
                    <a:srgbClr val="FFFFFF"/>
                  </a:solidFill>
                  <a:latin typeface="Roboto Bold"/>
                  <a:ea typeface="Roboto Bold"/>
                  <a:cs typeface="Roboto Bold"/>
                  <a:sym typeface="Roboto Bold"/>
                </a:defRPr>
              </a:lvl1pPr>
            </a:lstStyle>
            <a:p>
              <a:pPr/>
              <a:r>
                <a:t>1. 众筹基于以太坊智能合约</a:t>
              </a:r>
            </a:p>
          </p:txBody>
        </p:sp>
        <p:sp>
          <p:nvSpPr>
            <p:cNvPr id="602" name="所有参与众筹的ETH都需要通过普通以太坊转账，转到智能合约地址。未能成功参与ICO的ETH会被立即返还到原来的账号。"/>
            <p:cNvSpPr txBox="1"/>
            <p:nvPr/>
          </p:nvSpPr>
          <p:spPr>
            <a:xfrm>
              <a:off x="87655" y="1892255"/>
              <a:ext cx="10885945" cy="17456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solidFill>
                    <a:srgbClr val="FFFFFF"/>
                  </a:solidFill>
                  <a:latin typeface="Roboto Regular"/>
                  <a:ea typeface="Roboto Regular"/>
                  <a:cs typeface="Roboto Regular"/>
                  <a:sym typeface="Roboto Regular"/>
                </a:defRPr>
              </a:lvl1pPr>
            </a:lstStyle>
            <a:p>
              <a:pPr/>
              <a:r>
                <a:t>所有参与众筹的ETH都需要通过普通以太坊转账，转到智能合约地址。未能成功参与ICO的ETH会被立即返还到原来的账号。</a:t>
              </a:r>
            </a:p>
          </p:txBody>
        </p:sp>
      </p:grpSp>
      <p:grpSp>
        <p:nvGrpSpPr>
          <p:cNvPr id="606" name="Group"/>
          <p:cNvGrpSpPr/>
          <p:nvPr/>
        </p:nvGrpSpPr>
        <p:grpSpPr>
          <a:xfrm>
            <a:off x="3307863" y="6102997"/>
            <a:ext cx="11026541" cy="2748437"/>
            <a:chOff x="0" y="781049"/>
            <a:chExt cx="11026539" cy="2748436"/>
          </a:xfrm>
        </p:grpSpPr>
        <p:sp>
          <p:nvSpPr>
            <p:cNvPr id="604" name="2. LRC使用ERC20标准"/>
            <p:cNvSpPr txBox="1"/>
            <p:nvPr/>
          </p:nvSpPr>
          <p:spPr>
            <a:xfrm>
              <a:off x="0" y="781049"/>
              <a:ext cx="8854477"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solidFill>
                    <a:srgbClr val="FFFFFF"/>
                  </a:solidFill>
                  <a:latin typeface="Roboto Bold"/>
                  <a:ea typeface="Roboto Bold"/>
                  <a:cs typeface="Roboto Bold"/>
                  <a:sym typeface="Roboto Bold"/>
                </a:defRPr>
              </a:lvl1pPr>
            </a:lstStyle>
            <a:p>
              <a:pPr/>
              <a:r>
                <a:t>2. LRC使用ERC20标准</a:t>
              </a:r>
            </a:p>
          </p:txBody>
        </p:sp>
        <p:sp>
          <p:nvSpPr>
            <p:cNvPr id="605" name="我们的代币LRC符合ERC20标准，并且所有出售的代币在ETH入账时实时发行并转账给用户的ETH地址。切记不要通过交易所直接提现ETH到我们ICO的众筹地址。"/>
            <p:cNvSpPr txBox="1"/>
            <p:nvPr/>
          </p:nvSpPr>
          <p:spPr>
            <a:xfrm>
              <a:off x="28073" y="1773019"/>
              <a:ext cx="10998467" cy="17564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p>
              <a:pPr algn="l">
                <a:defRPr sz="2400">
                  <a:solidFill>
                    <a:srgbClr val="FFFFFF"/>
                  </a:solidFill>
                  <a:latin typeface="Roboto Regular"/>
                  <a:ea typeface="Roboto Regular"/>
                  <a:cs typeface="Roboto Regular"/>
                  <a:sym typeface="Roboto Regular"/>
                </a:defRPr>
              </a:pPr>
              <a:r>
                <a:t>我们的代币LRC符合ERC20标准，并且所有出售的代币在ETH入账时实时发行并转账给用户的ETH地址。</a:t>
              </a:r>
              <a:r>
                <a:rPr>
                  <a:solidFill>
                    <a:schemeClr val="accent3">
                      <a:satOff val="18648"/>
                      <a:lumOff val="5971"/>
                    </a:schemeClr>
                  </a:solidFill>
                  <a:latin typeface="Roboto Bold"/>
                  <a:ea typeface="Roboto Bold"/>
                  <a:cs typeface="Roboto Bold"/>
                  <a:sym typeface="Roboto Bold"/>
                </a:rPr>
                <a:t>切记不要通过交易所直接提现ETH到我们ICO的众筹地址</a:t>
              </a:r>
              <a:r>
                <a:t>。</a:t>
              </a:r>
            </a:p>
          </p:txBody>
        </p:sp>
      </p:grpSp>
      <p:grpSp>
        <p:nvGrpSpPr>
          <p:cNvPr id="609" name="Group"/>
          <p:cNvGrpSpPr/>
          <p:nvPr/>
        </p:nvGrpSpPr>
        <p:grpSpPr>
          <a:xfrm>
            <a:off x="3307863" y="9165929"/>
            <a:ext cx="11010324" cy="2888748"/>
            <a:chOff x="0" y="1202547"/>
            <a:chExt cx="11010322" cy="2888747"/>
          </a:xfrm>
        </p:grpSpPr>
        <p:sp>
          <p:nvSpPr>
            <p:cNvPr id="607" name="3. LRC具有原生流动性"/>
            <p:cNvSpPr txBox="1"/>
            <p:nvPr/>
          </p:nvSpPr>
          <p:spPr>
            <a:xfrm>
              <a:off x="0" y="1202547"/>
              <a:ext cx="9084561" cy="15300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solidFill>
                    <a:srgbClr val="FFFFFF"/>
                  </a:solidFill>
                  <a:latin typeface="Roboto Bold"/>
                  <a:ea typeface="Roboto Bold"/>
                  <a:cs typeface="Roboto Bold"/>
                  <a:sym typeface="Roboto Bold"/>
                </a:defRPr>
              </a:lvl1pPr>
            </a:lstStyle>
            <a:p>
              <a:pPr/>
              <a:r>
                <a:t>3. LRC具有原生流动性</a:t>
              </a:r>
            </a:p>
          </p:txBody>
        </p:sp>
        <p:sp>
          <p:nvSpPr>
            <p:cNvPr id="608" name="Loopring上线后，可以支持所有ERC20代币间的交易，包括LRC。Loopring为以太坊ICO生态提供0成本的上市交易。"/>
            <p:cNvSpPr txBox="1"/>
            <p:nvPr/>
          </p:nvSpPr>
          <p:spPr>
            <a:xfrm>
              <a:off x="28032" y="1813017"/>
              <a:ext cx="10982291" cy="22782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solidFill>
                    <a:srgbClr val="FFFFFF"/>
                  </a:solidFill>
                  <a:latin typeface="Roboto Regular"/>
                  <a:ea typeface="Roboto Regular"/>
                  <a:cs typeface="Roboto Regular"/>
                  <a:sym typeface="Roboto Regular"/>
                </a:defRPr>
              </a:lvl1pPr>
            </a:lstStyle>
            <a:p>
              <a:pPr/>
              <a:r>
                <a:t>Loopring上线后，可以支持所有ERC20代币间的交易，包括LRC。Loopring为以太坊ICO生态提供0成本的上市交易。</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606"/>
                                        </p:tgtEl>
                                        <p:attrNameLst>
                                          <p:attrName>style.visibility</p:attrName>
                                        </p:attrNameLst>
                                      </p:cBhvr>
                                      <p:to>
                                        <p:strVal val="visible"/>
                                      </p:to>
                                    </p:set>
                                    <p:animEffect filter="dissolve" transition="in">
                                      <p:cBhvr>
                                        <p:cTn id="7" dur="1000"/>
                                        <p:tgtEl>
                                          <p:spTgt spid="606"/>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609"/>
                                        </p:tgtEl>
                                        <p:attrNameLst>
                                          <p:attrName>style.visibility</p:attrName>
                                        </p:attrNameLst>
                                      </p:cBhvr>
                                      <p:to>
                                        <p:strVal val="visible"/>
                                      </p:to>
                                    </p:set>
                                    <p:animEffect filter="dissolve" transition="in">
                                      <p:cBhvr>
                                        <p:cTn id="12" dur="1000"/>
                                        <p:tgtEl>
                                          <p:spTgt spid="6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06" grpId="1"/>
      <p:bldP build="whole" bldLvl="1" animBg="1" rev="0" advAuto="0" spid="609" grpId="2"/>
    </p:bldLst>
  </p:timing>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611" name="计划"/>
          <p:cNvSpPr txBox="1"/>
          <p:nvPr/>
        </p:nvSpPr>
        <p:spPr>
          <a:xfrm>
            <a:off x="2791336" y="1782896"/>
            <a:ext cx="3559176"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solidFill>
                  <a:srgbClr val="53585F"/>
                </a:solidFill>
                <a:latin typeface="Roboto Bold"/>
                <a:ea typeface="Roboto Bold"/>
                <a:cs typeface="Roboto Bold"/>
                <a:sym typeface="Roboto Bold"/>
              </a:defRPr>
            </a:lvl1pPr>
          </a:lstStyle>
          <a:p>
            <a:pPr/>
            <a:r>
              <a:t>计划</a:t>
            </a:r>
          </a:p>
        </p:txBody>
      </p:sp>
      <p:pic>
        <p:nvPicPr>
          <p:cNvPr id="612" name="屏幕快照 2017-06-29 15.30.47.jpg" descr="屏幕快照 2017-06-29 15.30.47.jpg"/>
          <p:cNvPicPr>
            <a:picLocks noChangeAspect="1"/>
          </p:cNvPicPr>
          <p:nvPr/>
        </p:nvPicPr>
        <p:blipFill>
          <a:blip r:embed="rId2">
            <a:extLst/>
          </a:blip>
          <a:stretch>
            <a:fillRect/>
          </a:stretch>
        </p:blipFill>
        <p:spPr>
          <a:xfrm>
            <a:off x="8983631" y="133350"/>
            <a:ext cx="12750801" cy="134493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push dir="u"/>
      </p:transition>
    </mc:Choice>
    <mc:Fallback>
      <p:transition spd="fast">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303030"/>
        </a:solidFill>
      </p:bgPr>
    </p:bg>
    <p:spTree>
      <p:nvGrpSpPr>
        <p:cNvPr id="1" name=""/>
        <p:cNvGrpSpPr/>
        <p:nvPr/>
      </p:nvGrpSpPr>
      <p:grpSpPr>
        <a:xfrm>
          <a:off x="0" y="0"/>
          <a:ext cx="0" cy="0"/>
          <a:chOff x="0" y="0"/>
          <a:chExt cx="0" cy="0"/>
        </a:xfrm>
      </p:grpSpPr>
      <p:sp>
        <p:nvSpPr>
          <p:cNvPr id="614" name="foundation@loopring.org…"/>
          <p:cNvSpPr txBox="1"/>
          <p:nvPr/>
        </p:nvSpPr>
        <p:spPr>
          <a:xfrm>
            <a:off x="10365779" y="10267967"/>
            <a:ext cx="3652442" cy="17759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2400">
                <a:solidFill>
                  <a:srgbClr val="FFFFFF"/>
                </a:solidFill>
                <a:latin typeface="Roboto Regular"/>
                <a:ea typeface="Roboto Regular"/>
                <a:cs typeface="Roboto Regular"/>
                <a:sym typeface="Roboto Regular"/>
              </a:defRPr>
            </a:pPr>
            <a:endParaRPr u="sng"/>
          </a:p>
          <a:p>
            <a:pPr>
              <a:defRPr sz="2400">
                <a:solidFill>
                  <a:srgbClr val="FFFFFF"/>
                </a:solidFill>
                <a:latin typeface="Roboto Regular"/>
                <a:ea typeface="Roboto Regular"/>
                <a:cs typeface="Roboto Regular"/>
                <a:sym typeface="Roboto Regular"/>
              </a:defRPr>
            </a:pPr>
            <a:endParaRPr u="sng"/>
          </a:p>
          <a:p>
            <a:pPr>
              <a:defRPr sz="2400">
                <a:solidFill>
                  <a:srgbClr val="FFFFFF"/>
                </a:solidFill>
                <a:latin typeface="Roboto Regular"/>
                <a:ea typeface="Roboto Regular"/>
                <a:cs typeface="Roboto Regular"/>
                <a:sym typeface="Roboto Regular"/>
              </a:defRPr>
            </a:pPr>
            <a:r>
              <a:rPr u="sng">
                <a:hlinkClick r:id="rId2" invalidUrl="" action="" tgtFrame="" tooltip="" history="1" highlightClick="0" endSnd="0"/>
              </a:rPr>
              <a:t>foundation@loopring.org</a:t>
            </a:r>
          </a:p>
          <a:p>
            <a:pPr>
              <a:defRPr sz="2400">
                <a:solidFill>
                  <a:srgbClr val="FFFFFF"/>
                </a:solidFill>
                <a:latin typeface="Roboto Regular"/>
                <a:ea typeface="Roboto Regular"/>
                <a:cs typeface="Roboto Regular"/>
                <a:sym typeface="Roboto Regular"/>
              </a:defRPr>
            </a:pPr>
            <a:r>
              <a:rPr u="sng">
                <a:hlinkClick r:id="rId3" invalidUrl="" action="" tgtFrame="" tooltip="" history="1" highlightClick="0" endSnd="0"/>
              </a:rPr>
              <a:t>https://loopring.org</a:t>
            </a:r>
          </a:p>
        </p:txBody>
      </p:sp>
      <p:pic>
        <p:nvPicPr>
          <p:cNvPr id="615" name="wechat-m.png" descr="wechat-m.png"/>
          <p:cNvPicPr>
            <a:picLocks noChangeAspect="1"/>
          </p:cNvPicPr>
          <p:nvPr/>
        </p:nvPicPr>
        <p:blipFill>
          <a:blip r:embed="rId4">
            <a:extLst/>
          </a:blip>
          <a:stretch>
            <a:fillRect/>
          </a:stretch>
        </p:blipFill>
        <p:spPr>
          <a:xfrm>
            <a:off x="10350500" y="4572000"/>
            <a:ext cx="3683001" cy="4572001"/>
          </a:xfrm>
          <a:prstGeom prst="rect">
            <a:avLst/>
          </a:prstGeom>
          <a:ln w="25400">
            <a:miter lim="400000"/>
          </a:ln>
          <a:effectLst>
            <a:reflection blurRad="0" stA="50000" stPos="0" endA="0" endPos="40000" dist="0" dir="5400000" fadeDir="5400000" sx="100000" sy="-100000" kx="0" ky="0" algn="bl" rotWithShape="0"/>
          </a:effectLst>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12121"/>
        </a:solidFill>
      </p:bgPr>
    </p:bg>
    <p:spTree>
      <p:nvGrpSpPr>
        <p:cNvPr id="1" name=""/>
        <p:cNvGrpSpPr/>
        <p:nvPr/>
      </p:nvGrpSpPr>
      <p:grpSpPr>
        <a:xfrm>
          <a:off x="0" y="0"/>
          <a:ext cx="0" cy="0"/>
          <a:chOff x="0" y="0"/>
          <a:chExt cx="0" cy="0"/>
        </a:xfrm>
      </p:grpSpPr>
      <p:pic>
        <p:nvPicPr>
          <p:cNvPr id="135" name="屏幕快照 2017-06-29 15.15.51.jpg" descr="屏幕快照 2017-06-29 15.15.51.jpg"/>
          <p:cNvPicPr>
            <a:picLocks noChangeAspect="1"/>
          </p:cNvPicPr>
          <p:nvPr/>
        </p:nvPicPr>
        <p:blipFill>
          <a:blip r:embed="rId2">
            <a:extLst/>
          </a:blip>
          <a:stretch>
            <a:fillRect/>
          </a:stretch>
        </p:blipFill>
        <p:spPr>
          <a:xfrm>
            <a:off x="9047040" y="565150"/>
            <a:ext cx="13970001" cy="12585700"/>
          </a:xfrm>
          <a:prstGeom prst="rect">
            <a:avLst/>
          </a:prstGeom>
          <a:ln w="12700">
            <a:miter lim="400000"/>
          </a:ln>
        </p:spPr>
      </p:pic>
      <p:sp>
        <p:nvSpPr>
          <p:cNvPr id="136" name="团队"/>
          <p:cNvSpPr txBox="1"/>
          <p:nvPr/>
        </p:nvSpPr>
        <p:spPr>
          <a:xfrm>
            <a:off x="2791336" y="1782896"/>
            <a:ext cx="3559176"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solidFill>
                  <a:srgbClr val="DCDEE0"/>
                </a:solidFill>
                <a:latin typeface="Roboto Bold"/>
                <a:ea typeface="Roboto Bold"/>
                <a:cs typeface="Roboto Bold"/>
                <a:sym typeface="Roboto Bold"/>
              </a:defRPr>
            </a:lvl1pPr>
          </a:lstStyle>
          <a:p>
            <a:pPr/>
            <a:r>
              <a:t>团队</a:t>
            </a:r>
          </a:p>
        </p:txBody>
      </p:sp>
      <p:sp>
        <p:nvSpPr>
          <p:cNvPr id="137" name="4位 - Google工程师…"/>
          <p:cNvSpPr txBox="1"/>
          <p:nvPr/>
        </p:nvSpPr>
        <p:spPr>
          <a:xfrm>
            <a:off x="8855655" y="-5945390"/>
            <a:ext cx="9116102" cy="5426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228600" indent="-228600" algn="l">
              <a:buSzPct val="100000"/>
              <a:buChar char="•"/>
              <a:defRPr sz="3700">
                <a:solidFill>
                  <a:srgbClr val="53585F"/>
                </a:solidFill>
                <a:latin typeface="Roboto Regular"/>
                <a:ea typeface="Roboto Regular"/>
                <a:cs typeface="Roboto Regular"/>
                <a:sym typeface="Roboto Regular"/>
              </a:defRPr>
            </a:pPr>
            <a:r>
              <a:t>4位 - Google工程师</a:t>
            </a:r>
          </a:p>
          <a:p>
            <a:pPr marL="228600" indent="-228600" algn="l">
              <a:buSzPct val="100000"/>
              <a:buChar char="•"/>
              <a:defRPr sz="3700">
                <a:solidFill>
                  <a:srgbClr val="53585F"/>
                </a:solidFill>
                <a:latin typeface="Roboto Regular"/>
                <a:ea typeface="Roboto Regular"/>
                <a:cs typeface="Roboto Regular"/>
                <a:sym typeface="Roboto Regular"/>
              </a:defRPr>
            </a:pPr>
            <a:r>
              <a:t>3位 - 蚂蚁金服工程师</a:t>
            </a:r>
          </a:p>
          <a:p>
            <a:pPr marL="228600" indent="-228600" algn="l">
              <a:buSzPct val="100000"/>
              <a:buChar char="•"/>
              <a:defRPr sz="3700">
                <a:solidFill>
                  <a:srgbClr val="53585F"/>
                </a:solidFill>
                <a:latin typeface="Roboto Regular"/>
                <a:ea typeface="Roboto Regular"/>
                <a:cs typeface="Roboto Regular"/>
                <a:sym typeface="Roboto Regular"/>
              </a:defRPr>
            </a:pPr>
            <a:r>
              <a:t>2外 - 美团工程师</a:t>
            </a:r>
          </a:p>
          <a:p>
            <a:pPr marL="228600" indent="-228600" algn="l">
              <a:buSzPct val="100000"/>
              <a:buChar char="•"/>
              <a:defRPr sz="3700">
                <a:solidFill>
                  <a:srgbClr val="53585F"/>
                </a:solidFill>
                <a:latin typeface="Roboto Regular"/>
                <a:ea typeface="Roboto Regular"/>
                <a:cs typeface="Roboto Regular"/>
                <a:sym typeface="Roboto Regular"/>
              </a:defRPr>
            </a:pPr>
            <a:r>
              <a:t>2位 - 金融领域运营/风控</a:t>
            </a:r>
          </a:p>
          <a:p>
            <a:pPr marL="228600" indent="-228600" algn="l">
              <a:buSzPct val="100000"/>
              <a:buChar char="•"/>
              <a:defRPr sz="3700">
                <a:solidFill>
                  <a:srgbClr val="53585F"/>
                </a:solidFill>
                <a:latin typeface="Roboto Regular"/>
                <a:ea typeface="Roboto Regular"/>
                <a:cs typeface="Roboto Regular"/>
                <a:sym typeface="Roboto Regular"/>
              </a:defRPr>
            </a:pPr>
            <a:r>
              <a:t>3位 - 博士研究生</a:t>
            </a:r>
          </a:p>
          <a:p>
            <a:pPr marL="228600" indent="-228600" algn="l">
              <a:buSzPct val="100000"/>
              <a:buChar char="•"/>
              <a:defRPr sz="3700">
                <a:solidFill>
                  <a:srgbClr val="53585F"/>
                </a:solidFill>
                <a:latin typeface="Roboto Regular"/>
                <a:ea typeface="Roboto Regular"/>
                <a:cs typeface="Roboto Regular"/>
                <a:sym typeface="Roboto Regular"/>
              </a:defRPr>
            </a:pPr>
            <a:r>
              <a:t>6位 - 硕士研究生 </a:t>
            </a:r>
          </a:p>
          <a:p>
            <a:pPr marL="228600" indent="-228600" algn="l">
              <a:buSzPct val="100000"/>
              <a:buChar char="•"/>
              <a:defRPr sz="3700">
                <a:solidFill>
                  <a:srgbClr val="53585F"/>
                </a:solidFill>
                <a:latin typeface="Roboto Regular"/>
                <a:ea typeface="Roboto Regular"/>
                <a:cs typeface="Roboto Regular"/>
                <a:sym typeface="Roboto Regular"/>
              </a:defRPr>
            </a:pPr>
            <a:r>
              <a:t>4位 - 上市互联网公司总监级以上管理经验</a:t>
            </a:r>
          </a:p>
          <a:p>
            <a:pPr marL="228600" indent="-228600" algn="l">
              <a:buSzPct val="100000"/>
              <a:buChar char="•"/>
              <a:defRPr sz="3700">
                <a:solidFill>
                  <a:srgbClr val="53585F"/>
                </a:solidFill>
                <a:latin typeface="Roboto Regular"/>
                <a:ea typeface="Roboto Regular"/>
                <a:cs typeface="Roboto Regular"/>
                <a:sym typeface="Roboto Regular"/>
              </a:defRPr>
            </a:pPr>
            <a:r>
              <a:t>7位 - 虚拟资产交易所创业经验</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139" name="24-Hour Trade Volume…"/>
          <p:cNvSpPr txBox="1"/>
          <p:nvPr/>
        </p:nvSpPr>
        <p:spPr>
          <a:xfrm>
            <a:off x="26084085" y="7171635"/>
            <a:ext cx="6032705"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latin typeface="Roboto Regular"/>
                <a:ea typeface="Roboto Regular"/>
                <a:cs typeface="Roboto Regular"/>
                <a:sym typeface="Roboto Regular"/>
              </a:defRPr>
            </a:pPr>
            <a:r>
              <a:t>24-Hour Trade Volume</a:t>
            </a:r>
          </a:p>
          <a:p>
            <a:pPr>
              <a:defRPr sz="4500">
                <a:latin typeface="Roboto Regular"/>
                <a:ea typeface="Roboto Regular"/>
                <a:cs typeface="Roboto Regular"/>
                <a:sym typeface="Roboto Regular"/>
              </a:defRPr>
            </a:pPr>
            <a:r>
              <a:t>on Global Exchanges</a:t>
            </a:r>
          </a:p>
        </p:txBody>
      </p:sp>
      <p:sp>
        <p:nvSpPr>
          <p:cNvPr id="140" name="$5B"/>
          <p:cNvSpPr txBox="1"/>
          <p:nvPr/>
        </p:nvSpPr>
        <p:spPr>
          <a:xfrm>
            <a:off x="27386731" y="4902890"/>
            <a:ext cx="3427413"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$5B</a:t>
            </a:r>
          </a:p>
        </p:txBody>
      </p:sp>
      <p:sp>
        <p:nvSpPr>
          <p:cNvPr id="141" name="公有链代币总市值"/>
          <p:cNvSpPr txBox="1"/>
          <p:nvPr/>
        </p:nvSpPr>
        <p:spPr>
          <a:xfrm>
            <a:off x="8868612" y="8048981"/>
            <a:ext cx="4727576"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latin typeface="Roboto Regular"/>
                <a:ea typeface="Roboto Regular"/>
                <a:cs typeface="Roboto Regular"/>
                <a:sym typeface="Roboto Regular"/>
              </a:defRPr>
            </a:lvl1pPr>
          </a:lstStyle>
          <a:p>
            <a:pPr/>
            <a:r>
              <a:t>公有链代币总市值</a:t>
            </a:r>
          </a:p>
        </p:txBody>
      </p:sp>
      <p:sp>
        <p:nvSpPr>
          <p:cNvPr id="142" name="1090亿美金"/>
          <p:cNvSpPr txBox="1"/>
          <p:nvPr/>
        </p:nvSpPr>
        <p:spPr>
          <a:xfrm>
            <a:off x="6520995" y="5443687"/>
            <a:ext cx="9166474"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latin typeface="Roboto Bold"/>
                <a:ea typeface="Roboto Bold"/>
                <a:cs typeface="Roboto Bold"/>
                <a:sym typeface="Roboto Bold"/>
              </a:defRPr>
            </a:lvl1pPr>
          </a:lstStyle>
          <a:p>
            <a:pPr/>
            <a:r>
              <a:t>1090亿美金</a:t>
            </a:r>
          </a:p>
        </p:txBody>
      </p:sp>
      <p:sp>
        <p:nvSpPr>
          <p:cNvPr id="143" name="同比增长830%↑"/>
          <p:cNvSpPr txBox="1"/>
          <p:nvPr/>
        </p:nvSpPr>
        <p:spPr>
          <a:xfrm>
            <a:off x="13669257" y="4724043"/>
            <a:ext cx="4193748"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同比增长830%↑</a:t>
            </a:r>
          </a:p>
        </p:txBody>
      </p:sp>
      <p:pic>
        <p:nvPicPr>
          <p:cNvPr id="144" name="屏幕快照 2017-06-25 18.07.47.jpg" descr="屏幕快照 2017-06-25 18.07.47.jpg"/>
          <p:cNvPicPr>
            <a:picLocks noChangeAspect="1"/>
          </p:cNvPicPr>
          <p:nvPr/>
        </p:nvPicPr>
        <p:blipFill>
          <a:blip r:embed="rId2">
            <a:alphaModFix amt="50587"/>
            <a:extLst/>
          </a:blip>
          <a:stretch>
            <a:fillRect/>
          </a:stretch>
        </p:blipFill>
        <p:spPr>
          <a:xfrm>
            <a:off x="11331575" y="-2272005"/>
            <a:ext cx="1720683" cy="195145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push dir="u"/>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143"/>
                                        </p:tgtEl>
                                        <p:attrNameLst>
                                          <p:attrName>style.visibility</p:attrName>
                                        </p:attrNameLst>
                                      </p:cBhvr>
                                      <p:to>
                                        <p:strVal val="visible"/>
                                      </p:to>
                                    </p:set>
                                    <p:anim calcmode="lin" valueType="num">
                                      <p:cBhvr>
                                        <p:cTn id="7" dur="750" fill="hold"/>
                                        <p:tgtEl>
                                          <p:spTgt spid="143"/>
                                        </p:tgtEl>
                                        <p:attrNameLst>
                                          <p:attrName>ppt_w</p:attrName>
                                        </p:attrNameLst>
                                      </p:cBhvr>
                                      <p:tavLst>
                                        <p:tav tm="0">
                                          <p:val>
                                            <p:fltVal val="0"/>
                                          </p:val>
                                        </p:tav>
                                        <p:tav tm="100000">
                                          <p:val>
                                            <p:strVal val="#ppt_w"/>
                                          </p:val>
                                        </p:tav>
                                      </p:tavLst>
                                    </p:anim>
                                    <p:anim calcmode="lin" valueType="num">
                                      <p:cBhvr>
                                        <p:cTn id="8" dur="750" fill="hold"/>
                                        <p:tgtEl>
                                          <p:spTgt spid="14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3" grpId="1"/>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146" name="公有链代币总市值"/>
          <p:cNvSpPr txBox="1"/>
          <p:nvPr/>
        </p:nvSpPr>
        <p:spPr>
          <a:xfrm>
            <a:off x="3096913" y="8048981"/>
            <a:ext cx="4727576"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latin typeface="Roboto Regular"/>
                <a:ea typeface="Roboto Regular"/>
                <a:cs typeface="Roboto Regular"/>
                <a:sym typeface="Roboto Regular"/>
              </a:defRPr>
            </a:lvl1pPr>
          </a:lstStyle>
          <a:p>
            <a:pPr/>
            <a:r>
              <a:t>公有链代币总市值</a:t>
            </a:r>
          </a:p>
        </p:txBody>
      </p:sp>
      <p:sp>
        <p:nvSpPr>
          <p:cNvPr id="147" name="1090亿美金"/>
          <p:cNvSpPr txBox="1"/>
          <p:nvPr/>
        </p:nvSpPr>
        <p:spPr>
          <a:xfrm>
            <a:off x="749296" y="5443687"/>
            <a:ext cx="9166474"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latin typeface="Roboto Bold"/>
                <a:ea typeface="Roboto Bold"/>
                <a:cs typeface="Roboto Bold"/>
                <a:sym typeface="Roboto Bold"/>
              </a:defRPr>
            </a:lvl1pPr>
          </a:lstStyle>
          <a:p>
            <a:pPr/>
            <a:r>
              <a:t>1090亿美金</a:t>
            </a:r>
          </a:p>
        </p:txBody>
      </p:sp>
      <p:sp>
        <p:nvSpPr>
          <p:cNvPr id="148" name="同比增长830%↑"/>
          <p:cNvSpPr txBox="1"/>
          <p:nvPr/>
        </p:nvSpPr>
        <p:spPr>
          <a:xfrm>
            <a:off x="7897558" y="4724043"/>
            <a:ext cx="4193748"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同比增长830%↑</a:t>
            </a:r>
          </a:p>
        </p:txBody>
      </p:sp>
      <p:sp>
        <p:nvSpPr>
          <p:cNvPr id="149" name="24小时全球交易额"/>
          <p:cNvSpPr txBox="1"/>
          <p:nvPr/>
        </p:nvSpPr>
        <p:spPr>
          <a:xfrm>
            <a:off x="14443439" y="8048981"/>
            <a:ext cx="4799571"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latin typeface="Roboto Regular"/>
                <a:ea typeface="Roboto Regular"/>
                <a:cs typeface="Roboto Regular"/>
                <a:sym typeface="Roboto Regular"/>
              </a:defRPr>
            </a:lvl1pPr>
          </a:lstStyle>
          <a:p>
            <a:pPr/>
            <a:r>
              <a:t>24小时全球交易额</a:t>
            </a:r>
          </a:p>
        </p:txBody>
      </p:sp>
      <p:sp>
        <p:nvSpPr>
          <p:cNvPr id="150" name="50亿美金"/>
          <p:cNvSpPr txBox="1"/>
          <p:nvPr/>
        </p:nvSpPr>
        <p:spPr>
          <a:xfrm>
            <a:off x="13108193" y="5443687"/>
            <a:ext cx="7213725"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latin typeface="Roboto Bold"/>
                <a:ea typeface="Roboto Bold"/>
                <a:cs typeface="Roboto Bold"/>
                <a:sym typeface="Roboto Bold"/>
              </a:defRPr>
            </a:lvl1pPr>
          </a:lstStyle>
          <a:p>
            <a:pPr/>
            <a:r>
              <a:t>50亿美金</a:t>
            </a:r>
          </a:p>
        </p:txBody>
      </p:sp>
      <p:sp>
        <p:nvSpPr>
          <p:cNvPr id="151" name="同比增长1250%↑"/>
          <p:cNvSpPr txBox="1"/>
          <p:nvPr/>
        </p:nvSpPr>
        <p:spPr>
          <a:xfrm>
            <a:off x="19119208" y="4724043"/>
            <a:ext cx="4515496"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同比增长1250%↑</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151"/>
                                        </p:tgtEl>
                                        <p:attrNameLst>
                                          <p:attrName>style.visibility</p:attrName>
                                        </p:attrNameLst>
                                      </p:cBhvr>
                                      <p:to>
                                        <p:strVal val="visible"/>
                                      </p:to>
                                    </p:set>
                                    <p:anim calcmode="lin" valueType="num">
                                      <p:cBhvr>
                                        <p:cTn id="7" dur="750" fill="hold"/>
                                        <p:tgtEl>
                                          <p:spTgt spid="151"/>
                                        </p:tgtEl>
                                        <p:attrNameLst>
                                          <p:attrName>ppt_w</p:attrName>
                                        </p:attrNameLst>
                                      </p:cBhvr>
                                      <p:tavLst>
                                        <p:tav tm="0">
                                          <p:val>
                                            <p:fltVal val="0"/>
                                          </p:val>
                                        </p:tav>
                                        <p:tav tm="100000">
                                          <p:val>
                                            <p:strVal val="#ppt_w"/>
                                          </p:val>
                                        </p:tav>
                                      </p:tavLst>
                                    </p:anim>
                                    <p:anim calcmode="lin" valueType="num">
                                      <p:cBhvr>
                                        <p:cTn id="8" dur="750" fill="hold"/>
                                        <p:tgtEl>
                                          <p:spTgt spid="15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1" grpId="1"/>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1">
            <a:satOff val="-3355"/>
            <a:lumOff val="26614"/>
          </a:schemeClr>
        </a:solidFill>
      </p:bgPr>
    </p:bg>
    <p:spTree>
      <p:nvGrpSpPr>
        <p:cNvPr id="1" name=""/>
        <p:cNvGrpSpPr/>
        <p:nvPr/>
      </p:nvGrpSpPr>
      <p:grpSpPr>
        <a:xfrm>
          <a:off x="0" y="0"/>
          <a:ext cx="0" cy="0"/>
          <a:chOff x="0" y="0"/>
          <a:chExt cx="0" cy="0"/>
        </a:xfrm>
      </p:grpSpPr>
      <p:sp>
        <p:nvSpPr>
          <p:cNvPr id="153" name="Cryptocurrency Market Cap…"/>
          <p:cNvSpPr txBox="1"/>
          <p:nvPr/>
        </p:nvSpPr>
        <p:spPr>
          <a:xfrm>
            <a:off x="-7456378" y="7171635"/>
            <a:ext cx="7311883"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latin typeface="Roboto Regular"/>
                <a:ea typeface="Roboto Regular"/>
                <a:cs typeface="Roboto Regular"/>
                <a:sym typeface="Roboto Regular"/>
              </a:defRPr>
            </a:pPr>
            <a:r>
              <a:t>Cryptocurrency Market Cap</a:t>
            </a:r>
          </a:p>
          <a:p>
            <a:pPr>
              <a:defRPr sz="4500">
                <a:latin typeface="Roboto Regular"/>
                <a:ea typeface="Roboto Regular"/>
                <a:cs typeface="Roboto Regular"/>
                <a:sym typeface="Roboto Regular"/>
              </a:defRPr>
            </a:pPr>
            <a:r>
              <a:t>on Public Blockchain</a:t>
            </a:r>
          </a:p>
        </p:txBody>
      </p:sp>
      <p:sp>
        <p:nvSpPr>
          <p:cNvPr id="154" name="$109B"/>
          <p:cNvSpPr txBox="1"/>
          <p:nvPr/>
        </p:nvSpPr>
        <p:spPr>
          <a:xfrm>
            <a:off x="-6691550" y="4902890"/>
            <a:ext cx="5525890"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$109B</a:t>
            </a:r>
          </a:p>
        </p:txBody>
      </p:sp>
      <p:sp>
        <p:nvSpPr>
          <p:cNvPr id="155" name="Poloniex…"/>
          <p:cNvSpPr txBox="1"/>
          <p:nvPr/>
        </p:nvSpPr>
        <p:spPr>
          <a:xfrm>
            <a:off x="10971586" y="785812"/>
            <a:ext cx="3640237" cy="1214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800100" indent="-800100" algn="l">
              <a:buSzPct val="100000"/>
              <a:buAutoNum type="arabicPeriod" startAt="1"/>
              <a:defRPr sz="4800">
                <a:solidFill>
                  <a:srgbClr val="FFFFFF"/>
                </a:solidFill>
                <a:latin typeface="Roboto Bold"/>
                <a:ea typeface="Roboto Bold"/>
                <a:cs typeface="Roboto Bold"/>
                <a:sym typeface="Roboto Bold"/>
              </a:defRPr>
            </a:pPr>
            <a:r>
              <a:t>Poloniex</a:t>
            </a:r>
          </a:p>
          <a:p>
            <a:pPr marL="800100" indent="-800100" algn="l">
              <a:buSzPct val="100000"/>
              <a:buAutoNum type="arabicPeriod" startAt="1"/>
              <a:defRPr sz="4800">
                <a:solidFill>
                  <a:srgbClr val="FFFFFF"/>
                </a:solidFill>
                <a:latin typeface="Roboto Bold"/>
                <a:ea typeface="Roboto Bold"/>
                <a:cs typeface="Roboto Bold"/>
                <a:sym typeface="Roboto Bold"/>
              </a:defRPr>
            </a:pPr>
            <a:r>
              <a:t>Kraken</a:t>
            </a:r>
          </a:p>
          <a:p>
            <a:pPr marL="800100" indent="-800100" algn="l">
              <a:buSzPct val="100000"/>
              <a:buAutoNum type="arabicPeriod" startAt="1"/>
              <a:defRPr sz="4800">
                <a:solidFill>
                  <a:srgbClr val="FFFFFF"/>
                </a:solidFill>
                <a:latin typeface="Roboto Bold"/>
                <a:ea typeface="Roboto Bold"/>
                <a:cs typeface="Roboto Bold"/>
                <a:sym typeface="Roboto Bold"/>
              </a:defRPr>
            </a:pPr>
            <a:r>
              <a:t>Bitfinex</a:t>
            </a:r>
          </a:p>
          <a:p>
            <a:pPr marL="800100" indent="-800100" algn="l">
              <a:buSzPct val="100000"/>
              <a:buAutoNum type="arabicPeriod" startAt="1"/>
              <a:defRPr sz="4800">
                <a:solidFill>
                  <a:srgbClr val="FFFFFF"/>
                </a:solidFill>
                <a:latin typeface="Roboto Bold"/>
                <a:ea typeface="Roboto Bold"/>
                <a:cs typeface="Roboto Bold"/>
                <a:sym typeface="Roboto Bold"/>
              </a:defRPr>
            </a:pPr>
            <a:r>
              <a:t>OKCoin</a:t>
            </a:r>
          </a:p>
          <a:p>
            <a:pPr marL="800100" indent="-800100" algn="l">
              <a:buSzPct val="100000"/>
              <a:buAutoNum type="arabicPeriod" startAt="1"/>
              <a:defRPr sz="4800">
                <a:solidFill>
                  <a:srgbClr val="FFFFFF"/>
                </a:solidFill>
                <a:latin typeface="Roboto Bold"/>
                <a:ea typeface="Roboto Bold"/>
                <a:cs typeface="Roboto Bold"/>
                <a:sym typeface="Roboto Bold"/>
              </a:defRPr>
            </a:pPr>
            <a:r>
              <a:t>BTC38</a:t>
            </a:r>
          </a:p>
          <a:p>
            <a:pPr marL="800100" indent="-800100" algn="l">
              <a:buSzPct val="100000"/>
              <a:buAutoNum type="arabicPeriod" startAt="1"/>
              <a:defRPr sz="4800">
                <a:solidFill>
                  <a:srgbClr val="FFFFFF"/>
                </a:solidFill>
                <a:latin typeface="Roboto Bold"/>
                <a:ea typeface="Roboto Bold"/>
                <a:cs typeface="Roboto Bold"/>
                <a:sym typeface="Roboto Bold"/>
              </a:defRPr>
            </a:pPr>
            <a:r>
              <a:t>Bittrex</a:t>
            </a:r>
          </a:p>
          <a:p>
            <a:pPr marL="800100" indent="-800100" algn="l">
              <a:buSzPct val="100000"/>
              <a:buAutoNum type="arabicPeriod" startAt="1"/>
              <a:defRPr sz="4800">
                <a:solidFill>
                  <a:srgbClr val="FFFFFF"/>
                </a:solidFill>
                <a:latin typeface="Roboto Bold"/>
                <a:ea typeface="Roboto Bold"/>
                <a:cs typeface="Roboto Bold"/>
                <a:sym typeface="Roboto Bold"/>
              </a:defRPr>
            </a:pPr>
            <a:r>
              <a:t>Quoine</a:t>
            </a:r>
          </a:p>
          <a:p>
            <a:pPr marL="800100" indent="-800100" algn="l">
              <a:buSzPct val="100000"/>
              <a:buAutoNum type="arabicPeriod" startAt="1"/>
              <a:defRPr sz="4800">
                <a:solidFill>
                  <a:srgbClr val="FFFFFF"/>
                </a:solidFill>
                <a:latin typeface="Roboto Bold"/>
                <a:ea typeface="Roboto Bold"/>
                <a:cs typeface="Roboto Bold"/>
                <a:sym typeface="Roboto Bold"/>
              </a:defRPr>
            </a:pPr>
            <a:r>
              <a:t>Bitstamp</a:t>
            </a:r>
          </a:p>
          <a:p>
            <a:pPr marL="800100" indent="-800100" algn="l">
              <a:buSzPct val="100000"/>
              <a:buAutoNum type="arabicPeriod" startAt="1"/>
              <a:defRPr sz="4800">
                <a:solidFill>
                  <a:srgbClr val="FFFFFF"/>
                </a:solidFill>
                <a:latin typeface="Roboto Bold"/>
                <a:ea typeface="Roboto Bold"/>
                <a:cs typeface="Roboto Bold"/>
                <a:sym typeface="Roboto Bold"/>
              </a:defRPr>
            </a:pPr>
            <a:r>
              <a:t>BTC-e</a:t>
            </a:r>
          </a:p>
          <a:p>
            <a:pPr marL="800100" indent="-800100" algn="l">
              <a:buSzPct val="100000"/>
              <a:buAutoNum type="arabicPeriod" startAt="1"/>
              <a:defRPr sz="4800">
                <a:solidFill>
                  <a:srgbClr val="FFFFFF"/>
                </a:solidFill>
                <a:latin typeface="Roboto Bold"/>
                <a:ea typeface="Roboto Bold"/>
                <a:cs typeface="Roboto Bold"/>
                <a:sym typeface="Roboto Bold"/>
              </a:defRPr>
            </a:pPr>
            <a:r>
              <a:t>CEX.IO</a:t>
            </a:r>
          </a:p>
          <a:p>
            <a:pPr marL="800100" indent="-800100" algn="l">
              <a:buSzPct val="100000"/>
              <a:buAutoNum type="arabicPeriod" startAt="1"/>
              <a:defRPr sz="4800">
                <a:solidFill>
                  <a:srgbClr val="FFFFFF"/>
                </a:solidFill>
                <a:latin typeface="Roboto Bold"/>
                <a:ea typeface="Roboto Bold"/>
                <a:cs typeface="Roboto Bold"/>
                <a:sym typeface="Roboto Bold"/>
              </a:defRPr>
            </a:pPr>
            <a:r>
              <a:t>YoBit</a:t>
            </a:r>
          </a:p>
          <a:p>
            <a:pPr marL="800100" indent="-800100" algn="l">
              <a:buSzPct val="100000"/>
              <a:buAutoNum type="arabicPeriod" startAt="1"/>
              <a:defRPr sz="4800">
                <a:solidFill>
                  <a:srgbClr val="FFFFFF"/>
                </a:solidFill>
                <a:latin typeface="Roboto Bold"/>
                <a:ea typeface="Roboto Bold"/>
                <a:cs typeface="Roboto Bold"/>
                <a:sym typeface="Roboto Bold"/>
              </a:defRPr>
            </a:pPr>
            <a:r>
              <a:t>hitbtc</a:t>
            </a:r>
          </a:p>
          <a:p>
            <a:pPr marL="800100" indent="-800100" algn="l">
              <a:buSzPct val="100000"/>
              <a:buAutoNum type="arabicPeriod" startAt="1"/>
              <a:defRPr sz="4800">
                <a:solidFill>
                  <a:srgbClr val="FFFFFF"/>
                </a:solidFill>
                <a:latin typeface="Roboto Bold"/>
                <a:ea typeface="Roboto Bold"/>
                <a:cs typeface="Roboto Bold"/>
                <a:sym typeface="Roboto Bold"/>
              </a:defRPr>
            </a:pPr>
            <a:r>
              <a:t>Vaultoro</a:t>
            </a:r>
          </a:p>
          <a:p>
            <a:pPr marL="800100" indent="-800100" algn="l">
              <a:buSzPct val="100000"/>
              <a:buAutoNum type="arabicPeriod" startAt="1"/>
              <a:defRPr sz="4800">
                <a:solidFill>
                  <a:srgbClr val="FFFFFF"/>
                </a:solidFill>
                <a:latin typeface="Roboto Bold"/>
                <a:ea typeface="Roboto Bold"/>
                <a:cs typeface="Roboto Bold"/>
                <a:sym typeface="Roboto Bold"/>
              </a:defRPr>
            </a:pPr>
            <a:r>
              <a:t>Coinspot</a:t>
            </a:r>
          </a:p>
          <a:p>
            <a:pPr marL="800100" indent="-800100" algn="l">
              <a:buSzPct val="100000"/>
              <a:buAutoNum type="arabicPeriod" startAt="1"/>
              <a:defRPr sz="4800">
                <a:solidFill>
                  <a:srgbClr val="FFFFFF"/>
                </a:solidFill>
                <a:latin typeface="Roboto Bold"/>
                <a:ea typeface="Roboto Bold"/>
                <a:cs typeface="Roboto Bold"/>
                <a:sym typeface="Roboto Bold"/>
              </a:defRPr>
            </a:pPr>
            <a:r>
              <a:t>Bter</a:t>
            </a:r>
          </a:p>
        </p:txBody>
      </p:sp>
      <p:sp>
        <p:nvSpPr>
          <p:cNvPr id="156" name="中心化交易所"/>
          <p:cNvSpPr txBox="1"/>
          <p:nvPr/>
        </p:nvSpPr>
        <p:spPr>
          <a:xfrm>
            <a:off x="16024297"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
        <p:nvSpPr>
          <p:cNvPr id="157" name="问题#1: 用户资产需要托管…"/>
          <p:cNvSpPr/>
          <p:nvPr/>
        </p:nvSpPr>
        <p:spPr>
          <a:xfrm>
            <a:off x="-13723896" y="5198334"/>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58" name="24小时全球交易额"/>
          <p:cNvSpPr txBox="1"/>
          <p:nvPr/>
        </p:nvSpPr>
        <p:spPr>
          <a:xfrm>
            <a:off x="1380527" y="7920452"/>
            <a:ext cx="4799571"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latin typeface="Roboto Regular"/>
                <a:ea typeface="Roboto Regular"/>
                <a:cs typeface="Roboto Regular"/>
                <a:sym typeface="Roboto Regular"/>
              </a:defRPr>
            </a:lvl1pPr>
          </a:lstStyle>
          <a:p>
            <a:pPr/>
            <a:r>
              <a:t>24小时全球交易额</a:t>
            </a:r>
          </a:p>
        </p:txBody>
      </p:sp>
      <p:sp>
        <p:nvSpPr>
          <p:cNvPr id="159" name="50亿美金"/>
          <p:cNvSpPr txBox="1"/>
          <p:nvPr/>
        </p:nvSpPr>
        <p:spPr>
          <a:xfrm>
            <a:off x="45281" y="5315157"/>
            <a:ext cx="7213725"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latin typeface="Roboto Bold"/>
                <a:ea typeface="Roboto Bold"/>
                <a:cs typeface="Roboto Bold"/>
                <a:sym typeface="Roboto Bold"/>
              </a:defRPr>
            </a:lvl1pPr>
          </a:lstStyle>
          <a:p>
            <a:pPr/>
            <a:r>
              <a:t>50亿美金</a:t>
            </a:r>
          </a:p>
        </p:txBody>
      </p:sp>
      <p:sp>
        <p:nvSpPr>
          <p:cNvPr id="160" name="同比增长1250%↑"/>
          <p:cNvSpPr txBox="1"/>
          <p:nvPr/>
        </p:nvSpPr>
        <p:spPr>
          <a:xfrm>
            <a:off x="6056295" y="4595513"/>
            <a:ext cx="4515496"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同比增长1250%↑</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56"/>
                                        </p:tgtEl>
                                        <p:attrNameLst>
                                          <p:attrName>style.visibility</p:attrName>
                                        </p:attrNameLst>
                                      </p:cBhvr>
                                      <p:to>
                                        <p:strVal val="visible"/>
                                      </p:to>
                                    </p:set>
                                    <p:animEffect filter="dissolve" transition="in">
                                      <p:cBhvr>
                                        <p:cTn id="7" dur="10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6" grpId="1"/>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62" name="24-Hour Trade Volume…"/>
          <p:cNvSpPr txBox="1"/>
          <p:nvPr/>
        </p:nvSpPr>
        <p:spPr>
          <a:xfrm>
            <a:off x="2113666" y="7171635"/>
            <a:ext cx="6032706"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solidFill>
                  <a:srgbClr val="000000">
                    <a:alpha val="0"/>
                  </a:srgbClr>
                </a:solidFill>
                <a:latin typeface="Roboto Regular"/>
                <a:ea typeface="Roboto Regular"/>
                <a:cs typeface="Roboto Regular"/>
                <a:sym typeface="Roboto Regular"/>
              </a:defRPr>
            </a:pPr>
            <a:r>
              <a:t>24-Hour Trade Volume</a:t>
            </a:r>
          </a:p>
          <a:p>
            <a:pPr>
              <a:defRPr sz="4500">
                <a:solidFill>
                  <a:srgbClr val="000000">
                    <a:alpha val="0"/>
                  </a:srgbClr>
                </a:solidFill>
                <a:latin typeface="Roboto Regular"/>
                <a:ea typeface="Roboto Regular"/>
                <a:cs typeface="Roboto Regular"/>
                <a:sym typeface="Roboto Regular"/>
              </a:defRPr>
            </a:pPr>
            <a:r>
              <a:t>on Global Exchanges</a:t>
            </a:r>
          </a:p>
        </p:txBody>
      </p:sp>
      <p:sp>
        <p:nvSpPr>
          <p:cNvPr id="163" name="$5B"/>
          <p:cNvSpPr txBox="1"/>
          <p:nvPr/>
        </p:nvSpPr>
        <p:spPr>
          <a:xfrm>
            <a:off x="3416312" y="4902889"/>
            <a:ext cx="3427414"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solidFill>
                  <a:srgbClr val="000000">
                    <a:alpha val="0"/>
                  </a:srgbClr>
                </a:solidFill>
                <a:latin typeface="Roboto Bold"/>
                <a:ea typeface="Roboto Bold"/>
                <a:cs typeface="Roboto Bold"/>
                <a:sym typeface="Roboto Bold"/>
              </a:defRPr>
            </a:lvl1pPr>
          </a:lstStyle>
          <a:p>
            <a:pPr/>
            <a:r>
              <a:t>$5B</a:t>
            </a:r>
          </a:p>
        </p:txBody>
      </p:sp>
      <p:sp>
        <p:nvSpPr>
          <p:cNvPr id="164" name="Poloniex…"/>
          <p:cNvSpPr txBox="1"/>
          <p:nvPr/>
        </p:nvSpPr>
        <p:spPr>
          <a:xfrm>
            <a:off x="10971586" y="785812"/>
            <a:ext cx="3640237" cy="1214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Poloniex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Kraken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Bitfinex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OKCoin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BTC38</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Bittrex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Quoine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Bitstamp</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CEX.IO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YoBit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hitbtc</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Vaultoro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Coinspot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Bter</a:t>
            </a:r>
          </a:p>
        </p:txBody>
      </p:sp>
      <p:sp>
        <p:nvSpPr>
          <p:cNvPr id="165" name="问题#1: 用户资产需要托管…"/>
          <p:cNvSpPr/>
          <p:nvPr/>
        </p:nvSpPr>
        <p:spPr>
          <a:xfrm>
            <a:off x="1272857" y="5198334"/>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66" name="问题#2: 交易所内幕交易…"/>
          <p:cNvSpPr/>
          <p:nvPr/>
        </p:nvSpPr>
        <p:spPr>
          <a:xfrm>
            <a:off x="1272857" y="14046096"/>
            <a:ext cx="13369382" cy="3319331"/>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167" name="中心化交易所"/>
          <p:cNvSpPr txBox="1"/>
          <p:nvPr/>
        </p:nvSpPr>
        <p:spPr>
          <a:xfrm>
            <a:off x="16024297"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
        <p:nvSpPr>
          <p:cNvPr id="168" name="2013年10月，香港GBL突然关闭，用户2000万美金无法提现。…"/>
          <p:cNvSpPr txBox="1"/>
          <p:nvPr/>
        </p:nvSpPr>
        <p:spPr>
          <a:xfrm>
            <a:off x="1291147" y="9118283"/>
            <a:ext cx="11260329" cy="3268295"/>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defTabSz="457200">
              <a:lnSpc>
                <a:spcPct val="117999"/>
              </a:lnSpc>
              <a:defRPr sz="2200">
                <a:solidFill>
                  <a:schemeClr val="accent2"/>
                </a:solidFill>
                <a:latin typeface="Helvetica Neue"/>
                <a:ea typeface="Helvetica Neue"/>
                <a:cs typeface="Helvetica Neue"/>
                <a:sym typeface="Helvetica Neue"/>
              </a:defRPr>
            </a:pPr>
            <a:r>
              <a:t>2013年10月，香港GBL突然关闭，用户2000万美金无法提现。</a:t>
            </a:r>
          </a:p>
          <a:p>
            <a:pPr algn="l" defTabSz="457200">
              <a:lnSpc>
                <a:spcPct val="117999"/>
              </a:lnSpc>
              <a:defRPr sz="2200">
                <a:solidFill>
                  <a:schemeClr val="accent2"/>
                </a:solidFill>
                <a:latin typeface="Helvetica Neue"/>
                <a:ea typeface="Helvetica Neue"/>
                <a:cs typeface="Helvetica Neue"/>
                <a:sym typeface="Helvetica Neue"/>
              </a:defRPr>
            </a:pPr>
            <a:r>
              <a:t>2014年2月，Mt.Gox声称85万比特币被盗；</a:t>
            </a:r>
          </a:p>
          <a:p>
            <a:pPr algn="l" defTabSz="457200">
              <a:lnSpc>
                <a:spcPct val="117999"/>
              </a:lnSpc>
              <a:defRPr sz="2200">
                <a:solidFill>
                  <a:schemeClr val="accent2"/>
                </a:solidFill>
                <a:latin typeface="Helvetica Neue"/>
                <a:ea typeface="Helvetica Neue"/>
                <a:cs typeface="Helvetica Neue"/>
                <a:sym typeface="Helvetica Neue"/>
              </a:defRPr>
            </a:pPr>
            <a:r>
              <a:t>2014年5月，FXBTC长期亏损，停止运营；</a:t>
            </a:r>
          </a:p>
          <a:p>
            <a:pPr algn="l" defTabSz="457200">
              <a:lnSpc>
                <a:spcPct val="117999"/>
              </a:lnSpc>
              <a:defRPr sz="2200">
                <a:solidFill>
                  <a:schemeClr val="accent2"/>
                </a:solidFill>
                <a:latin typeface="Helvetica Neue"/>
                <a:ea typeface="Helvetica Neue"/>
                <a:cs typeface="Helvetica Neue"/>
                <a:sym typeface="Helvetica Neue"/>
              </a:defRPr>
            </a:pPr>
            <a:r>
              <a:t>2015年1月，Virtex停止提现，并将资金分批转走；</a:t>
            </a:r>
          </a:p>
          <a:p>
            <a:pPr algn="l" defTabSz="457200">
              <a:lnSpc>
                <a:spcPct val="117999"/>
              </a:lnSpc>
              <a:defRPr sz="2200">
                <a:solidFill>
                  <a:schemeClr val="accent2"/>
                </a:solidFill>
                <a:latin typeface="Helvetica Neue"/>
                <a:ea typeface="Helvetica Neue"/>
                <a:cs typeface="Helvetica Neue"/>
                <a:sym typeface="Helvetica Neue"/>
              </a:defRPr>
            </a:pPr>
            <a:r>
              <a:t>2016年5月，Gatecoin被盗18万以太，250比特币；</a:t>
            </a:r>
          </a:p>
          <a:p>
            <a:pPr algn="l" defTabSz="457200">
              <a:lnSpc>
                <a:spcPct val="117999"/>
              </a:lnSpc>
              <a:defRPr sz="2200">
                <a:solidFill>
                  <a:schemeClr val="accent2"/>
                </a:solidFill>
                <a:latin typeface="Helvetica Neue"/>
                <a:ea typeface="Helvetica Neue"/>
                <a:cs typeface="Helvetica Neue"/>
                <a:sym typeface="Helvetica Neue"/>
              </a:defRPr>
            </a:pPr>
            <a:r>
              <a:t>2016年8月，香港的Bitfinex由于网站出现安全漏洞，12万比特币被盗，价值6500万美元；</a:t>
            </a:r>
          </a:p>
          <a:p>
            <a:pPr algn="l" defTabSz="457200">
              <a:lnSpc>
                <a:spcPct val="117999"/>
              </a:lnSpc>
              <a:defRPr sz="2200">
                <a:solidFill>
                  <a:schemeClr val="accent2"/>
                </a:solidFill>
                <a:latin typeface="Helvetica Neue"/>
                <a:ea typeface="Helvetica Neue"/>
                <a:cs typeface="Helvetica Neue"/>
                <a:sym typeface="Helvetica Neue"/>
              </a:defRPr>
            </a:pPr>
            <a:r>
              <a:t>2017年1月，名为“比特币亚洲闪电交易中心”携上亿跑路。</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8"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72" name="24-Hour Trade Volume…"/>
          <p:cNvSpPr txBox="1"/>
          <p:nvPr/>
        </p:nvSpPr>
        <p:spPr>
          <a:xfrm>
            <a:off x="2113666" y="7171635"/>
            <a:ext cx="6032706"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solidFill>
                  <a:srgbClr val="000000">
                    <a:alpha val="0"/>
                  </a:srgbClr>
                </a:solidFill>
                <a:latin typeface="Roboto Regular"/>
                <a:ea typeface="Roboto Regular"/>
                <a:cs typeface="Roboto Regular"/>
                <a:sym typeface="Roboto Regular"/>
              </a:defRPr>
            </a:pPr>
            <a:r>
              <a:t>24-Hour Trade Volume</a:t>
            </a:r>
          </a:p>
          <a:p>
            <a:pPr>
              <a:defRPr sz="4500">
                <a:solidFill>
                  <a:srgbClr val="000000">
                    <a:alpha val="0"/>
                  </a:srgbClr>
                </a:solidFill>
                <a:latin typeface="Roboto Regular"/>
                <a:ea typeface="Roboto Regular"/>
                <a:cs typeface="Roboto Regular"/>
                <a:sym typeface="Roboto Regular"/>
              </a:defRPr>
            </a:pPr>
            <a:r>
              <a:t>on Global Exchanges</a:t>
            </a:r>
          </a:p>
        </p:txBody>
      </p:sp>
      <p:sp>
        <p:nvSpPr>
          <p:cNvPr id="173" name="$5B"/>
          <p:cNvSpPr txBox="1"/>
          <p:nvPr/>
        </p:nvSpPr>
        <p:spPr>
          <a:xfrm>
            <a:off x="3416312" y="4902889"/>
            <a:ext cx="3427414"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solidFill>
                  <a:srgbClr val="000000">
                    <a:alpha val="0"/>
                  </a:srgbClr>
                </a:solidFill>
                <a:latin typeface="Roboto Bold"/>
                <a:ea typeface="Roboto Bold"/>
                <a:cs typeface="Roboto Bold"/>
                <a:sym typeface="Roboto Bold"/>
              </a:defRPr>
            </a:lvl1pPr>
          </a:lstStyle>
          <a:p>
            <a:pPr/>
            <a:r>
              <a:t>$5B</a:t>
            </a:r>
          </a:p>
        </p:txBody>
      </p:sp>
      <p:sp>
        <p:nvSpPr>
          <p:cNvPr id="174" name="Poloniex…"/>
          <p:cNvSpPr txBox="1"/>
          <p:nvPr/>
        </p:nvSpPr>
        <p:spPr>
          <a:xfrm>
            <a:off x="10971586" y="785812"/>
            <a:ext cx="3640237" cy="1214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Poloniex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Kraken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Bitfinex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OKCoin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BTC38</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Bittrex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Quoine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Bitstamp</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CEX.IO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YoBit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hitbtc</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Vaultoro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Coinspot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Bter</a:t>
            </a:r>
          </a:p>
        </p:txBody>
      </p:sp>
      <p:sp>
        <p:nvSpPr>
          <p:cNvPr id="175" name="问题#1: 用户资产需要托管…"/>
          <p:cNvSpPr/>
          <p:nvPr/>
        </p:nvSpPr>
        <p:spPr>
          <a:xfrm>
            <a:off x="1272857" y="3518759"/>
            <a:ext cx="13369382" cy="3319331"/>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76" name="问题#2: 交易所内幕交易…"/>
          <p:cNvSpPr/>
          <p:nvPr/>
        </p:nvSpPr>
        <p:spPr>
          <a:xfrm>
            <a:off x="1272857" y="6877909"/>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177" name="问题#3: 订单散落到多交易所…"/>
          <p:cNvSpPr/>
          <p:nvPr/>
        </p:nvSpPr>
        <p:spPr>
          <a:xfrm>
            <a:off x="1272857" y="14263865"/>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178" name="中心化交易所"/>
          <p:cNvSpPr txBox="1"/>
          <p:nvPr/>
        </p:nvSpPr>
        <p:spPr>
          <a:xfrm>
            <a:off x="16024297"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
        <p:nvSpPr>
          <p:cNvPr id="179" name="2013年10，香港GBL突然关闭，2000万美万。…"/>
          <p:cNvSpPr txBox="1"/>
          <p:nvPr/>
        </p:nvSpPr>
        <p:spPr>
          <a:xfrm>
            <a:off x="1962702" y="14027519"/>
            <a:ext cx="11260329" cy="281089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defTabSz="457200">
              <a:lnSpc>
                <a:spcPct val="117999"/>
              </a:lnSpc>
              <a:defRPr sz="2200">
                <a:solidFill>
                  <a:schemeClr val="accent2"/>
                </a:solidFill>
                <a:latin typeface="Helvetica Neue"/>
                <a:ea typeface="Helvetica Neue"/>
                <a:cs typeface="Helvetica Neue"/>
                <a:sym typeface="Helvetica Neue"/>
              </a:defRPr>
            </a:pPr>
            <a:r>
              <a:t>2013年10，香港GBL突然关闭，2000万美万。</a:t>
            </a:r>
          </a:p>
          <a:p>
            <a:pPr algn="l" defTabSz="457200">
              <a:lnSpc>
                <a:spcPct val="117999"/>
              </a:lnSpc>
              <a:defRPr sz="2200">
                <a:solidFill>
                  <a:schemeClr val="accent2"/>
                </a:solidFill>
                <a:latin typeface="Helvetica Neue"/>
                <a:ea typeface="Helvetica Neue"/>
                <a:cs typeface="Helvetica Neue"/>
                <a:sym typeface="Helvetica Neue"/>
              </a:defRPr>
            </a:pPr>
            <a:r>
              <a:t>2014年2月，当时世界最大的比特币交易所Mt.Gox的85万比特币，7000被盗；</a:t>
            </a:r>
          </a:p>
          <a:p>
            <a:pPr algn="l" defTabSz="457200">
              <a:lnSpc>
                <a:spcPct val="117999"/>
              </a:lnSpc>
              <a:defRPr sz="2200">
                <a:solidFill>
                  <a:schemeClr val="accent2"/>
                </a:solidFill>
                <a:latin typeface="Helvetica Neue"/>
                <a:ea typeface="Helvetica Neue"/>
                <a:cs typeface="Helvetica Neue"/>
                <a:sym typeface="Helvetica Neue"/>
              </a:defRPr>
            </a:pPr>
            <a:r>
              <a:t>2014年5月，比特币交易平台FXBTC长期亏损，停止运营；</a:t>
            </a:r>
          </a:p>
          <a:p>
            <a:pPr algn="l" defTabSz="457200">
              <a:lnSpc>
                <a:spcPct val="117999"/>
              </a:lnSpc>
              <a:defRPr sz="2200">
                <a:solidFill>
                  <a:schemeClr val="accent2"/>
                </a:solidFill>
                <a:latin typeface="Helvetica Neue"/>
                <a:ea typeface="Helvetica Neue"/>
                <a:cs typeface="Helvetica Neue"/>
                <a:sym typeface="Helvetica Neue"/>
              </a:defRPr>
            </a:pPr>
            <a:r>
              <a:t>2015年1月，交易平台virtex停止提现，并将资金分批转走。</a:t>
            </a:r>
          </a:p>
          <a:p>
            <a:pPr algn="l" defTabSz="457200">
              <a:lnSpc>
                <a:spcPct val="117999"/>
              </a:lnSpc>
              <a:defRPr sz="2200">
                <a:solidFill>
                  <a:schemeClr val="accent2"/>
                </a:solidFill>
                <a:latin typeface="Helvetica Neue"/>
                <a:ea typeface="Helvetica Neue"/>
                <a:cs typeface="Helvetica Neue"/>
                <a:sym typeface="Helvetica Neue"/>
              </a:defRPr>
            </a:pPr>
            <a:r>
              <a:t>2016年8月，香港的Bitfinex由于网站出现安全漏洞，余额12万比特币被盗，6500万美元。</a:t>
            </a:r>
          </a:p>
          <a:p>
            <a:pPr algn="l" defTabSz="457200">
              <a:lnSpc>
                <a:spcPct val="117999"/>
              </a:lnSpc>
              <a:defRPr sz="2200">
                <a:solidFill>
                  <a:schemeClr val="accent2"/>
                </a:solidFill>
                <a:latin typeface="Helvetica Neue"/>
                <a:ea typeface="Helvetica Neue"/>
                <a:cs typeface="Helvetica Neue"/>
                <a:sym typeface="Helvetica Neue"/>
              </a:defRPr>
            </a:pPr>
            <a:r>
              <a:t>2016年5月，比特币平台Gatecoin18万以太，250比特币。</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63500" dist="12700" dir="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63500" dist="12700" dir="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