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标题文本"/>
          <p:cNvSpPr txBox="1"/>
          <p:nvPr>
            <p:ph type="title"/>
          </p:nvPr>
        </p:nvSpPr>
        <p:spPr>
          <a:xfrm>
            <a:off x="4833937" y="2303859"/>
            <a:ext cx="14716126" cy="4643438"/>
          </a:xfrm>
          <a:prstGeom prst="rect">
            <a:avLst/>
          </a:prstGeom>
        </p:spPr>
        <p:txBody>
          <a:bodyPr anchor="b"/>
          <a:lstStyle/>
          <a:p>
            <a:pPr/>
            <a:r>
              <a:t>标题文本</a:t>
            </a:r>
          </a:p>
        </p:txBody>
      </p:sp>
      <p:sp>
        <p:nvSpPr>
          <p:cNvPr id="12" name="正文级别 1…"/>
          <p:cNvSpPr txBox="1"/>
          <p:nvPr>
            <p:ph type="body" sz="quarter" idx="1"/>
          </p:nvPr>
        </p:nvSpPr>
        <p:spPr>
          <a:xfrm>
            <a:off x="4833937" y="7072312"/>
            <a:ext cx="14716126" cy="1589485"/>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正文级别 1</a:t>
            </a:r>
          </a:p>
          <a:p>
            <a:pPr lvl="1"/>
            <a:r>
              <a:t>正文级别 2</a:t>
            </a:r>
          </a:p>
          <a:p>
            <a:pPr lvl="2"/>
            <a:r>
              <a:t>正文级别 3</a:t>
            </a:r>
          </a:p>
          <a:p>
            <a:pPr lvl="3"/>
            <a:r>
              <a:t>正文级别 4</a:t>
            </a:r>
          </a:p>
          <a:p>
            <a:pPr lvl="4"/>
            <a:r>
              <a:t>正文级别 5</a:t>
            </a:r>
          </a:p>
        </p:txBody>
      </p:sp>
      <p:sp>
        <p:nvSpPr>
          <p:cNvPr id="1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pPr/>
            <a:r>
              <a:t>–Johnny Appleseed</a:t>
            </a:r>
          </a:p>
        </p:txBody>
      </p:sp>
      <p:sp>
        <p:nvSpPr>
          <p:cNvPr id="94" name="“Type a quote here.”"/>
          <p:cNvSpPr txBox="1"/>
          <p:nvPr>
            <p:ph type="body" sz="quarter" idx="14"/>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pPr/>
            <a:r>
              <a:t>“Type a quote here.” </a:t>
            </a:r>
          </a:p>
        </p:txBody>
      </p:sp>
      <p:sp>
        <p:nvSpPr>
          <p:cNvPr id="9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02" name="图像"/>
          <p:cNvSpPr/>
          <p:nvPr>
            <p:ph type="pic" idx="13"/>
          </p:nvPr>
        </p:nvSpPr>
        <p:spPr>
          <a:xfrm>
            <a:off x="3048000" y="0"/>
            <a:ext cx="18288000" cy="13716000"/>
          </a:xfrm>
          <a:prstGeom prst="rect">
            <a:avLst/>
          </a:prstGeom>
        </p:spPr>
        <p:txBody>
          <a:bodyPr lIns="91439" tIns="45719" rIns="91439" bIns="45719" anchor="t">
            <a:noAutofit/>
          </a:bodyPr>
          <a:lstStyle/>
          <a:p>
            <a:pPr/>
          </a:p>
        </p:txBody>
      </p:sp>
      <p:sp>
        <p:nvSpPr>
          <p:cNvPr id="10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1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0" name="图像"/>
          <p:cNvSpPr/>
          <p:nvPr>
            <p:ph type="pic" sz="half" idx="13"/>
          </p:nvPr>
        </p:nvSpPr>
        <p:spPr>
          <a:xfrm>
            <a:off x="5307210" y="892968"/>
            <a:ext cx="13751720" cy="8322470"/>
          </a:xfrm>
          <a:prstGeom prst="rect">
            <a:avLst/>
          </a:prstGeom>
        </p:spPr>
        <p:txBody>
          <a:bodyPr lIns="91439" tIns="45719" rIns="91439" bIns="45719" anchor="t">
            <a:noAutofit/>
          </a:bodyPr>
          <a:lstStyle/>
          <a:p>
            <a:pPr/>
          </a:p>
        </p:txBody>
      </p:sp>
      <p:sp>
        <p:nvSpPr>
          <p:cNvPr id="21" name="标题文本"/>
          <p:cNvSpPr txBox="1"/>
          <p:nvPr>
            <p:ph type="title"/>
          </p:nvPr>
        </p:nvSpPr>
        <p:spPr>
          <a:xfrm>
            <a:off x="4833937" y="9447609"/>
            <a:ext cx="14716126" cy="2000251"/>
          </a:xfrm>
          <a:prstGeom prst="rect">
            <a:avLst/>
          </a:prstGeom>
        </p:spPr>
        <p:txBody>
          <a:bodyPr anchor="b"/>
          <a:lstStyle/>
          <a:p>
            <a:pPr/>
            <a:r>
              <a:t>标题文本</a:t>
            </a:r>
          </a:p>
        </p:txBody>
      </p:sp>
      <p:sp>
        <p:nvSpPr>
          <p:cNvPr id="22" name="正文级别 1…"/>
          <p:cNvSpPr txBox="1"/>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正文级别 1</a:t>
            </a:r>
          </a:p>
          <a:p>
            <a:pPr lvl="1"/>
            <a:r>
              <a:t>正文级别 2</a:t>
            </a:r>
          </a:p>
          <a:p>
            <a:pPr lvl="2"/>
            <a:r>
              <a:t>正文级别 3</a:t>
            </a:r>
          </a:p>
          <a:p>
            <a:pPr lvl="3"/>
            <a:r>
              <a:t>正文级别 4</a:t>
            </a:r>
          </a:p>
          <a:p>
            <a:pPr lvl="4"/>
            <a:r>
              <a:t>正文级别 5</a:t>
            </a:r>
          </a:p>
        </p:txBody>
      </p:sp>
      <p:sp>
        <p:nvSpPr>
          <p:cNvPr id="23" name="幻灯片编号"/>
          <p:cNvSpPr txBox="1"/>
          <p:nvPr>
            <p:ph type="sldNum" sz="quarter" idx="2"/>
          </p:nvPr>
        </p:nvSpPr>
        <p:spPr>
          <a:xfrm>
            <a:off x="11935814" y="13001625"/>
            <a:ext cx="494513" cy="511175"/>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0" name="标题文本"/>
          <p:cNvSpPr txBox="1"/>
          <p:nvPr>
            <p:ph type="title"/>
          </p:nvPr>
        </p:nvSpPr>
        <p:spPr>
          <a:xfrm>
            <a:off x="4833937" y="4536281"/>
            <a:ext cx="14716126" cy="4643438"/>
          </a:xfrm>
          <a:prstGeom prst="rect">
            <a:avLst/>
          </a:prstGeom>
        </p:spPr>
        <p:txBody>
          <a:bodyPr/>
          <a:lstStyle/>
          <a:p>
            <a:pPr/>
            <a:r>
              <a:t>标题文本</a:t>
            </a:r>
          </a:p>
        </p:txBody>
      </p:sp>
      <p:sp>
        <p:nvSpPr>
          <p:cNvPr id="3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38" name="图像"/>
          <p:cNvSpPr/>
          <p:nvPr>
            <p:ph type="pic" sz="half" idx="13"/>
          </p:nvPr>
        </p:nvSpPr>
        <p:spPr>
          <a:xfrm>
            <a:off x="12495609" y="892968"/>
            <a:ext cx="7500938" cy="11572876"/>
          </a:xfrm>
          <a:prstGeom prst="rect">
            <a:avLst/>
          </a:prstGeom>
        </p:spPr>
        <p:txBody>
          <a:bodyPr lIns="91439" tIns="45719" rIns="91439" bIns="45719" anchor="t">
            <a:noAutofit/>
          </a:bodyPr>
          <a:lstStyle/>
          <a:p>
            <a:pPr/>
          </a:p>
        </p:txBody>
      </p:sp>
      <p:sp>
        <p:nvSpPr>
          <p:cNvPr id="39" name="标题文本"/>
          <p:cNvSpPr txBox="1"/>
          <p:nvPr>
            <p:ph type="title"/>
          </p:nvPr>
        </p:nvSpPr>
        <p:spPr>
          <a:xfrm>
            <a:off x="4387453" y="892968"/>
            <a:ext cx="7500938" cy="5607845"/>
          </a:xfrm>
          <a:prstGeom prst="rect">
            <a:avLst/>
          </a:prstGeom>
        </p:spPr>
        <p:txBody>
          <a:bodyPr anchor="b"/>
          <a:lstStyle>
            <a:lvl1pPr>
              <a:defRPr sz="8400"/>
            </a:lvl1pPr>
          </a:lstStyle>
          <a:p>
            <a:pPr/>
            <a:r>
              <a:t>标题文本</a:t>
            </a:r>
          </a:p>
        </p:txBody>
      </p:sp>
      <p:sp>
        <p:nvSpPr>
          <p:cNvPr id="40" name="正文级别 1…"/>
          <p:cNvSpPr txBox="1"/>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pPr/>
            <a:r>
              <a:t>正文级别 1</a:t>
            </a:r>
          </a:p>
          <a:p>
            <a:pPr lvl="1"/>
            <a:r>
              <a:t>正文级别 2</a:t>
            </a:r>
          </a:p>
          <a:p>
            <a:pPr lvl="2"/>
            <a:r>
              <a:t>正文级别 3</a:t>
            </a:r>
          </a:p>
          <a:p>
            <a:pPr lvl="3"/>
            <a:r>
              <a:t>正文级别 4</a:t>
            </a:r>
          </a:p>
          <a:p>
            <a:pPr lvl="4"/>
            <a:r>
              <a:t>正文级别 5</a:t>
            </a:r>
          </a:p>
        </p:txBody>
      </p:sp>
      <p:sp>
        <p:nvSpPr>
          <p:cNvPr id="4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48" name="标题文本"/>
          <p:cNvSpPr txBox="1"/>
          <p:nvPr>
            <p:ph type="title"/>
          </p:nvPr>
        </p:nvSpPr>
        <p:spPr>
          <a:prstGeom prst="rect">
            <a:avLst/>
          </a:prstGeom>
        </p:spPr>
        <p:txBody>
          <a:bodyPr/>
          <a:lstStyle/>
          <a:p>
            <a:pPr/>
            <a:r>
              <a:t>标题文本</a:t>
            </a:r>
          </a:p>
        </p:txBody>
      </p:sp>
      <p:sp>
        <p:nvSpPr>
          <p:cNvPr id="49"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56" name="标题文本"/>
          <p:cNvSpPr txBox="1"/>
          <p:nvPr>
            <p:ph type="title"/>
          </p:nvPr>
        </p:nvSpPr>
        <p:spPr>
          <a:prstGeom prst="rect">
            <a:avLst/>
          </a:prstGeom>
        </p:spPr>
        <p:txBody>
          <a:bodyPr/>
          <a:lstStyle/>
          <a:p>
            <a:pPr/>
            <a:r>
              <a:t>标题文本</a:t>
            </a:r>
          </a:p>
        </p:txBody>
      </p:sp>
      <p:sp>
        <p:nvSpPr>
          <p:cNvPr id="57" name="正文级别 1…"/>
          <p:cNvSpPr txBox="1"/>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5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65" name="图像"/>
          <p:cNvSpPr/>
          <p:nvPr>
            <p:ph type="pic" sz="quarter" idx="13"/>
          </p:nvPr>
        </p:nvSpPr>
        <p:spPr>
          <a:xfrm>
            <a:off x="12495609" y="3661171"/>
            <a:ext cx="7500938" cy="8840392"/>
          </a:xfrm>
          <a:prstGeom prst="rect">
            <a:avLst/>
          </a:prstGeom>
        </p:spPr>
        <p:txBody>
          <a:bodyPr lIns="91439" tIns="45719" rIns="91439" bIns="45719" anchor="t">
            <a:noAutofit/>
          </a:bodyPr>
          <a:lstStyle/>
          <a:p>
            <a:pPr/>
          </a:p>
        </p:txBody>
      </p:sp>
      <p:sp>
        <p:nvSpPr>
          <p:cNvPr id="66" name="标题文本"/>
          <p:cNvSpPr txBox="1"/>
          <p:nvPr>
            <p:ph type="title"/>
          </p:nvPr>
        </p:nvSpPr>
        <p:spPr>
          <a:prstGeom prst="rect">
            <a:avLst/>
          </a:prstGeom>
        </p:spPr>
        <p:txBody>
          <a:bodyPr/>
          <a:lstStyle/>
          <a:p>
            <a:pPr/>
            <a:r>
              <a:t>标题文本</a:t>
            </a:r>
          </a:p>
        </p:txBody>
      </p:sp>
      <p:sp>
        <p:nvSpPr>
          <p:cNvPr id="67" name="正文级别 1…"/>
          <p:cNvSpPr txBox="1"/>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pPr/>
            <a:r>
              <a:t>正文级别 1</a:t>
            </a:r>
          </a:p>
          <a:p>
            <a:pPr lvl="1"/>
            <a:r>
              <a:t>正文级别 2</a:t>
            </a:r>
          </a:p>
          <a:p>
            <a:pPr lvl="2"/>
            <a:r>
              <a:t>正文级别 3</a:t>
            </a:r>
          </a:p>
          <a:p>
            <a:pPr lvl="3"/>
            <a:r>
              <a:t>正文级别 4</a:t>
            </a:r>
          </a:p>
          <a:p>
            <a:pPr lvl="4"/>
            <a:r>
              <a:t>正文级别 5</a:t>
            </a:r>
          </a:p>
        </p:txBody>
      </p:sp>
      <p:sp>
        <p:nvSpPr>
          <p:cNvPr id="6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75" name="正文级别 1…"/>
          <p:cNvSpPr txBox="1"/>
          <p:nvPr>
            <p:ph type="body" idx="1"/>
          </p:nvPr>
        </p:nvSpPr>
        <p:spPr>
          <a:xfrm>
            <a:off x="4387453" y="1785937"/>
            <a:ext cx="15609094" cy="10144126"/>
          </a:xfrm>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7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83" name="图像"/>
          <p:cNvSpPr/>
          <p:nvPr>
            <p:ph type="pic" sz="quarter" idx="13"/>
          </p:nvPr>
        </p:nvSpPr>
        <p:spPr>
          <a:xfrm>
            <a:off x="12495609" y="7161609"/>
            <a:ext cx="7500938" cy="5304235"/>
          </a:xfrm>
          <a:prstGeom prst="rect">
            <a:avLst/>
          </a:prstGeom>
        </p:spPr>
        <p:txBody>
          <a:bodyPr lIns="91439" tIns="45719" rIns="91439" bIns="45719" anchor="t">
            <a:noAutofit/>
          </a:bodyPr>
          <a:lstStyle/>
          <a:p>
            <a:pPr/>
          </a:p>
        </p:txBody>
      </p:sp>
      <p:sp>
        <p:nvSpPr>
          <p:cNvPr id="84" name="图像"/>
          <p:cNvSpPr/>
          <p:nvPr>
            <p:ph type="pic" sz="quarter" idx="14"/>
          </p:nvPr>
        </p:nvSpPr>
        <p:spPr>
          <a:xfrm>
            <a:off x="12504353" y="1250156"/>
            <a:ext cx="7500939" cy="5304235"/>
          </a:xfrm>
          <a:prstGeom prst="rect">
            <a:avLst/>
          </a:prstGeom>
        </p:spPr>
        <p:txBody>
          <a:bodyPr lIns="91439" tIns="45719" rIns="91439" bIns="45719" anchor="t">
            <a:noAutofit/>
          </a:bodyPr>
          <a:lstStyle/>
          <a:p>
            <a:pPr/>
          </a:p>
        </p:txBody>
      </p:sp>
      <p:sp>
        <p:nvSpPr>
          <p:cNvPr id="85" name="图像"/>
          <p:cNvSpPr/>
          <p:nvPr>
            <p:ph type="pic" sz="half" idx="15"/>
          </p:nvPr>
        </p:nvSpPr>
        <p:spPr>
          <a:xfrm>
            <a:off x="4387453" y="1250156"/>
            <a:ext cx="7500938" cy="11215688"/>
          </a:xfrm>
          <a:prstGeom prst="rect">
            <a:avLst/>
          </a:prstGeom>
        </p:spPr>
        <p:txBody>
          <a:bodyPr lIns="91439" tIns="45719" rIns="91439" bIns="45719" anchor="t">
            <a:noAutofit/>
          </a:bodyPr>
          <a:lstStyle/>
          <a:p>
            <a:pPr/>
          </a:p>
        </p:txBody>
      </p:sp>
      <p:sp>
        <p:nvSpPr>
          <p:cNvPr id="86"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atOff val="24555"/>
            <a:lumOff val="22232"/>
          </a:schemeClr>
        </a:solidFill>
      </p:bgPr>
    </p:bg>
    <p:spTree>
      <p:nvGrpSpPr>
        <p:cNvPr id="1" name=""/>
        <p:cNvGrpSpPr/>
        <p:nvPr/>
      </p:nvGrpSpPr>
      <p:grpSpPr>
        <a:xfrm>
          <a:off x="0" y="0"/>
          <a:ext cx="0" cy="0"/>
          <a:chOff x="0" y="0"/>
          <a:chExt cx="0" cy="0"/>
        </a:xfrm>
      </p:grpSpPr>
      <p:sp>
        <p:nvSpPr>
          <p:cNvPr id="2" name="标题文本"/>
          <p:cNvSpPr txBox="1"/>
          <p:nvPr>
            <p:ph type="title"/>
          </p:nvPr>
        </p:nvSpPr>
        <p:spPr>
          <a:xfrm>
            <a:off x="4387453" y="625078"/>
            <a:ext cx="15609094" cy="3036094"/>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p>
            <a:pPr/>
            <a:r>
              <a:t>标题文本</a:t>
            </a:r>
          </a:p>
        </p:txBody>
      </p:sp>
      <p:sp>
        <p:nvSpPr>
          <p:cNvPr id="3" name="正文级别 1…"/>
          <p:cNvSpPr txBox="1"/>
          <p:nvPr>
            <p:ph type="body" idx="1"/>
          </p:nvPr>
        </p:nvSpPr>
        <p:spPr>
          <a:xfrm>
            <a:off x="4387453" y="3661171"/>
            <a:ext cx="15609094" cy="8840392"/>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幻灯片编号"/>
          <p:cNvSpPr txBox="1"/>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b="0" baseline="0" cap="none" i="0" spc="0" strike="noStrike" sz="11200" u="none">
          <a:ln>
            <a:noFill/>
          </a:ln>
          <a:solidFill>
            <a:srgbClr val="000000"/>
          </a:solidFill>
          <a:uFillTx/>
          <a:latin typeface="+mn-lt"/>
          <a:ea typeface="+mn-ea"/>
          <a:cs typeface="+mn-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b="0" baseline="0" cap="none" i="0" spc="0" strike="noStrike" sz="5000" u="none">
          <a:ln>
            <a:noFill/>
          </a:ln>
          <a:solidFill>
            <a:srgbClr val="000000"/>
          </a:solidFill>
          <a:uFillTx/>
          <a:latin typeface="+mn-lt"/>
          <a:ea typeface="+mn-ea"/>
          <a:cs typeface="+mn-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github.com/loopring/whitepaper/raw/master/en_whitepaper.pdf" TargetMode="External"/><Relationship Id="rId3" Type="http://schemas.openxmlformats.org/officeDocument/2006/relationships/hyperlink" Target="https://github.com/loopring/whitepaper/raw/master/zh_whitepaper.pdf" TargetMode="Externa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loopring.org" TargetMode="Externa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119" name="Loopring项目介绍"/>
          <p:cNvSpPr txBox="1"/>
          <p:nvPr>
            <p:ph type="ctrTitle"/>
          </p:nvPr>
        </p:nvSpPr>
        <p:spPr>
          <a:xfrm>
            <a:off x="6729863" y="4610503"/>
            <a:ext cx="10924275" cy="1579167"/>
          </a:xfrm>
          <a:prstGeom prst="rect">
            <a:avLst/>
          </a:prstGeom>
        </p:spPr>
        <p:txBody>
          <a:bodyPr/>
          <a:lstStyle>
            <a:lvl1pPr defTabSz="607933">
              <a:defRPr sz="7992">
                <a:solidFill>
                  <a:schemeClr val="accent6">
                    <a:satOff val="24555"/>
                    <a:lumOff val="22232"/>
                  </a:schemeClr>
                </a:solidFill>
                <a:latin typeface="Roboto Black"/>
                <a:ea typeface="Roboto Black"/>
                <a:cs typeface="Roboto Black"/>
                <a:sym typeface="Roboto Black"/>
              </a:defRPr>
            </a:lvl1pPr>
          </a:lstStyle>
          <a:p>
            <a:pPr/>
            <a:r>
              <a:t>Loopring项目介绍</a:t>
            </a:r>
          </a:p>
        </p:txBody>
      </p:sp>
      <p:sp>
        <p:nvSpPr>
          <p:cNvPr id="120" name="[ 去中心化代币交易所和协议 ]"/>
          <p:cNvSpPr txBox="1"/>
          <p:nvPr/>
        </p:nvSpPr>
        <p:spPr>
          <a:xfrm>
            <a:off x="8226513" y="6380826"/>
            <a:ext cx="7930975" cy="954347"/>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ormAutofit fontScale="100000" lnSpcReduction="0"/>
          </a:bodyPr>
          <a:lstStyle>
            <a:lvl1pPr algn="l" defTabSz="402550">
              <a:defRPr sz="4508">
                <a:solidFill>
                  <a:schemeClr val="accent6">
                    <a:satOff val="24555"/>
                    <a:lumOff val="22232"/>
                  </a:schemeClr>
                </a:solidFill>
                <a:latin typeface="Roboto Regular"/>
                <a:ea typeface="Roboto Regular"/>
                <a:cs typeface="Roboto Regular"/>
                <a:sym typeface="Roboto Regular"/>
              </a:defRPr>
            </a:lvl1pPr>
          </a:lstStyle>
          <a:p>
            <a:pPr/>
            <a:r>
              <a:t>[ 去中心化代币交易所和协议 ]</a:t>
            </a:r>
          </a:p>
        </p:txBody>
      </p:sp>
      <p:sp>
        <p:nvSpPr>
          <p:cNvPr id="121" name="Loopring Foundation…"/>
          <p:cNvSpPr txBox="1"/>
          <p:nvPr/>
        </p:nvSpPr>
        <p:spPr>
          <a:xfrm>
            <a:off x="6729863" y="7051037"/>
            <a:ext cx="10924275" cy="1579167"/>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b">
            <a:normAutofit fontScale="100000" lnSpcReduction="0"/>
          </a:bodyPr>
          <a:lstStyle/>
          <a:p>
            <a:pPr>
              <a:defRPr sz="2800">
                <a:solidFill>
                  <a:schemeClr val="accent6">
                    <a:satOff val="24555"/>
                    <a:lumOff val="22232"/>
                  </a:schemeClr>
                </a:solidFill>
                <a:latin typeface="Roboto Regular"/>
                <a:ea typeface="Roboto Regular"/>
                <a:cs typeface="Roboto Regular"/>
                <a:sym typeface="Roboto Regular"/>
              </a:defRPr>
            </a:pPr>
            <a:r>
              <a:t>Loopring Foundation</a:t>
            </a:r>
          </a:p>
          <a:p>
            <a:pPr>
              <a:defRPr sz="2800">
                <a:solidFill>
                  <a:schemeClr val="accent6">
                    <a:satOff val="24555"/>
                    <a:lumOff val="22232"/>
                  </a:schemeClr>
                </a:solidFill>
                <a:latin typeface="Roboto Regular"/>
                <a:ea typeface="Roboto Regular"/>
                <a:cs typeface="Roboto Regular"/>
                <a:sym typeface="Roboto Regular"/>
              </a:defRPr>
            </a:pPr>
            <a:r>
              <a:t>foundation@loopring.org</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188" name="Centralized…"/>
          <p:cNvSpPr txBox="1"/>
          <p:nvPr/>
        </p:nvSpPr>
        <p:spPr>
          <a:xfrm>
            <a:off x="25657495" y="5148262"/>
            <a:ext cx="5084192" cy="3419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defRPr sz="7200"/>
            </a:pPr>
            <a:r>
              <a:t>Centralized</a:t>
            </a:r>
          </a:p>
          <a:p>
            <a:pPr algn="l">
              <a:defRPr sz="7200"/>
            </a:pPr>
            <a:r>
              <a:t>Off-chain</a:t>
            </a:r>
          </a:p>
          <a:p>
            <a:pPr algn="l">
              <a:defRPr sz="7200"/>
            </a:pPr>
            <a:r>
              <a:t>Exchange</a:t>
            </a:r>
          </a:p>
        </p:txBody>
      </p:sp>
      <p:sp>
        <p:nvSpPr>
          <p:cNvPr id="189" name="问题#1: 用户资产需要托管…"/>
          <p:cNvSpPr/>
          <p:nvPr/>
        </p:nvSpPr>
        <p:spPr>
          <a:xfrm>
            <a:off x="14210346" y="159609"/>
            <a:ext cx="13369382" cy="3319332"/>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问题#1: 用户资产需要托管</a:t>
            </a:r>
          </a:p>
          <a:p>
            <a:pPr lvl="3" algn="l">
              <a:defRPr sz="4800">
                <a:solidFill>
                  <a:srgbClr val="FFFFFF"/>
                </a:solidFill>
                <a:latin typeface="Roboto Black"/>
                <a:ea typeface="Roboto Black"/>
                <a:cs typeface="Roboto Black"/>
                <a:sym typeface="Roboto Black"/>
              </a:defRPr>
            </a:pPr>
            <a:r>
              <a:t>                      [安全性风险]</a:t>
            </a:r>
          </a:p>
        </p:txBody>
      </p:sp>
      <p:sp>
        <p:nvSpPr>
          <p:cNvPr id="190" name="问题#2: 交易所内幕交易…"/>
          <p:cNvSpPr/>
          <p:nvPr/>
        </p:nvSpPr>
        <p:spPr>
          <a:xfrm>
            <a:off x="14210346" y="3518759"/>
            <a:ext cx="13369382" cy="3319332"/>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问题#2: 交易所内幕交易</a:t>
            </a:r>
          </a:p>
          <a:p>
            <a:pPr lvl="3" algn="l">
              <a:defRPr sz="4800">
                <a:solidFill>
                  <a:srgbClr val="FFFFFF"/>
                </a:solidFill>
                <a:latin typeface="Roboto Black"/>
                <a:ea typeface="Roboto Black"/>
                <a:cs typeface="Roboto Black"/>
                <a:sym typeface="Roboto Black"/>
              </a:defRPr>
            </a:pPr>
            <a:r>
              <a:t>                      [透明与公正]</a:t>
            </a:r>
          </a:p>
        </p:txBody>
      </p:sp>
      <p:sp>
        <p:nvSpPr>
          <p:cNvPr id="191" name="问题#3: 订单散落到多交易所…"/>
          <p:cNvSpPr/>
          <p:nvPr/>
        </p:nvSpPr>
        <p:spPr>
          <a:xfrm>
            <a:off x="14210346" y="6877909"/>
            <a:ext cx="13369382" cy="3319332"/>
          </a:xfrm>
          <a:prstGeom prst="rect">
            <a:avLst/>
          </a:prstGeom>
          <a:solidFill>
            <a:schemeClr val="accent5"/>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问题#3: 订单散落到多交易所</a:t>
            </a:r>
          </a:p>
          <a:p>
            <a:pPr lvl="3" algn="l">
              <a:defRPr sz="4800">
                <a:solidFill>
                  <a:srgbClr val="FFFFFF"/>
                </a:solidFill>
                <a:latin typeface="Roboto Black"/>
                <a:ea typeface="Roboto Black"/>
                <a:cs typeface="Roboto Black"/>
                <a:sym typeface="Roboto Black"/>
              </a:defRPr>
            </a:pPr>
            <a:r>
              <a:t>                      [流动性限制]</a:t>
            </a:r>
          </a:p>
        </p:txBody>
      </p:sp>
      <p:sp>
        <p:nvSpPr>
          <p:cNvPr id="192" name="{"/>
          <p:cNvSpPr txBox="1"/>
          <p:nvPr/>
        </p:nvSpPr>
        <p:spPr>
          <a:xfrm>
            <a:off x="4897460" y="-551319"/>
            <a:ext cx="2620468" cy="9985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58800">
                <a:latin typeface="Roboto Light"/>
                <a:ea typeface="Roboto Light"/>
                <a:cs typeface="Roboto Light"/>
                <a:sym typeface="Roboto Light"/>
              </a:defRPr>
            </a:lvl1pPr>
          </a:lstStyle>
          <a:p>
            <a:pPr/>
            <a:r>
              <a:t>{</a:t>
            </a:r>
          </a:p>
        </p:txBody>
      </p:sp>
      <p:grpSp>
        <p:nvGrpSpPr>
          <p:cNvPr id="195" name="成组"/>
          <p:cNvGrpSpPr/>
          <p:nvPr/>
        </p:nvGrpSpPr>
        <p:grpSpPr>
          <a:xfrm>
            <a:off x="7502366" y="403068"/>
            <a:ext cx="6416322" cy="2832413"/>
            <a:chOff x="0" y="1191105"/>
            <a:chExt cx="6416320" cy="2832411"/>
          </a:xfrm>
        </p:grpSpPr>
        <p:sp>
          <p:nvSpPr>
            <p:cNvPr id="193" name="1.资产无需托管"/>
            <p:cNvSpPr txBox="1"/>
            <p:nvPr/>
          </p:nvSpPr>
          <p:spPr>
            <a:xfrm>
              <a:off x="0" y="1191105"/>
              <a:ext cx="5440334" cy="1325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4800">
                  <a:latin typeface="Roboto Bold"/>
                  <a:ea typeface="Roboto Bold"/>
                  <a:cs typeface="Roboto Bold"/>
                  <a:sym typeface="Roboto Bold"/>
                </a:defRPr>
              </a:lvl1pPr>
            </a:lstStyle>
            <a:p>
              <a:pPr/>
              <a:r>
                <a:t>1.资产无需托管</a:t>
              </a:r>
            </a:p>
          </p:txBody>
        </p:sp>
        <p:sp>
          <p:nvSpPr>
            <p:cNvPr id="194" name="没有充值提现过程，用户订单中的代币一直存放在用户区块链账户中，同时订单不锁定代币，下单后依然可以任意支配资产。"/>
            <p:cNvSpPr txBox="1"/>
            <p:nvPr/>
          </p:nvSpPr>
          <p:spPr>
            <a:xfrm>
              <a:off x="72482" y="2277843"/>
              <a:ext cx="6343839" cy="17456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2400">
                  <a:latin typeface="Roboto Regular"/>
                  <a:ea typeface="Roboto Regular"/>
                  <a:cs typeface="Roboto Regular"/>
                  <a:sym typeface="Roboto Regular"/>
                </a:defRPr>
              </a:lvl1pPr>
            </a:lstStyle>
            <a:p>
              <a:pPr/>
              <a:r>
                <a:t>没有充值提现过程，用户订单中的代币一直存放在用户区块链账户中，同时订单不锁定代币，下单后依然可以任意支配资产。</a:t>
              </a:r>
            </a:p>
          </p:txBody>
        </p:sp>
      </p:grpSp>
      <p:grpSp>
        <p:nvGrpSpPr>
          <p:cNvPr id="198" name="成组"/>
          <p:cNvGrpSpPr/>
          <p:nvPr/>
        </p:nvGrpSpPr>
        <p:grpSpPr>
          <a:xfrm>
            <a:off x="7494258" y="4338356"/>
            <a:ext cx="6369899" cy="2257754"/>
            <a:chOff x="0" y="781049"/>
            <a:chExt cx="6369898" cy="2257752"/>
          </a:xfrm>
        </p:grpSpPr>
        <p:sp>
          <p:nvSpPr>
            <p:cNvPr id="196" name="2. 区块链上交易清算"/>
            <p:cNvSpPr txBox="1"/>
            <p:nvPr/>
          </p:nvSpPr>
          <p:spPr>
            <a:xfrm>
              <a:off x="0" y="781049"/>
              <a:ext cx="5711329" cy="993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4800">
                  <a:latin typeface="Roboto Bold"/>
                  <a:ea typeface="Roboto Bold"/>
                  <a:cs typeface="Roboto Bold"/>
                  <a:sym typeface="Roboto Bold"/>
                </a:defRPr>
              </a:lvl1pPr>
            </a:lstStyle>
            <a:p>
              <a:pPr/>
              <a:r>
                <a:t>2. 区块链上交易清算</a:t>
              </a:r>
            </a:p>
          </p:txBody>
        </p:sp>
        <p:sp>
          <p:nvSpPr>
            <p:cNvPr id="197" name="订单链外生成，传播和撮合；链上做交易和验证和清结算，清结算通过智能合约保障原执行。不会再有内幕交易。"/>
            <p:cNvSpPr txBox="1"/>
            <p:nvPr/>
          </p:nvSpPr>
          <p:spPr>
            <a:xfrm>
              <a:off x="16217" y="1638627"/>
              <a:ext cx="6353682" cy="14001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lvl1pPr algn="l">
                <a:defRPr sz="2400">
                  <a:latin typeface="Roboto Regular"/>
                  <a:ea typeface="Roboto Regular"/>
                  <a:cs typeface="Roboto Regular"/>
                  <a:sym typeface="Roboto Regular"/>
                </a:defRPr>
              </a:lvl1pPr>
            </a:lstStyle>
            <a:p>
              <a:pPr/>
              <a:r>
                <a:t>订单链外生成，传播和撮合；链上做交易和验证和清结算，清结算通过智能合约保障原执行。不会再有内幕交易。</a:t>
              </a:r>
            </a:p>
          </p:txBody>
        </p:sp>
      </p:grpSp>
      <p:grpSp>
        <p:nvGrpSpPr>
          <p:cNvPr id="201" name="成组"/>
          <p:cNvGrpSpPr/>
          <p:nvPr/>
        </p:nvGrpSpPr>
        <p:grpSpPr>
          <a:xfrm>
            <a:off x="7502366" y="7487922"/>
            <a:ext cx="6369900" cy="2411364"/>
            <a:chOff x="0" y="781049"/>
            <a:chExt cx="6369898" cy="2411362"/>
          </a:xfrm>
        </p:grpSpPr>
        <p:sp>
          <p:nvSpPr>
            <p:cNvPr id="199" name="3. 订单共享"/>
            <p:cNvSpPr txBox="1"/>
            <p:nvPr/>
          </p:nvSpPr>
          <p:spPr>
            <a:xfrm>
              <a:off x="0" y="781049"/>
              <a:ext cx="3272929" cy="993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4800">
                  <a:latin typeface="Roboto Bold"/>
                  <a:ea typeface="Roboto Bold"/>
                  <a:cs typeface="Roboto Bold"/>
                  <a:sym typeface="Roboto Bold"/>
                </a:defRPr>
              </a:lvl1pPr>
            </a:lstStyle>
            <a:p>
              <a:pPr/>
              <a:r>
                <a:t>3. 订单共享</a:t>
              </a:r>
            </a:p>
          </p:txBody>
        </p:sp>
        <p:sp>
          <p:nvSpPr>
            <p:cNvPr id="200" name="订单可以被广播给一个或多个交易所，做联合的，同时也是竞争式的撮合。用户成交价格更优惠，流动性更大。"/>
            <p:cNvSpPr txBox="1"/>
            <p:nvPr/>
          </p:nvSpPr>
          <p:spPr>
            <a:xfrm>
              <a:off x="16217" y="1792237"/>
              <a:ext cx="6353682" cy="14001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lvl1pPr algn="l">
                <a:defRPr sz="2400">
                  <a:latin typeface="Roboto Regular"/>
                  <a:ea typeface="Roboto Regular"/>
                  <a:cs typeface="Roboto Regular"/>
                  <a:sym typeface="Roboto Regular"/>
                </a:defRPr>
              </a:lvl1pPr>
            </a:lstStyle>
            <a:p>
              <a:pPr/>
              <a:r>
                <a:t>订单可以被广播给一个或多个交易所，做联合的，同时也是竞争式的撮合。用户成交价格更优惠，流动性更大。</a:t>
              </a:r>
            </a:p>
          </p:txBody>
        </p:sp>
      </p:grpSp>
      <p:grpSp>
        <p:nvGrpSpPr>
          <p:cNvPr id="204" name="成组"/>
          <p:cNvGrpSpPr/>
          <p:nvPr/>
        </p:nvGrpSpPr>
        <p:grpSpPr>
          <a:xfrm>
            <a:off x="7492765" y="10994297"/>
            <a:ext cx="6389101" cy="2116709"/>
            <a:chOff x="0" y="781049"/>
            <a:chExt cx="6389099" cy="2116707"/>
          </a:xfrm>
        </p:grpSpPr>
        <p:sp>
          <p:nvSpPr>
            <p:cNvPr id="202" name="4.多订单环路撮合"/>
            <p:cNvSpPr txBox="1"/>
            <p:nvPr/>
          </p:nvSpPr>
          <p:spPr>
            <a:xfrm>
              <a:off x="0" y="781049"/>
              <a:ext cx="4949925" cy="993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4800">
                  <a:latin typeface="Roboto Bold"/>
                  <a:ea typeface="Roboto Bold"/>
                  <a:cs typeface="Roboto Bold"/>
                  <a:sym typeface="Roboto Bold"/>
                </a:defRPr>
              </a:lvl1pPr>
            </a:lstStyle>
            <a:p>
              <a:pPr/>
              <a:r>
                <a:t>4.多订单环路撮合</a:t>
              </a:r>
            </a:p>
          </p:txBody>
        </p:sp>
        <p:sp>
          <p:nvSpPr>
            <p:cNvPr id="203" name="革命性的“环路撮合”机制，允许任意两个虚拟货币之间的交易。同时能够更大程度上生成新的流动性。"/>
            <p:cNvSpPr txBox="1"/>
            <p:nvPr/>
          </p:nvSpPr>
          <p:spPr>
            <a:xfrm>
              <a:off x="35418" y="1489250"/>
              <a:ext cx="6353682" cy="14085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lvl1pPr algn="l">
                <a:defRPr sz="2400">
                  <a:latin typeface="Roboto Regular"/>
                  <a:ea typeface="Roboto Regular"/>
                  <a:cs typeface="Roboto Regular"/>
                  <a:sym typeface="Roboto Regular"/>
                </a:defRPr>
              </a:lvl1pPr>
            </a:lstStyle>
            <a:p>
              <a:pPr/>
              <a:r>
                <a:t>革命性的“环路撮合”机制，允许任意两个虚拟货币之间的交易。同时能够更大程度上生成新的流动性。</a:t>
              </a:r>
            </a:p>
          </p:txBody>
        </p:sp>
      </p:grpSp>
      <p:grpSp>
        <p:nvGrpSpPr>
          <p:cNvPr id="207" name="成组"/>
          <p:cNvGrpSpPr/>
          <p:nvPr/>
        </p:nvGrpSpPr>
        <p:grpSpPr>
          <a:xfrm>
            <a:off x="40360" y="4163428"/>
            <a:ext cx="5210771" cy="2269765"/>
            <a:chOff x="0" y="368299"/>
            <a:chExt cx="5210770" cy="2269763"/>
          </a:xfrm>
        </p:grpSpPr>
        <p:sp>
          <p:nvSpPr>
            <p:cNvPr id="205"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206"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98"/>
                                        </p:tgtEl>
                                        <p:attrNameLst>
                                          <p:attrName>style.visibility</p:attrName>
                                        </p:attrNameLst>
                                      </p:cBhvr>
                                      <p:to>
                                        <p:strVal val="visible"/>
                                      </p:to>
                                    </p:set>
                                    <p:animEffect filter="dissolve" transition="in">
                                      <p:cBhvr>
                                        <p:cTn id="7" dur="1000"/>
                                        <p:tgtEl>
                                          <p:spTgt spid="198"/>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201"/>
                                        </p:tgtEl>
                                        <p:attrNameLst>
                                          <p:attrName>style.visibility</p:attrName>
                                        </p:attrNameLst>
                                      </p:cBhvr>
                                      <p:to>
                                        <p:strVal val="visible"/>
                                      </p:to>
                                    </p:set>
                                    <p:animEffect filter="dissolve" transition="in">
                                      <p:cBhvr>
                                        <p:cTn id="12" dur="1000"/>
                                        <p:tgtEl>
                                          <p:spTgt spid="201"/>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9" grpId="3" fill="hold">
                                  <p:stCondLst>
                                    <p:cond delay="0"/>
                                  </p:stCondLst>
                                  <p:iterate type="el" backwards="0">
                                    <p:tmAbs val="0"/>
                                  </p:iterate>
                                  <p:childTnLst>
                                    <p:set>
                                      <p:cBhvr>
                                        <p:cTn id="16" fill="hold"/>
                                        <p:tgtEl>
                                          <p:spTgt spid="204"/>
                                        </p:tgtEl>
                                        <p:attrNameLst>
                                          <p:attrName>style.visibility</p:attrName>
                                        </p:attrNameLst>
                                      </p:cBhvr>
                                      <p:to>
                                        <p:strVal val="visible"/>
                                      </p:to>
                                    </p:set>
                                    <p:animEffect filter="dissolve" transition="in">
                                      <p:cBhvr>
                                        <p:cTn id="17" dur="1000"/>
                                        <p:tgtEl>
                                          <p:spTgt spid="2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8" grpId="1"/>
      <p:bldP build="whole" bldLvl="1" animBg="1" rev="0" advAuto="0" spid="204" grpId="3"/>
      <p:bldP build="whole" bldLvl="1" animBg="1" rev="0" advAuto="0" spid="201" grpId="2"/>
    </p:bldLst>
  </p:timing>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209" name="Centralized…"/>
          <p:cNvSpPr txBox="1"/>
          <p:nvPr/>
        </p:nvSpPr>
        <p:spPr>
          <a:xfrm>
            <a:off x="25657495" y="5148262"/>
            <a:ext cx="5084192" cy="3419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defRPr sz="7200"/>
            </a:pPr>
            <a:r>
              <a:t>Centralized</a:t>
            </a:r>
          </a:p>
          <a:p>
            <a:pPr algn="l">
              <a:defRPr sz="7200"/>
            </a:pPr>
            <a:r>
              <a:t>Off-chain</a:t>
            </a:r>
          </a:p>
          <a:p>
            <a:pPr algn="l">
              <a:defRPr sz="7200"/>
            </a:pPr>
            <a:r>
              <a:t>Exchange</a:t>
            </a:r>
          </a:p>
        </p:txBody>
      </p:sp>
      <p:sp>
        <p:nvSpPr>
          <p:cNvPr id="210" name="order#1…"/>
          <p:cNvSpPr/>
          <p:nvPr/>
        </p:nvSpPr>
        <p:spPr>
          <a:xfrm>
            <a:off x="4186431" y="4578599"/>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10000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10 </a:t>
            </a:r>
            <a:r>
              <a:rPr>
                <a:solidFill>
                  <a:schemeClr val="accent2">
                    <a:hueOff val="-2473793"/>
                    <a:satOff val="-50209"/>
                    <a:lumOff val="23543"/>
                  </a:schemeClr>
                </a:solidFill>
              </a:rPr>
              <a:t>token_B</a:t>
            </a:r>
          </a:p>
        </p:txBody>
      </p:sp>
      <p:sp>
        <p:nvSpPr>
          <p:cNvPr id="211" name="order#2…"/>
          <p:cNvSpPr/>
          <p:nvPr/>
        </p:nvSpPr>
        <p:spPr>
          <a:xfrm>
            <a:off x="10280732" y="4578599"/>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9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110 </a:t>
            </a:r>
            <a:r>
              <a:rPr>
                <a:solidFill>
                  <a:schemeClr val="accent3">
                    <a:satOff val="18648"/>
                    <a:lumOff val="5971"/>
                  </a:schemeClr>
                </a:solidFill>
              </a:rPr>
              <a:t>token_C</a:t>
            </a:r>
          </a:p>
        </p:txBody>
      </p:sp>
      <p:sp>
        <p:nvSpPr>
          <p:cNvPr id="212" name="order#3…"/>
          <p:cNvSpPr/>
          <p:nvPr/>
        </p:nvSpPr>
        <p:spPr>
          <a:xfrm>
            <a:off x="16375033" y="4578599"/>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order#3</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address_Z</a:t>
            </a:r>
          </a:p>
          <a:p>
            <a:pPr lvl="1" algn="l">
              <a:defRPr sz="2000">
                <a:solidFill>
                  <a:schemeClr val="accent6"/>
                </a:solidFill>
                <a:latin typeface="Roboto Bold"/>
                <a:ea typeface="Roboto Bold"/>
                <a:cs typeface="Roboto Bold"/>
                <a:sym typeface="Roboto Bold"/>
              </a:defRPr>
            </a:pPr>
            <a:r>
              <a:t>selling:         </a:t>
            </a:r>
            <a:r>
              <a:t>100 </a:t>
            </a:r>
            <a:r>
              <a:rPr>
                <a:solidFill>
                  <a:schemeClr val="accent3">
                    <a:satOff val="18648"/>
                    <a:lumOff val="5971"/>
                  </a:schemeClr>
                </a:solidFill>
              </a:rPr>
              <a:t>token_C</a:t>
            </a:r>
          </a:p>
          <a:p>
            <a:pPr lvl="1" algn="l">
              <a:defRPr sz="2000">
                <a:solidFill>
                  <a:schemeClr val="accent6"/>
                </a:solidFill>
                <a:latin typeface="Roboto Bold"/>
                <a:ea typeface="Roboto Bold"/>
                <a:cs typeface="Roboto Bold"/>
                <a:sym typeface="Roboto Bold"/>
              </a:defRPr>
            </a:pPr>
            <a:r>
              <a:t>purchasing: </a:t>
            </a:r>
            <a:r>
              <a:t>8000 </a:t>
            </a:r>
            <a:r>
              <a:rPr>
                <a:solidFill>
                  <a:schemeClr val="accent5">
                    <a:hueOff val="-444211"/>
                    <a:satOff val="-14915"/>
                    <a:lumOff val="22857"/>
                  </a:schemeClr>
                </a:solidFill>
              </a:rPr>
              <a:t>token_A</a:t>
            </a:r>
          </a:p>
        </p:txBody>
      </p:sp>
      <p:grpSp>
        <p:nvGrpSpPr>
          <p:cNvPr id="215" name="成组"/>
          <p:cNvGrpSpPr/>
          <p:nvPr/>
        </p:nvGrpSpPr>
        <p:grpSpPr>
          <a:xfrm>
            <a:off x="7492765" y="10994297"/>
            <a:ext cx="6389101" cy="2116709"/>
            <a:chOff x="0" y="781049"/>
            <a:chExt cx="6389099" cy="2116707"/>
          </a:xfrm>
        </p:grpSpPr>
        <p:sp>
          <p:nvSpPr>
            <p:cNvPr id="213" name="4.多订单环路撮合"/>
            <p:cNvSpPr txBox="1"/>
            <p:nvPr/>
          </p:nvSpPr>
          <p:spPr>
            <a:xfrm>
              <a:off x="0" y="781049"/>
              <a:ext cx="4949925" cy="993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4800">
                  <a:latin typeface="Roboto Bold"/>
                  <a:ea typeface="Roboto Bold"/>
                  <a:cs typeface="Roboto Bold"/>
                  <a:sym typeface="Roboto Bold"/>
                </a:defRPr>
              </a:lvl1pPr>
            </a:lstStyle>
            <a:p>
              <a:pPr/>
              <a:r>
                <a:t>4.多订单环路撮合</a:t>
              </a:r>
            </a:p>
          </p:txBody>
        </p:sp>
        <p:sp>
          <p:nvSpPr>
            <p:cNvPr id="214" name="革命性的“环路撮合”机制，允许任意两个虚拟货币之间的交易。同时能够更大程度上生成新的流动性。"/>
            <p:cNvSpPr txBox="1"/>
            <p:nvPr/>
          </p:nvSpPr>
          <p:spPr>
            <a:xfrm>
              <a:off x="35418" y="1489250"/>
              <a:ext cx="6353682" cy="14085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lvl1pPr algn="l">
                <a:defRPr sz="2400">
                  <a:latin typeface="Roboto Regular"/>
                  <a:ea typeface="Roboto Regular"/>
                  <a:cs typeface="Roboto Regular"/>
                  <a:sym typeface="Roboto Regular"/>
                </a:defRPr>
              </a:lvl1pPr>
            </a:lstStyle>
            <a:p>
              <a:pPr/>
              <a:r>
                <a:t>革命性的“环路撮合”机制，允许任意两个虚拟货币之间的交易。同时能够更大程度上生成新的流动性。</a:t>
              </a:r>
            </a:p>
          </p:txBody>
        </p:sp>
      </p:gr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 presetID="2" grpId="1" fill="hold">
                                  <p:stCondLst>
                                    <p:cond delay="0"/>
                                  </p:stCondLst>
                                  <p:iterate type="el" backwards="0">
                                    <p:tmAbs val="0"/>
                                  </p:iterate>
                                  <p:childTnLst>
                                    <p:set>
                                      <p:cBhvr>
                                        <p:cTn id="6" fill="hold"/>
                                        <p:tgtEl>
                                          <p:spTgt spid="210"/>
                                        </p:tgtEl>
                                        <p:attrNameLst>
                                          <p:attrName>style.visibility</p:attrName>
                                        </p:attrNameLst>
                                      </p:cBhvr>
                                      <p:to>
                                        <p:strVal val="visible"/>
                                      </p:to>
                                    </p:set>
                                    <p:anim calcmode="lin" valueType="num">
                                      <p:cBhvr>
                                        <p:cTn id="7" dur="1000" fill="hold"/>
                                        <p:tgtEl>
                                          <p:spTgt spid="210"/>
                                        </p:tgtEl>
                                        <p:attrNameLst>
                                          <p:attrName>ppt_x</p:attrName>
                                        </p:attrNameLst>
                                      </p:cBhvr>
                                      <p:tavLst>
                                        <p:tav tm="0">
                                          <p:val>
                                            <p:strVal val="#ppt_x"/>
                                          </p:val>
                                        </p:tav>
                                        <p:tav tm="100000">
                                          <p:val>
                                            <p:strVal val="#ppt_x"/>
                                          </p:val>
                                        </p:tav>
                                      </p:tavLst>
                                    </p:anim>
                                    <p:anim calcmode="lin" valueType="num">
                                      <p:cBhvr>
                                        <p:cTn id="8" dur="1000" fill="hold"/>
                                        <p:tgtEl>
                                          <p:spTgt spid="210"/>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Class="entr" nodeType="afterEffect" presetSubtype="1" presetID="2" grpId="2" fill="hold">
                                  <p:stCondLst>
                                    <p:cond delay="0"/>
                                  </p:stCondLst>
                                  <p:iterate type="el" backwards="0">
                                    <p:tmAbs val="0"/>
                                  </p:iterate>
                                  <p:childTnLst>
                                    <p:set>
                                      <p:cBhvr>
                                        <p:cTn id="11" fill="hold"/>
                                        <p:tgtEl>
                                          <p:spTgt spid="211"/>
                                        </p:tgtEl>
                                        <p:attrNameLst>
                                          <p:attrName>style.visibility</p:attrName>
                                        </p:attrNameLst>
                                      </p:cBhvr>
                                      <p:to>
                                        <p:strVal val="visible"/>
                                      </p:to>
                                    </p:set>
                                    <p:anim calcmode="lin" valueType="num">
                                      <p:cBhvr>
                                        <p:cTn id="12" dur="500" fill="hold"/>
                                        <p:tgtEl>
                                          <p:spTgt spid="211"/>
                                        </p:tgtEl>
                                        <p:attrNameLst>
                                          <p:attrName>ppt_x</p:attrName>
                                        </p:attrNameLst>
                                      </p:cBhvr>
                                      <p:tavLst>
                                        <p:tav tm="0">
                                          <p:val>
                                            <p:strVal val="#ppt_x"/>
                                          </p:val>
                                        </p:tav>
                                        <p:tav tm="100000">
                                          <p:val>
                                            <p:strVal val="#ppt_x"/>
                                          </p:val>
                                        </p:tav>
                                      </p:tavLst>
                                    </p:anim>
                                    <p:anim calcmode="lin" valueType="num">
                                      <p:cBhvr>
                                        <p:cTn id="13" dur="500" fill="hold"/>
                                        <p:tgtEl>
                                          <p:spTgt spid="211"/>
                                        </p:tgtEl>
                                        <p:attrNameLst>
                                          <p:attrName>ppt_y</p:attrName>
                                        </p:attrNameLst>
                                      </p:cBhvr>
                                      <p:tavLst>
                                        <p:tav tm="0">
                                          <p:val>
                                            <p:strVal val="0-#ppt_h/2"/>
                                          </p:val>
                                        </p:tav>
                                        <p:tav tm="100000">
                                          <p:val>
                                            <p:strVal val="#ppt_y"/>
                                          </p:val>
                                        </p:tav>
                                      </p:tavLst>
                                    </p:anim>
                                  </p:childTnLst>
                                </p:cTn>
                              </p:par>
                            </p:childTnLst>
                          </p:cTn>
                        </p:par>
                        <p:par>
                          <p:cTn id="14" fill="hold">
                            <p:stCondLst>
                              <p:cond delay="1500"/>
                            </p:stCondLst>
                            <p:childTnLst>
                              <p:par>
                                <p:cTn id="15" presetClass="entr" nodeType="afterEffect" presetSubtype="1" presetID="2" grpId="3" fill="hold">
                                  <p:stCondLst>
                                    <p:cond delay="0"/>
                                  </p:stCondLst>
                                  <p:iterate type="el" backwards="0">
                                    <p:tmAbs val="0"/>
                                  </p:iterate>
                                  <p:childTnLst>
                                    <p:set>
                                      <p:cBhvr>
                                        <p:cTn id="16" fill="hold"/>
                                        <p:tgtEl>
                                          <p:spTgt spid="212"/>
                                        </p:tgtEl>
                                        <p:attrNameLst>
                                          <p:attrName>style.visibility</p:attrName>
                                        </p:attrNameLst>
                                      </p:cBhvr>
                                      <p:to>
                                        <p:strVal val="visible"/>
                                      </p:to>
                                    </p:set>
                                    <p:anim calcmode="lin" valueType="num">
                                      <p:cBhvr>
                                        <p:cTn id="17" dur="500" fill="hold"/>
                                        <p:tgtEl>
                                          <p:spTgt spid="212"/>
                                        </p:tgtEl>
                                        <p:attrNameLst>
                                          <p:attrName>ppt_x</p:attrName>
                                        </p:attrNameLst>
                                      </p:cBhvr>
                                      <p:tavLst>
                                        <p:tav tm="0">
                                          <p:val>
                                            <p:strVal val="#ppt_x"/>
                                          </p:val>
                                        </p:tav>
                                        <p:tav tm="100000">
                                          <p:val>
                                            <p:strVal val="#ppt_x"/>
                                          </p:val>
                                        </p:tav>
                                      </p:tavLst>
                                    </p:anim>
                                    <p:anim calcmode="lin" valueType="num">
                                      <p:cBhvr>
                                        <p:cTn id="18" dur="500" fill="hold"/>
                                        <p:tgtEl>
                                          <p:spTgt spid="21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1" grpId="2"/>
      <p:bldP build="whole" bldLvl="1" animBg="1" rev="0" advAuto="0" spid="210" grpId="1"/>
      <p:bldP build="whole" bldLvl="1" animBg="1" rev="0" advAuto="0" spid="212" grpId="3"/>
    </p:bldLst>
  </p:timing>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217" name="Centralized…"/>
          <p:cNvSpPr txBox="1"/>
          <p:nvPr/>
        </p:nvSpPr>
        <p:spPr>
          <a:xfrm>
            <a:off x="25657495" y="5148262"/>
            <a:ext cx="5084192" cy="3419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defRPr sz="7200"/>
            </a:pPr>
            <a:r>
              <a:t>Centralized</a:t>
            </a:r>
          </a:p>
          <a:p>
            <a:pPr algn="l">
              <a:defRPr sz="7200"/>
            </a:pPr>
            <a:r>
              <a:t>Off-chain</a:t>
            </a:r>
          </a:p>
          <a:p>
            <a:pPr algn="l">
              <a:defRPr sz="7200"/>
            </a:pPr>
            <a:r>
              <a:t>Exchange</a:t>
            </a:r>
          </a:p>
        </p:txBody>
      </p:sp>
      <p:sp>
        <p:nvSpPr>
          <p:cNvPr id="218" name="order#1…"/>
          <p:cNvSpPr/>
          <p:nvPr/>
        </p:nvSpPr>
        <p:spPr>
          <a:xfrm>
            <a:off x="4186431" y="4578599"/>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order#1</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address_X</a:t>
            </a:r>
          </a:p>
          <a:p>
            <a:pPr lvl="1" algn="l">
              <a:defRPr sz="2000">
                <a:solidFill>
                  <a:schemeClr val="accent6"/>
                </a:solidFill>
                <a:latin typeface="Roboto Bold"/>
                <a:ea typeface="Roboto Bold"/>
                <a:cs typeface="Roboto Bold"/>
                <a:sym typeface="Roboto Bold"/>
              </a:defRPr>
            </a:pPr>
            <a:r>
              <a:t>selling:         </a:t>
            </a:r>
            <a:r>
              <a:t>2102 </a:t>
            </a:r>
            <a:r>
              <a:rPr>
                <a:solidFill>
                  <a:schemeClr val="accent5">
                    <a:hueOff val="-444211"/>
                    <a:satOff val="-14915"/>
                    <a:lumOff val="22857"/>
                  </a:schemeClr>
                </a:solidFill>
              </a:rPr>
              <a:t>token_A</a:t>
            </a:r>
          </a:p>
          <a:p>
            <a:pPr lvl="1" algn="l">
              <a:defRPr sz="2000">
                <a:solidFill>
                  <a:schemeClr val="accent6"/>
                </a:solidFill>
                <a:latin typeface="Roboto Bold"/>
                <a:ea typeface="Roboto Bold"/>
                <a:cs typeface="Roboto Bold"/>
                <a:sym typeface="Roboto Bold"/>
              </a:defRPr>
            </a:pPr>
            <a:r>
              <a:t>purchasing: </a:t>
            </a:r>
            <a:r>
              <a:t>2 </a:t>
            </a:r>
            <a:r>
              <a:rPr>
                <a:solidFill>
                  <a:schemeClr val="accent2">
                    <a:hueOff val="-2473793"/>
                    <a:satOff val="-50209"/>
                    <a:lumOff val="23543"/>
                  </a:schemeClr>
                </a:solidFill>
              </a:rPr>
              <a:t>token_B</a:t>
            </a:r>
          </a:p>
        </p:txBody>
      </p:sp>
      <p:sp>
        <p:nvSpPr>
          <p:cNvPr id="219" name="order#2…"/>
          <p:cNvSpPr/>
          <p:nvPr/>
        </p:nvSpPr>
        <p:spPr>
          <a:xfrm>
            <a:off x="10280732" y="4578599"/>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order#2</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address_Y</a:t>
            </a:r>
          </a:p>
          <a:p>
            <a:pPr lvl="1" algn="l">
              <a:defRPr sz="2000">
                <a:solidFill>
                  <a:schemeClr val="accent6"/>
                </a:solidFill>
                <a:latin typeface="Roboto Bold"/>
                <a:ea typeface="Roboto Bold"/>
                <a:cs typeface="Roboto Bold"/>
                <a:sym typeface="Roboto Bold"/>
              </a:defRPr>
            </a:pPr>
            <a:r>
              <a:t>selling:         </a:t>
            </a:r>
            <a:r>
              <a:t>1 </a:t>
            </a:r>
            <a:r>
              <a:rPr>
                <a:solidFill>
                  <a:schemeClr val="accent2">
                    <a:hueOff val="-2473793"/>
                    <a:satOff val="-50209"/>
                    <a:lumOff val="23543"/>
                  </a:schemeClr>
                </a:solidFill>
              </a:rPr>
              <a:t>token_B</a:t>
            </a:r>
          </a:p>
          <a:p>
            <a:pPr lvl="1" algn="l">
              <a:defRPr sz="2000">
                <a:solidFill>
                  <a:schemeClr val="accent6"/>
                </a:solidFill>
                <a:latin typeface="Roboto Bold"/>
                <a:ea typeface="Roboto Bold"/>
                <a:cs typeface="Roboto Bold"/>
                <a:sym typeface="Roboto Bold"/>
              </a:defRPr>
            </a:pPr>
            <a:r>
              <a:t>purchasing: </a:t>
            </a:r>
            <a:r>
              <a:t>12 </a:t>
            </a:r>
            <a:r>
              <a:rPr>
                <a:solidFill>
                  <a:schemeClr val="accent3">
                    <a:satOff val="18648"/>
                    <a:lumOff val="5971"/>
                  </a:schemeClr>
                </a:solidFill>
              </a:rPr>
              <a:t>token_C</a:t>
            </a:r>
          </a:p>
        </p:txBody>
      </p:sp>
      <p:sp>
        <p:nvSpPr>
          <p:cNvPr id="220" name="order#3…"/>
          <p:cNvSpPr/>
          <p:nvPr/>
        </p:nvSpPr>
        <p:spPr>
          <a:xfrm>
            <a:off x="16375033" y="4578599"/>
            <a:ext cx="3822536" cy="2044201"/>
          </a:xfrm>
          <a:prstGeom prst="roundRect">
            <a:avLst>
              <a:gd name="adj" fmla="val 15000"/>
            </a:avLst>
          </a:prstGeom>
          <a:solidFill>
            <a:srgbClr val="FFFFFF"/>
          </a:solidFill>
          <a:ln w="25400">
            <a:solidFill>
              <a:srgbClr val="000000"/>
            </a:solidFill>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lIns="71437" tIns="71437" rIns="71437" bIns="71437" anchor="ctr"/>
          <a:lstStyle/>
          <a:p>
            <a:pPr algn="l">
              <a:defRPr i="1" sz="2000">
                <a:solidFill>
                  <a:schemeClr val="accent6"/>
                </a:solidFill>
                <a:latin typeface="Roboto Bold"/>
                <a:ea typeface="Roboto Bold"/>
                <a:cs typeface="Roboto Bold"/>
                <a:sym typeface="Roboto Bold"/>
              </a:defRPr>
            </a:pPr>
            <a:r>
              <a:t>order#3</a:t>
            </a:r>
          </a:p>
          <a:p>
            <a:pPr algn="l">
              <a:defRPr sz="2000">
                <a:solidFill>
                  <a:schemeClr val="accent6"/>
                </a:solidFill>
                <a:latin typeface="Roboto Bold"/>
                <a:ea typeface="Roboto Bold"/>
                <a:cs typeface="Roboto Bold"/>
                <a:sym typeface="Roboto Bold"/>
              </a:defRPr>
            </a:pPr>
          </a:p>
          <a:p>
            <a:pPr lvl="1" algn="l">
              <a:defRPr sz="2000">
                <a:solidFill>
                  <a:schemeClr val="accent6"/>
                </a:solidFill>
                <a:latin typeface="Roboto Bold"/>
                <a:ea typeface="Roboto Bold"/>
                <a:cs typeface="Roboto Bold"/>
                <a:sym typeface="Roboto Bold"/>
              </a:defRPr>
            </a:pPr>
            <a:r>
              <a:t>originator:    </a:t>
            </a:r>
            <a:r>
              <a:t>address_Z</a:t>
            </a:r>
          </a:p>
          <a:p>
            <a:pPr lvl="1" algn="l">
              <a:defRPr sz="2000">
                <a:solidFill>
                  <a:schemeClr val="accent6"/>
                </a:solidFill>
                <a:latin typeface="Roboto Bold"/>
                <a:ea typeface="Roboto Bold"/>
                <a:cs typeface="Roboto Bold"/>
                <a:sym typeface="Roboto Bold"/>
              </a:defRPr>
            </a:pPr>
            <a:r>
              <a:t>selling:         </a:t>
            </a:r>
            <a:r>
              <a:t>2 </a:t>
            </a:r>
            <a:r>
              <a:rPr>
                <a:solidFill>
                  <a:schemeClr val="accent3">
                    <a:satOff val="18648"/>
                    <a:lumOff val="5971"/>
                  </a:schemeClr>
                </a:solidFill>
              </a:rPr>
              <a:t>token_C</a:t>
            </a:r>
          </a:p>
          <a:p>
            <a:pPr lvl="1" algn="l">
              <a:defRPr sz="2000">
                <a:solidFill>
                  <a:schemeClr val="accent6"/>
                </a:solidFill>
                <a:latin typeface="Roboto Bold"/>
                <a:ea typeface="Roboto Bold"/>
                <a:cs typeface="Roboto Bold"/>
                <a:sym typeface="Roboto Bold"/>
              </a:defRPr>
            </a:pPr>
            <a:r>
              <a:t>purchasing: </a:t>
            </a:r>
            <a:r>
              <a:t>160 </a:t>
            </a:r>
            <a:r>
              <a:rPr>
                <a:solidFill>
                  <a:schemeClr val="accent5">
                    <a:hueOff val="-444211"/>
                    <a:satOff val="-14915"/>
                    <a:lumOff val="22857"/>
                  </a:schemeClr>
                </a:solidFill>
              </a:rPr>
              <a:t>token_A</a:t>
            </a:r>
          </a:p>
        </p:txBody>
      </p:sp>
      <p:grpSp>
        <p:nvGrpSpPr>
          <p:cNvPr id="227" name="成组"/>
          <p:cNvGrpSpPr/>
          <p:nvPr/>
        </p:nvGrpSpPr>
        <p:grpSpPr>
          <a:xfrm>
            <a:off x="6097699" y="6659570"/>
            <a:ext cx="11825148" cy="1613485"/>
            <a:chOff x="0" y="0"/>
            <a:chExt cx="11825147" cy="1613484"/>
          </a:xfrm>
        </p:grpSpPr>
        <p:sp>
          <p:nvSpPr>
            <p:cNvPr id="221" name="线条"/>
            <p:cNvSpPr/>
            <p:nvPr/>
          </p:nvSpPr>
          <p:spPr>
            <a:xfrm flipV="1">
              <a:off x="-1" y="-1"/>
              <a:ext cx="2" cy="1613486"/>
            </a:xfrm>
            <a:prstGeom prst="line">
              <a:avLst/>
            </a:prstGeom>
            <a:noFill/>
            <a:ln w="101600" cap="flat">
              <a:solidFill>
                <a:schemeClr val="accent6"/>
              </a:solidFill>
              <a:prstDash val="solid"/>
              <a:miter lim="400000"/>
              <a:tailEnd type="triangle" w="med" len="med"/>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222" name="线条"/>
            <p:cNvSpPr/>
            <p:nvPr/>
          </p:nvSpPr>
          <p:spPr>
            <a:xfrm flipV="1">
              <a:off x="6718587" y="-1"/>
              <a:ext cx="1" cy="1613486"/>
            </a:xfrm>
            <a:prstGeom prst="line">
              <a:avLst/>
            </a:prstGeom>
            <a:noFill/>
            <a:ln w="101600" cap="flat">
              <a:solidFill>
                <a:schemeClr val="accent6"/>
              </a:solidFill>
              <a:prstDash val="solid"/>
              <a:miter lim="400000"/>
              <a:tailEnd type="triangle" w="med" len="med"/>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223" name="线条"/>
            <p:cNvSpPr/>
            <p:nvPr/>
          </p:nvSpPr>
          <p:spPr>
            <a:xfrm flipV="1">
              <a:off x="11813285" y="196124"/>
              <a:ext cx="1" cy="1410663"/>
            </a:xfrm>
            <a:prstGeom prst="line">
              <a:avLst/>
            </a:prstGeom>
            <a:noFill/>
            <a:ln w="101600" cap="flat">
              <a:solidFill>
                <a:schemeClr val="accent6"/>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224" name="线条"/>
            <p:cNvSpPr/>
            <p:nvPr/>
          </p:nvSpPr>
          <p:spPr>
            <a:xfrm flipV="1">
              <a:off x="5035030" y="183424"/>
              <a:ext cx="1" cy="1410663"/>
            </a:xfrm>
            <a:prstGeom prst="line">
              <a:avLst/>
            </a:prstGeom>
            <a:noFill/>
            <a:ln w="101600" cap="flat">
              <a:solidFill>
                <a:schemeClr val="accent6"/>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225" name="线条"/>
            <p:cNvSpPr/>
            <p:nvPr/>
          </p:nvSpPr>
          <p:spPr>
            <a:xfrm>
              <a:off x="6740955" y="1558588"/>
              <a:ext cx="5084193" cy="1"/>
            </a:xfrm>
            <a:prstGeom prst="line">
              <a:avLst/>
            </a:prstGeom>
            <a:noFill/>
            <a:ln w="101600" cap="flat">
              <a:solidFill>
                <a:schemeClr val="accent6"/>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226" name="线条"/>
            <p:cNvSpPr/>
            <p:nvPr/>
          </p:nvSpPr>
          <p:spPr>
            <a:xfrm>
              <a:off x="2331" y="1558588"/>
              <a:ext cx="5084192" cy="1"/>
            </a:xfrm>
            <a:prstGeom prst="line">
              <a:avLst/>
            </a:prstGeom>
            <a:noFill/>
            <a:ln w="101600" cap="flat">
              <a:solidFill>
                <a:schemeClr val="accent6"/>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grpSp>
      <p:grpSp>
        <p:nvGrpSpPr>
          <p:cNvPr id="231" name="成组"/>
          <p:cNvGrpSpPr/>
          <p:nvPr/>
        </p:nvGrpSpPr>
        <p:grpSpPr>
          <a:xfrm>
            <a:off x="6034199" y="2877545"/>
            <a:ext cx="11911425" cy="1657587"/>
            <a:chOff x="0" y="0"/>
            <a:chExt cx="11911424" cy="1657586"/>
          </a:xfrm>
        </p:grpSpPr>
        <p:sp>
          <p:nvSpPr>
            <p:cNvPr id="228" name="线条"/>
            <p:cNvSpPr/>
            <p:nvPr/>
          </p:nvSpPr>
          <p:spPr>
            <a:xfrm>
              <a:off x="11864085" y="44102"/>
              <a:ext cx="1" cy="1613485"/>
            </a:xfrm>
            <a:prstGeom prst="line">
              <a:avLst/>
            </a:prstGeom>
            <a:noFill/>
            <a:ln w="101600" cap="flat">
              <a:solidFill>
                <a:schemeClr val="accent6"/>
              </a:solidFill>
              <a:prstDash val="solid"/>
              <a:miter lim="400000"/>
              <a:tailEnd type="triangle" w="med" len="med"/>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229" name="线条"/>
            <p:cNvSpPr/>
            <p:nvPr/>
          </p:nvSpPr>
          <p:spPr>
            <a:xfrm>
              <a:off x="2331" y="42195"/>
              <a:ext cx="11909094" cy="1"/>
            </a:xfrm>
            <a:prstGeom prst="line">
              <a:avLst/>
            </a:prstGeom>
            <a:noFill/>
            <a:ln w="101600" cap="flat">
              <a:solidFill>
                <a:schemeClr val="accent6"/>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230" name="线条"/>
            <p:cNvSpPr/>
            <p:nvPr/>
          </p:nvSpPr>
          <p:spPr>
            <a:xfrm flipV="1">
              <a:off x="-1" y="-1"/>
              <a:ext cx="2" cy="1410663"/>
            </a:xfrm>
            <a:prstGeom prst="line">
              <a:avLst/>
            </a:prstGeom>
            <a:noFill/>
            <a:ln w="101600" cap="flat">
              <a:solidFill>
                <a:schemeClr val="accent6"/>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grpSp>
      <p:sp>
        <p:nvSpPr>
          <p:cNvPr id="232" name="8 token_B"/>
          <p:cNvSpPr txBox="1"/>
          <p:nvPr/>
        </p:nvSpPr>
        <p:spPr>
          <a:xfrm>
            <a:off x="7764036" y="7686422"/>
            <a:ext cx="1512541" cy="4730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lvl="1" algn="l">
              <a:defRPr sz="2000">
                <a:solidFill>
                  <a:schemeClr val="accent6"/>
                </a:solidFill>
                <a:latin typeface="Roboto Bold"/>
                <a:ea typeface="Roboto Bold"/>
                <a:cs typeface="Roboto Bold"/>
                <a:sym typeface="Roboto Bold"/>
              </a:defRPr>
            </a:pPr>
            <a:r>
              <a:rPr>
                <a:solidFill>
                  <a:srgbClr val="000000"/>
                </a:solidFill>
              </a:rPr>
              <a:t>8 </a:t>
            </a:r>
            <a:r>
              <a:rPr>
                <a:solidFill>
                  <a:schemeClr val="accent2">
                    <a:hueOff val="-2473793"/>
                    <a:satOff val="-50209"/>
                    <a:lumOff val="23543"/>
                  </a:schemeClr>
                </a:solidFill>
              </a:rPr>
              <a:t>token_B</a:t>
            </a:r>
          </a:p>
        </p:txBody>
      </p:sp>
      <p:sp>
        <p:nvSpPr>
          <p:cNvPr id="233" name="98 token_C"/>
          <p:cNvSpPr txBox="1"/>
          <p:nvPr/>
        </p:nvSpPr>
        <p:spPr>
          <a:xfrm>
            <a:off x="14409325" y="7686422"/>
            <a:ext cx="1657648" cy="4730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lvl="1" algn="l">
              <a:defRPr sz="2000">
                <a:solidFill>
                  <a:schemeClr val="accent6"/>
                </a:solidFill>
                <a:latin typeface="Roboto Bold"/>
                <a:ea typeface="Roboto Bold"/>
                <a:cs typeface="Roboto Bold"/>
                <a:sym typeface="Roboto Bold"/>
              </a:defRPr>
            </a:pPr>
            <a:r>
              <a:rPr>
                <a:solidFill>
                  <a:srgbClr val="000000"/>
                </a:solidFill>
              </a:rPr>
              <a:t>98</a:t>
            </a:r>
            <a:r>
              <a:t> </a:t>
            </a:r>
            <a:r>
              <a:rPr>
                <a:solidFill>
                  <a:schemeClr val="accent3">
                    <a:satOff val="18648"/>
                    <a:lumOff val="5971"/>
                  </a:schemeClr>
                </a:solidFill>
              </a:rPr>
              <a:t>token_C</a:t>
            </a:r>
          </a:p>
        </p:txBody>
      </p:sp>
      <p:sp>
        <p:nvSpPr>
          <p:cNvPr id="234" name="7898 token_A"/>
          <p:cNvSpPr txBox="1"/>
          <p:nvPr/>
        </p:nvSpPr>
        <p:spPr>
          <a:xfrm>
            <a:off x="11363052" y="2380400"/>
            <a:ext cx="1949351" cy="4730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lvl="1" algn="l">
              <a:defRPr sz="2000">
                <a:solidFill>
                  <a:schemeClr val="accent6"/>
                </a:solidFill>
                <a:latin typeface="Roboto Bold"/>
                <a:ea typeface="Roboto Bold"/>
                <a:cs typeface="Roboto Bold"/>
                <a:sym typeface="Roboto Bold"/>
              </a:defRPr>
            </a:pPr>
            <a:r>
              <a:rPr>
                <a:solidFill>
                  <a:srgbClr val="000000"/>
                </a:solidFill>
              </a:rPr>
              <a:t>7898</a:t>
            </a:r>
            <a:r>
              <a:t> </a:t>
            </a:r>
            <a:r>
              <a:rPr>
                <a:solidFill>
                  <a:schemeClr val="accent5">
                    <a:hueOff val="-444211"/>
                    <a:satOff val="-14915"/>
                    <a:lumOff val="22857"/>
                  </a:schemeClr>
                </a:solidFill>
              </a:rPr>
              <a:t>token_A</a:t>
            </a:r>
          </a:p>
        </p:txBody>
      </p:sp>
      <p:sp>
        <p:nvSpPr>
          <p:cNvPr id="235" name="dust"/>
          <p:cNvSpPr/>
          <p:nvPr/>
        </p:nvSpPr>
        <p:spPr>
          <a:xfrm rot="1567513">
            <a:off x="19529758" y="4435353"/>
            <a:ext cx="1292737" cy="724826"/>
          </a:xfrm>
          <a:prstGeom prst="roundRect">
            <a:avLst>
              <a:gd name="adj" fmla="val 26282"/>
            </a:avLst>
          </a:prstGeom>
          <a:solidFill>
            <a:schemeClr val="accent5"/>
          </a:solidFill>
          <a:ln w="12700">
            <a:miter lim="400000"/>
          </a:ln>
          <a:effectLst>
            <a:outerShdw sx="100000" sy="100000" kx="0" ky="0" algn="b" rotWithShape="0" blurRad="25400" dist="25400" dir="2388334">
              <a:srgbClr val="000000">
                <a:alpha val="79310"/>
              </a:srgbClr>
            </a:outerShdw>
          </a:effectLst>
          <a:extLst>
            <a:ext uri="{C572A759-6A51-4108-AA02-DFA0A04FC94B}">
              <ma14:wrappingTextBoxFlag xmlns:ma14="http://schemas.microsoft.com/office/mac/drawingml/2011/main" val="1"/>
            </a:ext>
          </a:extLst>
        </p:spPr>
        <p:txBody>
          <a:bodyPr lIns="71437" tIns="71437" rIns="71437" bIns="71437" anchor="ctr"/>
          <a:lstStyle>
            <a:lvl1pPr>
              <a:defRPr sz="3200">
                <a:solidFill>
                  <a:srgbClr val="FFFFFF"/>
                </a:solidFill>
              </a:defRPr>
            </a:lvl1pPr>
          </a:lstStyle>
          <a:p>
            <a:pPr/>
            <a:r>
              <a:t>dust</a:t>
            </a:r>
          </a:p>
        </p:txBody>
      </p:sp>
      <p:sp>
        <p:nvSpPr>
          <p:cNvPr id="236" name="dust"/>
          <p:cNvSpPr/>
          <p:nvPr/>
        </p:nvSpPr>
        <p:spPr>
          <a:xfrm rot="1567513">
            <a:off x="13373247" y="4268571"/>
            <a:ext cx="1292737" cy="724826"/>
          </a:xfrm>
          <a:prstGeom prst="roundRect">
            <a:avLst>
              <a:gd name="adj" fmla="val 26282"/>
            </a:avLst>
          </a:prstGeom>
          <a:solidFill>
            <a:schemeClr val="accent5"/>
          </a:solidFill>
          <a:ln w="12700">
            <a:miter lim="400000"/>
          </a:ln>
          <a:effectLst>
            <a:outerShdw sx="100000" sy="100000" kx="0" ky="0" algn="b" rotWithShape="0" blurRad="25400" dist="25400" dir="2388334">
              <a:srgbClr val="000000">
                <a:alpha val="79310"/>
              </a:srgbClr>
            </a:outerShdw>
          </a:effectLst>
          <a:extLst>
            <a:ext uri="{C572A759-6A51-4108-AA02-DFA0A04FC94B}">
              <ma14:wrappingTextBoxFlag xmlns:ma14="http://schemas.microsoft.com/office/mac/drawingml/2011/main" val="1"/>
            </a:ext>
          </a:extLst>
        </p:spPr>
        <p:txBody>
          <a:bodyPr lIns="71437" tIns="71437" rIns="71437" bIns="71437" anchor="ctr"/>
          <a:lstStyle>
            <a:lvl1pPr>
              <a:defRPr sz="3200">
                <a:solidFill>
                  <a:srgbClr val="FFFFFF"/>
                </a:solidFill>
              </a:defRPr>
            </a:lvl1pPr>
          </a:lstStyle>
          <a:p>
            <a:pPr/>
            <a:r>
              <a:t>dust</a:t>
            </a:r>
          </a:p>
        </p:txBody>
      </p:sp>
      <p:pic>
        <p:nvPicPr>
          <p:cNvPr id="237" name="Screen Shot 2017-06-12 at 22.05.26.jpg" descr="Screen Shot 2017-06-12 at 22.05.26.jpg"/>
          <p:cNvPicPr>
            <a:picLocks noChangeAspect="1"/>
          </p:cNvPicPr>
          <p:nvPr/>
        </p:nvPicPr>
        <p:blipFill>
          <a:blip r:embed="rId2">
            <a:extLst/>
          </a:blip>
          <a:stretch>
            <a:fillRect/>
          </a:stretch>
        </p:blipFill>
        <p:spPr>
          <a:xfrm>
            <a:off x="8705889" y="8515962"/>
            <a:ext cx="5300224" cy="2147271"/>
          </a:xfrm>
          <a:prstGeom prst="rect">
            <a:avLst/>
          </a:prstGeom>
          <a:ln w="12700">
            <a:miter lim="400000"/>
          </a:ln>
        </p:spPr>
      </p:pic>
      <p:grpSp>
        <p:nvGrpSpPr>
          <p:cNvPr id="240" name="成组"/>
          <p:cNvGrpSpPr/>
          <p:nvPr/>
        </p:nvGrpSpPr>
        <p:grpSpPr>
          <a:xfrm>
            <a:off x="7492765" y="10994297"/>
            <a:ext cx="6389101" cy="2116709"/>
            <a:chOff x="0" y="781049"/>
            <a:chExt cx="6389099" cy="2116707"/>
          </a:xfrm>
        </p:grpSpPr>
        <p:sp>
          <p:nvSpPr>
            <p:cNvPr id="238" name="4.多订单环路撮合"/>
            <p:cNvSpPr txBox="1"/>
            <p:nvPr/>
          </p:nvSpPr>
          <p:spPr>
            <a:xfrm>
              <a:off x="0" y="781049"/>
              <a:ext cx="4949925" cy="993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4800">
                  <a:latin typeface="Roboto Bold"/>
                  <a:ea typeface="Roboto Bold"/>
                  <a:cs typeface="Roboto Bold"/>
                  <a:sym typeface="Roboto Bold"/>
                </a:defRPr>
              </a:lvl1pPr>
            </a:lstStyle>
            <a:p>
              <a:pPr/>
              <a:r>
                <a:t>4.多订单环路撮合</a:t>
              </a:r>
            </a:p>
          </p:txBody>
        </p:sp>
        <p:sp>
          <p:nvSpPr>
            <p:cNvPr id="239" name="革命性的“环路撮合”机制，允许任意两个虚拟货币之间的交易。同时能够更大程度上生成新的流动性。"/>
            <p:cNvSpPr txBox="1"/>
            <p:nvPr/>
          </p:nvSpPr>
          <p:spPr>
            <a:xfrm>
              <a:off x="35418" y="1489250"/>
              <a:ext cx="6353682" cy="14085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spAutoFit/>
            </a:bodyPr>
            <a:lstStyle>
              <a:lvl1pPr algn="l">
                <a:defRPr sz="2400">
                  <a:latin typeface="Roboto Regular"/>
                  <a:ea typeface="Roboto Regular"/>
                  <a:cs typeface="Roboto Regular"/>
                  <a:sym typeface="Roboto Regular"/>
                </a:defRPr>
              </a:lvl1pPr>
            </a:lstStyle>
            <a:p>
              <a:pPr/>
              <a:r>
                <a:t>革命性的“环路撮合”机制，允许任意两个虚拟货币之间的交易。同时能够更大程度上生成新的流动性。</a:t>
              </a:r>
            </a:p>
          </p:txBody>
        </p:sp>
      </p:grpSp>
      <p:grpSp>
        <p:nvGrpSpPr>
          <p:cNvPr id="243" name="成组"/>
          <p:cNvGrpSpPr/>
          <p:nvPr/>
        </p:nvGrpSpPr>
        <p:grpSpPr>
          <a:xfrm>
            <a:off x="2500784" y="-2905702"/>
            <a:ext cx="5210772" cy="2269765"/>
            <a:chOff x="0" y="368299"/>
            <a:chExt cx="5210770" cy="2269763"/>
          </a:xfrm>
        </p:grpSpPr>
        <p:sp>
          <p:nvSpPr>
            <p:cNvPr id="241"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242"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36"/>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23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Class="entr" nodeType="clickEffect" presetSubtype="16" presetID="23" grpId="3" fill="hold">
                                  <p:stCondLst>
                                    <p:cond delay="0"/>
                                  </p:stCondLst>
                                  <p:iterate type="el" backwards="0">
                                    <p:tmAbs val="0"/>
                                  </p:iterate>
                                  <p:childTnLst>
                                    <p:set>
                                      <p:cBhvr>
                                        <p:cTn id="13" fill="hold"/>
                                        <p:tgtEl>
                                          <p:spTgt spid="237"/>
                                        </p:tgtEl>
                                        <p:attrNameLst>
                                          <p:attrName>style.visibility</p:attrName>
                                        </p:attrNameLst>
                                      </p:cBhvr>
                                      <p:to>
                                        <p:strVal val="visible"/>
                                      </p:to>
                                    </p:set>
                                    <p:anim calcmode="lin" valueType="num">
                                      <p:cBhvr>
                                        <p:cTn id="14" dur="1000" fill="hold"/>
                                        <p:tgtEl>
                                          <p:spTgt spid="237"/>
                                        </p:tgtEl>
                                        <p:attrNameLst>
                                          <p:attrName>ppt_w</p:attrName>
                                        </p:attrNameLst>
                                      </p:cBhvr>
                                      <p:tavLst>
                                        <p:tav tm="0">
                                          <p:val>
                                            <p:fltVal val="0"/>
                                          </p:val>
                                        </p:tav>
                                        <p:tav tm="100000">
                                          <p:val>
                                            <p:strVal val="#ppt_w"/>
                                          </p:val>
                                        </p:tav>
                                      </p:tavLst>
                                    </p:anim>
                                    <p:anim calcmode="lin" valueType="num">
                                      <p:cBhvr>
                                        <p:cTn id="15" dur="1000" fill="hold"/>
                                        <p:tgtEl>
                                          <p:spTgt spid="2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5" grpId="2"/>
      <p:bldP build="whole" bldLvl="1" animBg="1" rev="0" advAuto="0" spid="236" grpId="1"/>
      <p:bldP build="whole" bldLvl="1" animBg="1" rev="0" advAuto="0" spid="237" grpId="3"/>
    </p:bldLst>
  </p:timing>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grpSp>
        <p:nvGrpSpPr>
          <p:cNvPr id="247" name="成组"/>
          <p:cNvGrpSpPr/>
          <p:nvPr/>
        </p:nvGrpSpPr>
        <p:grpSpPr>
          <a:xfrm>
            <a:off x="2500784" y="179009"/>
            <a:ext cx="5210772" cy="2269765"/>
            <a:chOff x="0" y="368299"/>
            <a:chExt cx="5210770" cy="2269763"/>
          </a:xfrm>
        </p:grpSpPr>
        <p:sp>
          <p:nvSpPr>
            <p:cNvPr id="245"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246"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pic>
        <p:nvPicPr>
          <p:cNvPr id="248" name="pasted-image.pdf" descr="pasted-image.pdf"/>
          <p:cNvPicPr>
            <a:picLocks noChangeAspect="1"/>
          </p:cNvPicPr>
          <p:nvPr/>
        </p:nvPicPr>
        <p:blipFill>
          <a:blip r:embed="rId2">
            <a:extLst/>
          </a:blip>
          <a:stretch>
            <a:fillRect/>
          </a:stretch>
        </p:blipFill>
        <p:spPr>
          <a:xfrm>
            <a:off x="4329067" y="3555437"/>
            <a:ext cx="15725866" cy="8301505"/>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250" name="Centralized…"/>
          <p:cNvSpPr txBox="1"/>
          <p:nvPr/>
        </p:nvSpPr>
        <p:spPr>
          <a:xfrm>
            <a:off x="25657495" y="5148262"/>
            <a:ext cx="5084192" cy="3419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defRPr sz="7200"/>
            </a:pPr>
            <a:r>
              <a:t>Centralized</a:t>
            </a:r>
          </a:p>
          <a:p>
            <a:pPr algn="l">
              <a:defRPr sz="7200"/>
            </a:pPr>
            <a:r>
              <a:t>Off-chain</a:t>
            </a:r>
          </a:p>
          <a:p>
            <a:pPr algn="l">
              <a:defRPr sz="7200"/>
            </a:pPr>
            <a:r>
              <a:t>Exchange</a:t>
            </a:r>
          </a:p>
        </p:txBody>
      </p:sp>
      <p:sp>
        <p:nvSpPr>
          <p:cNvPr id="251" name="首先是个协议"/>
          <p:cNvSpPr txBox="1"/>
          <p:nvPr/>
        </p:nvSpPr>
        <p:spPr>
          <a:xfrm>
            <a:off x="8308950" y="3824287"/>
            <a:ext cx="11128376" cy="2708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14400">
                <a:solidFill>
                  <a:srgbClr val="53585F"/>
                </a:solidFill>
                <a:latin typeface="Roboto Light"/>
                <a:ea typeface="Roboto Light"/>
                <a:cs typeface="Roboto Light"/>
                <a:sym typeface="Roboto Light"/>
              </a:defRPr>
            </a:lvl1pPr>
          </a:lstStyle>
          <a:p>
            <a:pPr/>
            <a:r>
              <a:t>首先是个协议</a:t>
            </a:r>
          </a:p>
        </p:txBody>
      </p:sp>
      <p:sp>
        <p:nvSpPr>
          <p:cNvPr id="252" name="其使命是通过去中心化技术，创造零风险，高流动性的资产交易模式。"/>
          <p:cNvSpPr txBox="1"/>
          <p:nvPr/>
        </p:nvSpPr>
        <p:spPr>
          <a:xfrm>
            <a:off x="8637925" y="6806789"/>
            <a:ext cx="12255378" cy="18446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l">
              <a:defRPr sz="4800">
                <a:latin typeface="Roboto Light"/>
                <a:ea typeface="Roboto Light"/>
                <a:cs typeface="Roboto Light"/>
                <a:sym typeface="Roboto Light"/>
              </a:defRPr>
            </a:lvl1pPr>
          </a:lstStyle>
          <a:p>
            <a:pPr/>
            <a:r>
              <a:t>其使命是通过去中心化技术，创造零风险，高流动性的资产交易模式。</a:t>
            </a:r>
          </a:p>
        </p:txBody>
      </p:sp>
      <p:grpSp>
        <p:nvGrpSpPr>
          <p:cNvPr id="255" name="成组"/>
          <p:cNvGrpSpPr/>
          <p:nvPr/>
        </p:nvGrpSpPr>
        <p:grpSpPr>
          <a:xfrm>
            <a:off x="2500784" y="3824287"/>
            <a:ext cx="5210772" cy="2269765"/>
            <a:chOff x="0" y="368299"/>
            <a:chExt cx="5210770" cy="2269763"/>
          </a:xfrm>
        </p:grpSpPr>
        <p:sp>
          <p:nvSpPr>
            <p:cNvPr id="253"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254"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9" grpId="1" fill="hold">
                                  <p:stCondLst>
                                    <p:cond delay="0"/>
                                  </p:stCondLst>
                                  <p:iterate type="el" backwards="0">
                                    <p:tmAbs val="0"/>
                                  </p:iterate>
                                  <p:childTnLst>
                                    <p:set>
                                      <p:cBhvr>
                                        <p:cTn id="6" fill="hold"/>
                                        <p:tgtEl>
                                          <p:spTgt spid="251"/>
                                        </p:tgtEl>
                                        <p:attrNameLst>
                                          <p:attrName>style.visibility</p:attrName>
                                        </p:attrNameLst>
                                      </p:cBhvr>
                                      <p:to>
                                        <p:strVal val="visible"/>
                                      </p:to>
                                    </p:set>
                                    <p:animEffect filter="dissolve" transition="in">
                                      <p:cBhvr>
                                        <p:cTn id="7" dur="500"/>
                                        <p:tgtEl>
                                          <p:spTgt spid="251"/>
                                        </p:tgtEl>
                                      </p:cBhvr>
                                    </p:animEffect>
                                  </p:childTnLst>
                                </p:cTn>
                              </p:par>
                            </p:childTnLst>
                          </p:cTn>
                        </p:par>
                        <p:par>
                          <p:cTn id="8" fill="hold">
                            <p:stCondLst>
                              <p:cond delay="500"/>
                            </p:stCondLst>
                            <p:childTnLst>
                              <p:par>
                                <p:cTn id="9" presetClass="entr" nodeType="afterEffect" presetID="9" grpId="2" fill="hold">
                                  <p:stCondLst>
                                    <p:cond delay="0"/>
                                  </p:stCondLst>
                                  <p:iterate type="el" backwards="0">
                                    <p:tmAbs val="0"/>
                                  </p:iterate>
                                  <p:childTnLst>
                                    <p:set>
                                      <p:cBhvr>
                                        <p:cTn id="10" fill="hold"/>
                                        <p:tgtEl>
                                          <p:spTgt spid="252"/>
                                        </p:tgtEl>
                                        <p:attrNameLst>
                                          <p:attrName>style.visibility</p:attrName>
                                        </p:attrNameLst>
                                      </p:cBhvr>
                                      <p:to>
                                        <p:strVal val="visible"/>
                                      </p:to>
                                    </p:set>
                                    <p:animEffect filter="dissolve" transition="in">
                                      <p:cBhvr>
                                        <p:cTn id="11" dur="500"/>
                                        <p:tgtEl>
                                          <p:spTgt spid="2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52" grpId="2"/>
      <p:bldP build="whole" bldLvl="1" animBg="1" rev="0" advAuto="0" spid="251" grpId="1"/>
    </p:bldLst>
  </p:timing>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257" name="Centralized…"/>
          <p:cNvSpPr txBox="1"/>
          <p:nvPr/>
        </p:nvSpPr>
        <p:spPr>
          <a:xfrm>
            <a:off x="25657495" y="5148262"/>
            <a:ext cx="5084192" cy="3419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defRPr sz="7200"/>
            </a:pPr>
            <a:r>
              <a:t>Centralized</a:t>
            </a:r>
          </a:p>
          <a:p>
            <a:pPr algn="l">
              <a:defRPr sz="7200"/>
            </a:pPr>
            <a:r>
              <a:t>Off-chain</a:t>
            </a:r>
          </a:p>
          <a:p>
            <a:pPr algn="l">
              <a:defRPr sz="7200"/>
            </a:pPr>
            <a:r>
              <a:t>Exchange</a:t>
            </a:r>
          </a:p>
        </p:txBody>
      </p:sp>
      <p:sp>
        <p:nvSpPr>
          <p:cNvPr id="258" name="首先是个协议"/>
          <p:cNvSpPr txBox="1"/>
          <p:nvPr/>
        </p:nvSpPr>
        <p:spPr>
          <a:xfrm>
            <a:off x="8308950" y="828355"/>
            <a:ext cx="11128376" cy="2708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14400">
                <a:solidFill>
                  <a:srgbClr val="53585F"/>
                </a:solidFill>
                <a:latin typeface="Roboto Light"/>
                <a:ea typeface="Roboto Light"/>
                <a:cs typeface="Roboto Light"/>
                <a:sym typeface="Roboto Light"/>
              </a:defRPr>
            </a:lvl1pPr>
          </a:lstStyle>
          <a:p>
            <a:pPr/>
            <a:r>
              <a:t>首先是个协议</a:t>
            </a:r>
          </a:p>
        </p:txBody>
      </p:sp>
      <p:sp>
        <p:nvSpPr>
          <p:cNvPr id="259" name="HTTP"/>
          <p:cNvSpPr/>
          <p:nvPr/>
        </p:nvSpPr>
        <p:spPr>
          <a:xfrm>
            <a:off x="3865060" y="6013592"/>
            <a:ext cx="16653880" cy="1688817"/>
          </a:xfrm>
          <a:prstGeom prst="rect">
            <a:avLst/>
          </a:prstGeom>
          <a:solidFill>
            <a:srgbClr val="53585F"/>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HTTP</a:t>
            </a:r>
          </a:p>
        </p:txBody>
      </p:sp>
      <p:sp>
        <p:nvSpPr>
          <p:cNvPr id="260" name="Linux"/>
          <p:cNvSpPr/>
          <p:nvPr/>
        </p:nvSpPr>
        <p:spPr>
          <a:xfrm>
            <a:off x="3865060" y="7870862"/>
            <a:ext cx="3957343" cy="1688817"/>
          </a:xfrm>
          <a:prstGeom prst="rect">
            <a:avLst/>
          </a:prstGeom>
          <a:solidFill>
            <a:srgbClr val="A6AAA9"/>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Linux</a:t>
            </a:r>
          </a:p>
        </p:txBody>
      </p:sp>
      <p:sp>
        <p:nvSpPr>
          <p:cNvPr id="261" name="Windows"/>
          <p:cNvSpPr/>
          <p:nvPr/>
        </p:nvSpPr>
        <p:spPr>
          <a:xfrm>
            <a:off x="8093443" y="7870862"/>
            <a:ext cx="3957342" cy="1688817"/>
          </a:xfrm>
          <a:prstGeom prst="rect">
            <a:avLst/>
          </a:prstGeom>
          <a:solidFill>
            <a:srgbClr val="A6AAA9"/>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Windows</a:t>
            </a:r>
          </a:p>
        </p:txBody>
      </p:sp>
      <p:sp>
        <p:nvSpPr>
          <p:cNvPr id="262" name="Android"/>
          <p:cNvSpPr/>
          <p:nvPr/>
        </p:nvSpPr>
        <p:spPr>
          <a:xfrm>
            <a:off x="12321825" y="7870862"/>
            <a:ext cx="3957343" cy="1688817"/>
          </a:xfrm>
          <a:prstGeom prst="rect">
            <a:avLst/>
          </a:prstGeom>
          <a:solidFill>
            <a:srgbClr val="A6AAA9"/>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Android</a:t>
            </a:r>
          </a:p>
        </p:txBody>
      </p:sp>
      <p:sp>
        <p:nvSpPr>
          <p:cNvPr id="263" name="iOS"/>
          <p:cNvSpPr/>
          <p:nvPr/>
        </p:nvSpPr>
        <p:spPr>
          <a:xfrm>
            <a:off x="16550208" y="7870862"/>
            <a:ext cx="3957343" cy="1688817"/>
          </a:xfrm>
          <a:prstGeom prst="rect">
            <a:avLst/>
          </a:prstGeom>
          <a:solidFill>
            <a:srgbClr val="A6AAA9"/>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iOS</a:t>
            </a:r>
          </a:p>
        </p:txBody>
      </p:sp>
      <p:sp>
        <p:nvSpPr>
          <p:cNvPr id="264" name="如同HTTP协议可以再多个操作系统中实现"/>
          <p:cNvSpPr txBox="1"/>
          <p:nvPr/>
        </p:nvSpPr>
        <p:spPr>
          <a:xfrm>
            <a:off x="3859343" y="9909343"/>
            <a:ext cx="5800330" cy="57030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2400">
                <a:latin typeface="Roboto Regular"/>
                <a:ea typeface="Roboto Regular"/>
                <a:cs typeface="Roboto Regular"/>
                <a:sym typeface="Roboto Regular"/>
              </a:defRPr>
            </a:lvl1pPr>
          </a:lstStyle>
          <a:p>
            <a:pPr/>
            <a:r>
              <a:t>如同HTTP协议可以再多个操作系统中实现</a:t>
            </a:r>
          </a:p>
        </p:txBody>
      </p:sp>
      <p:sp>
        <p:nvSpPr>
          <p:cNvPr id="265" name="Chrome"/>
          <p:cNvSpPr/>
          <p:nvPr/>
        </p:nvSpPr>
        <p:spPr>
          <a:xfrm>
            <a:off x="3870755" y="4156321"/>
            <a:ext cx="3957343" cy="1688817"/>
          </a:xfrm>
          <a:prstGeom prst="rect">
            <a:avLst/>
          </a:prstGeom>
          <a:solidFill>
            <a:srgbClr val="A6AAA9"/>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Chrome</a:t>
            </a:r>
          </a:p>
        </p:txBody>
      </p:sp>
      <p:sp>
        <p:nvSpPr>
          <p:cNvPr id="266" name="Firefox"/>
          <p:cNvSpPr/>
          <p:nvPr/>
        </p:nvSpPr>
        <p:spPr>
          <a:xfrm>
            <a:off x="8099138" y="4156321"/>
            <a:ext cx="3957342" cy="1688817"/>
          </a:xfrm>
          <a:prstGeom prst="rect">
            <a:avLst/>
          </a:prstGeom>
          <a:solidFill>
            <a:srgbClr val="A6AAA9"/>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Firefox</a:t>
            </a:r>
          </a:p>
        </p:txBody>
      </p:sp>
      <p:sp>
        <p:nvSpPr>
          <p:cNvPr id="267" name="Safari"/>
          <p:cNvSpPr/>
          <p:nvPr/>
        </p:nvSpPr>
        <p:spPr>
          <a:xfrm>
            <a:off x="12327520" y="4156321"/>
            <a:ext cx="3957343" cy="1688817"/>
          </a:xfrm>
          <a:prstGeom prst="rect">
            <a:avLst/>
          </a:prstGeom>
          <a:solidFill>
            <a:srgbClr val="A6AAA9"/>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Safari</a:t>
            </a:r>
          </a:p>
        </p:txBody>
      </p:sp>
      <p:sp>
        <p:nvSpPr>
          <p:cNvPr id="268" name="IE"/>
          <p:cNvSpPr/>
          <p:nvPr/>
        </p:nvSpPr>
        <p:spPr>
          <a:xfrm>
            <a:off x="16555902" y="4156321"/>
            <a:ext cx="3957343" cy="1688817"/>
          </a:xfrm>
          <a:prstGeom prst="rect">
            <a:avLst/>
          </a:prstGeom>
          <a:solidFill>
            <a:srgbClr val="A6AAA9"/>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IE</a:t>
            </a:r>
          </a:p>
        </p:txBody>
      </p:sp>
      <p:grpSp>
        <p:nvGrpSpPr>
          <p:cNvPr id="271" name="成组"/>
          <p:cNvGrpSpPr/>
          <p:nvPr/>
        </p:nvGrpSpPr>
        <p:grpSpPr>
          <a:xfrm>
            <a:off x="2500784" y="828355"/>
            <a:ext cx="5210772" cy="2269765"/>
            <a:chOff x="0" y="368299"/>
            <a:chExt cx="5210770" cy="2269763"/>
          </a:xfrm>
        </p:grpSpPr>
        <p:sp>
          <p:nvSpPr>
            <p:cNvPr id="269"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270"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273" name="Centralized…"/>
          <p:cNvSpPr txBox="1"/>
          <p:nvPr/>
        </p:nvSpPr>
        <p:spPr>
          <a:xfrm>
            <a:off x="25657495" y="5148262"/>
            <a:ext cx="5084192" cy="3419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defRPr sz="7200"/>
            </a:pPr>
            <a:r>
              <a:t>Centralized</a:t>
            </a:r>
          </a:p>
          <a:p>
            <a:pPr algn="l">
              <a:defRPr sz="7200"/>
            </a:pPr>
            <a:r>
              <a:t>Off-chain</a:t>
            </a:r>
          </a:p>
          <a:p>
            <a:pPr algn="l">
              <a:defRPr sz="7200"/>
            </a:pPr>
            <a:r>
              <a:t>Exchange</a:t>
            </a:r>
          </a:p>
        </p:txBody>
      </p:sp>
      <p:sp>
        <p:nvSpPr>
          <p:cNvPr id="274" name="Loopring Protocol"/>
          <p:cNvSpPr/>
          <p:nvPr/>
        </p:nvSpPr>
        <p:spPr>
          <a:xfrm>
            <a:off x="3865060" y="6013592"/>
            <a:ext cx="16653880" cy="1688817"/>
          </a:xfrm>
          <a:prstGeom prst="rect">
            <a:avLst/>
          </a:prstGeom>
          <a:solidFill>
            <a:schemeClr val="accent6">
              <a:satOff val="24555"/>
              <a:lumOff val="22232"/>
            </a:schemeClr>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Loopring Protocol</a:t>
            </a:r>
          </a:p>
        </p:txBody>
      </p:sp>
      <p:sp>
        <p:nvSpPr>
          <p:cNvPr id="275" name="Ethereum"/>
          <p:cNvSpPr/>
          <p:nvPr/>
        </p:nvSpPr>
        <p:spPr>
          <a:xfrm>
            <a:off x="3865060" y="7870862"/>
            <a:ext cx="3957343" cy="1688817"/>
          </a:xfrm>
          <a:prstGeom prst="rect">
            <a:avLst/>
          </a:prstGeom>
          <a:solidFill>
            <a:schemeClr val="accent5"/>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Ethereum</a:t>
            </a:r>
          </a:p>
        </p:txBody>
      </p:sp>
      <p:sp>
        <p:nvSpPr>
          <p:cNvPr id="276" name="量子链QTUM"/>
          <p:cNvSpPr/>
          <p:nvPr/>
        </p:nvSpPr>
        <p:spPr>
          <a:xfrm>
            <a:off x="8093443" y="7870862"/>
            <a:ext cx="3957342" cy="1688817"/>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量子链QTUM</a:t>
            </a:r>
          </a:p>
        </p:txBody>
      </p:sp>
      <p:sp>
        <p:nvSpPr>
          <p:cNvPr id="277" name="星云链"/>
          <p:cNvSpPr/>
          <p:nvPr/>
        </p:nvSpPr>
        <p:spPr>
          <a:xfrm>
            <a:off x="12321825" y="7870862"/>
            <a:ext cx="3957343" cy="1688817"/>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星云链</a:t>
            </a:r>
          </a:p>
        </p:txBody>
      </p:sp>
      <p:sp>
        <p:nvSpPr>
          <p:cNvPr id="278" name="Hyperledger"/>
          <p:cNvSpPr/>
          <p:nvPr/>
        </p:nvSpPr>
        <p:spPr>
          <a:xfrm>
            <a:off x="16550208" y="7870862"/>
            <a:ext cx="3957343" cy="1688817"/>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Hyperledger</a:t>
            </a:r>
          </a:p>
        </p:txBody>
      </p:sp>
      <p:sp>
        <p:nvSpPr>
          <p:cNvPr id="279" name="Loopring也可以再多个支持智能合约的类ERC20代币的公有链上实现。"/>
          <p:cNvSpPr txBox="1"/>
          <p:nvPr/>
        </p:nvSpPr>
        <p:spPr>
          <a:xfrm>
            <a:off x="3785898" y="10020737"/>
            <a:ext cx="9599316" cy="57030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2400">
                <a:latin typeface="Roboto Regular"/>
                <a:ea typeface="Roboto Regular"/>
                <a:cs typeface="Roboto Regular"/>
                <a:sym typeface="Roboto Regular"/>
              </a:defRPr>
            </a:lvl1pPr>
          </a:lstStyle>
          <a:p>
            <a:pPr/>
            <a:r>
              <a:t>Loopring也可以再多个支持智能合约的类ERC20代币的公有链上实现。</a:t>
            </a:r>
          </a:p>
        </p:txBody>
      </p:sp>
      <p:sp>
        <p:nvSpPr>
          <p:cNvPr id="280" name="Loopring交易所"/>
          <p:cNvSpPr/>
          <p:nvPr/>
        </p:nvSpPr>
        <p:spPr>
          <a:xfrm>
            <a:off x="3870755" y="4156321"/>
            <a:ext cx="8468976" cy="1688817"/>
          </a:xfrm>
          <a:prstGeom prst="rect">
            <a:avLst/>
          </a:prstGeom>
          <a:solidFill>
            <a:schemeClr val="accent5">
              <a:hueOff val="-444211"/>
              <a:satOff val="-14915"/>
              <a:lumOff val="22857"/>
            </a:schemeClr>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Loopring交易所</a:t>
            </a:r>
          </a:p>
        </p:txBody>
      </p:sp>
      <p:sp>
        <p:nvSpPr>
          <p:cNvPr id="281" name="其他交易所"/>
          <p:cNvSpPr/>
          <p:nvPr/>
        </p:nvSpPr>
        <p:spPr>
          <a:xfrm>
            <a:off x="12469145" y="4156321"/>
            <a:ext cx="3957343" cy="1688817"/>
          </a:xfrm>
          <a:prstGeom prst="rect">
            <a:avLst/>
          </a:prstGeom>
          <a:solidFill>
            <a:schemeClr val="accent1">
              <a:satOff val="-3355"/>
              <a:lumOff val="26614"/>
            </a:schemeClr>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其他交易所</a:t>
            </a:r>
          </a:p>
        </p:txBody>
      </p:sp>
      <p:sp>
        <p:nvSpPr>
          <p:cNvPr id="282" name="dApp2"/>
          <p:cNvSpPr/>
          <p:nvPr/>
        </p:nvSpPr>
        <p:spPr>
          <a:xfrm>
            <a:off x="16555902" y="4156321"/>
            <a:ext cx="3957343" cy="1688817"/>
          </a:xfrm>
          <a:prstGeom prst="rect">
            <a:avLst/>
          </a:prstGeom>
          <a:solidFill>
            <a:schemeClr val="accent2">
              <a:hueOff val="-2473793"/>
              <a:satOff val="-50209"/>
              <a:lumOff val="23543"/>
            </a:schemeClr>
          </a:solidFill>
          <a:ln w="12700">
            <a:miter lim="400000"/>
          </a:ln>
          <a:extLst>
            <a:ext uri="{C572A759-6A51-4108-AA02-DFA0A04FC94B}">
              <ma14:wrappingTextBoxFlag xmlns:ma14="http://schemas.microsoft.com/office/mac/drawingml/2011/main" val="1"/>
            </a:ext>
          </a:extLst>
        </p:spPr>
        <p:txBody>
          <a:bodyPr lIns="71437" tIns="71437" rIns="71437" bIns="71437" anchor="ctr"/>
          <a:lstStyle>
            <a:lvl1pPr>
              <a:defRPr sz="4800">
                <a:solidFill>
                  <a:srgbClr val="FFFFFF"/>
                </a:solidFill>
                <a:latin typeface="Roboto Black"/>
                <a:ea typeface="Roboto Black"/>
                <a:cs typeface="Roboto Black"/>
                <a:sym typeface="Roboto Black"/>
              </a:defRPr>
            </a:lvl1pPr>
          </a:lstStyle>
          <a:p>
            <a:pPr/>
            <a:r>
              <a:t>dApp2</a:t>
            </a:r>
          </a:p>
        </p:txBody>
      </p:sp>
      <p:sp>
        <p:nvSpPr>
          <p:cNvPr id="283" name="首先是个协议"/>
          <p:cNvSpPr txBox="1"/>
          <p:nvPr/>
        </p:nvSpPr>
        <p:spPr>
          <a:xfrm>
            <a:off x="8308950" y="828355"/>
            <a:ext cx="11128376" cy="2708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14400">
                <a:solidFill>
                  <a:srgbClr val="53585F"/>
                </a:solidFill>
                <a:latin typeface="Roboto Light"/>
                <a:ea typeface="Roboto Light"/>
                <a:cs typeface="Roboto Light"/>
                <a:sym typeface="Roboto Light"/>
              </a:defRPr>
            </a:lvl1pPr>
          </a:lstStyle>
          <a:p>
            <a:pPr/>
            <a:r>
              <a:t>首先是个协议</a:t>
            </a:r>
          </a:p>
        </p:txBody>
      </p:sp>
      <p:grpSp>
        <p:nvGrpSpPr>
          <p:cNvPr id="286" name="成组"/>
          <p:cNvGrpSpPr/>
          <p:nvPr/>
        </p:nvGrpSpPr>
        <p:grpSpPr>
          <a:xfrm>
            <a:off x="2500784" y="828355"/>
            <a:ext cx="5210772" cy="2269765"/>
            <a:chOff x="0" y="368299"/>
            <a:chExt cx="5210770" cy="2269763"/>
          </a:xfrm>
        </p:grpSpPr>
        <p:sp>
          <p:nvSpPr>
            <p:cNvPr id="284"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285"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mc:AlternateContent xmlns:mc="http://schemas.openxmlformats.org/markup-compatibility/2006">
    <mc:Choice xmlns:p14="http://schemas.microsoft.com/office/powerpoint/2010/main" Requires="p14">
      <p:transition spd="fast" advClick="1" p14:dur="750">
        <p:wipe dir="r"/>
      </p:transition>
    </mc:Choice>
    <mc:Fallback>
      <p:transition spd="fast">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288" name="Centralized…"/>
          <p:cNvSpPr txBox="1"/>
          <p:nvPr/>
        </p:nvSpPr>
        <p:spPr>
          <a:xfrm>
            <a:off x="25657495" y="5148262"/>
            <a:ext cx="5084192" cy="3419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defRPr sz="7200"/>
            </a:pPr>
            <a:r>
              <a:t>Centralized</a:t>
            </a:r>
          </a:p>
          <a:p>
            <a:pPr algn="l">
              <a:defRPr sz="7200"/>
            </a:pPr>
            <a:r>
              <a:t>Off-chain</a:t>
            </a:r>
          </a:p>
          <a:p>
            <a:pPr algn="l">
              <a:defRPr sz="7200"/>
            </a:pPr>
            <a:r>
              <a:t>Exchange</a:t>
            </a:r>
          </a:p>
        </p:txBody>
      </p:sp>
      <p:grpSp>
        <p:nvGrpSpPr>
          <p:cNvPr id="291" name="成组"/>
          <p:cNvGrpSpPr/>
          <p:nvPr/>
        </p:nvGrpSpPr>
        <p:grpSpPr>
          <a:xfrm>
            <a:off x="4601269" y="4184494"/>
            <a:ext cx="10020746" cy="2832412"/>
            <a:chOff x="0" y="1191105"/>
            <a:chExt cx="10020744" cy="2832411"/>
          </a:xfrm>
        </p:grpSpPr>
        <p:sp>
          <p:nvSpPr>
            <p:cNvPr id="289" name="目标1. 协议验证和落地示范"/>
            <p:cNvSpPr txBox="1"/>
            <p:nvPr/>
          </p:nvSpPr>
          <p:spPr>
            <a:xfrm>
              <a:off x="0" y="1191105"/>
              <a:ext cx="8496488" cy="1325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4800">
                  <a:latin typeface="Roboto Bold"/>
                  <a:ea typeface="Roboto Bold"/>
                  <a:cs typeface="Roboto Bold"/>
                  <a:sym typeface="Roboto Bold"/>
                </a:defRPr>
              </a:lvl1pPr>
            </a:lstStyle>
            <a:p>
              <a:pPr/>
              <a:r>
                <a:t>目标1. 协议验证和落地示范</a:t>
              </a:r>
            </a:p>
          </p:txBody>
        </p:sp>
        <p:sp>
          <p:nvSpPr>
            <p:cNvPr id="290" name="我们的交易所将是协议的第一个应用。我们将向社区证明去中心化交易所在效率和安全性方面可以有兼而有之的解决方案。…"/>
            <p:cNvSpPr txBox="1"/>
            <p:nvPr/>
          </p:nvSpPr>
          <p:spPr>
            <a:xfrm>
              <a:off x="113199" y="2277843"/>
              <a:ext cx="9907546" cy="174567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p>
              <a:pPr algn="l">
                <a:defRPr sz="2400">
                  <a:latin typeface="Roboto Regular"/>
                  <a:ea typeface="Roboto Regular"/>
                  <a:cs typeface="Roboto Regular"/>
                  <a:sym typeface="Roboto Regular"/>
                </a:defRPr>
              </a:pPr>
              <a:r>
                <a:t>我们的交易所将是协议的第一个应用。我们将向社区证明去中心化交易所在效率和安全性方面可以有兼而有之的解决方案。</a:t>
              </a:r>
            </a:p>
            <a:p>
              <a:pPr algn="l">
                <a:defRPr sz="2400">
                  <a:latin typeface="Roboto Regular"/>
                  <a:ea typeface="Roboto Regular"/>
                  <a:cs typeface="Roboto Regular"/>
                  <a:sym typeface="Roboto Regular"/>
                </a:defRPr>
              </a:pPr>
            </a:p>
            <a:p>
              <a:pPr algn="l">
                <a:defRPr sz="2400">
                  <a:solidFill>
                    <a:schemeClr val="accent5">
                      <a:hueOff val="-444211"/>
                      <a:satOff val="-14915"/>
                      <a:lumOff val="22857"/>
                    </a:schemeClr>
                  </a:solidFill>
                  <a:latin typeface="Roboto Regular"/>
                  <a:ea typeface="Roboto Regular"/>
                  <a:cs typeface="Roboto Regular"/>
                  <a:sym typeface="Roboto Regular"/>
                </a:defRPr>
              </a:pPr>
              <a:r>
                <a:t>交易所不会支持法币交易，定位是不与现有交易所竞争。</a:t>
              </a:r>
            </a:p>
          </p:txBody>
        </p:sp>
      </p:grpSp>
      <p:grpSp>
        <p:nvGrpSpPr>
          <p:cNvPr id="294" name="成组"/>
          <p:cNvGrpSpPr/>
          <p:nvPr/>
        </p:nvGrpSpPr>
        <p:grpSpPr>
          <a:xfrm>
            <a:off x="4610449" y="7506373"/>
            <a:ext cx="10002385" cy="2446824"/>
            <a:chOff x="0" y="1191105"/>
            <a:chExt cx="10002383" cy="2446823"/>
          </a:xfrm>
        </p:grpSpPr>
        <p:sp>
          <p:nvSpPr>
            <p:cNvPr id="292" name="目标2. 验证环路发现算法"/>
            <p:cNvSpPr txBox="1"/>
            <p:nvPr/>
          </p:nvSpPr>
          <p:spPr>
            <a:xfrm>
              <a:off x="0" y="1191105"/>
              <a:ext cx="9756610" cy="1325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4800">
                  <a:latin typeface="Roboto Bold"/>
                  <a:ea typeface="Roboto Bold"/>
                  <a:cs typeface="Roboto Bold"/>
                  <a:sym typeface="Roboto Bold"/>
                </a:defRPr>
              </a:lvl1pPr>
            </a:lstStyle>
            <a:p>
              <a:pPr/>
              <a:r>
                <a:t>目标2. 验证环路发现算法</a:t>
              </a:r>
            </a:p>
          </p:txBody>
        </p:sp>
        <p:sp>
          <p:nvSpPr>
            <p:cNvPr id="293" name="线下撮合的效率对于交易所之间的竞争异常重要。我们预见未来交易所的主要竞争力不是用户数，而是撮合能力。"/>
            <p:cNvSpPr txBox="1"/>
            <p:nvPr/>
          </p:nvSpPr>
          <p:spPr>
            <a:xfrm>
              <a:off x="94838" y="1892255"/>
              <a:ext cx="9907546" cy="17456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2400">
                  <a:latin typeface="Roboto Regular"/>
                  <a:ea typeface="Roboto Regular"/>
                  <a:cs typeface="Roboto Regular"/>
                  <a:sym typeface="Roboto Regular"/>
                </a:defRPr>
              </a:lvl1pPr>
            </a:lstStyle>
            <a:p>
              <a:pPr/>
              <a:r>
                <a:t>线下撮合的效率对于交易所之间的竞争异常重要。我们预见未来交易所的主要竞争力不是用户数，而是撮合能力。</a:t>
              </a:r>
            </a:p>
          </p:txBody>
        </p:sp>
      </p:grpSp>
      <p:grpSp>
        <p:nvGrpSpPr>
          <p:cNvPr id="297" name="成组"/>
          <p:cNvGrpSpPr/>
          <p:nvPr/>
        </p:nvGrpSpPr>
        <p:grpSpPr>
          <a:xfrm>
            <a:off x="4619630" y="10185605"/>
            <a:ext cx="12108850" cy="2501908"/>
            <a:chOff x="0" y="1191105"/>
            <a:chExt cx="12108848" cy="2501907"/>
          </a:xfrm>
        </p:grpSpPr>
        <p:sp>
          <p:nvSpPr>
            <p:cNvPr id="295" name="目标3. 为以太坊ICO生态提供流动性"/>
            <p:cNvSpPr txBox="1"/>
            <p:nvPr/>
          </p:nvSpPr>
          <p:spPr>
            <a:xfrm>
              <a:off x="0" y="1191105"/>
              <a:ext cx="11807551" cy="1325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4800">
                  <a:latin typeface="Roboto Bold"/>
                  <a:ea typeface="Roboto Bold"/>
                  <a:cs typeface="Roboto Bold"/>
                  <a:sym typeface="Roboto Bold"/>
                </a:defRPr>
              </a:lvl1pPr>
            </a:lstStyle>
            <a:p>
              <a:pPr/>
              <a:r>
                <a:t>目标3. 为以太坊ICO生态提供流动性</a:t>
              </a:r>
            </a:p>
          </p:txBody>
        </p:sp>
        <p:sp>
          <p:nvSpPr>
            <p:cNvPr id="296" name="有了我们的交易所，任何基于ETH的ICO代币都可以第一时间与ETH及其他ERC20代币做交换。"/>
            <p:cNvSpPr txBox="1"/>
            <p:nvPr/>
          </p:nvSpPr>
          <p:spPr>
            <a:xfrm>
              <a:off x="118634" y="1947339"/>
              <a:ext cx="11990215" cy="17456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2400">
                  <a:latin typeface="Roboto Regular"/>
                  <a:ea typeface="Roboto Regular"/>
                  <a:cs typeface="Roboto Regular"/>
                  <a:sym typeface="Roboto Regular"/>
                </a:defRPr>
              </a:lvl1pPr>
            </a:lstStyle>
            <a:p>
              <a:pPr/>
              <a:r>
                <a:t>有了我们的交易所，任何基于ETH的ICO代币都可以第一时间与ETH及其他ERC20代币做交换。</a:t>
              </a:r>
            </a:p>
          </p:txBody>
        </p:sp>
      </p:grpSp>
      <p:sp>
        <p:nvSpPr>
          <p:cNvPr id="298" name="也是个交易所"/>
          <p:cNvSpPr txBox="1"/>
          <p:nvPr/>
        </p:nvSpPr>
        <p:spPr>
          <a:xfrm>
            <a:off x="8308950" y="828355"/>
            <a:ext cx="11128376" cy="27082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14400">
                <a:solidFill>
                  <a:srgbClr val="53585F"/>
                </a:solidFill>
                <a:latin typeface="Roboto Light"/>
                <a:ea typeface="Roboto Light"/>
                <a:cs typeface="Roboto Light"/>
                <a:sym typeface="Roboto Light"/>
              </a:defRPr>
            </a:lvl1pPr>
          </a:lstStyle>
          <a:p>
            <a:pPr/>
            <a:r>
              <a:t>也是个交易所</a:t>
            </a:r>
          </a:p>
        </p:txBody>
      </p:sp>
      <p:grpSp>
        <p:nvGrpSpPr>
          <p:cNvPr id="301" name="成组"/>
          <p:cNvGrpSpPr/>
          <p:nvPr/>
        </p:nvGrpSpPr>
        <p:grpSpPr>
          <a:xfrm>
            <a:off x="2500784" y="828355"/>
            <a:ext cx="5210772" cy="2269765"/>
            <a:chOff x="0" y="368299"/>
            <a:chExt cx="5210770" cy="2269763"/>
          </a:xfrm>
        </p:grpSpPr>
        <p:sp>
          <p:nvSpPr>
            <p:cNvPr id="299"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300"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291"/>
                                        </p:tgtEl>
                                        <p:attrNameLst>
                                          <p:attrName>style.visibility</p:attrName>
                                        </p:attrNameLst>
                                      </p:cBhvr>
                                      <p:to>
                                        <p:strVal val="visible"/>
                                      </p:to>
                                    </p:set>
                                    <p:animEffect filter="dissolve" transition="in">
                                      <p:cBhvr>
                                        <p:cTn id="7" dur="500"/>
                                        <p:tgtEl>
                                          <p:spTgt spid="291"/>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294"/>
                                        </p:tgtEl>
                                        <p:attrNameLst>
                                          <p:attrName>style.visibility</p:attrName>
                                        </p:attrNameLst>
                                      </p:cBhvr>
                                      <p:to>
                                        <p:strVal val="visible"/>
                                      </p:to>
                                    </p:set>
                                    <p:animEffect filter="dissolve" transition="in">
                                      <p:cBhvr>
                                        <p:cTn id="12" dur="500"/>
                                        <p:tgtEl>
                                          <p:spTgt spid="294"/>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9" grpId="3" fill="hold">
                                  <p:stCondLst>
                                    <p:cond delay="0"/>
                                  </p:stCondLst>
                                  <p:iterate type="el" backwards="0">
                                    <p:tmAbs val="0"/>
                                  </p:iterate>
                                  <p:childTnLst>
                                    <p:set>
                                      <p:cBhvr>
                                        <p:cTn id="16" fill="hold"/>
                                        <p:tgtEl>
                                          <p:spTgt spid="297"/>
                                        </p:tgtEl>
                                        <p:attrNameLst>
                                          <p:attrName>style.visibility</p:attrName>
                                        </p:attrNameLst>
                                      </p:cBhvr>
                                      <p:to>
                                        <p:strVal val="visible"/>
                                      </p:to>
                                    </p:set>
                                    <p:animEffect filter="dissolve" transition="in">
                                      <p:cBhvr>
                                        <p:cTn id="17" dur="500"/>
                                        <p:tgtEl>
                                          <p:spTgt spid="2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97" grpId="3"/>
      <p:bldP build="whole" bldLvl="1" animBg="1" rev="0" advAuto="0" spid="291" grpId="1"/>
      <p:bldP build="whole" bldLvl="1" animBg="1" rev="0" advAuto="0" spid="294" grpId="2"/>
    </p:bldLst>
  </p:timing>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303" name="Centralized…"/>
          <p:cNvSpPr txBox="1"/>
          <p:nvPr/>
        </p:nvSpPr>
        <p:spPr>
          <a:xfrm>
            <a:off x="25657495" y="5148262"/>
            <a:ext cx="5084192" cy="3419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a:defRPr sz="7200"/>
            </a:pPr>
            <a:r>
              <a:t>Centralized</a:t>
            </a:r>
          </a:p>
          <a:p>
            <a:pPr algn="l">
              <a:defRPr sz="7200"/>
            </a:pPr>
            <a:r>
              <a:t>Off-chain</a:t>
            </a:r>
          </a:p>
          <a:p>
            <a:pPr algn="l">
              <a:defRPr sz="7200"/>
            </a:pPr>
            <a:r>
              <a:t>Exchange</a:t>
            </a:r>
          </a:p>
        </p:txBody>
      </p:sp>
      <p:grpSp>
        <p:nvGrpSpPr>
          <p:cNvPr id="307" name="成组"/>
          <p:cNvGrpSpPr/>
          <p:nvPr/>
        </p:nvGrpSpPr>
        <p:grpSpPr>
          <a:xfrm>
            <a:off x="5044067" y="5660324"/>
            <a:ext cx="5261176" cy="6718338"/>
            <a:chOff x="0" y="0"/>
            <a:chExt cx="5261175" cy="6718336"/>
          </a:xfrm>
        </p:grpSpPr>
        <p:sp>
          <p:nvSpPr>
            <p:cNvPr id="304" name="English Whitepaper"/>
            <p:cNvSpPr/>
            <p:nvPr/>
          </p:nvSpPr>
          <p:spPr>
            <a:xfrm>
              <a:off x="0" y="17960"/>
              <a:ext cx="5255356" cy="6700377"/>
            </a:xfrm>
            <a:prstGeom prst="rect">
              <a:avLst/>
            </a:prstGeom>
            <a:solidFill>
              <a:srgbClr val="FFFFFF"/>
            </a:solidFill>
            <a:ln w="25400" cap="flat">
              <a:solidFill>
                <a:srgbClr val="85888D"/>
              </a:solidFill>
              <a:prstDash val="solid"/>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3600" u="sng">
                  <a:solidFill>
                    <a:schemeClr val="accent6"/>
                  </a:solidFill>
                  <a:latin typeface="Roboto Bold"/>
                  <a:ea typeface="Roboto Bold"/>
                  <a:cs typeface="Roboto Bold"/>
                  <a:sym typeface="Roboto Bold"/>
                  <a:hlinkClick r:id="rId2" invalidUrl="" action="" tgtFrame="" tooltip="" history="1" highlightClick="0" endSnd="0"/>
                </a:defRPr>
              </a:lvl1pPr>
            </a:lstStyle>
            <a:p>
              <a:pPr>
                <a:defRPr u="none"/>
              </a:pPr>
              <a:r>
                <a:rPr u="sng">
                  <a:hlinkClick r:id="rId2" invalidUrl="" action="" tgtFrame="" tooltip="" history="1" highlightClick="0" endSnd="0"/>
                </a:rPr>
                <a:t>English Whitepaper </a:t>
              </a:r>
            </a:p>
          </p:txBody>
        </p:sp>
        <p:sp>
          <p:nvSpPr>
            <p:cNvPr id="305" name="三角形"/>
            <p:cNvSpPr/>
            <p:nvPr/>
          </p:nvSpPr>
          <p:spPr>
            <a:xfrm>
              <a:off x="3973214" y="17960"/>
              <a:ext cx="1270001"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FFFFFF"/>
            </a:solidFill>
            <a:ln w="25400" cap="flat">
              <a:solidFill>
                <a:srgbClr val="A6AAA9"/>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306" name="三角形"/>
            <p:cNvSpPr/>
            <p:nvPr/>
          </p:nvSpPr>
          <p:spPr>
            <a:xfrm rot="10800000">
              <a:off x="3991174" y="0"/>
              <a:ext cx="1270001" cy="1270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FFFFFF"/>
            </a:solidFill>
            <a:ln w="25400" cap="flat">
              <a:solidFill>
                <a:srgbClr val="FFFFFF"/>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grpSp>
      <p:grpSp>
        <p:nvGrpSpPr>
          <p:cNvPr id="311" name="成组"/>
          <p:cNvGrpSpPr/>
          <p:nvPr/>
        </p:nvGrpSpPr>
        <p:grpSpPr>
          <a:xfrm>
            <a:off x="14078757" y="5660324"/>
            <a:ext cx="5261176" cy="6718338"/>
            <a:chOff x="0" y="0"/>
            <a:chExt cx="5261175" cy="6718336"/>
          </a:xfrm>
        </p:grpSpPr>
        <p:sp>
          <p:nvSpPr>
            <p:cNvPr id="308" name="中文白皮书"/>
            <p:cNvSpPr/>
            <p:nvPr/>
          </p:nvSpPr>
          <p:spPr>
            <a:xfrm>
              <a:off x="0" y="17960"/>
              <a:ext cx="5255356" cy="6700377"/>
            </a:xfrm>
            <a:prstGeom prst="rect">
              <a:avLst/>
            </a:prstGeom>
            <a:solidFill>
              <a:srgbClr val="FFFFFF"/>
            </a:solidFill>
            <a:ln w="25400" cap="flat">
              <a:solidFill>
                <a:srgbClr val="85888D"/>
              </a:solidFill>
              <a:prstDash val="solid"/>
              <a:miter lim="400000"/>
            </a:ln>
            <a:effectLst>
              <a:outerShdw sx="100000" sy="100000" kx="0" ky="0" algn="b" rotWithShape="0" blurRad="355600" dist="0" dir="0">
                <a:srgbClr val="000000">
                  <a:alpha val="75000"/>
                </a:srgbClr>
              </a:outerShdw>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3600" u="sng">
                  <a:solidFill>
                    <a:schemeClr val="accent6"/>
                  </a:solidFill>
                  <a:latin typeface="Roboto Bold"/>
                  <a:ea typeface="Roboto Bold"/>
                  <a:cs typeface="Roboto Bold"/>
                  <a:sym typeface="Roboto Bold"/>
                  <a:hlinkClick r:id="rId3" invalidUrl="" action="" tgtFrame="" tooltip="" history="1" highlightClick="0" endSnd="0"/>
                </a:defRPr>
              </a:lvl1pPr>
            </a:lstStyle>
            <a:p>
              <a:pPr>
                <a:defRPr u="none"/>
              </a:pPr>
              <a:r>
                <a:rPr u="sng">
                  <a:hlinkClick r:id="rId3" invalidUrl="" action="" tgtFrame="" tooltip="" history="1" highlightClick="0" endSnd="0"/>
                </a:rPr>
                <a:t>中文白皮书</a:t>
              </a:r>
            </a:p>
          </p:txBody>
        </p:sp>
        <p:sp>
          <p:nvSpPr>
            <p:cNvPr id="309" name="三角形"/>
            <p:cNvSpPr/>
            <p:nvPr/>
          </p:nvSpPr>
          <p:spPr>
            <a:xfrm>
              <a:off x="3973214" y="17960"/>
              <a:ext cx="1270001" cy="127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FFFFFF"/>
            </a:solidFill>
            <a:ln w="25400" cap="flat">
              <a:solidFill>
                <a:srgbClr val="A6AAA9"/>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sp>
          <p:nvSpPr>
            <p:cNvPr id="310" name="三角形"/>
            <p:cNvSpPr/>
            <p:nvPr/>
          </p:nvSpPr>
          <p:spPr>
            <a:xfrm rot="10800000">
              <a:off x="3991174" y="0"/>
              <a:ext cx="1270001" cy="12700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FFFFFF"/>
            </a:solidFill>
            <a:ln w="25400" cap="flat">
              <a:solidFill>
                <a:srgbClr val="FFFFFF"/>
              </a:solidFill>
              <a:prstDash val="solid"/>
              <a:miter lim="400000"/>
            </a:ln>
            <a:effectLst/>
          </p:spPr>
          <p:txBody>
            <a:bodyPr wrap="square" lIns="71437" tIns="71437" rIns="71437" bIns="71437" numCol="1" anchor="ctr">
              <a:noAutofit/>
            </a:bodyPr>
            <a:lstStyle/>
            <a:p>
              <a:pPr algn="l">
                <a:defRPr sz="4800">
                  <a:solidFill>
                    <a:schemeClr val="accent6"/>
                  </a:solidFill>
                  <a:latin typeface="Roboto Black"/>
                  <a:ea typeface="Roboto Black"/>
                  <a:cs typeface="Roboto Black"/>
                  <a:sym typeface="Roboto Black"/>
                </a:defRPr>
              </a:pPr>
            </a:p>
          </p:txBody>
        </p:sp>
      </p:grpSp>
      <p:grpSp>
        <p:nvGrpSpPr>
          <p:cNvPr id="314" name="成组"/>
          <p:cNvGrpSpPr/>
          <p:nvPr/>
        </p:nvGrpSpPr>
        <p:grpSpPr>
          <a:xfrm>
            <a:off x="2500784" y="828355"/>
            <a:ext cx="5210772" cy="2269765"/>
            <a:chOff x="0" y="368299"/>
            <a:chExt cx="5210770" cy="2269763"/>
          </a:xfrm>
        </p:grpSpPr>
        <p:sp>
          <p:nvSpPr>
            <p:cNvPr id="312"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313"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6" name="代币LRC的发行"/>
          <p:cNvSpPr txBox="1"/>
          <p:nvPr/>
        </p:nvSpPr>
        <p:spPr>
          <a:xfrm>
            <a:off x="10160843" y="7520885"/>
            <a:ext cx="4062314" cy="942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latin typeface="Roboto Regular"/>
                <a:ea typeface="Roboto Regular"/>
                <a:cs typeface="Roboto Regular"/>
                <a:sym typeface="Roboto Regular"/>
              </a:defRPr>
            </a:lvl1pPr>
          </a:lstStyle>
          <a:p>
            <a:pPr/>
            <a:r>
              <a:t>代币LRC的发行</a:t>
            </a:r>
          </a:p>
        </p:txBody>
      </p:sp>
      <p:sp>
        <p:nvSpPr>
          <p:cNvPr id="317" name="ICO"/>
          <p:cNvSpPr txBox="1"/>
          <p:nvPr/>
        </p:nvSpPr>
        <p:spPr>
          <a:xfrm>
            <a:off x="10508627" y="4902890"/>
            <a:ext cx="3110410"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latin typeface="Roboto Bold"/>
                <a:ea typeface="Roboto Bold"/>
                <a:cs typeface="Roboto Bold"/>
                <a:sym typeface="Roboto Bold"/>
              </a:defRPr>
            </a:lvl1pPr>
          </a:lstStyle>
          <a:p>
            <a:pPr/>
            <a:r>
              <a:t>ICO</a:t>
            </a:r>
          </a:p>
        </p:txBody>
      </p:sp>
      <p:sp>
        <p:nvSpPr>
          <p:cNvPr id="318" name="24-Hour Trade Volume…"/>
          <p:cNvSpPr txBox="1"/>
          <p:nvPr/>
        </p:nvSpPr>
        <p:spPr>
          <a:xfrm>
            <a:off x="26084085" y="7171635"/>
            <a:ext cx="6032705" cy="1641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500">
                <a:latin typeface="Roboto Regular"/>
                <a:ea typeface="Roboto Regular"/>
                <a:cs typeface="Roboto Regular"/>
                <a:sym typeface="Roboto Regular"/>
              </a:defRPr>
            </a:pPr>
            <a:r>
              <a:t>24-Hour Trade Volume</a:t>
            </a:r>
          </a:p>
          <a:p>
            <a:pPr>
              <a:defRPr sz="4500">
                <a:latin typeface="Roboto Regular"/>
                <a:ea typeface="Roboto Regular"/>
                <a:cs typeface="Roboto Regular"/>
                <a:sym typeface="Roboto Regular"/>
              </a:defRPr>
            </a:pPr>
            <a:r>
              <a:t>on Global Exchanges</a:t>
            </a:r>
          </a:p>
        </p:txBody>
      </p:sp>
      <p:sp>
        <p:nvSpPr>
          <p:cNvPr id="319" name="$5B"/>
          <p:cNvSpPr txBox="1"/>
          <p:nvPr/>
        </p:nvSpPr>
        <p:spPr>
          <a:xfrm>
            <a:off x="27386731" y="4902890"/>
            <a:ext cx="3427413"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latin typeface="Roboto Bold"/>
                <a:ea typeface="Roboto Bold"/>
                <a:cs typeface="Roboto Bold"/>
                <a:sym typeface="Roboto Bold"/>
              </a:defRPr>
            </a:lvl1pPr>
          </a:lstStyle>
          <a:p>
            <a:pPr/>
            <a:r>
              <a:t>$5B</a:t>
            </a:r>
          </a:p>
        </p:txBody>
      </p:sp>
      <p:sp>
        <p:nvSpPr>
          <p:cNvPr id="320" name="2017/08/01 - 2017/08/07"/>
          <p:cNvSpPr txBox="1"/>
          <p:nvPr/>
        </p:nvSpPr>
        <p:spPr>
          <a:xfrm>
            <a:off x="8716522" y="8360727"/>
            <a:ext cx="6694619" cy="892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rgbClr val="FFFFFF"/>
                </a:solidFill>
                <a:latin typeface="Roboto Regular"/>
                <a:ea typeface="Roboto Regular"/>
                <a:cs typeface="Roboto Regular"/>
                <a:sym typeface="Roboto Regular"/>
              </a:defRPr>
            </a:lvl1pPr>
          </a:lstStyle>
          <a:p>
            <a:pPr/>
            <a:r>
              <a:t>2017/08/01 - 2017/08/07</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3" name="24-Hour Trade Volume…"/>
          <p:cNvSpPr txBox="1"/>
          <p:nvPr/>
        </p:nvSpPr>
        <p:spPr>
          <a:xfrm>
            <a:off x="26084085" y="7171635"/>
            <a:ext cx="6032705" cy="1641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500">
                <a:latin typeface="Roboto Regular"/>
                <a:ea typeface="Roboto Regular"/>
                <a:cs typeface="Roboto Regular"/>
                <a:sym typeface="Roboto Regular"/>
              </a:defRPr>
            </a:pPr>
            <a:r>
              <a:t>24-Hour Trade Volume</a:t>
            </a:r>
          </a:p>
          <a:p>
            <a:pPr>
              <a:defRPr sz="4500">
                <a:latin typeface="Roboto Regular"/>
                <a:ea typeface="Roboto Regular"/>
                <a:cs typeface="Roboto Regular"/>
                <a:sym typeface="Roboto Regular"/>
              </a:defRPr>
            </a:pPr>
            <a:r>
              <a:t>on Global Exchanges</a:t>
            </a:r>
          </a:p>
        </p:txBody>
      </p:sp>
      <p:sp>
        <p:nvSpPr>
          <p:cNvPr id="124" name="$5B"/>
          <p:cNvSpPr txBox="1"/>
          <p:nvPr/>
        </p:nvSpPr>
        <p:spPr>
          <a:xfrm>
            <a:off x="27386731" y="4902890"/>
            <a:ext cx="3427413"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latin typeface="Roboto Bold"/>
                <a:ea typeface="Roboto Bold"/>
                <a:cs typeface="Roboto Bold"/>
                <a:sym typeface="Roboto Bold"/>
              </a:defRPr>
            </a:lvl1pPr>
          </a:lstStyle>
          <a:p>
            <a:pPr/>
            <a:r>
              <a:t>$5B</a:t>
            </a:r>
          </a:p>
        </p:txBody>
      </p:sp>
      <p:sp>
        <p:nvSpPr>
          <p:cNvPr id="125" name="公有链代币总市值"/>
          <p:cNvSpPr txBox="1"/>
          <p:nvPr/>
        </p:nvSpPr>
        <p:spPr>
          <a:xfrm>
            <a:off x="8868612" y="8048981"/>
            <a:ext cx="4727576" cy="942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latin typeface="Roboto Regular"/>
                <a:ea typeface="Roboto Regular"/>
                <a:cs typeface="Roboto Regular"/>
                <a:sym typeface="Roboto Regular"/>
              </a:defRPr>
            </a:lvl1pPr>
          </a:lstStyle>
          <a:p>
            <a:pPr/>
            <a:r>
              <a:t>公有链代币总市值</a:t>
            </a:r>
          </a:p>
        </p:txBody>
      </p:sp>
      <p:sp>
        <p:nvSpPr>
          <p:cNvPr id="126" name="1090亿美金"/>
          <p:cNvSpPr txBox="1"/>
          <p:nvPr/>
        </p:nvSpPr>
        <p:spPr>
          <a:xfrm>
            <a:off x="6520995" y="5443687"/>
            <a:ext cx="9166474" cy="2530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3400">
                <a:latin typeface="Roboto Bold"/>
                <a:ea typeface="Roboto Bold"/>
                <a:cs typeface="Roboto Bold"/>
                <a:sym typeface="Roboto Bold"/>
              </a:defRPr>
            </a:lvl1pPr>
          </a:lstStyle>
          <a:p>
            <a:pPr/>
            <a:r>
              <a:t>1090亿美金</a:t>
            </a:r>
          </a:p>
        </p:txBody>
      </p:sp>
      <p:sp>
        <p:nvSpPr>
          <p:cNvPr id="127" name="同比增长830%↑"/>
          <p:cNvSpPr txBox="1"/>
          <p:nvPr/>
        </p:nvSpPr>
        <p:spPr>
          <a:xfrm>
            <a:off x="13669257" y="4724043"/>
            <a:ext cx="4193748" cy="942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rgbClr val="FFFFFF"/>
                </a:solidFill>
                <a:latin typeface="Roboto Regular"/>
                <a:ea typeface="Roboto Regular"/>
                <a:cs typeface="Roboto Regular"/>
                <a:sym typeface="Roboto Regular"/>
              </a:defRPr>
            </a:lvl1pPr>
          </a:lstStyle>
          <a:p>
            <a:pPr/>
            <a:r>
              <a:t>同比增长830%↑</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127"/>
                                        </p:tgtEl>
                                        <p:attrNameLst>
                                          <p:attrName>style.visibility</p:attrName>
                                        </p:attrNameLst>
                                      </p:cBhvr>
                                      <p:to>
                                        <p:strVal val="visible"/>
                                      </p:to>
                                    </p:set>
                                    <p:anim calcmode="lin" valueType="num">
                                      <p:cBhvr>
                                        <p:cTn id="7" dur="750" fill="hold"/>
                                        <p:tgtEl>
                                          <p:spTgt spid="127"/>
                                        </p:tgtEl>
                                        <p:attrNameLst>
                                          <p:attrName>ppt_w</p:attrName>
                                        </p:attrNameLst>
                                      </p:cBhvr>
                                      <p:tavLst>
                                        <p:tav tm="0">
                                          <p:val>
                                            <p:fltVal val="0"/>
                                          </p:val>
                                        </p:tav>
                                        <p:tav tm="100000">
                                          <p:val>
                                            <p:strVal val="#ppt_w"/>
                                          </p:val>
                                        </p:tav>
                                      </p:tavLst>
                                    </p:anim>
                                    <p:anim calcmode="lin" valueType="num">
                                      <p:cBhvr>
                                        <p:cTn id="8" dur="750" fill="hold"/>
                                        <p:tgtEl>
                                          <p:spTgt spid="12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7" grpId="1"/>
    </p:bldLst>
  </p:timing>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2" name="ICO"/>
          <p:cNvSpPr txBox="1"/>
          <p:nvPr/>
        </p:nvSpPr>
        <p:spPr>
          <a:xfrm>
            <a:off x="7013898" y="1514"/>
            <a:ext cx="3110409"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latin typeface="Roboto Bold"/>
                <a:ea typeface="Roboto Bold"/>
                <a:cs typeface="Roboto Bold"/>
                <a:sym typeface="Roboto Bold"/>
              </a:defRPr>
            </a:lvl1pPr>
          </a:lstStyle>
          <a:p>
            <a:pPr/>
            <a:r>
              <a:t>ICO</a:t>
            </a:r>
          </a:p>
        </p:txBody>
      </p:sp>
      <p:sp>
        <p:nvSpPr>
          <p:cNvPr id="323" name="24-Hour Trade Volume…"/>
          <p:cNvSpPr txBox="1"/>
          <p:nvPr/>
        </p:nvSpPr>
        <p:spPr>
          <a:xfrm>
            <a:off x="26084085" y="7171635"/>
            <a:ext cx="6032705" cy="1641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500">
                <a:latin typeface="Roboto Regular"/>
                <a:ea typeface="Roboto Regular"/>
                <a:cs typeface="Roboto Regular"/>
                <a:sym typeface="Roboto Regular"/>
              </a:defRPr>
            </a:pPr>
            <a:r>
              <a:t>24-Hour Trade Volume</a:t>
            </a:r>
          </a:p>
          <a:p>
            <a:pPr>
              <a:defRPr sz="4500">
                <a:latin typeface="Roboto Regular"/>
                <a:ea typeface="Roboto Regular"/>
                <a:cs typeface="Roboto Regular"/>
                <a:sym typeface="Roboto Regular"/>
              </a:defRPr>
            </a:pPr>
            <a:r>
              <a:t>on Global Exchanges</a:t>
            </a:r>
          </a:p>
        </p:txBody>
      </p:sp>
      <p:sp>
        <p:nvSpPr>
          <p:cNvPr id="324" name="$5B"/>
          <p:cNvSpPr txBox="1"/>
          <p:nvPr/>
        </p:nvSpPr>
        <p:spPr>
          <a:xfrm>
            <a:off x="27386731" y="4902890"/>
            <a:ext cx="3427413"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latin typeface="Roboto Bold"/>
                <a:ea typeface="Roboto Bold"/>
                <a:cs typeface="Roboto Bold"/>
                <a:sym typeface="Roboto Bold"/>
              </a:defRPr>
            </a:lvl1pPr>
          </a:lstStyle>
          <a:p>
            <a:pPr/>
            <a:r>
              <a:t>$5B</a:t>
            </a:r>
          </a:p>
        </p:txBody>
      </p:sp>
      <p:sp>
        <p:nvSpPr>
          <p:cNvPr id="325" name="第1阶段      封顶2万ETH"/>
          <p:cNvSpPr/>
          <p:nvPr/>
        </p:nvSpPr>
        <p:spPr>
          <a:xfrm>
            <a:off x="1566639" y="2920279"/>
            <a:ext cx="7345847" cy="1122853"/>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chemeClr val="accent6"/>
                </a:solidFill>
                <a:latin typeface="Roboto Black"/>
                <a:ea typeface="Roboto Black"/>
                <a:cs typeface="Roboto Black"/>
                <a:sym typeface="Roboto Black"/>
              </a:defRPr>
            </a:pPr>
            <a:r>
              <a:t>第1阶段  </a:t>
            </a:r>
            <a:r>
              <a:rPr>
                <a:latin typeface="Roboto Light"/>
                <a:ea typeface="Roboto Light"/>
                <a:cs typeface="Roboto Light"/>
                <a:sym typeface="Roboto Light"/>
              </a:rPr>
              <a:t>    封顶2万ETH</a:t>
            </a:r>
          </a:p>
        </p:txBody>
      </p:sp>
      <p:sp>
        <p:nvSpPr>
          <p:cNvPr id="326" name="第2阶段      封顶2万ETH"/>
          <p:cNvSpPr/>
          <p:nvPr/>
        </p:nvSpPr>
        <p:spPr>
          <a:xfrm>
            <a:off x="1566639" y="4406021"/>
            <a:ext cx="7345847" cy="1122852"/>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chemeClr val="accent6"/>
                </a:solidFill>
                <a:latin typeface="Roboto Black"/>
                <a:ea typeface="Roboto Black"/>
                <a:cs typeface="Roboto Black"/>
                <a:sym typeface="Roboto Black"/>
              </a:defRPr>
            </a:pPr>
            <a:r>
              <a:t>第2阶段      </a:t>
            </a:r>
            <a:r>
              <a:rPr>
                <a:latin typeface="Roboto Light"/>
                <a:ea typeface="Roboto Light"/>
                <a:cs typeface="Roboto Light"/>
                <a:sym typeface="Roboto Light"/>
              </a:rPr>
              <a:t>封顶2万ETH</a:t>
            </a:r>
          </a:p>
        </p:txBody>
      </p:sp>
      <p:sp>
        <p:nvSpPr>
          <p:cNvPr id="327" name="第3阶段      封顶2万ETH"/>
          <p:cNvSpPr/>
          <p:nvPr/>
        </p:nvSpPr>
        <p:spPr>
          <a:xfrm>
            <a:off x="1566639" y="5891763"/>
            <a:ext cx="7345847" cy="1122852"/>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chemeClr val="accent6"/>
                </a:solidFill>
                <a:latin typeface="Roboto Black"/>
                <a:ea typeface="Roboto Black"/>
                <a:cs typeface="Roboto Black"/>
                <a:sym typeface="Roboto Black"/>
              </a:defRPr>
            </a:pPr>
            <a:r>
              <a:t>第3阶段      </a:t>
            </a:r>
            <a:r>
              <a:rPr>
                <a:latin typeface="Roboto Light"/>
                <a:ea typeface="Roboto Light"/>
                <a:cs typeface="Roboto Light"/>
                <a:sym typeface="Roboto Light"/>
              </a:rPr>
              <a:t>封顶2万ETH</a:t>
            </a:r>
          </a:p>
        </p:txBody>
      </p:sp>
      <p:sp>
        <p:nvSpPr>
          <p:cNvPr id="328" name="第4阶段      封顶2万ETH"/>
          <p:cNvSpPr/>
          <p:nvPr/>
        </p:nvSpPr>
        <p:spPr>
          <a:xfrm>
            <a:off x="1566639" y="7377505"/>
            <a:ext cx="7345847" cy="1122852"/>
          </a:xfrm>
          <a:prstGeom prst="rect">
            <a:avLst/>
          </a:prstGeom>
          <a:solidFill>
            <a:srgbClr val="94FF56"/>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chemeClr val="accent6"/>
                </a:solidFill>
                <a:latin typeface="Roboto Black"/>
                <a:ea typeface="Roboto Black"/>
                <a:cs typeface="Roboto Black"/>
                <a:sym typeface="Roboto Black"/>
              </a:defRPr>
            </a:pPr>
            <a:r>
              <a:t>第4阶段      </a:t>
            </a:r>
            <a:r>
              <a:rPr>
                <a:latin typeface="Roboto Light"/>
                <a:ea typeface="Roboto Light"/>
                <a:cs typeface="Roboto Light"/>
                <a:sym typeface="Roboto Light"/>
              </a:rPr>
              <a:t>封顶2万ETH</a:t>
            </a:r>
          </a:p>
        </p:txBody>
      </p:sp>
      <p:sp>
        <p:nvSpPr>
          <p:cNvPr id="329" name="第5阶段      封顶2万ETH"/>
          <p:cNvSpPr/>
          <p:nvPr/>
        </p:nvSpPr>
        <p:spPr>
          <a:xfrm>
            <a:off x="1566640" y="8863247"/>
            <a:ext cx="7345846" cy="1122852"/>
          </a:xfrm>
          <a:prstGeom prst="rect">
            <a:avLst/>
          </a:prstGeom>
          <a:solidFill>
            <a:srgbClr val="94FF56"/>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chemeClr val="accent6"/>
                </a:solidFill>
                <a:latin typeface="Roboto Black"/>
                <a:ea typeface="Roboto Black"/>
                <a:cs typeface="Roboto Black"/>
                <a:sym typeface="Roboto Black"/>
              </a:defRPr>
            </a:pPr>
            <a:r>
              <a:t>第5阶段      </a:t>
            </a:r>
            <a:r>
              <a:rPr>
                <a:latin typeface="Roboto Light"/>
                <a:ea typeface="Roboto Light"/>
                <a:cs typeface="Roboto Light"/>
                <a:sym typeface="Roboto Light"/>
              </a:rPr>
              <a:t>封顶2万ETH</a:t>
            </a:r>
          </a:p>
        </p:txBody>
      </p:sp>
      <p:sp>
        <p:nvSpPr>
          <p:cNvPr id="330" name="ICO分为5个阶段，每个阶段1天（实际用以太坊区块高度确定），共5天。…"/>
          <p:cNvSpPr txBox="1"/>
          <p:nvPr/>
        </p:nvSpPr>
        <p:spPr>
          <a:xfrm>
            <a:off x="9457296" y="2713935"/>
            <a:ext cx="13913936" cy="105568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marL="228600" indent="-228600" algn="l" defTabSz="457200">
              <a:buSzPct val="100000"/>
              <a:buChar char="•"/>
              <a:defRPr sz="2900">
                <a:solidFill>
                  <a:srgbClr val="FFFFFF"/>
                </a:solidFill>
                <a:latin typeface="Roboto Regular"/>
                <a:ea typeface="Roboto Regular"/>
                <a:cs typeface="Roboto Regular"/>
                <a:sym typeface="Roboto Regular"/>
              </a:defRPr>
            </a:pPr>
            <a:r>
              <a:t>ICO分为5个阶段，每个阶段1天（实际用以太坊区块高度确定），共5天。</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每个阶段在当日早上约11点开始，持续到第二天11点。</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每个阶段筹2万个以太，筹到这个数目该阶段为“筹满”，否则为“未筹满）。</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筹满后投资者的ETH会被自动打回，不会损失；投资者只能等下一个阶段开始才可以继续投资。</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如果某个阶段未筹满，整个ICO结束，不会有下一阶段；</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如果一个阶段筹满，由团队触发下一个阶段开始的区块链高度（即时间）；</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每个阶段的LRC价格都比上一个阶段更高；</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如果前3个阶段任意一个未筹满，整个ICO失败。资金返还。</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如果前3个阶段凑满，ICO成功，最后一个未筹满阶段资金不返还。</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如果第4个阶段筹满，但第5个阶段未筹满，团队LRC占比为40%，</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如果第5个阶段成功，团队LRC占比为50%</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第5个成功后，ICO结束。</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ICO期间投资者的LRC通过智能合约自动发行，成功后再根据上述规则，一次性发行未发售的LRC - 即用售出代币除以出售占比。</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未发售的LRC中，5%通过preICO商定价格出售给早期投资者；</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未发售的LRC中，45%留给团队；</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未发售的LRC中，50%留给社区推广和对外合作；</a:t>
            </a:r>
          </a:p>
          <a:p>
            <a:pPr marL="228600" indent="-228600" algn="l" defTabSz="457200">
              <a:buSzPct val="100000"/>
              <a:buChar char="•"/>
              <a:defRPr sz="2900">
                <a:solidFill>
                  <a:srgbClr val="FFFFFF"/>
                </a:solidFill>
                <a:latin typeface="Roboto Regular"/>
                <a:ea typeface="Roboto Regular"/>
                <a:cs typeface="Roboto Regular"/>
                <a:sym typeface="Roboto Regular"/>
              </a:defRPr>
            </a:pPr>
            <a:r>
              <a:t>团队LRC锁定期为3年，第一年后释放25%，第二年35%， 第三年40%；用于社区推广部分不锁定。</a:t>
            </a:r>
          </a:p>
        </p:txBody>
      </p:sp>
      <p:sp>
        <p:nvSpPr>
          <p:cNvPr id="331" name="2017/08/01 - 2017/08/07"/>
          <p:cNvSpPr txBox="1"/>
          <p:nvPr/>
        </p:nvSpPr>
        <p:spPr>
          <a:xfrm>
            <a:off x="10675483" y="833364"/>
            <a:ext cx="6694618" cy="892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rgbClr val="FFFFFF"/>
                </a:solidFill>
                <a:latin typeface="Roboto Regular"/>
                <a:ea typeface="Roboto Regular"/>
                <a:cs typeface="Roboto Regular"/>
                <a:sym typeface="Roboto Regular"/>
              </a:defRPr>
            </a:lvl1pPr>
          </a:lstStyle>
          <a:p>
            <a:pPr/>
            <a:r>
              <a:t>2017/08/01 - 2017/08/07</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3" name="ICO"/>
          <p:cNvSpPr txBox="1"/>
          <p:nvPr/>
        </p:nvSpPr>
        <p:spPr>
          <a:xfrm>
            <a:off x="7013898" y="1514"/>
            <a:ext cx="3110409"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latin typeface="Roboto Bold"/>
                <a:ea typeface="Roboto Bold"/>
                <a:cs typeface="Roboto Bold"/>
                <a:sym typeface="Roboto Bold"/>
              </a:defRPr>
            </a:lvl1pPr>
          </a:lstStyle>
          <a:p>
            <a:pPr/>
            <a:r>
              <a:t>ICO</a:t>
            </a:r>
          </a:p>
        </p:txBody>
      </p:sp>
      <p:sp>
        <p:nvSpPr>
          <p:cNvPr id="334" name="24-Hour Trade Volume…"/>
          <p:cNvSpPr txBox="1"/>
          <p:nvPr/>
        </p:nvSpPr>
        <p:spPr>
          <a:xfrm>
            <a:off x="26084085" y="7171635"/>
            <a:ext cx="6032705" cy="1641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500">
                <a:latin typeface="Roboto Regular"/>
                <a:ea typeface="Roboto Regular"/>
                <a:cs typeface="Roboto Regular"/>
                <a:sym typeface="Roboto Regular"/>
              </a:defRPr>
            </a:pPr>
            <a:r>
              <a:t>24-Hour Trade Volume</a:t>
            </a:r>
          </a:p>
          <a:p>
            <a:pPr>
              <a:defRPr sz="4500">
                <a:latin typeface="Roboto Regular"/>
                <a:ea typeface="Roboto Regular"/>
                <a:cs typeface="Roboto Regular"/>
                <a:sym typeface="Roboto Regular"/>
              </a:defRPr>
            </a:pPr>
            <a:r>
              <a:t>on Global Exchanges</a:t>
            </a:r>
          </a:p>
        </p:txBody>
      </p:sp>
      <p:sp>
        <p:nvSpPr>
          <p:cNvPr id="335" name="$5B"/>
          <p:cNvSpPr txBox="1"/>
          <p:nvPr/>
        </p:nvSpPr>
        <p:spPr>
          <a:xfrm>
            <a:off x="27386731" y="4902890"/>
            <a:ext cx="3427413"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latin typeface="Roboto Bold"/>
                <a:ea typeface="Roboto Bold"/>
                <a:cs typeface="Roboto Bold"/>
                <a:sym typeface="Roboto Bold"/>
              </a:defRPr>
            </a:lvl1pPr>
          </a:lstStyle>
          <a:p>
            <a:pPr/>
            <a:r>
              <a:t>$5B</a:t>
            </a:r>
          </a:p>
        </p:txBody>
      </p:sp>
      <p:sp>
        <p:nvSpPr>
          <p:cNvPr id="336" name="2017/08/01 - 2017/08/07"/>
          <p:cNvSpPr txBox="1"/>
          <p:nvPr/>
        </p:nvSpPr>
        <p:spPr>
          <a:xfrm>
            <a:off x="10675483" y="833364"/>
            <a:ext cx="6694618" cy="892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rgbClr val="FFFFFF"/>
                </a:solidFill>
                <a:latin typeface="Roboto Regular"/>
                <a:ea typeface="Roboto Regular"/>
                <a:cs typeface="Roboto Regular"/>
                <a:sym typeface="Roboto Regular"/>
              </a:defRPr>
            </a:lvl1pPr>
          </a:lstStyle>
          <a:p>
            <a:pPr/>
            <a:r>
              <a:t>2017/08/01 - 2017/08/07</a:t>
            </a:r>
          </a:p>
        </p:txBody>
      </p:sp>
      <p:sp>
        <p:nvSpPr>
          <p:cNvPr id="337" name="矩形"/>
          <p:cNvSpPr/>
          <p:nvPr/>
        </p:nvSpPr>
        <p:spPr>
          <a:xfrm>
            <a:off x="-30800" y="2530735"/>
            <a:ext cx="24445600" cy="11205542"/>
          </a:xfrm>
          <a:prstGeom prst="rect">
            <a:avLst/>
          </a:prstGeom>
          <a:solidFill>
            <a:srgbClr val="FFFFFF"/>
          </a:solidFill>
          <a:ln w="12700">
            <a:miter lim="400000"/>
          </a:ln>
        </p:spPr>
        <p:txBody>
          <a:bodyPr lIns="71437" tIns="71437" rIns="71437" bIns="71437" anchor="ctr"/>
          <a:lstStyle/>
          <a:p>
            <a:pPr lvl="3" algn="l">
              <a:defRPr sz="4800">
                <a:solidFill>
                  <a:schemeClr val="accent6"/>
                </a:solidFill>
                <a:latin typeface="Roboto Black"/>
                <a:ea typeface="Roboto Black"/>
                <a:cs typeface="Roboto Black"/>
                <a:sym typeface="Roboto Black"/>
              </a:defRPr>
            </a:pPr>
          </a:p>
        </p:txBody>
      </p:sp>
      <p:graphicFrame>
        <p:nvGraphicFramePr>
          <p:cNvPr id="338" name="ICO数据"/>
          <p:cNvGraphicFramePr/>
          <p:nvPr/>
        </p:nvGraphicFramePr>
        <p:xfrm>
          <a:off x="546660" y="2622680"/>
          <a:ext cx="23293855" cy="10731860"/>
        </p:xfrm>
        <a:graphic xmlns:a="http://schemas.openxmlformats.org/drawingml/2006/main">
          <a:graphicData uri="http://schemas.openxmlformats.org/drawingml/2006/table">
            <a:tbl>
              <a:tblPr firstCol="0" firstRow="1" lastCol="0" lastRow="0" bandCol="0" bandRow="1" rtl="0">
                <a:tableStyleId>{33BA23B1-9221-436E-865A-0063620EA4FD}</a:tableStyleId>
              </a:tblPr>
              <a:tblGrid>
                <a:gridCol w="1428894"/>
                <a:gridCol w="2376856"/>
                <a:gridCol w="2143342"/>
                <a:gridCol w="2240766"/>
                <a:gridCol w="2240766"/>
                <a:gridCol w="2175817"/>
                <a:gridCol w="1916017"/>
                <a:gridCol w="2565515"/>
                <a:gridCol w="1916017"/>
                <a:gridCol w="1916017"/>
                <a:gridCol w="2370666"/>
              </a:tblGrid>
              <a:tr h="393700">
                <a:tc gridSpan="11">
                  <a:txBody>
                    <a:bodyPr/>
                    <a:lstStyle/>
                    <a:p>
                      <a:pPr defTabSz="457200">
                        <a:spcBef>
                          <a:spcPts val="600"/>
                        </a:spcBef>
                        <a:defRPr b="0" sz="1800">
                          <a:solidFill>
                            <a:srgbClr val="000000"/>
                          </a:solidFill>
                        </a:defRPr>
                      </a:pPr>
                      <a:r>
                        <a:rPr sz="1200">
                          <a:latin typeface="Helvetica Neue"/>
                          <a:ea typeface="Helvetica Neue"/>
                          <a:cs typeface="Helvetica Neue"/>
                          <a:sym typeface="Helvetica Neue"/>
                        </a:rPr>
                        <a:t>ICO数据</a:t>
                      </a:r>
                    </a:p>
                  </a:txBody>
                  <a:tcPr marL="50800" marR="50800" marT="50800" marB="50800" anchor="ctr" anchorCtr="0" horzOverflow="overflow">
                    <a:lnL/>
                    <a:lnR/>
                    <a:lnT/>
                    <a:lnB w="3175">
                      <a:solidFill>
                        <a:srgbClr val="000000"/>
                      </a:solidFill>
                      <a:miter lim="400000"/>
                    </a:lnB>
                    <a:solidFill>
                      <a:srgbClr val="000000">
                        <a:alpha val="0"/>
                      </a:srgbClr>
                    </a:solidFill>
                  </a:tcPr>
                </a:tc>
                <a:tc hMerge="1">
                  <a:tcPr/>
                </a:tc>
                <a:tc hMerge="1">
                  <a:tcPr/>
                </a:tc>
                <a:tc hMerge="1">
                  <a:tcPr/>
                </a:tc>
                <a:tc hMerge="1">
                  <a:tcPr/>
                </a:tc>
                <a:tc hMerge="1">
                  <a:tcPr/>
                </a:tc>
                <a:tc hMerge="1">
                  <a:tcPr/>
                </a:tc>
                <a:tc hMerge="1">
                  <a:tcPr/>
                </a:tc>
                <a:tc hMerge="1">
                  <a:tcPr/>
                </a:tc>
                <a:tc hMerge="1">
                  <a:tcPr/>
                </a:tc>
                <a:tc hMerge="1">
                  <a:tcPr/>
                </a:tc>
              </a:tr>
              <a:tr h="1702988">
                <a:tc>
                  <a:txBody>
                    <a:bodyPr/>
                    <a:lstStyle/>
                    <a:p>
                      <a:pPr algn="l">
                        <a:lnSpc>
                          <a:spcPts val="6000"/>
                        </a:lnSpc>
                        <a:spcBef>
                          <a:spcPts val="5900"/>
                        </a:spcBef>
                        <a:defRPr>
                          <a:latin typeface="Roboto Bold"/>
                          <a:ea typeface="Roboto Bold"/>
                          <a:cs typeface="Roboto Bold"/>
                          <a:sym typeface="Roboto Bold"/>
                        </a:defRPr>
                      </a:pP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chemeClr val="accent6">
                        <a:satOff val="24555"/>
                        <a:lumOff val="22232"/>
                        <a:alpha val="35173"/>
                      </a:schemeClr>
                    </a:solidFill>
                  </a:tcPr>
                </a:tc>
                <a:tc>
                  <a:txBody>
                    <a:bodyPr/>
                    <a:lstStyle/>
                    <a:p>
                      <a:pPr algn="l">
                        <a:lnSpc>
                          <a:spcPts val="6000"/>
                        </a:lnSpc>
                        <a:spcBef>
                          <a:spcPts val="5900"/>
                        </a:spcBef>
                        <a:defRPr sz="1800"/>
                      </a:pPr>
                      <a:r>
                        <a:rPr sz="2400">
                          <a:latin typeface="Roboto Bold"/>
                          <a:ea typeface="Roboto Bold"/>
                          <a:cs typeface="Roboto Bold"/>
                          <a:sym typeface="Roboto Bold"/>
                        </a:rPr>
                        <a:t>阶段成功后 募集ETH总数</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chemeClr val="accent6">
                        <a:satOff val="24555"/>
                        <a:lumOff val="22232"/>
                        <a:alpha val="35173"/>
                      </a:schemeClr>
                    </a:solidFill>
                  </a:tcPr>
                </a:tc>
                <a:tc>
                  <a:txBody>
                    <a:bodyPr/>
                    <a:lstStyle/>
                    <a:p>
                      <a:pPr algn="l">
                        <a:lnSpc>
                          <a:spcPts val="6000"/>
                        </a:lnSpc>
                        <a:spcBef>
                          <a:spcPts val="5900"/>
                        </a:spcBef>
                        <a:defRPr sz="1800"/>
                      </a:pPr>
                      <a:r>
                        <a:rPr sz="2400">
                          <a:latin typeface="Roboto Bold"/>
                          <a:ea typeface="Roboto Bold"/>
                          <a:cs typeface="Roboto Bold"/>
                          <a:sym typeface="Roboto Bold"/>
                        </a:rPr>
                        <a:t>兑换率 （LRC/ETH)</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chemeClr val="accent6">
                        <a:satOff val="24555"/>
                        <a:lumOff val="22232"/>
                        <a:alpha val="35173"/>
                      </a:schemeClr>
                    </a:solidFill>
                  </a:tcPr>
                </a:tc>
                <a:tc>
                  <a:txBody>
                    <a:bodyPr/>
                    <a:lstStyle/>
                    <a:p>
                      <a:pPr algn="l">
                        <a:lnSpc>
                          <a:spcPts val="6000"/>
                        </a:lnSpc>
                        <a:spcBef>
                          <a:spcPts val="5900"/>
                        </a:spcBef>
                        <a:defRPr sz="1800"/>
                      </a:pPr>
                      <a:r>
                        <a:rPr sz="2400">
                          <a:latin typeface="Roboto Bold"/>
                          <a:ea typeface="Roboto Bold"/>
                          <a:cs typeface="Roboto Bold"/>
                          <a:sym typeface="Roboto Bold"/>
                        </a:rPr>
                        <a:t>该阶段 LRC销售数量</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chemeClr val="accent6">
                        <a:satOff val="24555"/>
                        <a:lumOff val="22232"/>
                        <a:alpha val="35173"/>
                      </a:schemeClr>
                    </a:solidFill>
                  </a:tcPr>
                </a:tc>
                <a:tc>
                  <a:txBody>
                    <a:bodyPr/>
                    <a:lstStyle/>
                    <a:p>
                      <a:pPr algn="l">
                        <a:lnSpc>
                          <a:spcPts val="6000"/>
                        </a:lnSpc>
                        <a:spcBef>
                          <a:spcPts val="5900"/>
                        </a:spcBef>
                        <a:defRPr sz="1800"/>
                      </a:pPr>
                      <a:r>
                        <a:rPr sz="2400">
                          <a:latin typeface="Roboto Bold"/>
                          <a:ea typeface="Roboto Bold"/>
                          <a:cs typeface="Roboto Bold"/>
                          <a:sym typeface="Roboto Bold"/>
                        </a:rPr>
                        <a:t>该阶段后 售出LRC总数</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chemeClr val="accent6">
                        <a:satOff val="24555"/>
                        <a:lumOff val="22232"/>
                        <a:alpha val="35173"/>
                      </a:schemeClr>
                    </a:solidFill>
                  </a:tcPr>
                </a:tc>
                <a:tc>
                  <a:txBody>
                    <a:bodyPr/>
                    <a:lstStyle/>
                    <a:p>
                      <a:pPr algn="l">
                        <a:lnSpc>
                          <a:spcPts val="6000"/>
                        </a:lnSpc>
                        <a:spcBef>
                          <a:spcPts val="5900"/>
                        </a:spcBef>
                        <a:defRPr sz="1800"/>
                      </a:pPr>
                      <a:r>
                        <a:rPr sz="2400">
                          <a:latin typeface="Roboto Bold"/>
                          <a:ea typeface="Roboto Bold"/>
                          <a:cs typeface="Roboto Bold"/>
                          <a:sym typeface="Roboto Bold"/>
                        </a:rPr>
                        <a:t>阶段成功后 ICO出售占比</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chemeClr val="accent6">
                        <a:satOff val="24555"/>
                        <a:lumOff val="22232"/>
                        <a:alpha val="35173"/>
                      </a:schemeClr>
                    </a:solidFill>
                  </a:tcPr>
                </a:tc>
                <a:tc>
                  <a:txBody>
                    <a:bodyPr/>
                    <a:lstStyle/>
                    <a:p>
                      <a:pPr algn="l">
                        <a:lnSpc>
                          <a:spcPts val="6000"/>
                        </a:lnSpc>
                        <a:spcBef>
                          <a:spcPts val="5900"/>
                        </a:spcBef>
                        <a:defRPr sz="1800"/>
                      </a:pPr>
                      <a:r>
                        <a:rPr sz="2400">
                          <a:latin typeface="Roboto Bold"/>
                          <a:ea typeface="Roboto Bold"/>
                          <a:cs typeface="Roboto Bold"/>
                          <a:sym typeface="Roboto Bold"/>
                        </a:rPr>
                        <a:t>阶段成功后 LRC总数</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chemeClr val="accent6">
                        <a:satOff val="24555"/>
                        <a:lumOff val="22232"/>
                        <a:alpha val="35173"/>
                      </a:schemeClr>
                    </a:solidFill>
                  </a:tcPr>
                </a:tc>
                <a:tc>
                  <a:txBody>
                    <a:bodyPr/>
                    <a:lstStyle/>
                    <a:p>
                      <a:pPr algn="l">
                        <a:lnSpc>
                          <a:spcPts val="6000"/>
                        </a:lnSpc>
                        <a:spcBef>
                          <a:spcPts val="5900"/>
                        </a:spcBef>
                        <a:defRPr sz="1800"/>
                      </a:pPr>
                      <a:r>
                        <a:rPr sz="2400">
                          <a:latin typeface="Roboto Bold"/>
                          <a:ea typeface="Roboto Bold"/>
                          <a:cs typeface="Roboto Bold"/>
                          <a:sym typeface="Roboto Bold"/>
                        </a:rPr>
                        <a:t>阶段成功后 未售LRC总数</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chemeClr val="accent6">
                        <a:satOff val="24555"/>
                        <a:lumOff val="22232"/>
                        <a:alpha val="35173"/>
                      </a:schemeClr>
                    </a:solidFill>
                  </a:tcPr>
                </a:tc>
                <a:tc>
                  <a:txBody>
                    <a:bodyPr/>
                    <a:lstStyle/>
                    <a:p>
                      <a:pPr algn="l">
                        <a:lnSpc>
                          <a:spcPts val="6000"/>
                        </a:lnSpc>
                        <a:spcBef>
                          <a:spcPts val="5900"/>
                        </a:spcBef>
                        <a:defRPr sz="1800"/>
                      </a:pPr>
                      <a:r>
                        <a:rPr sz="2400">
                          <a:latin typeface="Roboto Bold"/>
                          <a:ea typeface="Roboto Bold"/>
                          <a:cs typeface="Roboto Bold"/>
                          <a:sym typeface="Roboto Bold"/>
                        </a:rPr>
                        <a:t>阶段成功后整体估值</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chemeClr val="accent6">
                        <a:satOff val="24555"/>
                        <a:lumOff val="22232"/>
                        <a:alpha val="35173"/>
                      </a:schemeClr>
                    </a:solidFill>
                  </a:tcPr>
                </a:tc>
                <a:tc>
                  <a:txBody>
                    <a:bodyPr/>
                    <a:lstStyle/>
                    <a:p>
                      <a:pPr algn="l">
                        <a:lnSpc>
                          <a:spcPts val="6000"/>
                        </a:lnSpc>
                        <a:spcBef>
                          <a:spcPts val="5900"/>
                        </a:spcBef>
                        <a:defRPr sz="1800"/>
                      </a:pPr>
                      <a:r>
                        <a:rPr sz="2400">
                          <a:latin typeface="Roboto Bold"/>
                          <a:ea typeface="Roboto Bold"/>
                          <a:cs typeface="Roboto Bold"/>
                          <a:sym typeface="Roboto Bold"/>
                        </a:rPr>
                        <a:t>阶段成功后整体估值</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chemeClr val="accent6">
                        <a:satOff val="24555"/>
                        <a:lumOff val="22232"/>
                        <a:alpha val="35173"/>
                      </a:schemeClr>
                    </a:solidFill>
                  </a:tcPr>
                </a:tc>
                <a:tc>
                  <a:txBody>
                    <a:bodyPr/>
                    <a:lstStyle/>
                    <a:p>
                      <a:pPr algn="l">
                        <a:lnSpc>
                          <a:spcPts val="6000"/>
                        </a:lnSpc>
                        <a:spcBef>
                          <a:spcPts val="5900"/>
                        </a:spcBef>
                        <a:defRPr sz="1800"/>
                      </a:pPr>
                      <a:r>
                        <a:rPr sz="2400">
                          <a:latin typeface="Roboto Bold"/>
                          <a:ea typeface="Roboto Bold"/>
                          <a:cs typeface="Roboto Bold"/>
                          <a:sym typeface="Roboto Bold"/>
                        </a:rPr>
                        <a:t>1LRC估值</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6350">
                      <a:solidFill>
                        <a:srgbClr val="000000"/>
                      </a:solidFill>
                      <a:miter lim="400000"/>
                    </a:lnB>
                    <a:solidFill>
                      <a:schemeClr val="accent6">
                        <a:satOff val="24555"/>
                        <a:lumOff val="22232"/>
                        <a:alpha val="35173"/>
                      </a:schemeClr>
                    </a:solidFill>
                  </a:tcPr>
                </a:tc>
              </a:tr>
              <a:tr h="1146891">
                <a:tc>
                  <a:txBody>
                    <a:bodyPr/>
                    <a:lstStyle/>
                    <a:p>
                      <a:pPr algn="l">
                        <a:spcBef>
                          <a:spcPts val="5900"/>
                        </a:spcBef>
                        <a:defRPr sz="1800"/>
                      </a:pPr>
                      <a:r>
                        <a:rPr sz="2400">
                          <a:latin typeface="Roboto Bold"/>
                          <a:ea typeface="Roboto Bold"/>
                          <a:cs typeface="Roboto Bold"/>
                          <a:sym typeface="Roboto Bold"/>
                        </a:rPr>
                        <a:t>第1阶段</a:t>
                      </a:r>
                    </a:p>
                  </a:txBody>
                  <a:tcPr marL="50800" marR="50800" marT="50800" marB="50800" anchor="t" anchorCtr="0" horzOverflow="overflow">
                    <a:lnL w="3175">
                      <a:solidFill>
                        <a:srgbClr val="000000"/>
                      </a:solidFill>
                      <a:miter lim="400000"/>
                    </a:lnL>
                    <a:lnR w="3175">
                      <a:solidFill>
                        <a:srgbClr val="000000"/>
                      </a:solidFill>
                      <a:miter lim="400000"/>
                    </a:lnR>
                    <a:lnT w="6350">
                      <a:solidFill>
                        <a:srgbClr val="000000"/>
                      </a:solidFill>
                      <a:miter lim="400000"/>
                    </a:lnT>
                    <a:lnB w="3175">
                      <a:solidFill>
                        <a:srgbClr val="000000"/>
                      </a:solidFill>
                      <a:miter lim="400000"/>
                    </a:lnB>
                    <a:solidFill>
                      <a:srgbClr val="DCDEE0"/>
                    </a:solidFill>
                  </a:tcPr>
                </a:tc>
                <a:tc>
                  <a:txBody>
                    <a:bodyPr/>
                    <a:lstStyle/>
                    <a:p>
                      <a:pPr algn="r">
                        <a:spcBef>
                          <a:spcPts val="5900"/>
                        </a:spcBef>
                        <a:defRPr sz="1800"/>
                      </a:pPr>
                      <a:r>
                        <a:rPr sz="2400">
                          <a:latin typeface="Roboto Bold"/>
                          <a:ea typeface="Roboto Bold"/>
                          <a:cs typeface="Roboto Bold"/>
                          <a:sym typeface="Roboto Bold"/>
                        </a:rPr>
                        <a:t>2万ETH</a:t>
                      </a:r>
                    </a:p>
                  </a:txBody>
                  <a:tcPr marL="50800" marR="50800" marT="50800" marB="50800" anchor="t" anchorCtr="0" horzOverflow="overflow">
                    <a:lnL w="3175">
                      <a:solidFill>
                        <a:srgbClr val="000000"/>
                      </a:solidFill>
                      <a:miter lim="400000"/>
                    </a:lnL>
                    <a:lnR w="6350">
                      <a:solidFill>
                        <a:srgbClr val="000000"/>
                      </a:solidFill>
                      <a:miter lim="400000"/>
                    </a:lnR>
                    <a:lnT w="6350">
                      <a:solidFill>
                        <a:srgbClr val="000000"/>
                      </a:solidFill>
                      <a:miter lim="400000"/>
                    </a:lnT>
                    <a:lnB w="3175">
                      <a:solidFill>
                        <a:srgbClr val="000000"/>
                      </a:solidFill>
                      <a:miter lim="400000"/>
                    </a:lnB>
                    <a:solidFill>
                      <a:srgbClr val="DCDEE0"/>
                    </a:solidFill>
                  </a:tcPr>
                </a:tc>
                <a:tc>
                  <a:txBody>
                    <a:bodyPr/>
                    <a:lstStyle/>
                    <a:p>
                      <a:pPr algn="r">
                        <a:spcBef>
                          <a:spcPts val="5900"/>
                        </a:spcBef>
                        <a:defRPr sz="1800"/>
                      </a:pPr>
                      <a:r>
                        <a:rPr sz="2400">
                          <a:latin typeface="Roboto Bold"/>
                          <a:ea typeface="Roboto Bold"/>
                          <a:cs typeface="Roboto Bold"/>
                          <a:sym typeface="Roboto Bold"/>
                        </a:rPr>
                        <a:t>6000</a:t>
                      </a:r>
                    </a:p>
                  </a:txBody>
                  <a:tcPr marL="50800" marR="50800" marT="50800" marB="50800" anchor="t" anchorCtr="0" horzOverflow="overflow">
                    <a:lnL w="6350">
                      <a:solidFill>
                        <a:srgbClr val="000000"/>
                      </a:solidFill>
                      <a:miter lim="400000"/>
                    </a:lnL>
                    <a:lnR w="6350">
                      <a:solidFill>
                        <a:srgbClr val="000000"/>
                      </a:solidFill>
                      <a:custDash>
                        <a:ds d="200000" sp="200000"/>
                      </a:custDash>
                      <a:miter lim="400000"/>
                    </a:lnR>
                    <a:lnT w="6350">
                      <a:solidFill>
                        <a:srgbClr val="000000"/>
                      </a:solidFill>
                      <a:miter lim="400000"/>
                    </a:lnT>
                    <a:lnB w="6350">
                      <a:solidFill>
                        <a:srgbClr val="000000"/>
                      </a:solidFill>
                      <a:custDash>
                        <a:ds d="200000" sp="200000"/>
                      </a:custDash>
                      <a:miter lim="400000"/>
                    </a:lnB>
                    <a:noFill/>
                  </a:tcPr>
                </a:tc>
                <a:tc>
                  <a:txBody>
                    <a:bodyPr/>
                    <a:lstStyle/>
                    <a:p>
                      <a:pPr algn="r">
                        <a:spcBef>
                          <a:spcPts val="5900"/>
                        </a:spcBef>
                        <a:defRPr sz="1800"/>
                      </a:pPr>
                      <a:r>
                        <a:rPr sz="2400">
                          <a:latin typeface="Roboto Bold"/>
                          <a:ea typeface="Roboto Bold"/>
                          <a:cs typeface="Roboto Bold"/>
                          <a:sym typeface="Roboto Bold"/>
                        </a:rPr>
                        <a:t>12,000万</a:t>
                      </a:r>
                    </a:p>
                  </a:txBody>
                  <a:tcPr marL="50800" marR="50800" marT="50800" marB="50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miter lim="400000"/>
                    </a:lnT>
                    <a:lnB w="6350">
                      <a:solidFill>
                        <a:srgbClr val="000000"/>
                      </a:solidFill>
                      <a:custDash>
                        <a:ds d="200000" sp="200000"/>
                      </a:custDash>
                      <a:miter lim="400000"/>
                    </a:lnB>
                    <a:noFill/>
                  </a:tcPr>
                </a:tc>
                <a:tc>
                  <a:txBody>
                    <a:bodyPr/>
                    <a:lstStyle/>
                    <a:p>
                      <a:pPr algn="r">
                        <a:spcBef>
                          <a:spcPts val="5900"/>
                        </a:spcBef>
                        <a:defRPr sz="1800"/>
                      </a:pPr>
                      <a:r>
                        <a:rPr sz="2400">
                          <a:latin typeface="Roboto Bold"/>
                          <a:ea typeface="Roboto Bold"/>
                          <a:cs typeface="Roboto Bold"/>
                          <a:sym typeface="Roboto Bold"/>
                        </a:rPr>
                        <a:t>12,000万</a:t>
                      </a:r>
                    </a:p>
                  </a:txBody>
                  <a:tcPr marL="50800" marR="50800" marT="50800" marB="50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miter lim="400000"/>
                    </a:lnT>
                    <a:lnB w="6350">
                      <a:solidFill>
                        <a:srgbClr val="000000"/>
                      </a:solidFill>
                      <a:custDash>
                        <a:ds d="200000" sp="200000"/>
                      </a:custDash>
                      <a:miter lim="400000"/>
                    </a:lnB>
                    <a:noFill/>
                  </a:tcPr>
                </a:tc>
                <a:tc>
                  <a:txBody>
                    <a:bodyPr/>
                    <a:lstStyle/>
                    <a:p>
                      <a:pPr algn="l">
                        <a:spcBef>
                          <a:spcPts val="5900"/>
                        </a:spcBef>
                        <a:defRPr sz="1800"/>
                      </a:pPr>
                      <a:r>
                        <a:rPr sz="2400">
                          <a:latin typeface="Roboto Bold"/>
                          <a:ea typeface="Roboto Bold"/>
                          <a:cs typeface="Roboto Bold"/>
                          <a:sym typeface="Roboto Bold"/>
                        </a:rPr>
                        <a:t>ICO尚未成功</a:t>
                      </a:r>
                    </a:p>
                  </a:txBody>
                  <a:tcPr marL="50800" marR="50800" marT="50800" marB="50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miter lim="400000"/>
                    </a:lnT>
                    <a:lnB w="6350">
                      <a:solidFill>
                        <a:srgbClr val="000000"/>
                      </a:solidFill>
                      <a:custDash>
                        <a:ds d="200000" sp="200000"/>
                      </a:custDash>
                      <a:miter lim="400000"/>
                    </a:lnB>
                    <a:noFill/>
                  </a:tcPr>
                </a:tc>
                <a:tc>
                  <a:txBody>
                    <a:bodyPr/>
                    <a:lstStyle/>
                    <a:p>
                      <a:pPr algn="l">
                        <a:spcBef>
                          <a:spcPts val="5900"/>
                        </a:spcBef>
                        <a:defRPr>
                          <a:latin typeface="Roboto Bold"/>
                          <a:ea typeface="Roboto Bold"/>
                          <a:cs typeface="Roboto Bold"/>
                          <a:sym typeface="Roboto Bold"/>
                        </a:defRPr>
                      </a:pPr>
                    </a:p>
                  </a:txBody>
                  <a:tcPr marL="50800" marR="50800" marT="50800" marB="50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miter lim="400000"/>
                    </a:lnT>
                    <a:lnB w="6350">
                      <a:solidFill>
                        <a:srgbClr val="000000"/>
                      </a:solidFill>
                      <a:custDash>
                        <a:ds d="200000" sp="200000"/>
                      </a:custDash>
                      <a:miter lim="400000"/>
                    </a:lnB>
                    <a:noFill/>
                  </a:tcPr>
                </a:tc>
                <a:tc>
                  <a:txBody>
                    <a:bodyPr/>
                    <a:lstStyle/>
                    <a:p>
                      <a:pPr algn="l">
                        <a:spcBef>
                          <a:spcPts val="5900"/>
                        </a:spcBef>
                        <a:defRPr>
                          <a:latin typeface="Roboto Bold"/>
                          <a:ea typeface="Roboto Bold"/>
                          <a:cs typeface="Roboto Bold"/>
                          <a:sym typeface="Roboto Bold"/>
                        </a:defRPr>
                      </a:pPr>
                    </a:p>
                  </a:txBody>
                  <a:tcPr marL="50800" marR="50800" marT="50800" marB="50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miter lim="400000"/>
                    </a:lnT>
                    <a:lnB w="6350">
                      <a:solidFill>
                        <a:srgbClr val="000000"/>
                      </a:solidFill>
                      <a:custDash>
                        <a:ds d="200000" sp="200000"/>
                      </a:custDash>
                      <a:miter lim="400000"/>
                    </a:lnB>
                    <a:noFill/>
                  </a:tcPr>
                </a:tc>
                <a:tc>
                  <a:txBody>
                    <a:bodyPr/>
                    <a:lstStyle/>
                    <a:p>
                      <a:pPr algn="l">
                        <a:spcBef>
                          <a:spcPts val="5900"/>
                        </a:spcBef>
                        <a:defRPr>
                          <a:latin typeface="Roboto Bold"/>
                          <a:ea typeface="Roboto Bold"/>
                          <a:cs typeface="Roboto Bold"/>
                          <a:sym typeface="Roboto Bold"/>
                        </a:defRPr>
                      </a:pPr>
                    </a:p>
                  </a:txBody>
                  <a:tcPr marL="50800" marR="50800" marT="50800" marB="50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miter lim="400000"/>
                    </a:lnT>
                    <a:lnB w="6350">
                      <a:solidFill>
                        <a:srgbClr val="000000"/>
                      </a:solidFill>
                      <a:custDash>
                        <a:ds d="200000" sp="200000"/>
                      </a:custDash>
                      <a:miter lim="400000"/>
                    </a:lnB>
                    <a:noFill/>
                  </a:tcPr>
                </a:tc>
                <a:tc>
                  <a:txBody>
                    <a:bodyPr/>
                    <a:lstStyle/>
                    <a:p>
                      <a:pPr algn="l">
                        <a:spcBef>
                          <a:spcPts val="5900"/>
                        </a:spcBef>
                        <a:defRPr>
                          <a:latin typeface="Roboto Bold"/>
                          <a:ea typeface="Roboto Bold"/>
                          <a:cs typeface="Roboto Bold"/>
                          <a:sym typeface="Roboto Bold"/>
                        </a:defRPr>
                      </a:pPr>
                    </a:p>
                  </a:txBody>
                  <a:tcPr marL="50800" marR="50800" marT="50800" marB="50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miter lim="400000"/>
                    </a:lnT>
                    <a:lnB w="6350">
                      <a:solidFill>
                        <a:srgbClr val="000000"/>
                      </a:solidFill>
                      <a:custDash>
                        <a:ds d="200000" sp="200000"/>
                      </a:custDash>
                      <a:miter lim="400000"/>
                    </a:lnB>
                    <a:noFill/>
                  </a:tcPr>
                </a:tc>
                <a:tc>
                  <a:txBody>
                    <a:bodyPr/>
                    <a:lstStyle/>
                    <a:p>
                      <a:pPr algn="l">
                        <a:spcBef>
                          <a:spcPts val="5900"/>
                        </a:spcBef>
                        <a:defRPr>
                          <a:latin typeface="Roboto Bold"/>
                          <a:ea typeface="Roboto Bold"/>
                          <a:cs typeface="Roboto Bold"/>
                          <a:sym typeface="Roboto Bold"/>
                        </a:defRPr>
                      </a:pPr>
                    </a:p>
                  </a:txBody>
                  <a:tcPr marL="50800" marR="50800" marT="50800" marB="50800" anchor="t" anchorCtr="0" horzOverflow="overflow">
                    <a:lnL w="6350">
                      <a:solidFill>
                        <a:srgbClr val="000000"/>
                      </a:solidFill>
                      <a:custDash>
                        <a:ds d="200000" sp="200000"/>
                      </a:custDash>
                      <a:miter lim="400000"/>
                    </a:lnL>
                    <a:lnR w="3175">
                      <a:solidFill>
                        <a:srgbClr val="000000"/>
                      </a:solidFill>
                      <a:miter lim="400000"/>
                    </a:lnR>
                    <a:lnT w="6350">
                      <a:solidFill>
                        <a:srgbClr val="000000"/>
                      </a:solidFill>
                      <a:miter lim="400000"/>
                    </a:lnT>
                    <a:lnB w="6350">
                      <a:solidFill>
                        <a:srgbClr val="000000"/>
                      </a:solidFill>
                      <a:custDash>
                        <a:ds d="200000" sp="200000"/>
                      </a:custDash>
                      <a:miter lim="400000"/>
                    </a:lnB>
                    <a:noFill/>
                  </a:tcPr>
                </a:tc>
              </a:tr>
              <a:tr h="1146891">
                <a:tc>
                  <a:txBody>
                    <a:bodyPr/>
                    <a:lstStyle/>
                    <a:p>
                      <a:pPr algn="l">
                        <a:spcBef>
                          <a:spcPts val="5900"/>
                        </a:spcBef>
                        <a:defRPr sz="1800"/>
                      </a:pPr>
                      <a:r>
                        <a:rPr sz="2400">
                          <a:latin typeface="Roboto Bold"/>
                          <a:ea typeface="Roboto Bold"/>
                          <a:cs typeface="Roboto Bold"/>
                          <a:sym typeface="Roboto Bold"/>
                        </a:rPr>
                        <a:t>第2阶段</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CDEE0"/>
                    </a:solidFill>
                  </a:tcPr>
                </a:tc>
                <a:tc>
                  <a:txBody>
                    <a:bodyPr/>
                    <a:lstStyle/>
                    <a:p>
                      <a:pPr algn="r">
                        <a:spcBef>
                          <a:spcPts val="5900"/>
                        </a:spcBef>
                        <a:defRPr sz="1800"/>
                      </a:pPr>
                      <a:r>
                        <a:rPr sz="2400">
                          <a:latin typeface="Roboto Bold"/>
                          <a:ea typeface="Roboto Bold"/>
                          <a:cs typeface="Roboto Bold"/>
                          <a:sym typeface="Roboto Bold"/>
                        </a:rPr>
                        <a:t>4万ETH</a:t>
                      </a:r>
                    </a:p>
                  </a:txBody>
                  <a:tcPr marL="50800" marR="50800" marT="50800" marB="50800" anchor="t" anchorCtr="0" horzOverflow="overflow">
                    <a:lnL w="3175">
                      <a:solidFill>
                        <a:srgbClr val="000000"/>
                      </a:solidFill>
                      <a:miter lim="400000"/>
                    </a:lnL>
                    <a:lnR w="6350">
                      <a:solidFill>
                        <a:srgbClr val="000000"/>
                      </a:solidFill>
                      <a:miter lim="400000"/>
                    </a:lnR>
                    <a:lnT w="3175">
                      <a:solidFill>
                        <a:srgbClr val="000000"/>
                      </a:solidFill>
                      <a:miter lim="400000"/>
                    </a:lnT>
                    <a:lnB w="3175">
                      <a:solidFill>
                        <a:srgbClr val="000000"/>
                      </a:solidFill>
                      <a:miter lim="400000"/>
                    </a:lnB>
                    <a:solidFill>
                      <a:srgbClr val="DCDEE0"/>
                    </a:solidFill>
                  </a:tcPr>
                </a:tc>
                <a:tc>
                  <a:txBody>
                    <a:bodyPr/>
                    <a:lstStyle/>
                    <a:p>
                      <a:pPr algn="r">
                        <a:spcBef>
                          <a:spcPts val="5900"/>
                        </a:spcBef>
                        <a:defRPr sz="1800"/>
                      </a:pPr>
                      <a:r>
                        <a:rPr sz="2400">
                          <a:latin typeface="Roboto Bold"/>
                          <a:ea typeface="Roboto Bold"/>
                          <a:cs typeface="Roboto Bold"/>
                          <a:sym typeface="Roboto Bold"/>
                        </a:rPr>
                        <a:t>5750</a:t>
                      </a:r>
                    </a:p>
                  </a:txBody>
                  <a:tcPr marL="50800" marR="50800" marT="50800" marB="50800" anchor="t" anchorCtr="0" horzOverflow="overflow">
                    <a:lnL w="6350">
                      <a:solidFill>
                        <a:srgbClr val="000000"/>
                      </a:solidFill>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a:spcBef>
                          <a:spcPts val="5900"/>
                        </a:spcBef>
                        <a:defRPr sz="1800"/>
                      </a:pPr>
                      <a:r>
                        <a:rPr sz="2400">
                          <a:latin typeface="Roboto Bold"/>
                          <a:ea typeface="Roboto Bold"/>
                          <a:cs typeface="Roboto Bold"/>
                          <a:sym typeface="Roboto Bold"/>
                        </a:rPr>
                        <a:t>11,500万</a:t>
                      </a:r>
                    </a:p>
                  </a:txBody>
                  <a:tcPr marL="50800" marR="50800" marT="50800" marB="50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a:spcBef>
                          <a:spcPts val="5900"/>
                        </a:spcBef>
                        <a:defRPr sz="1800"/>
                      </a:pPr>
                      <a:r>
                        <a:rPr sz="2400">
                          <a:latin typeface="Roboto Bold"/>
                          <a:ea typeface="Roboto Bold"/>
                          <a:cs typeface="Roboto Bold"/>
                          <a:sym typeface="Roboto Bold"/>
                        </a:rPr>
                        <a:t>23,500万</a:t>
                      </a:r>
                    </a:p>
                  </a:txBody>
                  <a:tcPr marL="50800" marR="50800" marT="50800" marB="50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l">
                        <a:spcBef>
                          <a:spcPts val="5900"/>
                        </a:spcBef>
                        <a:defRPr sz="1800"/>
                      </a:pPr>
                      <a:r>
                        <a:rPr sz="2400">
                          <a:latin typeface="Roboto Bold"/>
                          <a:ea typeface="Roboto Bold"/>
                          <a:cs typeface="Roboto Bold"/>
                          <a:sym typeface="Roboto Bold"/>
                        </a:rPr>
                        <a:t>ICO尚未成功</a:t>
                      </a:r>
                    </a:p>
                  </a:txBody>
                  <a:tcPr marL="50800" marR="50800" marT="50800" marB="50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l">
                        <a:spcBef>
                          <a:spcPts val="5900"/>
                        </a:spcBef>
                        <a:defRPr>
                          <a:latin typeface="Roboto Bold"/>
                          <a:ea typeface="Roboto Bold"/>
                          <a:cs typeface="Roboto Bold"/>
                          <a:sym typeface="Roboto Bold"/>
                        </a:defRPr>
                      </a:pPr>
                    </a:p>
                  </a:txBody>
                  <a:tcPr marL="50800" marR="50800" marT="50800" marB="50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l">
                        <a:spcBef>
                          <a:spcPts val="5900"/>
                        </a:spcBef>
                        <a:defRPr>
                          <a:latin typeface="Roboto Bold"/>
                          <a:ea typeface="Roboto Bold"/>
                          <a:cs typeface="Roboto Bold"/>
                          <a:sym typeface="Roboto Bold"/>
                        </a:defRPr>
                      </a:pPr>
                    </a:p>
                  </a:txBody>
                  <a:tcPr marL="50800" marR="50800" marT="50800" marB="50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l">
                        <a:spcBef>
                          <a:spcPts val="5900"/>
                        </a:spcBef>
                        <a:defRPr>
                          <a:latin typeface="Roboto Bold"/>
                          <a:ea typeface="Roboto Bold"/>
                          <a:cs typeface="Roboto Bold"/>
                          <a:sym typeface="Roboto Bold"/>
                        </a:defRPr>
                      </a:pPr>
                    </a:p>
                  </a:txBody>
                  <a:tcPr marL="50800" marR="50800" marT="50800" marB="50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l">
                        <a:spcBef>
                          <a:spcPts val="5900"/>
                        </a:spcBef>
                        <a:defRPr>
                          <a:latin typeface="Roboto Bold"/>
                          <a:ea typeface="Roboto Bold"/>
                          <a:cs typeface="Roboto Bold"/>
                          <a:sym typeface="Roboto Bold"/>
                        </a:defRPr>
                      </a:pPr>
                    </a:p>
                  </a:txBody>
                  <a:tcPr marL="50800" marR="50800" marT="50800" marB="50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l">
                        <a:spcBef>
                          <a:spcPts val="5900"/>
                        </a:spcBef>
                        <a:defRPr>
                          <a:latin typeface="Roboto Bold"/>
                          <a:ea typeface="Roboto Bold"/>
                          <a:cs typeface="Roboto Bold"/>
                          <a:sym typeface="Roboto Bold"/>
                        </a:defRPr>
                      </a:pPr>
                    </a:p>
                  </a:txBody>
                  <a:tcPr marL="50800" marR="50800" marT="50800" marB="50800" anchor="t" anchorCtr="0" horzOverflow="overflow">
                    <a:lnL w="6350">
                      <a:solidFill>
                        <a:srgbClr val="000000"/>
                      </a:solidFill>
                      <a:custDash>
                        <a:ds d="200000" sp="200000"/>
                      </a:custDash>
                      <a:miter lim="400000"/>
                    </a:lnL>
                    <a:lnR w="3175">
                      <a:solidFill>
                        <a:srgbClr val="000000"/>
                      </a:solidFill>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r>
              <a:tr h="1146891">
                <a:tc>
                  <a:txBody>
                    <a:bodyPr/>
                    <a:lstStyle/>
                    <a:p>
                      <a:pPr algn="l">
                        <a:spcBef>
                          <a:spcPts val="5900"/>
                        </a:spcBef>
                        <a:defRPr sz="1800"/>
                      </a:pPr>
                      <a:r>
                        <a:rPr sz="2400">
                          <a:latin typeface="Roboto Bold"/>
                          <a:ea typeface="Roboto Bold"/>
                          <a:cs typeface="Roboto Bold"/>
                          <a:sym typeface="Roboto Bold"/>
                        </a:rPr>
                        <a:t>第3阶段</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CDEE0"/>
                    </a:solidFill>
                  </a:tcPr>
                </a:tc>
                <a:tc>
                  <a:txBody>
                    <a:bodyPr/>
                    <a:lstStyle/>
                    <a:p>
                      <a:pPr algn="r">
                        <a:spcBef>
                          <a:spcPts val="5900"/>
                        </a:spcBef>
                        <a:defRPr sz="1800"/>
                      </a:pPr>
                      <a:r>
                        <a:rPr sz="2400">
                          <a:latin typeface="Roboto Bold"/>
                          <a:ea typeface="Roboto Bold"/>
                          <a:cs typeface="Roboto Bold"/>
                          <a:sym typeface="Roboto Bold"/>
                        </a:rPr>
                        <a:t>6万ETH</a:t>
                      </a:r>
                    </a:p>
                  </a:txBody>
                  <a:tcPr marL="50800" marR="50800" marT="50800" marB="50800" anchor="t" anchorCtr="0" horzOverflow="overflow">
                    <a:lnL w="3175">
                      <a:solidFill>
                        <a:srgbClr val="000000"/>
                      </a:solidFill>
                      <a:miter lim="400000"/>
                    </a:lnL>
                    <a:lnR w="6350">
                      <a:solidFill>
                        <a:srgbClr val="000000"/>
                      </a:solidFill>
                      <a:miter lim="400000"/>
                    </a:lnR>
                    <a:lnT w="3175">
                      <a:solidFill>
                        <a:srgbClr val="000000"/>
                      </a:solidFill>
                      <a:miter lim="400000"/>
                    </a:lnT>
                    <a:lnB w="3175">
                      <a:solidFill>
                        <a:srgbClr val="000000"/>
                      </a:solidFill>
                      <a:miter lim="400000"/>
                    </a:lnB>
                    <a:solidFill>
                      <a:srgbClr val="DCDEE0"/>
                    </a:solidFill>
                  </a:tcPr>
                </a:tc>
                <a:tc>
                  <a:txBody>
                    <a:bodyPr/>
                    <a:lstStyle/>
                    <a:p>
                      <a:pPr algn="r">
                        <a:spcBef>
                          <a:spcPts val="5900"/>
                        </a:spcBef>
                        <a:defRPr sz="1800"/>
                      </a:pPr>
                      <a:r>
                        <a:rPr sz="2400">
                          <a:latin typeface="Roboto Bold"/>
                          <a:ea typeface="Roboto Bold"/>
                          <a:cs typeface="Roboto Bold"/>
                          <a:sym typeface="Roboto Bold"/>
                        </a:rPr>
                        <a:t>5500</a:t>
                      </a:r>
                    </a:p>
                  </a:txBody>
                  <a:tcPr marL="50800" marR="50800" marT="50800" marB="50800" anchor="t" anchorCtr="0" horzOverflow="overflow">
                    <a:lnL w="6350">
                      <a:solidFill>
                        <a:srgbClr val="000000"/>
                      </a:solidFill>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a:spcBef>
                          <a:spcPts val="5900"/>
                        </a:spcBef>
                        <a:defRPr sz="1800"/>
                      </a:pPr>
                      <a:r>
                        <a:rPr sz="2400">
                          <a:latin typeface="Roboto Bold"/>
                          <a:ea typeface="Roboto Bold"/>
                          <a:cs typeface="Roboto Bold"/>
                          <a:sym typeface="Roboto Bold"/>
                        </a:rPr>
                        <a:t>11,000万</a:t>
                      </a:r>
                    </a:p>
                  </a:txBody>
                  <a:tcPr marL="50800" marR="50800" marT="50800" marB="50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r">
                        <a:spcBef>
                          <a:spcPts val="5900"/>
                        </a:spcBef>
                        <a:defRPr sz="1800"/>
                      </a:pPr>
                      <a:r>
                        <a:rPr sz="2400">
                          <a:latin typeface="Roboto Bold"/>
                          <a:ea typeface="Roboto Bold"/>
                          <a:cs typeface="Roboto Bold"/>
                          <a:sym typeface="Roboto Bold"/>
                        </a:rPr>
                        <a:t>34,500万</a:t>
                      </a:r>
                    </a:p>
                  </a:txBody>
                  <a:tcPr marL="50800" marR="50800" marT="50800" marB="50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l">
                        <a:spcBef>
                          <a:spcPts val="5900"/>
                        </a:spcBef>
                        <a:defRPr sz="1800"/>
                      </a:pPr>
                      <a:r>
                        <a:rPr sz="2400">
                          <a:latin typeface="Roboto Bold"/>
                          <a:ea typeface="Roboto Bold"/>
                          <a:cs typeface="Roboto Bold"/>
                          <a:sym typeface="Roboto Bold"/>
                        </a:rPr>
                        <a:t>ICO尚未成功</a:t>
                      </a:r>
                    </a:p>
                  </a:txBody>
                  <a:tcPr marL="50800" marR="50800" marT="50800" marB="50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l">
                        <a:spcBef>
                          <a:spcPts val="5900"/>
                        </a:spcBef>
                        <a:defRPr>
                          <a:latin typeface="Roboto Bold"/>
                          <a:ea typeface="Roboto Bold"/>
                          <a:cs typeface="Roboto Bold"/>
                          <a:sym typeface="Roboto Bold"/>
                        </a:defRPr>
                      </a:pPr>
                    </a:p>
                  </a:txBody>
                  <a:tcPr marL="50800" marR="50800" marT="50800" marB="50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l">
                        <a:spcBef>
                          <a:spcPts val="5900"/>
                        </a:spcBef>
                        <a:defRPr>
                          <a:latin typeface="Roboto Bold"/>
                          <a:ea typeface="Roboto Bold"/>
                          <a:cs typeface="Roboto Bold"/>
                          <a:sym typeface="Roboto Bold"/>
                        </a:defRPr>
                      </a:pPr>
                    </a:p>
                  </a:txBody>
                  <a:tcPr marL="50800" marR="50800" marT="50800" marB="50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l">
                        <a:spcBef>
                          <a:spcPts val="5900"/>
                        </a:spcBef>
                        <a:defRPr>
                          <a:latin typeface="Roboto Bold"/>
                          <a:ea typeface="Roboto Bold"/>
                          <a:cs typeface="Roboto Bold"/>
                          <a:sym typeface="Roboto Bold"/>
                        </a:defRPr>
                      </a:pPr>
                    </a:p>
                  </a:txBody>
                  <a:tcPr marL="50800" marR="50800" marT="50800" marB="50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l">
                        <a:spcBef>
                          <a:spcPts val="5900"/>
                        </a:spcBef>
                        <a:defRPr>
                          <a:latin typeface="Roboto Bold"/>
                          <a:ea typeface="Roboto Bold"/>
                          <a:cs typeface="Roboto Bold"/>
                          <a:sym typeface="Roboto Bold"/>
                        </a:defRPr>
                      </a:pPr>
                    </a:p>
                  </a:txBody>
                  <a:tcPr marL="50800" marR="50800" marT="50800" marB="50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noFill/>
                  </a:tcPr>
                </a:tc>
                <a:tc>
                  <a:txBody>
                    <a:bodyPr/>
                    <a:lstStyle/>
                    <a:p>
                      <a:pPr algn="l">
                        <a:spcBef>
                          <a:spcPts val="5900"/>
                        </a:spcBef>
                        <a:defRPr>
                          <a:latin typeface="Roboto Bold"/>
                          <a:ea typeface="Roboto Bold"/>
                          <a:cs typeface="Roboto Bold"/>
                          <a:sym typeface="Roboto Bold"/>
                        </a:defRPr>
                      </a:pPr>
                    </a:p>
                  </a:txBody>
                  <a:tcPr marL="50800" marR="50800" marT="50800" marB="50800" anchor="t" anchorCtr="0" horzOverflow="overflow">
                    <a:lnL w="6350">
                      <a:solidFill>
                        <a:srgbClr val="000000"/>
                      </a:solidFill>
                      <a:custDash>
                        <a:ds d="200000" sp="200000"/>
                      </a:custDash>
                      <a:miter lim="400000"/>
                    </a:lnL>
                    <a:lnR w="3175">
                      <a:solidFill>
                        <a:srgbClr val="000000"/>
                      </a:solidFill>
                      <a:miter lim="400000"/>
                    </a:lnR>
                    <a:lnT w="6350">
                      <a:solidFill>
                        <a:srgbClr val="000000"/>
                      </a:solidFill>
                      <a:custDash>
                        <a:ds d="200000" sp="200000"/>
                      </a:custDash>
                      <a:miter lim="400000"/>
                    </a:lnT>
                    <a:lnB w="6350">
                      <a:solidFill>
                        <a:srgbClr val="000000"/>
                      </a:solidFill>
                      <a:custDash>
                        <a:ds d="200000" sp="200000"/>
                      </a:custDash>
                      <a:miter lim="400000"/>
                    </a:lnB>
                    <a:noFill/>
                  </a:tcPr>
                </a:tc>
              </a:tr>
              <a:tr h="1146891">
                <a:tc>
                  <a:txBody>
                    <a:bodyPr/>
                    <a:lstStyle/>
                    <a:p>
                      <a:pPr algn="l">
                        <a:spcBef>
                          <a:spcPts val="5900"/>
                        </a:spcBef>
                        <a:defRPr sz="1800"/>
                      </a:pPr>
                      <a:r>
                        <a:rPr sz="2400">
                          <a:latin typeface="Roboto Bold"/>
                          <a:ea typeface="Roboto Bold"/>
                          <a:cs typeface="Roboto Bold"/>
                          <a:sym typeface="Roboto Bold"/>
                        </a:rPr>
                        <a:t>第4阶段</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CDEE0"/>
                    </a:solidFill>
                  </a:tcPr>
                </a:tc>
                <a:tc>
                  <a:txBody>
                    <a:bodyPr/>
                    <a:lstStyle/>
                    <a:p>
                      <a:pPr algn="r">
                        <a:spcBef>
                          <a:spcPts val="5900"/>
                        </a:spcBef>
                        <a:defRPr sz="1800"/>
                      </a:pPr>
                      <a:r>
                        <a:rPr sz="2400">
                          <a:latin typeface="Roboto Bold"/>
                          <a:ea typeface="Roboto Bold"/>
                          <a:cs typeface="Roboto Bold"/>
                          <a:sym typeface="Roboto Bold"/>
                        </a:rPr>
                        <a:t>8万ETH</a:t>
                      </a:r>
                    </a:p>
                  </a:txBody>
                  <a:tcPr marL="50800" marR="50800" marT="50800" marB="50800" anchor="t" anchorCtr="0" horzOverflow="overflow">
                    <a:lnL w="3175">
                      <a:solidFill>
                        <a:srgbClr val="000000"/>
                      </a:solidFill>
                      <a:miter lim="400000"/>
                    </a:lnL>
                    <a:lnR w="6350">
                      <a:solidFill>
                        <a:srgbClr val="000000"/>
                      </a:solidFill>
                      <a:miter lim="400000"/>
                    </a:lnR>
                    <a:lnT w="3175">
                      <a:solidFill>
                        <a:srgbClr val="000000"/>
                      </a:solidFill>
                      <a:miter lim="400000"/>
                    </a:lnT>
                    <a:lnB w="3175">
                      <a:solidFill>
                        <a:srgbClr val="000000"/>
                      </a:solidFill>
                      <a:miter lim="400000"/>
                    </a:lnB>
                    <a:solidFill>
                      <a:srgbClr val="DCDEE0"/>
                    </a:solidFill>
                  </a:tcPr>
                </a:tc>
                <a:tc>
                  <a:txBody>
                    <a:bodyPr/>
                    <a:lstStyle/>
                    <a:p>
                      <a:pPr algn="r">
                        <a:spcBef>
                          <a:spcPts val="5900"/>
                        </a:spcBef>
                        <a:defRPr sz="1800"/>
                      </a:pPr>
                      <a:r>
                        <a:rPr sz="2400">
                          <a:latin typeface="Roboto Bold"/>
                          <a:ea typeface="Roboto Bold"/>
                          <a:cs typeface="Roboto Bold"/>
                          <a:sym typeface="Roboto Bold"/>
                        </a:rPr>
                        <a:t>5250</a:t>
                      </a:r>
                    </a:p>
                  </a:txBody>
                  <a:tcPr marL="50800" marR="50800" marT="50800" marB="50800" anchor="t" anchorCtr="0" horzOverflow="overflow">
                    <a:lnL w="6350">
                      <a:solidFill>
                        <a:srgbClr val="000000"/>
                      </a:solidFill>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a:spcBef>
                          <a:spcPts val="5900"/>
                        </a:spcBef>
                        <a:defRPr sz="1800"/>
                      </a:pPr>
                      <a:r>
                        <a:rPr sz="2400">
                          <a:latin typeface="Roboto Bold"/>
                          <a:ea typeface="Roboto Bold"/>
                          <a:cs typeface="Roboto Bold"/>
                          <a:sym typeface="Roboto Bold"/>
                        </a:rPr>
                        <a:t>10,500万</a:t>
                      </a:r>
                    </a:p>
                  </a:txBody>
                  <a:tcPr marL="50800" marR="50800" marT="50800" marB="50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a:spcBef>
                          <a:spcPts val="5900"/>
                        </a:spcBef>
                        <a:defRPr sz="1800"/>
                      </a:pPr>
                      <a:r>
                        <a:rPr sz="2400">
                          <a:latin typeface="Roboto Bold"/>
                          <a:ea typeface="Roboto Bold"/>
                          <a:cs typeface="Roboto Bold"/>
                          <a:sym typeface="Roboto Bold"/>
                        </a:rPr>
                        <a:t>45,000万</a:t>
                      </a:r>
                    </a:p>
                  </a:txBody>
                  <a:tcPr marL="50800" marR="50800" marT="50800" marB="50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a:spcBef>
                          <a:spcPts val="5900"/>
                        </a:spcBef>
                        <a:defRPr sz="1800"/>
                      </a:pPr>
                      <a:r>
                        <a:rPr sz="2400">
                          <a:latin typeface="Roboto Bold"/>
                          <a:ea typeface="Roboto Bold"/>
                          <a:cs typeface="Roboto Bold"/>
                          <a:sym typeface="Roboto Bold"/>
                        </a:rPr>
                        <a:t>45%</a:t>
                      </a:r>
                    </a:p>
                  </a:txBody>
                  <a:tcPr marL="50800" marR="50800" marT="50800" marB="50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a:spcBef>
                          <a:spcPts val="5900"/>
                        </a:spcBef>
                        <a:defRPr sz="1800"/>
                      </a:pPr>
                      <a:r>
                        <a:rPr sz="2400">
                          <a:latin typeface="Roboto Bold"/>
                          <a:ea typeface="Roboto Bold"/>
                          <a:cs typeface="Roboto Bold"/>
                          <a:sym typeface="Roboto Bold"/>
                        </a:rPr>
                        <a:t>100,000万</a:t>
                      </a:r>
                    </a:p>
                  </a:txBody>
                  <a:tcPr marL="50800" marR="50800" marT="50800" marB="50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a:spcBef>
                          <a:spcPts val="5900"/>
                        </a:spcBef>
                        <a:defRPr sz="1800"/>
                      </a:pPr>
                      <a:r>
                        <a:rPr sz="2400">
                          <a:latin typeface="Roboto Bold"/>
                          <a:ea typeface="Roboto Bold"/>
                          <a:cs typeface="Roboto Bold"/>
                          <a:sym typeface="Roboto Bold"/>
                        </a:rPr>
                        <a:t>55,000万</a:t>
                      </a:r>
                    </a:p>
                  </a:txBody>
                  <a:tcPr marL="50800" marR="50800" marT="50800" marB="50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a:spcBef>
                          <a:spcPts val="5900"/>
                        </a:spcBef>
                        <a:defRPr sz="1800"/>
                      </a:pPr>
                      <a:r>
                        <a:rPr sz="2400">
                          <a:latin typeface="Roboto Bold"/>
                          <a:ea typeface="Roboto Bold"/>
                          <a:cs typeface="Roboto Bold"/>
                          <a:sym typeface="Roboto Bold"/>
                        </a:rPr>
                        <a:t>18万ETH</a:t>
                      </a:r>
                    </a:p>
                  </a:txBody>
                  <a:tcPr marL="50800" marR="50800" marT="50800" marB="50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a:spcBef>
                          <a:spcPts val="5900"/>
                        </a:spcBef>
                        <a:defRPr sz="1800"/>
                      </a:pPr>
                      <a:r>
                        <a:rPr sz="2400">
                          <a:latin typeface="Roboto Bold"/>
                          <a:ea typeface="Roboto Bold"/>
                          <a:cs typeface="Roboto Bold"/>
                          <a:sym typeface="Roboto Bold"/>
                        </a:rPr>
                        <a:t>4亿RMB</a:t>
                      </a:r>
                    </a:p>
                  </a:txBody>
                  <a:tcPr marL="50800" marR="50800" marT="50800" marB="50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c>
                  <a:txBody>
                    <a:bodyPr/>
                    <a:lstStyle/>
                    <a:p>
                      <a:pPr algn="r">
                        <a:spcBef>
                          <a:spcPts val="5900"/>
                        </a:spcBef>
                        <a:defRPr sz="1800"/>
                      </a:pPr>
                      <a:r>
                        <a:rPr sz="2400">
                          <a:latin typeface="Roboto Bold"/>
                          <a:ea typeface="Roboto Bold"/>
                          <a:cs typeface="Roboto Bold"/>
                          <a:sym typeface="Roboto Bold"/>
                        </a:rPr>
                        <a:t>0.44元RMB</a:t>
                      </a:r>
                    </a:p>
                  </a:txBody>
                  <a:tcPr marL="50800" marR="50800" marT="50800" marB="50800" anchor="t" anchorCtr="0" horzOverflow="overflow">
                    <a:lnL w="6350">
                      <a:solidFill>
                        <a:srgbClr val="000000"/>
                      </a:solidFill>
                      <a:custDash>
                        <a:ds d="200000" sp="200000"/>
                      </a:custDash>
                      <a:miter lim="400000"/>
                    </a:lnL>
                    <a:lnR w="3175">
                      <a:solidFill>
                        <a:srgbClr val="000000"/>
                      </a:solidFill>
                      <a:miter lim="400000"/>
                    </a:lnR>
                    <a:lnT w="6350">
                      <a:solidFill>
                        <a:srgbClr val="000000"/>
                      </a:solidFill>
                      <a:custDash>
                        <a:ds d="200000" sp="200000"/>
                      </a:custDash>
                      <a:miter lim="400000"/>
                    </a:lnT>
                    <a:lnB w="6350">
                      <a:solidFill>
                        <a:srgbClr val="000000"/>
                      </a:solidFill>
                      <a:custDash>
                        <a:ds d="200000" sp="200000"/>
                      </a:custDash>
                      <a:miter lim="400000"/>
                    </a:lnB>
                    <a:solidFill>
                      <a:srgbClr val="E8E8E8"/>
                    </a:solidFill>
                  </a:tcPr>
                </a:tc>
              </a:tr>
              <a:tr h="1146891">
                <a:tc>
                  <a:txBody>
                    <a:bodyPr/>
                    <a:lstStyle/>
                    <a:p>
                      <a:pPr algn="l">
                        <a:spcBef>
                          <a:spcPts val="5900"/>
                        </a:spcBef>
                        <a:defRPr sz="1800"/>
                      </a:pPr>
                      <a:r>
                        <a:rPr sz="2400">
                          <a:latin typeface="Roboto Bold"/>
                          <a:ea typeface="Roboto Bold"/>
                          <a:cs typeface="Roboto Bold"/>
                          <a:sym typeface="Roboto Bold"/>
                        </a:rPr>
                        <a:t>第5阶段</a:t>
                      </a:r>
                    </a:p>
                  </a:txBody>
                  <a:tcPr marL="50800" marR="50800" marT="50800" marB="50800" anchor="t" anchorCtr="0" horzOverflow="overflow">
                    <a:lnL w="3175">
                      <a:solidFill>
                        <a:srgbClr val="000000"/>
                      </a:solidFill>
                      <a:miter lim="400000"/>
                    </a:lnL>
                    <a:lnR w="3175">
                      <a:solidFill>
                        <a:srgbClr val="000000"/>
                      </a:solidFill>
                      <a:miter lim="400000"/>
                    </a:lnR>
                    <a:lnT w="3175">
                      <a:solidFill>
                        <a:srgbClr val="000000"/>
                      </a:solidFill>
                      <a:miter lim="400000"/>
                    </a:lnT>
                    <a:lnB w="3175">
                      <a:solidFill>
                        <a:srgbClr val="000000"/>
                      </a:solidFill>
                      <a:miter lim="400000"/>
                    </a:lnB>
                    <a:solidFill>
                      <a:srgbClr val="DCDEE0"/>
                    </a:solidFill>
                  </a:tcPr>
                </a:tc>
                <a:tc>
                  <a:txBody>
                    <a:bodyPr/>
                    <a:lstStyle/>
                    <a:p>
                      <a:pPr algn="r">
                        <a:spcBef>
                          <a:spcPts val="5900"/>
                        </a:spcBef>
                        <a:defRPr sz="1800"/>
                      </a:pPr>
                      <a:r>
                        <a:rPr sz="2400">
                          <a:latin typeface="Roboto Bold"/>
                          <a:ea typeface="Roboto Bold"/>
                          <a:cs typeface="Roboto Bold"/>
                          <a:sym typeface="Roboto Bold"/>
                        </a:rPr>
                        <a:t>10万ETH</a:t>
                      </a:r>
                    </a:p>
                  </a:txBody>
                  <a:tcPr marL="50800" marR="50800" marT="50800" marB="50800" anchor="t" anchorCtr="0" horzOverflow="overflow">
                    <a:lnL w="3175">
                      <a:solidFill>
                        <a:srgbClr val="000000"/>
                      </a:solidFill>
                      <a:miter lim="400000"/>
                    </a:lnL>
                    <a:lnR w="6350">
                      <a:solidFill>
                        <a:srgbClr val="000000"/>
                      </a:solidFill>
                      <a:miter lim="400000"/>
                    </a:lnR>
                    <a:lnT w="3175">
                      <a:solidFill>
                        <a:srgbClr val="000000"/>
                      </a:solidFill>
                      <a:miter lim="400000"/>
                    </a:lnT>
                    <a:lnB w="3175">
                      <a:solidFill>
                        <a:srgbClr val="000000"/>
                      </a:solidFill>
                      <a:miter lim="400000"/>
                    </a:lnB>
                    <a:solidFill>
                      <a:srgbClr val="DCDEE0"/>
                    </a:solidFill>
                  </a:tcPr>
                </a:tc>
                <a:tc>
                  <a:txBody>
                    <a:bodyPr/>
                    <a:lstStyle/>
                    <a:p>
                      <a:pPr algn="r">
                        <a:spcBef>
                          <a:spcPts val="5900"/>
                        </a:spcBef>
                        <a:defRPr sz="1800"/>
                      </a:pPr>
                      <a:r>
                        <a:rPr sz="2400">
                          <a:latin typeface="Roboto Bold"/>
                          <a:ea typeface="Roboto Bold"/>
                          <a:cs typeface="Roboto Bold"/>
                          <a:sym typeface="Roboto Bold"/>
                        </a:rPr>
                        <a:t>5000</a:t>
                      </a:r>
                    </a:p>
                  </a:txBody>
                  <a:tcPr marL="50800" marR="50800" marT="50800" marB="50800" anchor="t" anchorCtr="0" horzOverflow="overflow">
                    <a:lnL w="6350">
                      <a:solidFill>
                        <a:srgbClr val="000000"/>
                      </a:solidFill>
                      <a:miter lim="400000"/>
                    </a:lnL>
                    <a:lnR w="6350">
                      <a:solidFill>
                        <a:srgbClr val="000000"/>
                      </a:solidFill>
                      <a:custDash>
                        <a:ds d="200000" sp="200000"/>
                      </a:custDash>
                      <a:miter lim="400000"/>
                    </a:lnR>
                    <a:lnT w="6350">
                      <a:solidFill>
                        <a:srgbClr val="000000"/>
                      </a:solidFill>
                      <a:custDash>
                        <a:ds d="200000" sp="200000"/>
                      </a:custDash>
                      <a:miter lim="400000"/>
                    </a:lnT>
                    <a:lnB w="3175">
                      <a:solidFill>
                        <a:srgbClr val="000000"/>
                      </a:solidFill>
                      <a:miter lim="400000"/>
                    </a:lnB>
                    <a:noFill/>
                  </a:tcPr>
                </a:tc>
                <a:tc>
                  <a:txBody>
                    <a:bodyPr/>
                    <a:lstStyle/>
                    <a:p>
                      <a:pPr algn="r">
                        <a:spcBef>
                          <a:spcPts val="5900"/>
                        </a:spcBef>
                        <a:defRPr sz="1800"/>
                      </a:pPr>
                      <a:r>
                        <a:rPr sz="2400">
                          <a:latin typeface="Roboto Bold"/>
                          <a:ea typeface="Roboto Bold"/>
                          <a:cs typeface="Roboto Bold"/>
                          <a:sym typeface="Roboto Bold"/>
                        </a:rPr>
                        <a:t>10,000万</a:t>
                      </a:r>
                    </a:p>
                  </a:txBody>
                  <a:tcPr marL="50800" marR="50800" marT="50800" marB="50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3175">
                      <a:solidFill>
                        <a:srgbClr val="000000"/>
                      </a:solidFill>
                      <a:miter lim="400000"/>
                    </a:lnB>
                    <a:noFill/>
                  </a:tcPr>
                </a:tc>
                <a:tc>
                  <a:txBody>
                    <a:bodyPr/>
                    <a:lstStyle/>
                    <a:p>
                      <a:pPr algn="r">
                        <a:spcBef>
                          <a:spcPts val="5900"/>
                        </a:spcBef>
                        <a:defRPr sz="1800"/>
                      </a:pPr>
                      <a:r>
                        <a:rPr sz="2400">
                          <a:latin typeface="Roboto Bold"/>
                          <a:ea typeface="Roboto Bold"/>
                          <a:cs typeface="Roboto Bold"/>
                          <a:sym typeface="Roboto Bold"/>
                        </a:rPr>
                        <a:t>55,000万</a:t>
                      </a:r>
                    </a:p>
                  </a:txBody>
                  <a:tcPr marL="50800" marR="50800" marT="50800" marB="50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3175">
                      <a:solidFill>
                        <a:srgbClr val="000000"/>
                      </a:solidFill>
                      <a:miter lim="400000"/>
                    </a:lnB>
                    <a:noFill/>
                  </a:tcPr>
                </a:tc>
                <a:tc>
                  <a:txBody>
                    <a:bodyPr/>
                    <a:lstStyle/>
                    <a:p>
                      <a:pPr algn="r">
                        <a:spcBef>
                          <a:spcPts val="5900"/>
                        </a:spcBef>
                        <a:defRPr sz="1800"/>
                      </a:pPr>
                      <a:r>
                        <a:rPr sz="2400">
                          <a:latin typeface="Roboto Bold"/>
                          <a:ea typeface="Roboto Bold"/>
                          <a:cs typeface="Roboto Bold"/>
                          <a:sym typeface="Roboto Bold"/>
                        </a:rPr>
                        <a:t>50%</a:t>
                      </a:r>
                    </a:p>
                  </a:txBody>
                  <a:tcPr marL="50800" marR="50800" marT="50800" marB="50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3175">
                      <a:solidFill>
                        <a:srgbClr val="000000"/>
                      </a:solidFill>
                      <a:miter lim="400000"/>
                    </a:lnB>
                    <a:noFill/>
                  </a:tcPr>
                </a:tc>
                <a:tc>
                  <a:txBody>
                    <a:bodyPr/>
                    <a:lstStyle/>
                    <a:p>
                      <a:pPr algn="r">
                        <a:spcBef>
                          <a:spcPts val="5900"/>
                        </a:spcBef>
                        <a:defRPr sz="1800"/>
                      </a:pPr>
                      <a:r>
                        <a:rPr sz="2400">
                          <a:latin typeface="Roboto Bold"/>
                          <a:ea typeface="Roboto Bold"/>
                          <a:cs typeface="Roboto Bold"/>
                          <a:sym typeface="Roboto Bold"/>
                        </a:rPr>
                        <a:t>110,000万</a:t>
                      </a:r>
                    </a:p>
                  </a:txBody>
                  <a:tcPr marL="50800" marR="50800" marT="50800" marB="50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3175">
                      <a:solidFill>
                        <a:srgbClr val="000000"/>
                      </a:solidFill>
                      <a:miter lim="400000"/>
                    </a:lnB>
                    <a:noFill/>
                  </a:tcPr>
                </a:tc>
                <a:tc>
                  <a:txBody>
                    <a:bodyPr/>
                    <a:lstStyle/>
                    <a:p>
                      <a:pPr algn="r">
                        <a:spcBef>
                          <a:spcPts val="5900"/>
                        </a:spcBef>
                        <a:defRPr sz="1800"/>
                      </a:pPr>
                      <a:r>
                        <a:rPr sz="2400">
                          <a:latin typeface="Roboto Bold"/>
                          <a:ea typeface="Roboto Bold"/>
                          <a:cs typeface="Roboto Bold"/>
                          <a:sym typeface="Roboto Bold"/>
                        </a:rPr>
                        <a:t>55,000万</a:t>
                      </a:r>
                    </a:p>
                  </a:txBody>
                  <a:tcPr marL="50800" marR="50800" marT="50800" marB="50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3175">
                      <a:solidFill>
                        <a:srgbClr val="000000"/>
                      </a:solidFill>
                      <a:miter lim="400000"/>
                    </a:lnB>
                    <a:noFill/>
                  </a:tcPr>
                </a:tc>
                <a:tc>
                  <a:txBody>
                    <a:bodyPr/>
                    <a:lstStyle/>
                    <a:p>
                      <a:pPr algn="r">
                        <a:spcBef>
                          <a:spcPts val="5900"/>
                        </a:spcBef>
                        <a:defRPr sz="1800"/>
                      </a:pPr>
                      <a:r>
                        <a:rPr sz="2400">
                          <a:latin typeface="Roboto Bold"/>
                          <a:ea typeface="Roboto Bold"/>
                          <a:cs typeface="Roboto Bold"/>
                          <a:sym typeface="Roboto Bold"/>
                        </a:rPr>
                        <a:t>20万ETH</a:t>
                      </a:r>
                    </a:p>
                  </a:txBody>
                  <a:tcPr marL="50800" marR="50800" marT="50800" marB="50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3175">
                      <a:solidFill>
                        <a:srgbClr val="000000"/>
                      </a:solidFill>
                      <a:miter lim="400000"/>
                    </a:lnB>
                    <a:noFill/>
                  </a:tcPr>
                </a:tc>
                <a:tc>
                  <a:txBody>
                    <a:bodyPr/>
                    <a:lstStyle/>
                    <a:p>
                      <a:pPr algn="r">
                        <a:spcBef>
                          <a:spcPts val="5900"/>
                        </a:spcBef>
                        <a:defRPr sz="1800"/>
                      </a:pPr>
                      <a:r>
                        <a:rPr sz="2400">
                          <a:latin typeface="Roboto Bold"/>
                          <a:ea typeface="Roboto Bold"/>
                          <a:cs typeface="Roboto Bold"/>
                          <a:sym typeface="Roboto Bold"/>
                        </a:rPr>
                        <a:t>5亿RMB</a:t>
                      </a:r>
                    </a:p>
                  </a:txBody>
                  <a:tcPr marL="50800" marR="50800" marT="50800" marB="50800" anchor="t" anchorCtr="0" horzOverflow="overflow">
                    <a:lnL w="6350">
                      <a:solidFill>
                        <a:srgbClr val="000000"/>
                      </a:solidFill>
                      <a:custDash>
                        <a:ds d="200000" sp="200000"/>
                      </a:custDash>
                      <a:miter lim="400000"/>
                    </a:lnL>
                    <a:lnR w="6350">
                      <a:solidFill>
                        <a:srgbClr val="000000"/>
                      </a:solidFill>
                      <a:custDash>
                        <a:ds d="200000" sp="200000"/>
                      </a:custDash>
                      <a:miter lim="400000"/>
                    </a:lnR>
                    <a:lnT w="6350">
                      <a:solidFill>
                        <a:srgbClr val="000000"/>
                      </a:solidFill>
                      <a:custDash>
                        <a:ds d="200000" sp="200000"/>
                      </a:custDash>
                      <a:miter lim="400000"/>
                    </a:lnT>
                    <a:lnB w="3175">
                      <a:solidFill>
                        <a:srgbClr val="000000"/>
                      </a:solidFill>
                      <a:miter lim="400000"/>
                    </a:lnB>
                    <a:noFill/>
                  </a:tcPr>
                </a:tc>
                <a:tc>
                  <a:txBody>
                    <a:bodyPr/>
                    <a:lstStyle/>
                    <a:p>
                      <a:pPr algn="r">
                        <a:spcBef>
                          <a:spcPts val="5900"/>
                        </a:spcBef>
                        <a:defRPr sz="1800"/>
                      </a:pPr>
                      <a:r>
                        <a:rPr sz="2400">
                          <a:latin typeface="Roboto Bold"/>
                          <a:ea typeface="Roboto Bold"/>
                          <a:cs typeface="Roboto Bold"/>
                          <a:sym typeface="Roboto Bold"/>
                        </a:rPr>
                        <a:t>0.45元RMB</a:t>
                      </a:r>
                    </a:p>
                  </a:txBody>
                  <a:tcPr marL="50800" marR="50800" marT="50800" marB="50800" anchor="t" anchorCtr="0" horzOverflow="overflow">
                    <a:lnL w="6350">
                      <a:solidFill>
                        <a:srgbClr val="000000"/>
                      </a:solidFill>
                      <a:custDash>
                        <a:ds d="200000" sp="200000"/>
                      </a:custDash>
                      <a:miter lim="400000"/>
                    </a:lnL>
                    <a:lnR w="3175">
                      <a:solidFill>
                        <a:srgbClr val="000000"/>
                      </a:solidFill>
                      <a:miter lim="400000"/>
                    </a:lnR>
                    <a:lnT w="6350">
                      <a:solidFill>
                        <a:srgbClr val="000000"/>
                      </a:solidFill>
                      <a:custDash>
                        <a:ds d="200000" sp="200000"/>
                      </a:custDash>
                      <a:miter lim="400000"/>
                    </a:lnT>
                    <a:lnB w="3175">
                      <a:solidFill>
                        <a:srgbClr val="000000"/>
                      </a:solidFill>
                      <a:miter lim="400000"/>
                    </a:lnB>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0" name="ICO"/>
          <p:cNvSpPr txBox="1"/>
          <p:nvPr/>
        </p:nvSpPr>
        <p:spPr>
          <a:xfrm>
            <a:off x="7013898" y="1514"/>
            <a:ext cx="3110409"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latin typeface="Roboto Bold"/>
                <a:ea typeface="Roboto Bold"/>
                <a:cs typeface="Roboto Bold"/>
                <a:sym typeface="Roboto Bold"/>
              </a:defRPr>
            </a:lvl1pPr>
          </a:lstStyle>
          <a:p>
            <a:pPr/>
            <a:r>
              <a:t>ICO</a:t>
            </a:r>
          </a:p>
        </p:txBody>
      </p:sp>
      <p:sp>
        <p:nvSpPr>
          <p:cNvPr id="341" name="24-Hour Trade Volume…"/>
          <p:cNvSpPr txBox="1"/>
          <p:nvPr/>
        </p:nvSpPr>
        <p:spPr>
          <a:xfrm>
            <a:off x="26084085" y="7171635"/>
            <a:ext cx="6032705" cy="1641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500">
                <a:latin typeface="Roboto Regular"/>
                <a:ea typeface="Roboto Regular"/>
                <a:cs typeface="Roboto Regular"/>
                <a:sym typeface="Roboto Regular"/>
              </a:defRPr>
            </a:pPr>
            <a:r>
              <a:t>24-Hour Trade Volume</a:t>
            </a:r>
          </a:p>
          <a:p>
            <a:pPr>
              <a:defRPr sz="4500">
                <a:latin typeface="Roboto Regular"/>
                <a:ea typeface="Roboto Regular"/>
                <a:cs typeface="Roboto Regular"/>
                <a:sym typeface="Roboto Regular"/>
              </a:defRPr>
            </a:pPr>
            <a:r>
              <a:t>on Global Exchanges</a:t>
            </a:r>
          </a:p>
        </p:txBody>
      </p:sp>
      <p:sp>
        <p:nvSpPr>
          <p:cNvPr id="342" name="$5B"/>
          <p:cNvSpPr txBox="1"/>
          <p:nvPr/>
        </p:nvSpPr>
        <p:spPr>
          <a:xfrm>
            <a:off x="27386731" y="4902890"/>
            <a:ext cx="3427413"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latin typeface="Roboto Bold"/>
                <a:ea typeface="Roboto Bold"/>
                <a:cs typeface="Roboto Bold"/>
                <a:sym typeface="Roboto Bold"/>
              </a:defRPr>
            </a:lvl1pPr>
          </a:lstStyle>
          <a:p>
            <a:pPr/>
            <a:r>
              <a:t>$5B</a:t>
            </a:r>
          </a:p>
        </p:txBody>
      </p:sp>
      <p:sp>
        <p:nvSpPr>
          <p:cNvPr id="343" name="2017/08/01 - 2017/08/07"/>
          <p:cNvSpPr txBox="1"/>
          <p:nvPr/>
        </p:nvSpPr>
        <p:spPr>
          <a:xfrm>
            <a:off x="10675483" y="833364"/>
            <a:ext cx="6694618" cy="8921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rgbClr val="FFFFFF"/>
                </a:solidFill>
                <a:latin typeface="Roboto Regular"/>
                <a:ea typeface="Roboto Regular"/>
                <a:cs typeface="Roboto Regular"/>
                <a:sym typeface="Roboto Regular"/>
              </a:defRPr>
            </a:lvl1pPr>
          </a:lstStyle>
          <a:p>
            <a:pPr/>
            <a:r>
              <a:t>2017/08/01 - 2017/08/07</a:t>
            </a:r>
          </a:p>
        </p:txBody>
      </p:sp>
      <p:grpSp>
        <p:nvGrpSpPr>
          <p:cNvPr id="346" name="成组"/>
          <p:cNvGrpSpPr/>
          <p:nvPr/>
        </p:nvGrpSpPr>
        <p:grpSpPr>
          <a:xfrm>
            <a:off x="3307863" y="3010384"/>
            <a:ext cx="10973601" cy="2446824"/>
            <a:chOff x="0" y="1191105"/>
            <a:chExt cx="10973599" cy="2446823"/>
          </a:xfrm>
        </p:grpSpPr>
        <p:sp>
          <p:nvSpPr>
            <p:cNvPr id="344" name="1. 众筹基于以太坊智能合约"/>
            <p:cNvSpPr txBox="1"/>
            <p:nvPr/>
          </p:nvSpPr>
          <p:spPr>
            <a:xfrm>
              <a:off x="0" y="1191105"/>
              <a:ext cx="9335541" cy="132539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4800">
                  <a:solidFill>
                    <a:srgbClr val="FFFFFF"/>
                  </a:solidFill>
                  <a:latin typeface="Roboto Bold"/>
                  <a:ea typeface="Roboto Bold"/>
                  <a:cs typeface="Roboto Bold"/>
                  <a:sym typeface="Roboto Bold"/>
                </a:defRPr>
              </a:lvl1pPr>
            </a:lstStyle>
            <a:p>
              <a:pPr/>
              <a:r>
                <a:t>1. 众筹基于以太坊智能合约</a:t>
              </a:r>
            </a:p>
          </p:txBody>
        </p:sp>
        <p:sp>
          <p:nvSpPr>
            <p:cNvPr id="345" name="所有参与众筹的ETH都需要通过普通以太坊转账，转到智能合约地址。如果阶段凑满，未能成功参与ICO的ETH会被立即打回到原来的账号。"/>
            <p:cNvSpPr txBox="1"/>
            <p:nvPr/>
          </p:nvSpPr>
          <p:spPr>
            <a:xfrm>
              <a:off x="87655" y="1892255"/>
              <a:ext cx="10885945" cy="174567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2400">
                  <a:solidFill>
                    <a:srgbClr val="FFFFFF"/>
                  </a:solidFill>
                  <a:latin typeface="Roboto Regular"/>
                  <a:ea typeface="Roboto Regular"/>
                  <a:cs typeface="Roboto Regular"/>
                  <a:sym typeface="Roboto Regular"/>
                </a:defRPr>
              </a:lvl1pPr>
            </a:lstStyle>
            <a:p>
              <a:pPr/>
              <a:r>
                <a:t>所有参与众筹的ETH都需要通过普通以太坊转账，转到智能合约地址。如果阶段凑满，未能成功参与ICO的ETH会被立即打回到原来的账号。</a:t>
              </a:r>
            </a:p>
          </p:txBody>
        </p:sp>
      </p:grpSp>
      <p:grpSp>
        <p:nvGrpSpPr>
          <p:cNvPr id="349" name="成组"/>
          <p:cNvGrpSpPr/>
          <p:nvPr/>
        </p:nvGrpSpPr>
        <p:grpSpPr>
          <a:xfrm>
            <a:off x="3307863" y="6102997"/>
            <a:ext cx="11026541" cy="2748437"/>
            <a:chOff x="0" y="781049"/>
            <a:chExt cx="11026539" cy="2748436"/>
          </a:xfrm>
        </p:grpSpPr>
        <p:sp>
          <p:nvSpPr>
            <p:cNvPr id="347" name="2. LRC使用ERC20标准"/>
            <p:cNvSpPr txBox="1"/>
            <p:nvPr/>
          </p:nvSpPr>
          <p:spPr>
            <a:xfrm>
              <a:off x="0" y="781049"/>
              <a:ext cx="8854477" cy="9937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4800">
                  <a:solidFill>
                    <a:srgbClr val="FFFFFF"/>
                  </a:solidFill>
                  <a:latin typeface="Roboto Bold"/>
                  <a:ea typeface="Roboto Bold"/>
                  <a:cs typeface="Roboto Bold"/>
                  <a:sym typeface="Roboto Bold"/>
                </a:defRPr>
              </a:lvl1pPr>
            </a:lstStyle>
            <a:p>
              <a:pPr/>
              <a:r>
                <a:t>2. LRC使用ERC20标准</a:t>
              </a:r>
            </a:p>
          </p:txBody>
        </p:sp>
        <p:sp>
          <p:nvSpPr>
            <p:cNvPr id="348" name="我们的代币LRC符合ERC20标准，并且所有出售的代币在ETH入账时实时发行并转账给用户的ETH地址。切记不要通过交易所直接体现ETH到我们ICO的众筹地址。你的代币有可能会丢失，我们不承担任何这方面的责任，也不会提供技术支持。"/>
            <p:cNvSpPr txBox="1"/>
            <p:nvPr/>
          </p:nvSpPr>
          <p:spPr>
            <a:xfrm>
              <a:off x="28073" y="1773019"/>
              <a:ext cx="10998467" cy="175646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p>
              <a:pPr algn="l">
                <a:defRPr sz="2400">
                  <a:solidFill>
                    <a:srgbClr val="FFFFFF"/>
                  </a:solidFill>
                  <a:latin typeface="Roboto Regular"/>
                  <a:ea typeface="Roboto Regular"/>
                  <a:cs typeface="Roboto Regular"/>
                  <a:sym typeface="Roboto Regular"/>
                </a:defRPr>
              </a:pPr>
              <a:r>
                <a:t>我们的代币LRC符合ERC20标准，并且所有出售的代币在ETH入账时实时发行并转账给用户的ETH地址。</a:t>
              </a:r>
              <a:r>
                <a:rPr>
                  <a:solidFill>
                    <a:schemeClr val="accent3">
                      <a:satOff val="18648"/>
                      <a:lumOff val="5971"/>
                    </a:schemeClr>
                  </a:solidFill>
                  <a:latin typeface="Roboto Bold"/>
                  <a:ea typeface="Roboto Bold"/>
                  <a:cs typeface="Roboto Bold"/>
                  <a:sym typeface="Roboto Bold"/>
                </a:rPr>
                <a:t>切记不要通过交易所直接体现ETH到我们ICO的众筹地址</a:t>
              </a:r>
              <a:r>
                <a:t>。你的代币有可能会丢失，我们不承担任何这方面的责任，也不会提供技术支持。</a:t>
              </a:r>
            </a:p>
          </p:txBody>
        </p:sp>
      </p:grpSp>
      <p:grpSp>
        <p:nvGrpSpPr>
          <p:cNvPr id="352" name="成组"/>
          <p:cNvGrpSpPr/>
          <p:nvPr/>
        </p:nvGrpSpPr>
        <p:grpSpPr>
          <a:xfrm>
            <a:off x="3307863" y="9165929"/>
            <a:ext cx="11010324" cy="3235215"/>
            <a:chOff x="0" y="1202547"/>
            <a:chExt cx="11010322" cy="3235213"/>
          </a:xfrm>
        </p:grpSpPr>
        <p:sp>
          <p:nvSpPr>
            <p:cNvPr id="350" name="3. 不鼓励，也不限制代币交易"/>
            <p:cNvSpPr txBox="1"/>
            <p:nvPr/>
          </p:nvSpPr>
          <p:spPr>
            <a:xfrm>
              <a:off x="0" y="1202547"/>
              <a:ext cx="9084561" cy="153007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4800">
                  <a:solidFill>
                    <a:srgbClr val="FFFFFF"/>
                  </a:solidFill>
                  <a:latin typeface="Roboto Bold"/>
                  <a:ea typeface="Roboto Bold"/>
                  <a:cs typeface="Roboto Bold"/>
                  <a:sym typeface="Roboto Bold"/>
                </a:defRPr>
              </a:lvl1pPr>
            </a:lstStyle>
            <a:p>
              <a:pPr/>
              <a:r>
                <a:t>3. 不鼓励，也不限制代币交易</a:t>
              </a:r>
            </a:p>
          </p:txBody>
        </p:sp>
        <p:sp>
          <p:nvSpPr>
            <p:cNvPr id="351" name="得到LRC后，如果有交易所支持，代币可以自由交易。我们对此不做限制，但也不鼓励。当我们的项目上线后，可以通过Loopring的去中心化交易机制，将代币卖成任何以太坊上面的其它代币（包括ETH）。"/>
            <p:cNvSpPr txBox="1"/>
            <p:nvPr/>
          </p:nvSpPr>
          <p:spPr>
            <a:xfrm>
              <a:off x="28032" y="2159484"/>
              <a:ext cx="10982291" cy="22782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1437" tIns="71437" rIns="71437" bIns="71437" numCol="1" anchor="ctr">
              <a:noAutofit/>
            </a:bodyPr>
            <a:lstStyle>
              <a:lvl1pPr algn="l">
                <a:defRPr sz="2400">
                  <a:solidFill>
                    <a:srgbClr val="FFFFFF"/>
                  </a:solidFill>
                  <a:latin typeface="Roboto Regular"/>
                  <a:ea typeface="Roboto Regular"/>
                  <a:cs typeface="Roboto Regular"/>
                  <a:sym typeface="Roboto Regular"/>
                </a:defRPr>
              </a:lvl1pPr>
            </a:lstStyle>
            <a:p>
              <a:pPr/>
              <a:r>
                <a:t>得到LRC后，如果有交易所支持，代币可以自由交易。我们对此不做限制，但也不鼓励。当我们的项目上线后，可以通过Loopring的去中心化交易机制，将代币卖成任何以太坊上面的其它代币（包括ETH）。</a:t>
              </a:r>
            </a:p>
          </p:txBody>
        </p:sp>
      </p:gr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49"/>
                                        </p:tgtEl>
                                        <p:attrNameLst>
                                          <p:attrName>style.visibility</p:attrName>
                                        </p:attrNameLst>
                                      </p:cBhvr>
                                      <p:to>
                                        <p:strVal val="visible"/>
                                      </p:to>
                                    </p:set>
                                    <p:animEffect filter="dissolve" transition="in">
                                      <p:cBhvr>
                                        <p:cTn id="7" dur="1000"/>
                                        <p:tgtEl>
                                          <p:spTgt spid="349"/>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352"/>
                                        </p:tgtEl>
                                        <p:attrNameLst>
                                          <p:attrName>style.visibility</p:attrName>
                                        </p:attrNameLst>
                                      </p:cBhvr>
                                      <p:to>
                                        <p:strVal val="visible"/>
                                      </p:to>
                                    </p:set>
                                    <p:animEffect filter="dissolve" transition="in">
                                      <p:cBhvr>
                                        <p:cTn id="12" dur="1000"/>
                                        <p:tgtEl>
                                          <p:spTgt spid="3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49" grpId="1"/>
      <p:bldP build="whole" bldLvl="1" animBg="1" rev="0" advAuto="0" spid="352" grpId="2"/>
    </p:bldLst>
  </p:timing>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4" name="24-Hour Trade Volume…"/>
          <p:cNvSpPr txBox="1"/>
          <p:nvPr/>
        </p:nvSpPr>
        <p:spPr>
          <a:xfrm>
            <a:off x="26084085" y="7171635"/>
            <a:ext cx="6032705" cy="1641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500">
                <a:latin typeface="Roboto Regular"/>
                <a:ea typeface="Roboto Regular"/>
                <a:cs typeface="Roboto Regular"/>
                <a:sym typeface="Roboto Regular"/>
              </a:defRPr>
            </a:pPr>
            <a:r>
              <a:t>24-Hour Trade Volume</a:t>
            </a:r>
          </a:p>
          <a:p>
            <a:pPr>
              <a:defRPr sz="4500">
                <a:latin typeface="Roboto Regular"/>
                <a:ea typeface="Roboto Regular"/>
                <a:cs typeface="Roboto Regular"/>
                <a:sym typeface="Roboto Regular"/>
              </a:defRPr>
            </a:pPr>
            <a:r>
              <a:t>on Global Exchanges</a:t>
            </a:r>
          </a:p>
        </p:txBody>
      </p:sp>
      <p:sp>
        <p:nvSpPr>
          <p:cNvPr id="355" name="$5B"/>
          <p:cNvSpPr txBox="1"/>
          <p:nvPr/>
        </p:nvSpPr>
        <p:spPr>
          <a:xfrm>
            <a:off x="27386731" y="4902890"/>
            <a:ext cx="3427413"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latin typeface="Roboto Bold"/>
                <a:ea typeface="Roboto Bold"/>
                <a:cs typeface="Roboto Bold"/>
                <a:sym typeface="Roboto Bold"/>
              </a:defRPr>
            </a:lvl1pPr>
          </a:lstStyle>
          <a:p>
            <a:pPr/>
            <a:r>
              <a:t>$5B</a:t>
            </a:r>
          </a:p>
        </p:txBody>
      </p:sp>
      <p:sp>
        <p:nvSpPr>
          <p:cNvPr id="356" name="详情请参考：https://loopring.org"/>
          <p:cNvSpPr txBox="1"/>
          <p:nvPr/>
        </p:nvSpPr>
        <p:spPr>
          <a:xfrm>
            <a:off x="7868006" y="6737577"/>
            <a:ext cx="8647988" cy="942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500">
                <a:solidFill>
                  <a:srgbClr val="FFFFFF"/>
                </a:solidFill>
                <a:latin typeface="Roboto Regular"/>
                <a:ea typeface="Roboto Regular"/>
                <a:cs typeface="Roboto Regular"/>
                <a:sym typeface="Roboto Regular"/>
              </a:defRPr>
            </a:pPr>
            <a:r>
              <a:t>详情请参考：</a:t>
            </a:r>
            <a:r>
              <a:rPr u="sng">
                <a:hlinkClick r:id="rId2" invalidUrl="" action="" tgtFrame="" tooltip="" history="1" highlightClick="0" endSnd="0"/>
              </a:rPr>
              <a:t>https://loopring.org</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9" name="公有链代币总市值"/>
          <p:cNvSpPr txBox="1"/>
          <p:nvPr/>
        </p:nvSpPr>
        <p:spPr>
          <a:xfrm>
            <a:off x="3096913" y="8048981"/>
            <a:ext cx="4727576" cy="942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latin typeface="Roboto Regular"/>
                <a:ea typeface="Roboto Regular"/>
                <a:cs typeface="Roboto Regular"/>
                <a:sym typeface="Roboto Regular"/>
              </a:defRPr>
            </a:lvl1pPr>
          </a:lstStyle>
          <a:p>
            <a:pPr/>
            <a:r>
              <a:t>公有链代币总市值</a:t>
            </a:r>
          </a:p>
        </p:txBody>
      </p:sp>
      <p:sp>
        <p:nvSpPr>
          <p:cNvPr id="130" name="1090亿美金"/>
          <p:cNvSpPr txBox="1"/>
          <p:nvPr/>
        </p:nvSpPr>
        <p:spPr>
          <a:xfrm>
            <a:off x="749296" y="5443687"/>
            <a:ext cx="9166474" cy="2530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3400">
                <a:latin typeface="Roboto Bold"/>
                <a:ea typeface="Roboto Bold"/>
                <a:cs typeface="Roboto Bold"/>
                <a:sym typeface="Roboto Bold"/>
              </a:defRPr>
            </a:lvl1pPr>
          </a:lstStyle>
          <a:p>
            <a:pPr/>
            <a:r>
              <a:t>1090亿美金</a:t>
            </a:r>
          </a:p>
        </p:txBody>
      </p:sp>
      <p:sp>
        <p:nvSpPr>
          <p:cNvPr id="131" name="同比增长830%↑"/>
          <p:cNvSpPr txBox="1"/>
          <p:nvPr/>
        </p:nvSpPr>
        <p:spPr>
          <a:xfrm>
            <a:off x="7897558" y="4724043"/>
            <a:ext cx="4193748" cy="942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rgbClr val="FFFFFF"/>
                </a:solidFill>
                <a:latin typeface="Roboto Regular"/>
                <a:ea typeface="Roboto Regular"/>
                <a:cs typeface="Roboto Regular"/>
                <a:sym typeface="Roboto Regular"/>
              </a:defRPr>
            </a:lvl1pPr>
          </a:lstStyle>
          <a:p>
            <a:pPr/>
            <a:r>
              <a:t>同比增长830%↑</a:t>
            </a:r>
          </a:p>
        </p:txBody>
      </p:sp>
      <p:sp>
        <p:nvSpPr>
          <p:cNvPr id="132" name="24小时全球交易额"/>
          <p:cNvSpPr txBox="1"/>
          <p:nvPr/>
        </p:nvSpPr>
        <p:spPr>
          <a:xfrm>
            <a:off x="14443439" y="8048981"/>
            <a:ext cx="4799571" cy="942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latin typeface="Roboto Regular"/>
                <a:ea typeface="Roboto Regular"/>
                <a:cs typeface="Roboto Regular"/>
                <a:sym typeface="Roboto Regular"/>
              </a:defRPr>
            </a:lvl1pPr>
          </a:lstStyle>
          <a:p>
            <a:pPr/>
            <a:r>
              <a:t>24小时全球交易额</a:t>
            </a:r>
          </a:p>
        </p:txBody>
      </p:sp>
      <p:sp>
        <p:nvSpPr>
          <p:cNvPr id="133" name="50亿美金"/>
          <p:cNvSpPr txBox="1"/>
          <p:nvPr/>
        </p:nvSpPr>
        <p:spPr>
          <a:xfrm>
            <a:off x="13108193" y="5443687"/>
            <a:ext cx="7213725" cy="2530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3400">
                <a:latin typeface="Roboto Bold"/>
                <a:ea typeface="Roboto Bold"/>
                <a:cs typeface="Roboto Bold"/>
                <a:sym typeface="Roboto Bold"/>
              </a:defRPr>
            </a:lvl1pPr>
          </a:lstStyle>
          <a:p>
            <a:pPr/>
            <a:r>
              <a:t>50亿美金</a:t>
            </a:r>
          </a:p>
        </p:txBody>
      </p:sp>
      <p:sp>
        <p:nvSpPr>
          <p:cNvPr id="134" name="同比增长1250%↑"/>
          <p:cNvSpPr txBox="1"/>
          <p:nvPr/>
        </p:nvSpPr>
        <p:spPr>
          <a:xfrm>
            <a:off x="19119208" y="4724043"/>
            <a:ext cx="4515496" cy="942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rgbClr val="FFFFFF"/>
                </a:solidFill>
                <a:latin typeface="Roboto Regular"/>
                <a:ea typeface="Roboto Regular"/>
                <a:cs typeface="Roboto Regular"/>
                <a:sym typeface="Roboto Regular"/>
              </a:defRPr>
            </a:lvl1pPr>
          </a:lstStyle>
          <a:p>
            <a:pPr/>
            <a:r>
              <a:t>同比增长1250%↑</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134"/>
                                        </p:tgtEl>
                                        <p:attrNameLst>
                                          <p:attrName>style.visibility</p:attrName>
                                        </p:attrNameLst>
                                      </p:cBhvr>
                                      <p:to>
                                        <p:strVal val="visible"/>
                                      </p:to>
                                    </p:set>
                                    <p:anim calcmode="lin" valueType="num">
                                      <p:cBhvr>
                                        <p:cTn id="7" dur="750" fill="hold"/>
                                        <p:tgtEl>
                                          <p:spTgt spid="134"/>
                                        </p:tgtEl>
                                        <p:attrNameLst>
                                          <p:attrName>ppt_w</p:attrName>
                                        </p:attrNameLst>
                                      </p:cBhvr>
                                      <p:tavLst>
                                        <p:tav tm="0">
                                          <p:val>
                                            <p:fltVal val="0"/>
                                          </p:val>
                                        </p:tav>
                                        <p:tav tm="100000">
                                          <p:val>
                                            <p:strVal val="#ppt_w"/>
                                          </p:val>
                                        </p:tav>
                                      </p:tavLst>
                                    </p:anim>
                                    <p:anim calcmode="lin" valueType="num">
                                      <p:cBhvr>
                                        <p:cTn id="8" dur="750" fill="hold"/>
                                        <p:tgtEl>
                                          <p:spTgt spid="13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4" grpId="1"/>
    </p:bldLst>
  </p:timing>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Cryptocurrency Market Cap…"/>
          <p:cNvSpPr txBox="1"/>
          <p:nvPr/>
        </p:nvSpPr>
        <p:spPr>
          <a:xfrm>
            <a:off x="-7456378" y="7171635"/>
            <a:ext cx="7311883" cy="1641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500">
                <a:latin typeface="Roboto Regular"/>
                <a:ea typeface="Roboto Regular"/>
                <a:cs typeface="Roboto Regular"/>
                <a:sym typeface="Roboto Regular"/>
              </a:defRPr>
            </a:pPr>
            <a:r>
              <a:t>Cryptocurrency Market Cap</a:t>
            </a:r>
          </a:p>
          <a:p>
            <a:pPr>
              <a:defRPr sz="4500">
                <a:latin typeface="Roboto Regular"/>
                <a:ea typeface="Roboto Regular"/>
                <a:cs typeface="Roboto Regular"/>
                <a:sym typeface="Roboto Regular"/>
              </a:defRPr>
            </a:pPr>
            <a:r>
              <a:t>on Public Blockchain</a:t>
            </a:r>
          </a:p>
        </p:txBody>
      </p:sp>
      <p:sp>
        <p:nvSpPr>
          <p:cNvPr id="137" name="$109B"/>
          <p:cNvSpPr txBox="1"/>
          <p:nvPr/>
        </p:nvSpPr>
        <p:spPr>
          <a:xfrm>
            <a:off x="-6691550" y="4902890"/>
            <a:ext cx="5525890"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latin typeface="Roboto Bold"/>
                <a:ea typeface="Roboto Bold"/>
                <a:cs typeface="Roboto Bold"/>
                <a:sym typeface="Roboto Bold"/>
              </a:defRPr>
            </a:lvl1pPr>
          </a:lstStyle>
          <a:p>
            <a:pPr/>
            <a:r>
              <a:t>$109B</a:t>
            </a:r>
          </a:p>
        </p:txBody>
      </p:sp>
      <p:sp>
        <p:nvSpPr>
          <p:cNvPr id="138" name="Poloniex…"/>
          <p:cNvSpPr txBox="1"/>
          <p:nvPr/>
        </p:nvSpPr>
        <p:spPr>
          <a:xfrm>
            <a:off x="10971586" y="785812"/>
            <a:ext cx="3640237" cy="12144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marL="800100" indent="-800100" algn="l">
              <a:buSzPct val="100000"/>
              <a:buAutoNum type="arabicPeriod" startAt="1"/>
              <a:defRPr sz="4800">
                <a:solidFill>
                  <a:srgbClr val="FFFFFF"/>
                </a:solidFill>
                <a:latin typeface="Roboto Bold"/>
                <a:ea typeface="Roboto Bold"/>
                <a:cs typeface="Roboto Bold"/>
                <a:sym typeface="Roboto Bold"/>
              </a:defRPr>
            </a:pPr>
            <a:r>
              <a:t>Poloniex</a:t>
            </a:r>
          </a:p>
          <a:p>
            <a:pPr marL="800100" indent="-800100" algn="l">
              <a:buSzPct val="100000"/>
              <a:buAutoNum type="arabicPeriod" startAt="1"/>
              <a:defRPr sz="4800">
                <a:solidFill>
                  <a:srgbClr val="FFFFFF"/>
                </a:solidFill>
                <a:latin typeface="Roboto Bold"/>
                <a:ea typeface="Roboto Bold"/>
                <a:cs typeface="Roboto Bold"/>
                <a:sym typeface="Roboto Bold"/>
              </a:defRPr>
            </a:pPr>
            <a:r>
              <a:t>Kraken</a:t>
            </a:r>
          </a:p>
          <a:p>
            <a:pPr marL="800100" indent="-800100" algn="l">
              <a:buSzPct val="100000"/>
              <a:buAutoNum type="arabicPeriod" startAt="1"/>
              <a:defRPr sz="4800">
                <a:solidFill>
                  <a:srgbClr val="FFFFFF"/>
                </a:solidFill>
                <a:latin typeface="Roboto Bold"/>
                <a:ea typeface="Roboto Bold"/>
                <a:cs typeface="Roboto Bold"/>
                <a:sym typeface="Roboto Bold"/>
              </a:defRPr>
            </a:pPr>
            <a:r>
              <a:t>Bitfinex</a:t>
            </a:r>
          </a:p>
          <a:p>
            <a:pPr marL="800100" indent="-800100" algn="l">
              <a:buSzPct val="100000"/>
              <a:buAutoNum type="arabicPeriod" startAt="1"/>
              <a:defRPr sz="4800">
                <a:solidFill>
                  <a:srgbClr val="FFFFFF"/>
                </a:solidFill>
                <a:latin typeface="Roboto Bold"/>
                <a:ea typeface="Roboto Bold"/>
                <a:cs typeface="Roboto Bold"/>
                <a:sym typeface="Roboto Bold"/>
              </a:defRPr>
            </a:pPr>
            <a:r>
              <a:t>OKCoin</a:t>
            </a:r>
          </a:p>
          <a:p>
            <a:pPr marL="800100" indent="-800100" algn="l">
              <a:buSzPct val="100000"/>
              <a:buAutoNum type="arabicPeriod" startAt="1"/>
              <a:defRPr sz="4800">
                <a:solidFill>
                  <a:srgbClr val="FFFFFF"/>
                </a:solidFill>
                <a:latin typeface="Roboto Bold"/>
                <a:ea typeface="Roboto Bold"/>
                <a:cs typeface="Roboto Bold"/>
                <a:sym typeface="Roboto Bold"/>
              </a:defRPr>
            </a:pPr>
            <a:r>
              <a:t>BTC38</a:t>
            </a:r>
          </a:p>
          <a:p>
            <a:pPr marL="800100" indent="-800100" algn="l">
              <a:buSzPct val="100000"/>
              <a:buAutoNum type="arabicPeriod" startAt="1"/>
              <a:defRPr sz="4800">
                <a:solidFill>
                  <a:srgbClr val="FFFFFF"/>
                </a:solidFill>
                <a:latin typeface="Roboto Bold"/>
                <a:ea typeface="Roboto Bold"/>
                <a:cs typeface="Roboto Bold"/>
                <a:sym typeface="Roboto Bold"/>
              </a:defRPr>
            </a:pPr>
            <a:r>
              <a:t>Bittrex</a:t>
            </a:r>
          </a:p>
          <a:p>
            <a:pPr marL="800100" indent="-800100" algn="l">
              <a:buSzPct val="100000"/>
              <a:buAutoNum type="arabicPeriod" startAt="1"/>
              <a:defRPr sz="4800">
                <a:solidFill>
                  <a:srgbClr val="FFFFFF"/>
                </a:solidFill>
                <a:latin typeface="Roboto Bold"/>
                <a:ea typeface="Roboto Bold"/>
                <a:cs typeface="Roboto Bold"/>
                <a:sym typeface="Roboto Bold"/>
              </a:defRPr>
            </a:pPr>
            <a:r>
              <a:t>Quoine</a:t>
            </a:r>
          </a:p>
          <a:p>
            <a:pPr marL="800100" indent="-800100" algn="l">
              <a:buSzPct val="100000"/>
              <a:buAutoNum type="arabicPeriod" startAt="1"/>
              <a:defRPr sz="4800">
                <a:solidFill>
                  <a:srgbClr val="FFFFFF"/>
                </a:solidFill>
                <a:latin typeface="Roboto Bold"/>
                <a:ea typeface="Roboto Bold"/>
                <a:cs typeface="Roboto Bold"/>
                <a:sym typeface="Roboto Bold"/>
              </a:defRPr>
            </a:pPr>
            <a:r>
              <a:t>Bitstamp</a:t>
            </a:r>
          </a:p>
          <a:p>
            <a:pPr marL="800100" indent="-800100" algn="l">
              <a:buSzPct val="100000"/>
              <a:buAutoNum type="arabicPeriod" startAt="1"/>
              <a:defRPr sz="4800">
                <a:solidFill>
                  <a:srgbClr val="FFFFFF"/>
                </a:solidFill>
                <a:latin typeface="Roboto Bold"/>
                <a:ea typeface="Roboto Bold"/>
                <a:cs typeface="Roboto Bold"/>
                <a:sym typeface="Roboto Bold"/>
              </a:defRPr>
            </a:pPr>
            <a:r>
              <a:t>BTC-e</a:t>
            </a:r>
          </a:p>
          <a:p>
            <a:pPr marL="800100" indent="-800100" algn="l">
              <a:buSzPct val="100000"/>
              <a:buAutoNum type="arabicPeriod" startAt="1"/>
              <a:defRPr sz="4800">
                <a:solidFill>
                  <a:srgbClr val="FFFFFF"/>
                </a:solidFill>
                <a:latin typeface="Roboto Bold"/>
                <a:ea typeface="Roboto Bold"/>
                <a:cs typeface="Roboto Bold"/>
                <a:sym typeface="Roboto Bold"/>
              </a:defRPr>
            </a:pPr>
            <a:r>
              <a:t>CEX.IO</a:t>
            </a:r>
          </a:p>
          <a:p>
            <a:pPr marL="800100" indent="-800100" algn="l">
              <a:buSzPct val="100000"/>
              <a:buAutoNum type="arabicPeriod" startAt="1"/>
              <a:defRPr sz="4800">
                <a:solidFill>
                  <a:srgbClr val="FFFFFF"/>
                </a:solidFill>
                <a:latin typeface="Roboto Bold"/>
                <a:ea typeface="Roboto Bold"/>
                <a:cs typeface="Roboto Bold"/>
                <a:sym typeface="Roboto Bold"/>
              </a:defRPr>
            </a:pPr>
            <a:r>
              <a:t>YoBit</a:t>
            </a:r>
          </a:p>
          <a:p>
            <a:pPr marL="800100" indent="-800100" algn="l">
              <a:buSzPct val="100000"/>
              <a:buAutoNum type="arabicPeriod" startAt="1"/>
              <a:defRPr sz="4800">
                <a:solidFill>
                  <a:srgbClr val="FFFFFF"/>
                </a:solidFill>
                <a:latin typeface="Roboto Bold"/>
                <a:ea typeface="Roboto Bold"/>
                <a:cs typeface="Roboto Bold"/>
                <a:sym typeface="Roboto Bold"/>
              </a:defRPr>
            </a:pPr>
            <a:r>
              <a:t>hitbtc</a:t>
            </a:r>
          </a:p>
          <a:p>
            <a:pPr marL="800100" indent="-800100" algn="l">
              <a:buSzPct val="100000"/>
              <a:buAutoNum type="arabicPeriod" startAt="1"/>
              <a:defRPr sz="4800">
                <a:solidFill>
                  <a:srgbClr val="FFFFFF"/>
                </a:solidFill>
                <a:latin typeface="Roboto Bold"/>
                <a:ea typeface="Roboto Bold"/>
                <a:cs typeface="Roboto Bold"/>
                <a:sym typeface="Roboto Bold"/>
              </a:defRPr>
            </a:pPr>
            <a:r>
              <a:t>Vaultoro</a:t>
            </a:r>
          </a:p>
          <a:p>
            <a:pPr marL="800100" indent="-800100" algn="l">
              <a:buSzPct val="100000"/>
              <a:buAutoNum type="arabicPeriod" startAt="1"/>
              <a:defRPr sz="4800">
                <a:solidFill>
                  <a:srgbClr val="FFFFFF"/>
                </a:solidFill>
                <a:latin typeface="Roboto Bold"/>
                <a:ea typeface="Roboto Bold"/>
                <a:cs typeface="Roboto Bold"/>
                <a:sym typeface="Roboto Bold"/>
              </a:defRPr>
            </a:pPr>
            <a:r>
              <a:t>Coinspot</a:t>
            </a:r>
          </a:p>
          <a:p>
            <a:pPr marL="800100" indent="-800100" algn="l">
              <a:buSzPct val="100000"/>
              <a:buAutoNum type="arabicPeriod" startAt="1"/>
              <a:defRPr sz="4800">
                <a:solidFill>
                  <a:srgbClr val="FFFFFF"/>
                </a:solidFill>
                <a:latin typeface="Roboto Bold"/>
                <a:ea typeface="Roboto Bold"/>
                <a:cs typeface="Roboto Bold"/>
                <a:sym typeface="Roboto Bold"/>
              </a:defRPr>
            </a:pPr>
            <a:r>
              <a:t>Bter</a:t>
            </a:r>
          </a:p>
        </p:txBody>
      </p:sp>
      <p:sp>
        <p:nvSpPr>
          <p:cNvPr id="139" name="中心化交易所"/>
          <p:cNvSpPr txBox="1"/>
          <p:nvPr/>
        </p:nvSpPr>
        <p:spPr>
          <a:xfrm>
            <a:off x="16024297" y="6151562"/>
            <a:ext cx="5641976" cy="1412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7200"/>
            </a:lvl1pPr>
          </a:lstStyle>
          <a:p>
            <a:pPr/>
            <a:r>
              <a:t>中心化交易所</a:t>
            </a:r>
          </a:p>
        </p:txBody>
      </p:sp>
      <p:sp>
        <p:nvSpPr>
          <p:cNvPr id="140" name="问题#1: 用户资产需要托管…"/>
          <p:cNvSpPr/>
          <p:nvPr/>
        </p:nvSpPr>
        <p:spPr>
          <a:xfrm>
            <a:off x="-13723896" y="5198334"/>
            <a:ext cx="13369382" cy="3319332"/>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问题#1: 用户资产需要托管</a:t>
            </a:r>
          </a:p>
          <a:p>
            <a:pPr lvl="3" algn="l">
              <a:defRPr sz="4800">
                <a:solidFill>
                  <a:srgbClr val="FFFFFF"/>
                </a:solidFill>
                <a:latin typeface="Roboto Black"/>
                <a:ea typeface="Roboto Black"/>
                <a:cs typeface="Roboto Black"/>
                <a:sym typeface="Roboto Black"/>
              </a:defRPr>
            </a:pPr>
            <a:r>
              <a:t>                      [安全性风险]</a:t>
            </a:r>
          </a:p>
        </p:txBody>
      </p:sp>
      <p:sp>
        <p:nvSpPr>
          <p:cNvPr id="141" name="24小时全球交易额"/>
          <p:cNvSpPr txBox="1"/>
          <p:nvPr/>
        </p:nvSpPr>
        <p:spPr>
          <a:xfrm>
            <a:off x="1380527" y="7920452"/>
            <a:ext cx="4799571" cy="942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latin typeface="Roboto Regular"/>
                <a:ea typeface="Roboto Regular"/>
                <a:cs typeface="Roboto Regular"/>
                <a:sym typeface="Roboto Regular"/>
              </a:defRPr>
            </a:lvl1pPr>
          </a:lstStyle>
          <a:p>
            <a:pPr/>
            <a:r>
              <a:t>24小时全球交易额</a:t>
            </a:r>
          </a:p>
        </p:txBody>
      </p:sp>
      <p:sp>
        <p:nvSpPr>
          <p:cNvPr id="142" name="50亿美金"/>
          <p:cNvSpPr txBox="1"/>
          <p:nvPr/>
        </p:nvSpPr>
        <p:spPr>
          <a:xfrm>
            <a:off x="45281" y="5315157"/>
            <a:ext cx="7213725" cy="2530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3400">
                <a:latin typeface="Roboto Bold"/>
                <a:ea typeface="Roboto Bold"/>
                <a:cs typeface="Roboto Bold"/>
                <a:sym typeface="Roboto Bold"/>
              </a:defRPr>
            </a:lvl1pPr>
          </a:lstStyle>
          <a:p>
            <a:pPr/>
            <a:r>
              <a:t>50亿美金</a:t>
            </a:r>
          </a:p>
        </p:txBody>
      </p:sp>
      <p:sp>
        <p:nvSpPr>
          <p:cNvPr id="143" name="同比增长1250%↑"/>
          <p:cNvSpPr txBox="1"/>
          <p:nvPr/>
        </p:nvSpPr>
        <p:spPr>
          <a:xfrm>
            <a:off x="6056295" y="4595513"/>
            <a:ext cx="4515496" cy="9429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500">
                <a:solidFill>
                  <a:srgbClr val="FFFFFF"/>
                </a:solidFill>
                <a:latin typeface="Roboto Regular"/>
                <a:ea typeface="Roboto Regular"/>
                <a:cs typeface="Roboto Regular"/>
                <a:sym typeface="Roboto Regular"/>
              </a:defRPr>
            </a:lvl1pPr>
          </a:lstStyle>
          <a:p>
            <a:pPr/>
            <a:r>
              <a:t>同比增长1250%↑</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39"/>
                                        </p:tgtEl>
                                        <p:attrNameLst>
                                          <p:attrName>style.visibility</p:attrName>
                                        </p:attrNameLst>
                                      </p:cBhvr>
                                      <p:to>
                                        <p:strVal val="visible"/>
                                      </p:to>
                                    </p:set>
                                    <p:animEffect filter="dissolve" transition="in">
                                      <p:cBhvr>
                                        <p:cTn id="7" dur="10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9" grpId="1"/>
    </p:bldLst>
  </p:timing>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145" name="24-Hour Trade Volume…"/>
          <p:cNvSpPr txBox="1"/>
          <p:nvPr/>
        </p:nvSpPr>
        <p:spPr>
          <a:xfrm>
            <a:off x="2113666" y="7171635"/>
            <a:ext cx="6032706" cy="1641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500">
                <a:solidFill>
                  <a:srgbClr val="000000">
                    <a:alpha val="0"/>
                  </a:srgbClr>
                </a:solidFill>
                <a:latin typeface="Roboto Regular"/>
                <a:ea typeface="Roboto Regular"/>
                <a:cs typeface="Roboto Regular"/>
                <a:sym typeface="Roboto Regular"/>
              </a:defRPr>
            </a:pPr>
            <a:r>
              <a:t>24-Hour Trade Volume</a:t>
            </a:r>
          </a:p>
          <a:p>
            <a:pPr>
              <a:defRPr sz="4500">
                <a:solidFill>
                  <a:srgbClr val="000000">
                    <a:alpha val="0"/>
                  </a:srgbClr>
                </a:solidFill>
                <a:latin typeface="Roboto Regular"/>
                <a:ea typeface="Roboto Regular"/>
                <a:cs typeface="Roboto Regular"/>
                <a:sym typeface="Roboto Regular"/>
              </a:defRPr>
            </a:pPr>
            <a:r>
              <a:t>on Global Exchanges</a:t>
            </a:r>
          </a:p>
        </p:txBody>
      </p:sp>
      <p:sp>
        <p:nvSpPr>
          <p:cNvPr id="146" name="$5B"/>
          <p:cNvSpPr txBox="1"/>
          <p:nvPr/>
        </p:nvSpPr>
        <p:spPr>
          <a:xfrm>
            <a:off x="3416312" y="4902889"/>
            <a:ext cx="3427414"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solidFill>
                  <a:srgbClr val="000000">
                    <a:alpha val="0"/>
                  </a:srgbClr>
                </a:solidFill>
                <a:latin typeface="Roboto Bold"/>
                <a:ea typeface="Roboto Bold"/>
                <a:cs typeface="Roboto Bold"/>
                <a:sym typeface="Roboto Bold"/>
              </a:defRPr>
            </a:lvl1pPr>
          </a:lstStyle>
          <a:p>
            <a:pPr/>
            <a:r>
              <a:t>$5B</a:t>
            </a:r>
          </a:p>
        </p:txBody>
      </p:sp>
      <p:sp>
        <p:nvSpPr>
          <p:cNvPr id="147" name="Poloniex…"/>
          <p:cNvSpPr txBox="1"/>
          <p:nvPr/>
        </p:nvSpPr>
        <p:spPr>
          <a:xfrm>
            <a:off x="10971586" y="785812"/>
            <a:ext cx="3640237" cy="12144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Poloniex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Kraken</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Bitfinex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OKCoin</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BTC38</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Bittrex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Quoine</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Bitstamp</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BTC-e</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CEX.IO</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YoBit</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hitbtc</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Vaultoro</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Coinspot</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Bter</a:t>
            </a:r>
          </a:p>
        </p:txBody>
      </p:sp>
      <p:sp>
        <p:nvSpPr>
          <p:cNvPr id="148" name="问题#1: 用户资产需要托管…"/>
          <p:cNvSpPr/>
          <p:nvPr/>
        </p:nvSpPr>
        <p:spPr>
          <a:xfrm>
            <a:off x="1272857" y="5198334"/>
            <a:ext cx="13369382" cy="3319332"/>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问题#1: 用户资产需要托管</a:t>
            </a:r>
          </a:p>
          <a:p>
            <a:pPr lvl="3" algn="l">
              <a:defRPr sz="4800">
                <a:solidFill>
                  <a:srgbClr val="FFFFFF"/>
                </a:solidFill>
                <a:latin typeface="Roboto Black"/>
                <a:ea typeface="Roboto Black"/>
                <a:cs typeface="Roboto Black"/>
                <a:sym typeface="Roboto Black"/>
              </a:defRPr>
            </a:pPr>
            <a:r>
              <a:t>                      [安全性风险]</a:t>
            </a:r>
          </a:p>
        </p:txBody>
      </p:sp>
      <p:sp>
        <p:nvSpPr>
          <p:cNvPr id="149" name="问题#2: 交易所内幕交易…"/>
          <p:cNvSpPr/>
          <p:nvPr/>
        </p:nvSpPr>
        <p:spPr>
          <a:xfrm>
            <a:off x="1272857" y="14046096"/>
            <a:ext cx="13369382" cy="3319331"/>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问题#2: 交易所内幕交易</a:t>
            </a:r>
          </a:p>
          <a:p>
            <a:pPr lvl="3" algn="l">
              <a:defRPr sz="4800">
                <a:solidFill>
                  <a:srgbClr val="FFFFFF"/>
                </a:solidFill>
                <a:latin typeface="Roboto Black"/>
                <a:ea typeface="Roboto Black"/>
                <a:cs typeface="Roboto Black"/>
                <a:sym typeface="Roboto Black"/>
              </a:defRPr>
            </a:pPr>
            <a:r>
              <a:t>                      [透明与公正]</a:t>
            </a:r>
          </a:p>
        </p:txBody>
      </p:sp>
      <p:sp>
        <p:nvSpPr>
          <p:cNvPr id="150" name="中心化交易所"/>
          <p:cNvSpPr txBox="1"/>
          <p:nvPr/>
        </p:nvSpPr>
        <p:spPr>
          <a:xfrm>
            <a:off x="16024297" y="6151562"/>
            <a:ext cx="5641976" cy="1412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7200"/>
            </a:lvl1pPr>
          </a:lstStyle>
          <a:p>
            <a:pPr/>
            <a:r>
              <a:t>中心化交易所</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152" name="24-Hour Trade Volume…"/>
          <p:cNvSpPr txBox="1"/>
          <p:nvPr/>
        </p:nvSpPr>
        <p:spPr>
          <a:xfrm>
            <a:off x="2113666" y="7171635"/>
            <a:ext cx="6032706" cy="1641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500">
                <a:solidFill>
                  <a:srgbClr val="000000">
                    <a:alpha val="0"/>
                  </a:srgbClr>
                </a:solidFill>
                <a:latin typeface="Roboto Regular"/>
                <a:ea typeface="Roboto Regular"/>
                <a:cs typeface="Roboto Regular"/>
                <a:sym typeface="Roboto Regular"/>
              </a:defRPr>
            </a:pPr>
            <a:r>
              <a:t>24-Hour Trade Volume</a:t>
            </a:r>
          </a:p>
          <a:p>
            <a:pPr>
              <a:defRPr sz="4500">
                <a:solidFill>
                  <a:srgbClr val="000000">
                    <a:alpha val="0"/>
                  </a:srgbClr>
                </a:solidFill>
                <a:latin typeface="Roboto Regular"/>
                <a:ea typeface="Roboto Regular"/>
                <a:cs typeface="Roboto Regular"/>
                <a:sym typeface="Roboto Regular"/>
              </a:defRPr>
            </a:pPr>
            <a:r>
              <a:t>on Global Exchanges</a:t>
            </a:r>
          </a:p>
        </p:txBody>
      </p:sp>
      <p:sp>
        <p:nvSpPr>
          <p:cNvPr id="153" name="$5B"/>
          <p:cNvSpPr txBox="1"/>
          <p:nvPr/>
        </p:nvSpPr>
        <p:spPr>
          <a:xfrm>
            <a:off x="3416312" y="4902889"/>
            <a:ext cx="3427414"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solidFill>
                  <a:srgbClr val="000000">
                    <a:alpha val="0"/>
                  </a:srgbClr>
                </a:solidFill>
                <a:latin typeface="Roboto Bold"/>
                <a:ea typeface="Roboto Bold"/>
                <a:cs typeface="Roboto Bold"/>
                <a:sym typeface="Roboto Bold"/>
              </a:defRPr>
            </a:lvl1pPr>
          </a:lstStyle>
          <a:p>
            <a:pPr/>
            <a:r>
              <a:t>$5B</a:t>
            </a:r>
          </a:p>
        </p:txBody>
      </p:sp>
      <p:sp>
        <p:nvSpPr>
          <p:cNvPr id="154" name="Poloniex…"/>
          <p:cNvSpPr txBox="1"/>
          <p:nvPr/>
        </p:nvSpPr>
        <p:spPr>
          <a:xfrm>
            <a:off x="10971586" y="785812"/>
            <a:ext cx="3640237" cy="12144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Poloniex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Kraken</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Bitfinex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OKCoin</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BTC38</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Bittrex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Quoine</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Bitstamp</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BTC-e</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CEX.IO</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YoBit</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hitbtc</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Vaultoro</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Coinspot</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Bter</a:t>
            </a:r>
          </a:p>
        </p:txBody>
      </p:sp>
      <p:sp>
        <p:nvSpPr>
          <p:cNvPr id="155" name="问题#1: 用户资产需要托管…"/>
          <p:cNvSpPr/>
          <p:nvPr/>
        </p:nvSpPr>
        <p:spPr>
          <a:xfrm>
            <a:off x="1272857" y="3518759"/>
            <a:ext cx="13369382" cy="3319331"/>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问题#1: 用户资产需要托管</a:t>
            </a:r>
          </a:p>
          <a:p>
            <a:pPr lvl="3" algn="l">
              <a:defRPr sz="4800">
                <a:solidFill>
                  <a:srgbClr val="FFFFFF"/>
                </a:solidFill>
                <a:latin typeface="Roboto Black"/>
                <a:ea typeface="Roboto Black"/>
                <a:cs typeface="Roboto Black"/>
                <a:sym typeface="Roboto Black"/>
              </a:defRPr>
            </a:pPr>
            <a:r>
              <a:t>                      [安全性风险]</a:t>
            </a:r>
          </a:p>
        </p:txBody>
      </p:sp>
      <p:sp>
        <p:nvSpPr>
          <p:cNvPr id="156" name="问题#2: 交易所内幕交易…"/>
          <p:cNvSpPr/>
          <p:nvPr/>
        </p:nvSpPr>
        <p:spPr>
          <a:xfrm>
            <a:off x="1272857" y="6877909"/>
            <a:ext cx="13369382" cy="3319332"/>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问题#2: 交易所内幕交易</a:t>
            </a:r>
          </a:p>
          <a:p>
            <a:pPr lvl="3" algn="l">
              <a:defRPr sz="4800">
                <a:solidFill>
                  <a:srgbClr val="FFFFFF"/>
                </a:solidFill>
                <a:latin typeface="Roboto Black"/>
                <a:ea typeface="Roboto Black"/>
                <a:cs typeface="Roboto Black"/>
                <a:sym typeface="Roboto Black"/>
              </a:defRPr>
            </a:pPr>
            <a:r>
              <a:t>                      [透明与公正]</a:t>
            </a:r>
          </a:p>
        </p:txBody>
      </p:sp>
      <p:sp>
        <p:nvSpPr>
          <p:cNvPr id="157" name="问题#3: 订单散落到多交易所…"/>
          <p:cNvSpPr/>
          <p:nvPr/>
        </p:nvSpPr>
        <p:spPr>
          <a:xfrm>
            <a:off x="1272857" y="14263865"/>
            <a:ext cx="13369382" cy="3319332"/>
          </a:xfrm>
          <a:prstGeom prst="rect">
            <a:avLst/>
          </a:prstGeom>
          <a:solidFill>
            <a:schemeClr val="accent5"/>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问题#3: 订单散落到多交易所</a:t>
            </a:r>
          </a:p>
          <a:p>
            <a:pPr lvl="3" algn="l">
              <a:defRPr sz="4800">
                <a:solidFill>
                  <a:srgbClr val="FFFFFF"/>
                </a:solidFill>
                <a:latin typeface="Roboto Black"/>
                <a:ea typeface="Roboto Black"/>
                <a:cs typeface="Roboto Black"/>
                <a:sym typeface="Roboto Black"/>
              </a:defRPr>
            </a:pPr>
            <a:r>
              <a:t>                      [流动性限制]</a:t>
            </a:r>
          </a:p>
        </p:txBody>
      </p:sp>
      <p:sp>
        <p:nvSpPr>
          <p:cNvPr id="158" name="中心化交易所"/>
          <p:cNvSpPr txBox="1"/>
          <p:nvPr/>
        </p:nvSpPr>
        <p:spPr>
          <a:xfrm>
            <a:off x="16024297" y="6151562"/>
            <a:ext cx="5641976" cy="1412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7200"/>
            </a:lvl1pPr>
          </a:lstStyle>
          <a:p>
            <a:pPr/>
            <a:r>
              <a:t>中心化交易所</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160" name="24-Hour Trade Volume…"/>
          <p:cNvSpPr txBox="1"/>
          <p:nvPr/>
        </p:nvSpPr>
        <p:spPr>
          <a:xfrm>
            <a:off x="2113666" y="7171635"/>
            <a:ext cx="6032706" cy="1641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500">
                <a:solidFill>
                  <a:srgbClr val="000000">
                    <a:alpha val="0"/>
                  </a:srgbClr>
                </a:solidFill>
                <a:latin typeface="Roboto Regular"/>
                <a:ea typeface="Roboto Regular"/>
                <a:cs typeface="Roboto Regular"/>
                <a:sym typeface="Roboto Regular"/>
              </a:defRPr>
            </a:pPr>
            <a:r>
              <a:t>24-Hour Trade Volume</a:t>
            </a:r>
          </a:p>
          <a:p>
            <a:pPr>
              <a:defRPr sz="4500">
                <a:solidFill>
                  <a:srgbClr val="000000">
                    <a:alpha val="0"/>
                  </a:srgbClr>
                </a:solidFill>
                <a:latin typeface="Roboto Regular"/>
                <a:ea typeface="Roboto Regular"/>
                <a:cs typeface="Roboto Regular"/>
                <a:sym typeface="Roboto Regular"/>
              </a:defRPr>
            </a:pPr>
            <a:r>
              <a:t>on Global Exchanges</a:t>
            </a:r>
          </a:p>
        </p:txBody>
      </p:sp>
      <p:sp>
        <p:nvSpPr>
          <p:cNvPr id="161" name="$5B"/>
          <p:cNvSpPr txBox="1"/>
          <p:nvPr/>
        </p:nvSpPr>
        <p:spPr>
          <a:xfrm>
            <a:off x="3416312" y="4902889"/>
            <a:ext cx="3427414"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solidFill>
                  <a:srgbClr val="000000">
                    <a:alpha val="0"/>
                  </a:srgbClr>
                </a:solidFill>
                <a:latin typeface="Roboto Bold"/>
                <a:ea typeface="Roboto Bold"/>
                <a:cs typeface="Roboto Bold"/>
                <a:sym typeface="Roboto Bold"/>
              </a:defRPr>
            </a:lvl1pPr>
          </a:lstStyle>
          <a:p>
            <a:pPr/>
            <a:r>
              <a:t>$5B</a:t>
            </a:r>
          </a:p>
        </p:txBody>
      </p:sp>
      <p:sp>
        <p:nvSpPr>
          <p:cNvPr id="162" name="Poloniex…"/>
          <p:cNvSpPr txBox="1"/>
          <p:nvPr/>
        </p:nvSpPr>
        <p:spPr>
          <a:xfrm>
            <a:off x="10971586" y="785812"/>
            <a:ext cx="3640237" cy="12144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Poloniex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Kraken</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Bitfinex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OKCoin</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BTC38</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Bittrex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Quoine</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Bitstamp</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BTC-e</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CEX.IO</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YoBit</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hitbtc</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Vaultoro</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Coinspot</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Bter</a:t>
            </a:r>
          </a:p>
        </p:txBody>
      </p:sp>
      <p:sp>
        <p:nvSpPr>
          <p:cNvPr id="163" name="问题#1: 用户资产需要托管…"/>
          <p:cNvSpPr/>
          <p:nvPr/>
        </p:nvSpPr>
        <p:spPr>
          <a:xfrm>
            <a:off x="1272857" y="1839184"/>
            <a:ext cx="13369382" cy="3319332"/>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问题#1: 用户资产需要托管</a:t>
            </a:r>
          </a:p>
          <a:p>
            <a:pPr lvl="3" algn="l">
              <a:defRPr sz="4800">
                <a:solidFill>
                  <a:srgbClr val="FFFFFF"/>
                </a:solidFill>
                <a:latin typeface="Roboto Black"/>
                <a:ea typeface="Roboto Black"/>
                <a:cs typeface="Roboto Black"/>
                <a:sym typeface="Roboto Black"/>
              </a:defRPr>
            </a:pPr>
            <a:r>
              <a:t>                      [安全性风险]</a:t>
            </a:r>
          </a:p>
        </p:txBody>
      </p:sp>
      <p:sp>
        <p:nvSpPr>
          <p:cNvPr id="164" name="问题#2: 交易所内幕交易…"/>
          <p:cNvSpPr/>
          <p:nvPr/>
        </p:nvSpPr>
        <p:spPr>
          <a:xfrm>
            <a:off x="1272857" y="5198334"/>
            <a:ext cx="13369382" cy="3319332"/>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问题#2: 交易所内幕交易</a:t>
            </a:r>
          </a:p>
          <a:p>
            <a:pPr lvl="3" algn="l">
              <a:defRPr sz="4800">
                <a:solidFill>
                  <a:srgbClr val="FFFFFF"/>
                </a:solidFill>
                <a:latin typeface="Roboto Black"/>
                <a:ea typeface="Roboto Black"/>
                <a:cs typeface="Roboto Black"/>
                <a:sym typeface="Roboto Black"/>
              </a:defRPr>
            </a:pPr>
            <a:r>
              <a:t>                      [透明与公正]</a:t>
            </a:r>
          </a:p>
        </p:txBody>
      </p:sp>
      <p:sp>
        <p:nvSpPr>
          <p:cNvPr id="165" name="问题#3: 订单散落到多交易所…"/>
          <p:cNvSpPr/>
          <p:nvPr/>
        </p:nvSpPr>
        <p:spPr>
          <a:xfrm>
            <a:off x="1272857" y="8557484"/>
            <a:ext cx="13369382" cy="3319332"/>
          </a:xfrm>
          <a:prstGeom prst="rect">
            <a:avLst/>
          </a:prstGeom>
          <a:solidFill>
            <a:schemeClr val="accent5"/>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问题#3: 订单散落到多交易所</a:t>
            </a:r>
          </a:p>
          <a:p>
            <a:pPr lvl="3" algn="l">
              <a:defRPr sz="4800">
                <a:solidFill>
                  <a:srgbClr val="FFFFFF"/>
                </a:solidFill>
                <a:latin typeface="Roboto Black"/>
                <a:ea typeface="Roboto Black"/>
                <a:cs typeface="Roboto Black"/>
                <a:sym typeface="Roboto Black"/>
              </a:defRPr>
            </a:pPr>
            <a:r>
              <a:t>                      [流动性限制]</a:t>
            </a:r>
          </a:p>
        </p:txBody>
      </p:sp>
      <p:sp>
        <p:nvSpPr>
          <p:cNvPr id="166" name="问题#4: 缺少或没有监管…"/>
          <p:cNvSpPr/>
          <p:nvPr/>
        </p:nvSpPr>
        <p:spPr>
          <a:xfrm>
            <a:off x="1272857" y="13969958"/>
            <a:ext cx="13369382" cy="3319331"/>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问题#4: 缺少或没有监管</a:t>
            </a:r>
          </a:p>
          <a:p>
            <a:pPr lvl="3" algn="l">
              <a:defRPr sz="4800">
                <a:solidFill>
                  <a:srgbClr val="FFFFFF"/>
                </a:solidFill>
                <a:latin typeface="Roboto Black"/>
                <a:ea typeface="Roboto Black"/>
                <a:cs typeface="Roboto Black"/>
                <a:sym typeface="Roboto Black"/>
              </a:defRPr>
            </a:pPr>
            <a:r>
              <a:t>                      [安全性风险]</a:t>
            </a:r>
          </a:p>
        </p:txBody>
      </p:sp>
      <p:sp>
        <p:nvSpPr>
          <p:cNvPr id="167" name="中心化交易所"/>
          <p:cNvSpPr txBox="1"/>
          <p:nvPr/>
        </p:nvSpPr>
        <p:spPr>
          <a:xfrm>
            <a:off x="16024297" y="6151562"/>
            <a:ext cx="5641976" cy="1412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7200"/>
            </a:lvl1pPr>
          </a:lstStyle>
          <a:p>
            <a:pPr/>
            <a:r>
              <a:t>中心化交易所</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169" name="24-Hour Trade Volume…"/>
          <p:cNvSpPr txBox="1"/>
          <p:nvPr/>
        </p:nvSpPr>
        <p:spPr>
          <a:xfrm>
            <a:off x="2113666" y="7171635"/>
            <a:ext cx="6032706" cy="16414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defRPr sz="4500">
                <a:solidFill>
                  <a:srgbClr val="000000">
                    <a:alpha val="0"/>
                  </a:srgbClr>
                </a:solidFill>
                <a:latin typeface="Roboto Regular"/>
                <a:ea typeface="Roboto Regular"/>
                <a:cs typeface="Roboto Regular"/>
                <a:sym typeface="Roboto Regular"/>
              </a:defRPr>
            </a:pPr>
            <a:r>
              <a:t>24-Hour Trade Volume</a:t>
            </a:r>
          </a:p>
          <a:p>
            <a:pPr>
              <a:defRPr sz="4500">
                <a:solidFill>
                  <a:srgbClr val="000000">
                    <a:alpha val="0"/>
                  </a:srgbClr>
                </a:solidFill>
                <a:latin typeface="Roboto Regular"/>
                <a:ea typeface="Roboto Regular"/>
                <a:cs typeface="Roboto Regular"/>
                <a:sym typeface="Roboto Regular"/>
              </a:defRPr>
            </a:pPr>
            <a:r>
              <a:t>on Global Exchanges</a:t>
            </a:r>
          </a:p>
        </p:txBody>
      </p:sp>
      <p:sp>
        <p:nvSpPr>
          <p:cNvPr id="170" name="$5B"/>
          <p:cNvSpPr txBox="1"/>
          <p:nvPr/>
        </p:nvSpPr>
        <p:spPr>
          <a:xfrm>
            <a:off x="3416312" y="4902889"/>
            <a:ext cx="3427414" cy="2555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14400">
                <a:solidFill>
                  <a:srgbClr val="000000">
                    <a:alpha val="0"/>
                  </a:srgbClr>
                </a:solidFill>
                <a:latin typeface="Roboto Bold"/>
                <a:ea typeface="Roboto Bold"/>
                <a:cs typeface="Roboto Bold"/>
                <a:sym typeface="Roboto Bold"/>
              </a:defRPr>
            </a:lvl1pPr>
          </a:lstStyle>
          <a:p>
            <a:pPr/>
            <a:r>
              <a:t>$5B</a:t>
            </a:r>
          </a:p>
        </p:txBody>
      </p:sp>
      <p:sp>
        <p:nvSpPr>
          <p:cNvPr id="171" name="Poloniex…"/>
          <p:cNvSpPr txBox="1"/>
          <p:nvPr/>
        </p:nvSpPr>
        <p:spPr>
          <a:xfrm>
            <a:off x="10971586" y="785812"/>
            <a:ext cx="3640237" cy="12144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Poloniex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Kraken</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Bitfinex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OKCoin</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BTC38</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Bittrex</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Quoine</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Bitstamp</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BTC-e</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CEX.IO</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YoBit</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hitbtc</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Vaultoro</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Coinspot</a:t>
            </a:r>
          </a:p>
          <a:p>
            <a:pPr marL="800100" indent="-800100" algn="l">
              <a:buSzPct val="100000"/>
              <a:buAutoNum type="arabicPeriod" startAt="1"/>
              <a:defRPr sz="4800">
                <a:solidFill>
                  <a:srgbClr val="FFFFFF">
                    <a:alpha val="0"/>
                  </a:srgbClr>
                </a:solidFill>
                <a:latin typeface="Roboto Bold"/>
                <a:ea typeface="Roboto Bold"/>
                <a:cs typeface="Roboto Bold"/>
                <a:sym typeface="Roboto Bold"/>
              </a:defRPr>
            </a:pPr>
            <a:r>
              <a:t>Bter</a:t>
            </a:r>
          </a:p>
        </p:txBody>
      </p:sp>
      <p:sp>
        <p:nvSpPr>
          <p:cNvPr id="172" name="问题#1: 用户资产需要托管…"/>
          <p:cNvSpPr/>
          <p:nvPr/>
        </p:nvSpPr>
        <p:spPr>
          <a:xfrm>
            <a:off x="1272857" y="159609"/>
            <a:ext cx="13369382" cy="3319332"/>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问题#1: 用户资产需要托管</a:t>
            </a:r>
          </a:p>
          <a:p>
            <a:pPr lvl="3" algn="l">
              <a:defRPr sz="4800">
                <a:solidFill>
                  <a:srgbClr val="FFFFFF"/>
                </a:solidFill>
                <a:latin typeface="Roboto Black"/>
                <a:ea typeface="Roboto Black"/>
                <a:cs typeface="Roboto Black"/>
                <a:sym typeface="Roboto Black"/>
              </a:defRPr>
            </a:pPr>
            <a:r>
              <a:t>                      [安全性风险]</a:t>
            </a:r>
          </a:p>
        </p:txBody>
      </p:sp>
      <p:sp>
        <p:nvSpPr>
          <p:cNvPr id="173" name="问题#2: 交易所内幕交易…"/>
          <p:cNvSpPr/>
          <p:nvPr/>
        </p:nvSpPr>
        <p:spPr>
          <a:xfrm>
            <a:off x="1272857" y="3518759"/>
            <a:ext cx="13369382" cy="3319332"/>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问题#2: 交易所内幕交易</a:t>
            </a:r>
          </a:p>
          <a:p>
            <a:pPr lvl="3" algn="l">
              <a:defRPr sz="4800">
                <a:solidFill>
                  <a:srgbClr val="FFFFFF"/>
                </a:solidFill>
                <a:latin typeface="Roboto Black"/>
                <a:ea typeface="Roboto Black"/>
                <a:cs typeface="Roboto Black"/>
                <a:sym typeface="Roboto Black"/>
              </a:defRPr>
            </a:pPr>
            <a:r>
              <a:t>                      [透明与公正]</a:t>
            </a:r>
          </a:p>
        </p:txBody>
      </p:sp>
      <p:sp>
        <p:nvSpPr>
          <p:cNvPr id="174" name="问题#3: 订单散落到多交易所…"/>
          <p:cNvSpPr/>
          <p:nvPr/>
        </p:nvSpPr>
        <p:spPr>
          <a:xfrm>
            <a:off x="1272857" y="6877909"/>
            <a:ext cx="13369382" cy="3319332"/>
          </a:xfrm>
          <a:prstGeom prst="rect">
            <a:avLst/>
          </a:prstGeom>
          <a:solidFill>
            <a:schemeClr val="accent5"/>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问题#3: 订单散落到多交易所</a:t>
            </a:r>
          </a:p>
          <a:p>
            <a:pPr lvl="3" algn="l">
              <a:defRPr sz="4800">
                <a:solidFill>
                  <a:srgbClr val="FFFFFF"/>
                </a:solidFill>
                <a:latin typeface="Roboto Black"/>
                <a:ea typeface="Roboto Black"/>
                <a:cs typeface="Roboto Black"/>
                <a:sym typeface="Roboto Black"/>
              </a:defRPr>
            </a:pPr>
            <a:r>
              <a:t>                      [流动性限制]</a:t>
            </a:r>
          </a:p>
        </p:txBody>
      </p:sp>
      <p:sp>
        <p:nvSpPr>
          <p:cNvPr id="175" name="问题#4: 缺少或没有监管…"/>
          <p:cNvSpPr/>
          <p:nvPr/>
        </p:nvSpPr>
        <p:spPr>
          <a:xfrm>
            <a:off x="1272857" y="10237059"/>
            <a:ext cx="13369382" cy="3319332"/>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问题#4: 缺少或没有监管</a:t>
            </a:r>
          </a:p>
          <a:p>
            <a:pPr lvl="3" algn="l">
              <a:defRPr sz="4800">
                <a:solidFill>
                  <a:srgbClr val="FFFFFF"/>
                </a:solidFill>
                <a:latin typeface="Roboto Black"/>
                <a:ea typeface="Roboto Black"/>
                <a:cs typeface="Roboto Black"/>
                <a:sym typeface="Roboto Black"/>
              </a:defRPr>
            </a:pPr>
            <a:r>
              <a:t>                      [安全性风险]</a:t>
            </a:r>
          </a:p>
        </p:txBody>
      </p:sp>
      <p:sp>
        <p:nvSpPr>
          <p:cNvPr id="176" name="中心化交易所"/>
          <p:cNvSpPr txBox="1"/>
          <p:nvPr/>
        </p:nvSpPr>
        <p:spPr>
          <a:xfrm>
            <a:off x="16024297" y="6151562"/>
            <a:ext cx="5641976" cy="1412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7200"/>
            </a:lvl1pPr>
          </a:lstStyle>
          <a:p>
            <a:pPr/>
            <a:r>
              <a:t>中心化交易所</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FFFFFF"/>
        </a:solidFill>
      </p:bgPr>
    </p:bg>
    <p:spTree>
      <p:nvGrpSpPr>
        <p:cNvPr id="1" name=""/>
        <p:cNvGrpSpPr/>
        <p:nvPr/>
      </p:nvGrpSpPr>
      <p:grpSpPr>
        <a:xfrm>
          <a:off x="0" y="0"/>
          <a:ext cx="0" cy="0"/>
          <a:chOff x="0" y="0"/>
          <a:chExt cx="0" cy="0"/>
        </a:xfrm>
      </p:grpSpPr>
      <p:sp>
        <p:nvSpPr>
          <p:cNvPr id="178" name="问题#1: 用户资产需要托管…"/>
          <p:cNvSpPr/>
          <p:nvPr/>
        </p:nvSpPr>
        <p:spPr>
          <a:xfrm>
            <a:off x="10869331" y="159609"/>
            <a:ext cx="13369382" cy="3319332"/>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问题#1: 用户资产需要托管</a:t>
            </a:r>
          </a:p>
          <a:p>
            <a:pPr lvl="3" algn="l">
              <a:defRPr sz="4800">
                <a:solidFill>
                  <a:srgbClr val="FFFFFF"/>
                </a:solidFill>
                <a:latin typeface="Roboto Black"/>
                <a:ea typeface="Roboto Black"/>
                <a:cs typeface="Roboto Black"/>
                <a:sym typeface="Roboto Black"/>
              </a:defRPr>
            </a:pPr>
            <a:r>
              <a:t>                      [安全性风险]</a:t>
            </a:r>
          </a:p>
        </p:txBody>
      </p:sp>
      <p:sp>
        <p:nvSpPr>
          <p:cNvPr id="179" name="问题#2: 交易所内幕交易…"/>
          <p:cNvSpPr/>
          <p:nvPr/>
        </p:nvSpPr>
        <p:spPr>
          <a:xfrm>
            <a:off x="10869331" y="3518759"/>
            <a:ext cx="13369382" cy="3319332"/>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问题#2: 交易所内幕交易</a:t>
            </a:r>
          </a:p>
          <a:p>
            <a:pPr lvl="3" algn="l">
              <a:defRPr sz="4800">
                <a:solidFill>
                  <a:srgbClr val="FFFFFF"/>
                </a:solidFill>
                <a:latin typeface="Roboto Black"/>
                <a:ea typeface="Roboto Black"/>
                <a:cs typeface="Roboto Black"/>
                <a:sym typeface="Roboto Black"/>
              </a:defRPr>
            </a:pPr>
            <a:r>
              <a:t>                      [透明与公正]</a:t>
            </a:r>
          </a:p>
        </p:txBody>
      </p:sp>
      <p:sp>
        <p:nvSpPr>
          <p:cNvPr id="180" name="问题#3: 订单散落到多交易所…"/>
          <p:cNvSpPr/>
          <p:nvPr/>
        </p:nvSpPr>
        <p:spPr>
          <a:xfrm>
            <a:off x="10869331" y="6877909"/>
            <a:ext cx="13369382" cy="3319332"/>
          </a:xfrm>
          <a:prstGeom prst="rect">
            <a:avLst/>
          </a:prstGeom>
          <a:solidFill>
            <a:schemeClr val="accent5"/>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问题#3: 订单散落到多交易所</a:t>
            </a:r>
          </a:p>
          <a:p>
            <a:pPr lvl="3" algn="l">
              <a:defRPr sz="4800">
                <a:solidFill>
                  <a:srgbClr val="FFFFFF"/>
                </a:solidFill>
                <a:latin typeface="Roboto Black"/>
                <a:ea typeface="Roboto Black"/>
                <a:cs typeface="Roboto Black"/>
                <a:sym typeface="Roboto Black"/>
              </a:defRPr>
            </a:pPr>
            <a:r>
              <a:t>                      [流动性限制]</a:t>
            </a:r>
          </a:p>
        </p:txBody>
      </p:sp>
      <p:sp>
        <p:nvSpPr>
          <p:cNvPr id="181" name="问题#4: 缺少或没有监管…"/>
          <p:cNvSpPr/>
          <p:nvPr/>
        </p:nvSpPr>
        <p:spPr>
          <a:xfrm>
            <a:off x="10869331" y="10237059"/>
            <a:ext cx="13369382" cy="3319332"/>
          </a:xfrm>
          <a:prstGeom prst="rect">
            <a:avLst/>
          </a:prstGeom>
          <a:solidFill>
            <a:srgbClr val="DCDEE0"/>
          </a:solidFill>
          <a:ln w="12700">
            <a:miter lim="400000"/>
          </a:ln>
          <a:extLst>
            <a:ext uri="{C572A759-6A51-4108-AA02-DFA0A04FC94B}">
              <ma14:wrappingTextBoxFlag xmlns:ma14="http://schemas.microsoft.com/office/mac/drawingml/2011/main" val="1"/>
            </a:ext>
          </a:extLst>
        </p:spPr>
        <p:txBody>
          <a:bodyPr lIns="71437" tIns="71437" rIns="71437" bIns="71437" anchor="ctr"/>
          <a:lstStyle/>
          <a:p>
            <a:pPr lvl="3" algn="l">
              <a:defRPr sz="4800">
                <a:solidFill>
                  <a:srgbClr val="FFFFFF"/>
                </a:solidFill>
                <a:latin typeface="Roboto Black"/>
                <a:ea typeface="Roboto Black"/>
                <a:cs typeface="Roboto Black"/>
                <a:sym typeface="Roboto Black"/>
              </a:defRPr>
            </a:pPr>
            <a:r>
              <a:t>问题#4: 缺少或没有监管</a:t>
            </a:r>
          </a:p>
          <a:p>
            <a:pPr lvl="3" algn="l">
              <a:defRPr sz="4800">
                <a:solidFill>
                  <a:srgbClr val="FFFFFF"/>
                </a:solidFill>
                <a:latin typeface="Roboto Black"/>
                <a:ea typeface="Roboto Black"/>
                <a:cs typeface="Roboto Black"/>
                <a:sym typeface="Roboto Black"/>
              </a:defRPr>
            </a:pPr>
            <a:r>
              <a:t>                      [安全性风险]</a:t>
            </a:r>
          </a:p>
        </p:txBody>
      </p:sp>
      <p:sp>
        <p:nvSpPr>
          <p:cNvPr id="182" name="{"/>
          <p:cNvSpPr txBox="1"/>
          <p:nvPr/>
        </p:nvSpPr>
        <p:spPr>
          <a:xfrm>
            <a:off x="7999441" y="-551319"/>
            <a:ext cx="2620468" cy="99853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lgn="l">
              <a:defRPr sz="58800">
                <a:latin typeface="Roboto Light"/>
                <a:ea typeface="Roboto Light"/>
                <a:cs typeface="Roboto Light"/>
                <a:sym typeface="Roboto Light"/>
              </a:defRPr>
            </a:lvl1pPr>
          </a:lstStyle>
          <a:p>
            <a:pPr/>
            <a:r>
              <a:t>{</a:t>
            </a:r>
          </a:p>
        </p:txBody>
      </p:sp>
      <p:grpSp>
        <p:nvGrpSpPr>
          <p:cNvPr id="185" name="成组"/>
          <p:cNvGrpSpPr/>
          <p:nvPr/>
        </p:nvGrpSpPr>
        <p:grpSpPr>
          <a:xfrm>
            <a:off x="2996542" y="4163428"/>
            <a:ext cx="5210771" cy="2269765"/>
            <a:chOff x="0" y="368299"/>
            <a:chExt cx="5210770" cy="2269763"/>
          </a:xfrm>
        </p:grpSpPr>
        <p:sp>
          <p:nvSpPr>
            <p:cNvPr id="183" name="Loopring"/>
            <p:cNvSpPr txBox="1"/>
            <p:nvPr/>
          </p:nvSpPr>
          <p:spPr>
            <a:xfrm>
              <a:off x="0" y="368299"/>
              <a:ext cx="5210771" cy="18192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10000">
                  <a:latin typeface="Roboto Bold"/>
                  <a:ea typeface="Roboto Bold"/>
                  <a:cs typeface="Roboto Bold"/>
                  <a:sym typeface="Roboto Bold"/>
                </a:defRPr>
              </a:lvl1pPr>
            </a:lstStyle>
            <a:p>
              <a:pPr/>
              <a:r>
                <a:t>Loopring</a:t>
              </a:r>
            </a:p>
          </p:txBody>
        </p:sp>
        <p:sp>
          <p:nvSpPr>
            <p:cNvPr id="184" name="去中心化代币交易所和协议"/>
            <p:cNvSpPr txBox="1"/>
            <p:nvPr/>
          </p:nvSpPr>
          <p:spPr>
            <a:xfrm>
              <a:off x="60388" y="2076088"/>
              <a:ext cx="3813176" cy="5619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lgn="l">
                <a:defRPr sz="2400">
                  <a:latin typeface="Roboto Regular"/>
                  <a:ea typeface="Roboto Regular"/>
                  <a:cs typeface="Roboto Regular"/>
                  <a:sym typeface="Roboto Regular"/>
                </a:defRPr>
              </a:lvl1pPr>
            </a:lstStyle>
            <a:p>
              <a:pPr/>
              <a:r>
                <a:t>去中心化代币交易所和协议</a:t>
              </a:r>
            </a:p>
          </p:txBody>
        </p:sp>
      </p:grpSp>
      <p:sp>
        <p:nvSpPr>
          <p:cNvPr id="186" name="中心化交易所"/>
          <p:cNvSpPr txBox="1"/>
          <p:nvPr/>
        </p:nvSpPr>
        <p:spPr>
          <a:xfrm>
            <a:off x="26178138" y="6151562"/>
            <a:ext cx="5641976" cy="14128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7200"/>
            </a:lvl1pPr>
          </a:lstStyle>
          <a:p>
            <a:pPr/>
            <a:r>
              <a:t>中心化交易所</a:t>
            </a:r>
          </a:p>
        </p:txBody>
      </p:sp>
    </p:spTree>
  </p:cSld>
  <p:clrMapOvr>
    <a:masterClrMapping/>
  </p:clrMapOvr>
  <mc:AlternateContent xmlns:mc="http://schemas.openxmlformats.org/markup-compatibility/2006">
    <mc:Choice xmlns:p14="http://schemas.microsoft.com/office/powerpoint/2010/main" Requires="p14">
      <p:transition spd="fast" advClick="1" p14:dur="750">
        <p:dissolve/>
      </p:transition>
    </mc:Choice>
    <mc:Fallback>
      <p:transition spd="fast">
        <p:fade/>
      </p:transition>
    </mc:Fallback>
  </mc:AlternateContent>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50000"/>
              </a:srgbClr>
            </a:outerShdw>
          </a:effectLst>
        </a:effectStyle>
        <a:effectStyle>
          <a:effectLst>
            <a:outerShdw sx="100000" sy="100000" kx="0" ky="0" algn="b" rotWithShape="0" blurRad="63500" dist="12700" dir="0">
              <a:srgbClr val="000000">
                <a:alpha val="50000"/>
              </a:srgbClr>
            </a:outerShdw>
          </a:effectLst>
        </a:effectStyle>
        <a:effectStyle>
          <a:effectLst>
            <a:outerShdw sx="100000" sy="100000" kx="0" ky="0" algn="b" rotWithShape="0" blurRad="508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50800" dist="25400" dir="5400000">
            <a:srgbClr val="000000">
              <a:alpha val="50000"/>
            </a:srgbClr>
          </a:outerShdw>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5400000">
              <a:srgbClr val="000000">
                <a:alpha val="50000"/>
              </a:srgbClr>
            </a:outerShdw>
          </a:effectLst>
        </a:effectStyle>
        <a:effectStyle>
          <a:effectLst>
            <a:outerShdw sx="100000" sy="100000" kx="0" ky="0" algn="b" rotWithShape="0" blurRad="63500" dist="12700" dir="0">
              <a:srgbClr val="000000">
                <a:alpha val="50000"/>
              </a:srgbClr>
            </a:outerShdw>
          </a:effectLst>
        </a:effectStyle>
        <a:effectStyle>
          <a:effectLst>
            <a:outerShdw sx="100000" sy="100000" kx="0" ky="0" algn="b" rotWithShape="0" blurRad="508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50800" dist="25400" dir="5400000">
            <a:srgbClr val="000000">
              <a:alpha val="50000"/>
            </a:srgbClr>
          </a:outerShdw>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50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