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4"/>
    <p:sldMasterId id="2147483682" r:id="rId5"/>
    <p:sldMasterId id="2147483683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y="5143500" cx="9144000"/>
  <p:notesSz cx="6858000" cy="9144000"/>
  <p:embeddedFontLst>
    <p:embeddedFont>
      <p:font typeface="Quattrocento Sans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font" Target="fonts/QuattrocentoSans-bold.fntdata"/><Relationship Id="rId10" Type="http://schemas.openxmlformats.org/officeDocument/2006/relationships/slide" Target="slides/slide3.xml"/><Relationship Id="rId21" Type="http://schemas.openxmlformats.org/officeDocument/2006/relationships/font" Target="fonts/QuattrocentoSans-regular.fntdata"/><Relationship Id="rId13" Type="http://schemas.openxmlformats.org/officeDocument/2006/relationships/slide" Target="slides/slide6.xml"/><Relationship Id="rId24" Type="http://schemas.openxmlformats.org/officeDocument/2006/relationships/font" Target="fonts/QuattrocentoSans-boldItalic.fntdata"/><Relationship Id="rId12" Type="http://schemas.openxmlformats.org/officeDocument/2006/relationships/slide" Target="slides/slide5.xml"/><Relationship Id="rId23" Type="http://schemas.openxmlformats.org/officeDocument/2006/relationships/font" Target="fonts/QuattrocentoSans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04964d550_1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2" name="Google Shape;202;g2204964d550_1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204964d550_1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42" name="Google Shape;442;g2204964d550_1_3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04964d550_1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59" name="Google Shape;459;g2204964d550_1_3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204964d550_1_4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0" name="Google Shape;470;g2204964d550_1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2204964d550_1_4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4" name="Google Shape;484;g2204964d550_1_4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4964d550_1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0" name="Google Shape;230;g2204964d550_1_10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4964d550_1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8" name="Google Shape;238;g2204964d550_1_11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4964d550_1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8" name="Google Shape;258;g2204964d550_1_1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4964d550_1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6" name="Google Shape;296;g2204964d550_1_2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04964d550_1_2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6" name="Google Shape;336;g2204964d550_1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04964d550_1_28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3" name="Google Shape;363;g2204964d550_1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204964d550_1_2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9" name="Google Shape;369;g2204964d550_1_2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2204964d550_1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04" name="Google Shape;404;g2204964d550_1_32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810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indent="-32385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indent="-32385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indent="-2286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/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7" name="Google Shape;137;p27"/>
          <p:cNvSpPr txBox="1"/>
          <p:nvPr>
            <p:ph idx="1" type="subTitle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38" name="Google Shape;138;p27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3" name="Google Shape;143;p28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44" name="Google Shape;144;p28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5" name="Google Shape;145;p28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6" name="Google Shape;146;p28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/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49" name="Google Shape;149;p29"/>
          <p:cNvSpPr txBox="1"/>
          <p:nvPr>
            <p:ph idx="1" type="body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0" name="Google Shape;150;p29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1" name="Google Shape;151;p29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2" name="Google Shape;152;p29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5" name="Google Shape;155;p30"/>
          <p:cNvSpPr txBox="1"/>
          <p:nvPr>
            <p:ph idx="1" type="body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6" name="Google Shape;156;p30"/>
          <p:cNvSpPr txBox="1"/>
          <p:nvPr>
            <p:ph idx="2" type="body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57" name="Google Shape;157;p30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8" name="Google Shape;158;p30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59" name="Google Shape;159;p30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/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2" name="Google Shape;162;p31"/>
          <p:cNvSpPr txBox="1"/>
          <p:nvPr>
            <p:ph idx="1" type="body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3" name="Google Shape;163;p31"/>
          <p:cNvSpPr txBox="1"/>
          <p:nvPr>
            <p:ph idx="2" type="body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4" name="Google Shape;164;p31"/>
          <p:cNvSpPr txBox="1"/>
          <p:nvPr>
            <p:ph idx="3" type="body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b="1" sz="11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9pPr>
          </a:lstStyle>
          <a:p/>
        </p:txBody>
      </p:sp>
      <p:sp>
        <p:nvSpPr>
          <p:cNvPr id="165" name="Google Shape;165;p31"/>
          <p:cNvSpPr txBox="1"/>
          <p:nvPr>
            <p:ph idx="4" type="body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66" name="Google Shape;166;p31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7" name="Google Shape;167;p31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68" name="Google Shape;168;p31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1" name="Google Shape;171;p32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2" name="Google Shape;172;p32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6" name="Google Shape;176;p33"/>
          <p:cNvSpPr txBox="1"/>
          <p:nvPr>
            <p:ph idx="1" type="body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302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indent="-29845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indent="-29845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indent="-29845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indent="-29845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indent="-29845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/>
        </p:txBody>
      </p:sp>
      <p:sp>
        <p:nvSpPr>
          <p:cNvPr id="177" name="Google Shape;177;p33"/>
          <p:cNvSpPr txBox="1"/>
          <p:nvPr>
            <p:ph idx="2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78" name="Google Shape;178;p33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0" name="Google Shape;180;p33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/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3" name="Google Shape;183;p34"/>
          <p:cNvSpPr/>
          <p:nvPr>
            <p:ph idx="2" type="pic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indent="-2286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/>
        </p:txBody>
      </p:sp>
      <p:sp>
        <p:nvSpPr>
          <p:cNvPr id="185" name="Google Shape;185;p34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6" name="Google Shape;186;p34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/>
          <p:nvPr>
            <p:ph type="title"/>
          </p:nvPr>
        </p:nvSpPr>
        <p:spPr>
          <a:xfrm rot="5400000">
            <a:off x="53500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6" name="Google Shape;196;p36"/>
          <p:cNvSpPr txBox="1"/>
          <p:nvPr>
            <p:ph idx="1" type="body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indent="-3175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indent="-3175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indent="-3175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97" name="Google Shape;197;p36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slideLayout" Target="../slideLayouts/slideLayout24.xml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b="0" i="0" sz="3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61950" lvl="0" marL="457200" marR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b="0" i="0" sz="2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b="0" i="0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jpg"/><Relationship Id="rId4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Relationship Id="rId4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jp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drive.google.com/file/d/1q9JOc3NG_9RHTwH9XhSB-nbz6bvc8Cgb/view" TargetMode="External"/><Relationship Id="rId4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-1" y="-1"/>
            <a:ext cx="9144795" cy="5151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7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06" name="Google Shape;206;p37"/>
            <p:cNvSpPr/>
            <p:nvPr/>
          </p:nvSpPr>
          <p:spPr>
            <a:xfrm>
              <a:off x="-329674" y="1298404"/>
              <a:ext cx="9702800" cy="5573512"/>
            </a:xfrm>
            <a:custGeom>
              <a:rect b="b" l="l" r="r" t="t"/>
              <a:pathLst>
                <a:path extrusionOk="0" h="1169" w="2038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670451" y="2018236"/>
              <a:ext cx="7373938" cy="4848892"/>
            </a:xfrm>
            <a:custGeom>
              <a:rect b="b" l="l" r="r" t="t"/>
              <a:pathLst>
                <a:path extrusionOk="0" h="1017" w="1549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251351" y="1788400"/>
              <a:ext cx="8035925" cy="5083516"/>
            </a:xfrm>
            <a:custGeom>
              <a:rect b="b" l="l" r="r" t="t"/>
              <a:pathLst>
                <a:path extrusionOk="0" h="1066" w="1688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-1061" y="549842"/>
              <a:ext cx="10334625" cy="6322075"/>
            </a:xfrm>
            <a:custGeom>
              <a:rect b="b" l="l" r="r" t="t"/>
              <a:pathLst>
                <a:path extrusionOk="0" h="1326" w="2171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3701" y="6186246"/>
              <a:ext cx="504825" cy="681527"/>
            </a:xfrm>
            <a:custGeom>
              <a:rect b="b" l="l" r="r" t="t"/>
              <a:pathLst>
                <a:path extrusionOk="0" h="143" w="106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-1061" y="-51881"/>
              <a:ext cx="11091863" cy="6923796"/>
            </a:xfrm>
            <a:custGeom>
              <a:rect b="b" l="l" r="r" t="t"/>
              <a:pathLst>
                <a:path extrusionOk="0" h="1452" w="233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5426601" y="5579"/>
              <a:ext cx="5788025" cy="6847184"/>
            </a:xfrm>
            <a:custGeom>
              <a:rect b="b" l="l" r="r" t="t"/>
              <a:pathLst>
                <a:path extrusionOk="0" h="1436" w="121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1061" y="5579"/>
              <a:ext cx="1057275" cy="614491"/>
            </a:xfrm>
            <a:custGeom>
              <a:rect b="b" l="l" r="r" t="t"/>
              <a:pathLst>
                <a:path extrusionOk="0" h="129" w="222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5821889" y="5579"/>
              <a:ext cx="5588000" cy="6866337"/>
            </a:xfrm>
            <a:custGeom>
              <a:rect b="b" l="l" r="r" t="t"/>
              <a:pathLst>
                <a:path extrusionOk="0" h="1440" w="1174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3701" y="790"/>
              <a:ext cx="595313" cy="352734"/>
            </a:xfrm>
            <a:custGeom>
              <a:rect b="b" l="l" r="r" t="t"/>
              <a:pathLst>
                <a:path extrusionOk="0" h="74" w="125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6012389" y="5579"/>
              <a:ext cx="5497513" cy="6866337"/>
            </a:xfrm>
            <a:custGeom>
              <a:rect b="b" l="l" r="r" t="t"/>
              <a:pathLst>
                <a:path extrusionOk="0" h="1440" w="1155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-1061" y="5579"/>
              <a:ext cx="357188" cy="213875"/>
            </a:xfrm>
            <a:custGeom>
              <a:rect b="b" l="l" r="r" t="t"/>
              <a:pathLst>
                <a:path extrusionOk="0" h="45" w="7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cap="flat" cmpd="sng" w="12700">
              <a:solidFill>
                <a:schemeClr val="lt1">
                  <a:alpha val="34117"/>
                </a:schemeClr>
              </a:solidFill>
              <a:prstDash val="dashDot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210826" y="790"/>
              <a:ext cx="5522913" cy="6871126"/>
            </a:xfrm>
            <a:custGeom>
              <a:rect b="b" l="l" r="r" t="t"/>
              <a:pathLst>
                <a:path extrusionOk="0" h="1441" w="116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6463239" y="5579"/>
              <a:ext cx="5413375" cy="6866337"/>
            </a:xfrm>
            <a:custGeom>
              <a:rect b="b" l="l" r="r" t="t"/>
              <a:pathLst>
                <a:path extrusionOk="0" h="1440" w="1137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6877576" y="5579"/>
              <a:ext cx="5037138" cy="6861550"/>
            </a:xfrm>
            <a:custGeom>
              <a:rect b="b" l="l" r="r" t="t"/>
              <a:pathLst>
                <a:path extrusionOk="0" h="1439" w="1058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768289" y="5579"/>
              <a:ext cx="3417888" cy="2742066"/>
            </a:xfrm>
            <a:custGeom>
              <a:rect b="b" l="l" r="r" t="t"/>
              <a:pathLst>
                <a:path extrusionOk="0" h="575" w="718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9235014" y="10367"/>
              <a:ext cx="2951163" cy="2555325"/>
            </a:xfrm>
            <a:custGeom>
              <a:rect b="b" l="l" r="r" t="t"/>
              <a:pathLst>
                <a:path extrusionOk="0" h="536" w="62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10020826" y="5579"/>
              <a:ext cx="2165350" cy="1358265"/>
            </a:xfrm>
            <a:custGeom>
              <a:rect b="b" l="l" r="r" t="t"/>
              <a:pathLst>
                <a:path extrusionOk="0" h="285" w="45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11290826" y="5579"/>
              <a:ext cx="895350" cy="534687"/>
            </a:xfrm>
            <a:custGeom>
              <a:rect b="b" l="l" r="r" t="t"/>
              <a:pathLst>
                <a:path extrusionOk="0" h="112" w="188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cap="flat" cmpd="sng" w="9525">
              <a:solidFill>
                <a:schemeClr val="lt1">
                  <a:alpha val="34117"/>
                </a:schemeClr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68575" lIns="68575" spcFirstLastPara="1" rIns="68575" wrap="square" tIns="685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t/>
              </a:r>
              <a:endPara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37"/>
          <p:cNvSpPr txBox="1"/>
          <p:nvPr>
            <p:ph type="ctrTitle"/>
          </p:nvPr>
        </p:nvSpPr>
        <p:spPr>
          <a:xfrm>
            <a:off x="1033819" y="3899848"/>
            <a:ext cx="7076364" cy="59225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 para atividades práticas</a:t>
            </a:r>
            <a:b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Adaptado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0" y="0"/>
            <a:ext cx="9144000" cy="3794218"/>
          </a:xfrm>
          <a:custGeom>
            <a:rect b="b" l="l" r="r" t="t"/>
            <a:pathLst>
              <a:path extrusionOk="0" h="5058957" w="1219200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227" name="Google Shape;227;p37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328315" y="1026838"/>
            <a:ext cx="6358630" cy="195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46"/>
          <p:cNvSpPr txBox="1"/>
          <p:nvPr/>
        </p:nvSpPr>
        <p:spPr>
          <a:xfrm>
            <a:off x="5372100" y="1258174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Ocupada, prática, econômica</a:t>
            </a:r>
            <a:endParaRPr/>
          </a:p>
        </p:txBody>
      </p:sp>
      <p:sp>
        <p:nvSpPr>
          <p:cNvPr id="445" name="Google Shape;445;p46"/>
          <p:cNvSpPr txBox="1"/>
          <p:nvPr/>
        </p:nvSpPr>
        <p:spPr>
          <a:xfrm>
            <a:off x="4296104" y="1749340"/>
            <a:ext cx="1986455" cy="20774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pt-BR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46" name="Google Shape;446;p46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821928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47" name="Google Shape;447;p46"/>
          <p:cNvSpPr txBox="1"/>
          <p:nvPr/>
        </p:nvSpPr>
        <p:spPr>
          <a:xfrm>
            <a:off x="6282556" y="1980752"/>
            <a:ext cx="1986525" cy="20767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6282516" y="1749265"/>
            <a:ext cx="198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Passa o dia fora a trabalho e faz muitas viagens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Google Shape;449;p46"/>
          <p:cNvSpPr txBox="1"/>
          <p:nvPr/>
        </p:nvSpPr>
        <p:spPr>
          <a:xfrm>
            <a:off x="5214105" y="1103950"/>
            <a:ext cx="1265700" cy="253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200">
                <a:solidFill>
                  <a:schemeClr val="dk1"/>
                </a:solidFill>
              </a:rPr>
              <a:t>Chapecó</a:t>
            </a:r>
            <a:endParaRPr b="0" i="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" name="Google Shape;450;p46"/>
          <p:cNvSpPr txBox="1"/>
          <p:nvPr/>
        </p:nvSpPr>
        <p:spPr>
          <a:xfrm>
            <a:off x="4382366" y="2706615"/>
            <a:ext cx="198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Medo de não saber como estão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os filhos e se estão indo na escola 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 seguindo suas rotinas.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51" name="Google Shape;451;p46"/>
          <p:cNvSpPr txBox="1"/>
          <p:nvPr/>
        </p:nvSpPr>
        <p:spPr>
          <a:xfrm>
            <a:off x="6368966" y="2706615"/>
            <a:ext cx="19866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Pouco tempo que passa em casa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e com os filhos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52" name="Google Shape;452;p46"/>
          <p:cNvSpPr txBox="1"/>
          <p:nvPr/>
        </p:nvSpPr>
        <p:spPr>
          <a:xfrm>
            <a:off x="4382383" y="3583450"/>
            <a:ext cx="3640200" cy="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Ter a certeza que os filhos estão seguros e realizando suas atividades no dia a dia.</a:t>
            </a:r>
            <a:endParaRPr sz="900">
              <a:solidFill>
                <a:schemeClr val="dk1"/>
              </a:solidFill>
            </a:endParaRPr>
          </a:p>
        </p:txBody>
      </p:sp>
      <p:sp>
        <p:nvSpPr>
          <p:cNvPr id="453" name="Google Shape;453;p46"/>
          <p:cNvSpPr txBox="1"/>
          <p:nvPr/>
        </p:nvSpPr>
        <p:spPr>
          <a:xfrm>
            <a:off x="4800075" y="471499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Romena Silva</a:t>
            </a:r>
            <a:endParaRPr/>
          </a:p>
        </p:txBody>
      </p:sp>
      <p:sp>
        <p:nvSpPr>
          <p:cNvPr id="454" name="Google Shape;454;p46"/>
          <p:cNvSpPr txBox="1"/>
          <p:nvPr/>
        </p:nvSpPr>
        <p:spPr>
          <a:xfrm>
            <a:off x="5006125" y="864836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Gerente Comercial</a:t>
            </a:r>
            <a:endParaRPr/>
          </a:p>
        </p:txBody>
      </p:sp>
      <p:sp>
        <p:nvSpPr>
          <p:cNvPr id="455" name="Google Shape;455;p46"/>
          <p:cNvSpPr txBox="1"/>
          <p:nvPr/>
        </p:nvSpPr>
        <p:spPr>
          <a:xfrm>
            <a:off x="4800075" y="647211"/>
            <a:ext cx="2650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35 anos</a:t>
            </a:r>
            <a:endParaRPr/>
          </a:p>
        </p:txBody>
      </p:sp>
      <p:sp>
        <p:nvSpPr>
          <p:cNvPr id="456" name="Google Shape;456;p46"/>
          <p:cNvSpPr txBox="1"/>
          <p:nvPr/>
        </p:nvSpPr>
        <p:spPr>
          <a:xfrm>
            <a:off x="4382366" y="1754965"/>
            <a:ext cx="19866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Gostaria de ter a certeza se meus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filhos estão indo na escola e respe-</a:t>
            </a:r>
            <a:endParaRPr sz="9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>
                <a:solidFill>
                  <a:schemeClr val="dk1"/>
                </a:solidFill>
              </a:rPr>
              <a:t>itando seus horários</a:t>
            </a:r>
            <a:endParaRPr sz="9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7"/>
          <p:cNvSpPr txBox="1"/>
          <p:nvPr/>
        </p:nvSpPr>
        <p:spPr>
          <a:xfrm>
            <a:off x="2985595" y="192733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462" name="Google Shape;462;p47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>
            <a:off x="373672" y="4347051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47"/>
          <p:cNvSpPr txBox="1"/>
          <p:nvPr/>
        </p:nvSpPr>
        <p:spPr>
          <a:xfrm>
            <a:off x="1399196" y="1309669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7                     </a:t>
            </a:r>
            <a:endParaRPr sz="1100"/>
          </a:p>
        </p:txBody>
      </p:sp>
      <p:sp>
        <p:nvSpPr>
          <p:cNvPr id="464" name="Google Shape;464;p47"/>
          <p:cNvSpPr txBox="1"/>
          <p:nvPr/>
        </p:nvSpPr>
        <p:spPr>
          <a:xfrm>
            <a:off x="3062338" y="1309668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8                        </a:t>
            </a:r>
            <a:endParaRPr sz="1100"/>
          </a:p>
        </p:txBody>
      </p:sp>
      <p:sp>
        <p:nvSpPr>
          <p:cNvPr id="465" name="Google Shape;465;p47"/>
          <p:cNvSpPr txBox="1"/>
          <p:nvPr/>
        </p:nvSpPr>
        <p:spPr>
          <a:xfrm>
            <a:off x="4648744" y="1328862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</a:t>
            </a:r>
            <a:r>
              <a:rPr lang="pt-BR" sz="1100"/>
              <a:t>7</a:t>
            </a: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endParaRPr sz="1100"/>
          </a:p>
        </p:txBody>
      </p:sp>
      <p:sp>
        <p:nvSpPr>
          <p:cNvPr id="466" name="Google Shape;466;p47"/>
          <p:cNvSpPr txBox="1"/>
          <p:nvPr/>
        </p:nvSpPr>
        <p:spPr>
          <a:xfrm>
            <a:off x="6002720" y="1309668"/>
            <a:ext cx="13539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9                     </a:t>
            </a:r>
            <a:endParaRPr sz="1100"/>
          </a:p>
        </p:txBody>
      </p:sp>
      <p:sp>
        <p:nvSpPr>
          <p:cNvPr id="467" name="Google Shape;467;p47"/>
          <p:cNvSpPr txBox="1"/>
          <p:nvPr/>
        </p:nvSpPr>
        <p:spPr>
          <a:xfrm>
            <a:off x="7961873" y="1298072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pt-BR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 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/>
              <a:t>31</a:t>
            </a:r>
            <a:endParaRPr sz="1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 txBox="1"/>
          <p:nvPr>
            <p:ph type="title"/>
          </p:nvPr>
        </p:nvSpPr>
        <p:spPr>
          <a:xfrm>
            <a:off x="305458" y="273844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Desafio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3" name="Google Shape;473;p48"/>
          <p:cNvSpPr txBox="1"/>
          <p:nvPr>
            <p:ph type="title"/>
          </p:nvPr>
        </p:nvSpPr>
        <p:spPr>
          <a:xfrm>
            <a:off x="3579190" y="319125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Insight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474" name="Google Shape;474;p48"/>
          <p:cNvSpPr txBox="1"/>
          <p:nvPr>
            <p:ph type="title"/>
          </p:nvPr>
        </p:nvSpPr>
        <p:spPr>
          <a:xfrm>
            <a:off x="6583481" y="273844"/>
            <a:ext cx="223875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Solução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descr="Uma imagem contendo texto, mapa&#10;&#10;Descrição gerada automaticamente" id="475" name="Google Shape;475;p48"/>
          <p:cNvPicPr preferRelativeResize="0"/>
          <p:nvPr/>
        </p:nvPicPr>
        <p:blipFill rotWithShape="1">
          <a:blip r:embed="rId3">
            <a:alphaModFix amt="5000"/>
          </a:blip>
          <a:srcRect b="1453" l="0" r="59263" t="91494"/>
          <a:stretch/>
        </p:blipFill>
        <p:spPr>
          <a:xfrm>
            <a:off x="161323" y="3706315"/>
            <a:ext cx="3053512" cy="939470"/>
          </a:xfrm>
          <a:prstGeom prst="rect">
            <a:avLst/>
          </a:prstGeom>
          <a:noFill/>
          <a:ln>
            <a:noFill/>
          </a:ln>
        </p:spPr>
      </p:pic>
      <p:sp>
        <p:nvSpPr>
          <p:cNvPr id="476" name="Google Shape;476;p48"/>
          <p:cNvSpPr/>
          <p:nvPr/>
        </p:nvSpPr>
        <p:spPr>
          <a:xfrm>
            <a:off x="406125" y="1313400"/>
            <a:ext cx="2663700" cy="21873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3646325" y="1313401"/>
            <a:ext cx="2421000" cy="21873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6643925" y="1313400"/>
            <a:ext cx="2269800" cy="27705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9" name="Google Shape;479;p48"/>
          <p:cNvSpPr txBox="1"/>
          <p:nvPr/>
        </p:nvSpPr>
        <p:spPr>
          <a:xfrm>
            <a:off x="577725" y="1313400"/>
            <a:ext cx="23205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pais e responsáveis muitas vezes não sabem exatamente por onde seus filhos estão ou por onde passaram, o que gera preocupação em relação à segurança e bem-estar, especialmente em situações cotidianas.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0" name="Google Shape;480;p48"/>
          <p:cNvSpPr txBox="1"/>
          <p:nvPr/>
        </p:nvSpPr>
        <p:spPr>
          <a:xfrm>
            <a:off x="3639100" y="1268125"/>
            <a:ext cx="2375100" cy="21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tecnologia de rastreamento por GPS, já amplamente usada para diversos fins, pode ser adaptada para ajudar pais e responsáveis a monitorar seus filhos em tempo real, proporcionando maior segurança e tranquilidade.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1" name="Google Shape;481;p48"/>
          <p:cNvSpPr txBox="1"/>
          <p:nvPr/>
        </p:nvSpPr>
        <p:spPr>
          <a:xfrm>
            <a:off x="6643825" y="1205550"/>
            <a:ext cx="2375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Desenvolver um aplicativo que utilize geolocalização em tempo real para permitir que pais e responsáveis acompanhem a localização de seus filhos ou dependentes. O aplicativo também enviará alertas automáticos caso a criança entre ou saia de áreas pré-definidas como seguras, garantindo uma maior proteção.</a:t>
            </a:r>
            <a:endParaRPr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ma imagem contendo texto, mapa&#10;&#10;Descrição gerada automaticamente" id="486" name="Google Shape;486;p49"/>
          <p:cNvPicPr preferRelativeResize="0"/>
          <p:nvPr/>
        </p:nvPicPr>
        <p:blipFill rotWithShape="1">
          <a:blip r:embed="rId4">
            <a:alphaModFix/>
          </a:blip>
          <a:srcRect b="1453" l="0" r="59263" t="91494"/>
          <a:stretch/>
        </p:blipFill>
        <p:spPr>
          <a:xfrm rot="5400000">
            <a:off x="7799591" y="664275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49"/>
          <p:cNvSpPr txBox="1"/>
          <p:nvPr/>
        </p:nvSpPr>
        <p:spPr>
          <a:xfrm>
            <a:off x="3514850" y="617125"/>
            <a:ext cx="1113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IdChild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8" name="Google Shape;488;p49"/>
          <p:cNvSpPr txBox="1"/>
          <p:nvPr/>
        </p:nvSpPr>
        <p:spPr>
          <a:xfrm>
            <a:off x="1661450" y="1324763"/>
            <a:ext cx="3257400" cy="17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/>
              <a:t>"Com nosso projeto, queremos proporcionar aos pais e/ou responsáveis uma forma de rastrear onde e por onde seus filhos/parentes/sobre tutela passaram. Para isso, usaremos uma tecnologia baseada em GPS que permitirá aos responsáveis acompanharem a localização de em tempo real. Além disso, o sistema também permitirá que os responsáveis recebam alertas quando seus filhos/sob tutela entrarem em determinadas áreas ou saírem de áreas seguras designadas."</a:t>
            </a:r>
            <a:endParaRPr sz="1000"/>
          </a:p>
        </p:txBody>
      </p:sp>
      <p:sp>
        <p:nvSpPr>
          <p:cNvPr id="489" name="Google Shape;489;p49"/>
          <p:cNvSpPr txBox="1"/>
          <p:nvPr/>
        </p:nvSpPr>
        <p:spPr>
          <a:xfrm>
            <a:off x="5032500" y="1203500"/>
            <a:ext cx="3214500" cy="187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projeto atende à necessidade crescente de monitoramento por parte de pais e responsáveis, que buscam maior controle sobre a segurança de seus filhos. Os principais benefícios incluem o monitoramento em tempo real, alertas personalizados e a tranquilidade de saber que os dependentes estão em áreas seguras. Esse sistema será útil tanto em rotinas diárias, como trajetos para a escola, quanto em situações inesperadas, dando mais segurança às famílias.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0" name="Google Shape;490;p49"/>
          <p:cNvSpPr txBox="1"/>
          <p:nvPr/>
        </p:nvSpPr>
        <p:spPr>
          <a:xfrm>
            <a:off x="1682900" y="3115275"/>
            <a:ext cx="32145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entregar essa solução, será desenvolvido um aplicativo móvel integrado com tecnologia de geolocalização precisa, capaz de enviar notificações e alertas em tempo real. O sistema será construído com foco na segurança dos dados e facilidade de uso. Parcerias com empresas de tecnologia de localização, como Google Maps ou Mapbox, serão fundamentais para a implementação, além de possíveis colaborações com escolas e serviços de transporte.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1" name="Google Shape;491;p49"/>
          <p:cNvSpPr txBox="1"/>
          <p:nvPr/>
        </p:nvSpPr>
        <p:spPr>
          <a:xfrm>
            <a:off x="4988175" y="3236850"/>
            <a:ext cx="3355200" cy="17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ponto de vista de negócio, há uma grande oportunidade, dado o aumento da preocupação com a segurança infantil em ambientes urbanos e rurais. O mercado para soluções de segurança digital focadas em famílias está em expansão. A competição inclui aplicativos como </a:t>
            </a:r>
            <a:r>
              <a:rPr i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Life360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mas IdChild se destacará ao oferecer funcionalidades exclusivas, como alertas personalizados com foco específico em crianças e dependentes. O modelo de negócios será baseado em assinaturas mensais, com a possibilidade de funcionalidades premium, além de potenciais parcerias com instituições escolares para aumentar a base de usuários e gerar receita de forma sustentável.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idx="1" type="body"/>
          </p:nvPr>
        </p:nvSpPr>
        <p:spPr>
          <a:xfrm>
            <a:off x="7024847" y="1555969"/>
            <a:ext cx="1910475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14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Dicas: pense em quem impacta o seu problema e quem é impactado por ele.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233" name="Google Shape;233;p38"/>
          <p:cNvSpPr txBox="1"/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38"/>
          <p:cNvSpPr txBox="1"/>
          <p:nvPr>
            <p:ph idx="1" type="body"/>
          </p:nvPr>
        </p:nvSpPr>
        <p:spPr>
          <a:xfrm>
            <a:off x="269125" y="1058400"/>
            <a:ext cx="8724300" cy="33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Liste aqui: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1)  Responsáveis por filhos e PCD.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2) Órgãos públicos ( bombeiros, hospitais, assistência social e policiais 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descr="Uma imagem contendo texto, mapa&#10;&#10;Descrição gerada automaticamente" id="235" name="Google Shape;235;p38"/>
          <p:cNvPicPr preferRelativeResize="0"/>
          <p:nvPr/>
        </p:nvPicPr>
        <p:blipFill rotWithShape="1">
          <a:blip r:embed="rId3">
            <a:alphaModFix/>
          </a:blip>
          <a:srcRect b="1453" l="0" r="59263" t="91494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2452850" y="1952625"/>
            <a:ext cx="1819500" cy="28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2452856" y="3410075"/>
            <a:ext cx="2928375" cy="496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296714" y="807983"/>
            <a:ext cx="4276397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691356" y="433567"/>
            <a:ext cx="1229625" cy="276968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44" name="Google Shape;244;p39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 rot="-5400000">
            <a:off x="7017863" y="1125748"/>
            <a:ext cx="2539899" cy="7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709900" y="22353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366000" y="2175525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493075" y="2474550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55725" y="2092825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659675" y="15849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420450" y="1263425"/>
            <a:ext cx="822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Cidades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5917425" y="1985125"/>
            <a:ext cx="9045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Órgãos</a:t>
            </a: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públicos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511075" y="2846925"/>
            <a:ext cx="904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Asilos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2600225" y="1502675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388500" y="1700525"/>
            <a:ext cx="904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485000" y="1548875"/>
            <a:ext cx="9045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/>
        </p:nvSpPr>
        <p:spPr>
          <a:xfrm>
            <a:off x="644379" y="626535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44366" y="1792656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644366" y="3006951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44366" y="4140813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496616" y="623439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6438388" y="602658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496616" y="1809610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16188" y="46538"/>
            <a:ext cx="2509500" cy="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Observação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268" name="Google Shape;268;p40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483176" y="3709514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/>
          <p:nvPr/>
        </p:nvSpPr>
        <p:spPr>
          <a:xfrm>
            <a:off x="591657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1439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92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5150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3629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b="1" sz="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52161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Limitação do Hardware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438388" y="842513"/>
            <a:ext cx="875518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353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CHIP LOCALIZADOR</a:t>
            </a:r>
            <a:endParaRPr b="1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82066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MONETIZAÇÃO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589042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ORIENTADA</a:t>
            </a: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 OBJETOS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1436985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2290178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METODOLOGIAS </a:t>
            </a:r>
            <a:r>
              <a:rPr b="1"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ÁGEIS</a:t>
            </a:r>
            <a:endParaRPr b="1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515026" y="1990950"/>
            <a:ext cx="8754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4362960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5216153" y="1990950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da pulseira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89041" y="3193913"/>
            <a:ext cx="847996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1434350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DADOS SENSÍVEIS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2287544" y="31939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Vida 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útil</a:t>
            </a: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do 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589042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RESPONSÁVEIS POR MENORES E PCD</a:t>
            </a:r>
            <a:endParaRPr b="1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436985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ÓRGÃOS PÚBLICOS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2290178" y="43373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Viajantes 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586407" y="84250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1434350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2287544" y="842513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b="1"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581150" y="842500"/>
            <a:ext cx="8481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b="1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219782" y="582719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Sentimentos: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3196007" y="594521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Expectativas: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196007" y="1780422"/>
            <a:ext cx="1536831" cy="22761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pt-BR" sz="10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Tomadas de Decisão: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144523" y="594521"/>
            <a:ext cx="153675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6144523" y="178042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Aspirações: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6144523" y="294539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Pensamentos: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144523" y="4004830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Aspectos Culturais: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19782" y="0"/>
            <a:ext cx="2607053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Uma imagem contendo texto, mapa&#10;&#10;Descrição gerada automaticamente" id="306" name="Google Shape;306;p41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219781" y="842513"/>
            <a:ext cx="837493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096706" y="842513"/>
            <a:ext cx="7360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8775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3172126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um produto 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energeticamente</a:t>
            </a: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eficiente e seguro </a:t>
            </a:r>
            <a:endParaRPr b="0" i="0" sz="7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4020069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cultura voltada ao monitoramento</a:t>
            </a:r>
            <a:endParaRPr b="0" i="0" sz="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4873262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Diminuir o 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número</a:t>
            </a: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sequestro de forma significativa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6162650" y="842525"/>
            <a:ext cx="850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 DE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7010600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7863794" y="8425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 do hardware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196013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tecnologia usar na </a:t>
            </a: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4043957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Ferramentas 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tecnologias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aplicação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97150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6144522" y="2011013"/>
            <a:ext cx="850540" cy="648666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Produto competitivo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7034488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valor para a sociedade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7887681" y="2011004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Incentivar uso de tecnologia voltada a segurança</a:t>
            </a:r>
            <a:endParaRPr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183929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Quantos desenvolvedores contratar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031873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preço comprar pelo produto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7885066" y="3178547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venda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Estoque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6183919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ao deslocamento</a:t>
            </a:r>
            <a:endParaRPr b="0" i="0" sz="9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031863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uma melhor comunicação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7885056" y="4249979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Estimular o desenvolvimento no setor do monitoramento</a:t>
            </a:r>
            <a:endParaRPr sz="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-3401600" y="91917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1060463" y="84255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CONFORTO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34279" y="842560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b="0" i="0" sz="10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872163" y="989850"/>
            <a:ext cx="10254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496650" y="3453925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7107025" y="799425"/>
            <a:ext cx="7359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Falhas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software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-9"/>
            <a:ext cx="9232900" cy="519350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266325" y="815400"/>
            <a:ext cx="2096100" cy="8439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4086144" y="742232"/>
            <a:ext cx="1066800" cy="9351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6442105" y="74222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266323" y="2379200"/>
            <a:ext cx="1992300" cy="9351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172889" y="4025200"/>
            <a:ext cx="2291400" cy="9351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6651690" y="2241175"/>
            <a:ext cx="2047800" cy="979200"/>
          </a:xfrm>
          <a:prstGeom prst="foldedCorner">
            <a:avLst>
              <a:gd fmla="val 16667" name="adj"/>
            </a:avLst>
          </a:prstGeom>
          <a:solidFill>
            <a:srgbClr val="FFC0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3361440" y="3983200"/>
            <a:ext cx="2393100" cy="1019100"/>
          </a:xfrm>
          <a:prstGeom prst="foldedCorner">
            <a:avLst>
              <a:gd fmla="val 16667" name="adj"/>
            </a:avLst>
          </a:prstGeom>
          <a:solidFill>
            <a:srgbClr val="FF66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-1" y="5510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-1" y="19817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-31745" y="3668288"/>
            <a:ext cx="2169600" cy="245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49100" y="806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DAS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086150" y="815400"/>
            <a:ext cx="1066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677088" y="790913"/>
            <a:ext cx="21696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 EM TEMPO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04950" y="2411300"/>
            <a:ext cx="2047800" cy="103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SEGURANÇA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POUCO EXPLORADO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BRASIL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279500" y="4185375"/>
            <a:ext cx="22128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SENSÍVEIS DOS USUÁRIOS DA APLICAÇÃO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386655" y="2224377"/>
            <a:ext cx="2323500" cy="10722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3478313" y="2500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NACIONAL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PARCERIA COM OUTRAS EMPRESAS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6677150" y="2447125"/>
            <a:ext cx="22128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TERCEIRIZAR FABRICAÇÃO DAS 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465600" y="423572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DE LOCALIZAÇÃO DO GOOGLE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6651700" y="414267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6775375" y="1659425"/>
            <a:ext cx="1845300" cy="3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9513" y="1426388"/>
            <a:ext cx="2096100" cy="2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DE </a:t>
            </a: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COMÉRCIO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3" title="Entrevista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38550" y="725325"/>
            <a:ext cx="7557325" cy="425100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/>
          <p:nvPr/>
        </p:nvSpPr>
        <p:spPr>
          <a:xfrm>
            <a:off x="3770100" y="103450"/>
            <a:ext cx="16038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3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Entrevista</a:t>
            </a:r>
            <a:endParaRPr b="1" sz="23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44"/>
          <p:cNvSpPr txBox="1"/>
          <p:nvPr/>
        </p:nvSpPr>
        <p:spPr>
          <a:xfrm>
            <a:off x="7204422" y="2015391"/>
            <a:ext cx="15369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2" name="Google Shape;372;p44"/>
          <p:cNvSpPr txBox="1"/>
          <p:nvPr/>
        </p:nvSpPr>
        <p:spPr>
          <a:xfrm>
            <a:off x="528979" y="415165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Sociais: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3" name="Google Shape;373;p44"/>
          <p:cNvSpPr txBox="1"/>
          <p:nvPr/>
        </p:nvSpPr>
        <p:spPr>
          <a:xfrm>
            <a:off x="528972" y="1552763"/>
            <a:ext cx="2640600" cy="2452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Geográficos: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44"/>
          <p:cNvSpPr txBox="1"/>
          <p:nvPr/>
        </p:nvSpPr>
        <p:spPr>
          <a:xfrm>
            <a:off x="528979" y="2679647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Políticos: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44"/>
          <p:cNvSpPr txBox="1"/>
          <p:nvPr/>
        </p:nvSpPr>
        <p:spPr>
          <a:xfrm>
            <a:off x="528979" y="3813218"/>
            <a:ext cx="2539803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Tecnológicos: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44"/>
          <p:cNvSpPr txBox="1"/>
          <p:nvPr/>
        </p:nvSpPr>
        <p:spPr>
          <a:xfrm>
            <a:off x="6423244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Sociedade: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44"/>
          <p:cNvSpPr txBox="1"/>
          <p:nvPr/>
        </p:nvSpPr>
        <p:spPr>
          <a:xfrm>
            <a:off x="3495365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Legais: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44"/>
          <p:cNvSpPr txBox="1"/>
          <p:nvPr/>
        </p:nvSpPr>
        <p:spPr>
          <a:xfrm>
            <a:off x="3495365" y="2649920"/>
            <a:ext cx="2559072" cy="24516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Econômicos: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44"/>
          <p:cNvSpPr/>
          <p:nvPr/>
        </p:nvSpPr>
        <p:spPr>
          <a:xfrm>
            <a:off x="5631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>
                <a:latin typeface="Calibri"/>
                <a:ea typeface="Calibri"/>
                <a:cs typeface="Calibri"/>
                <a:sym typeface="Calibri"/>
              </a:rPr>
              <a:t>O sistema é baseado em uma tecnologia avançada que permite rastreamento em tempo real</a:t>
            </a:r>
            <a:endParaRPr b="0" i="0" sz="6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0" name="Google Shape;380;p44"/>
          <p:cNvSpPr/>
          <p:nvPr/>
        </p:nvSpPr>
        <p:spPr>
          <a:xfrm>
            <a:off x="14111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com dispositivos móveis</a:t>
            </a:r>
            <a:endParaRPr b="0" i="0" sz="1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1" name="Google Shape;381;p44"/>
          <p:cNvSpPr/>
          <p:nvPr/>
        </p:nvSpPr>
        <p:spPr>
          <a:xfrm>
            <a:off x="22643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2" name="Google Shape;382;p44"/>
          <p:cNvSpPr/>
          <p:nvPr/>
        </p:nvSpPr>
        <p:spPr>
          <a:xfrm>
            <a:off x="3486535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3" name="Google Shape;383;p44"/>
          <p:cNvSpPr/>
          <p:nvPr/>
        </p:nvSpPr>
        <p:spPr>
          <a:xfrm>
            <a:off x="4334479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Autorização parental para uso dos dados de localização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4" name="Google Shape;384;p44"/>
          <p:cNvSpPr/>
          <p:nvPr/>
        </p:nvSpPr>
        <p:spPr>
          <a:xfrm>
            <a:off x="5187672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5" name="Google Shape;385;p44"/>
          <p:cNvSpPr/>
          <p:nvPr/>
        </p:nvSpPr>
        <p:spPr>
          <a:xfrm>
            <a:off x="6477067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Aumento da segurança e tranquilidade para as famílias</a:t>
            </a:r>
            <a:endParaRPr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6" name="Google Shape;386;p44"/>
          <p:cNvSpPr/>
          <p:nvPr/>
        </p:nvSpPr>
        <p:spPr>
          <a:xfrm>
            <a:off x="7325010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Redução de preocupações com o paradeiro das crianças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44"/>
          <p:cNvSpPr/>
          <p:nvPr/>
        </p:nvSpPr>
        <p:spPr>
          <a:xfrm>
            <a:off x="8178203" y="40583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388" name="Google Shape;388;p44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4294964" y="222907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89" name="Google Shape;389;p44"/>
          <p:cNvSpPr/>
          <p:nvPr/>
        </p:nvSpPr>
        <p:spPr>
          <a:xfrm>
            <a:off x="528967" y="2924788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4"/>
          <p:cNvSpPr/>
          <p:nvPr/>
        </p:nvSpPr>
        <p:spPr>
          <a:xfrm>
            <a:off x="1411110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Regulamentação sobre monitoramento infantil em espaços públicos</a:t>
            </a:r>
            <a:endParaRPr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4"/>
          <p:cNvSpPr/>
          <p:nvPr/>
        </p:nvSpPr>
        <p:spPr>
          <a:xfrm>
            <a:off x="2264303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4"/>
          <p:cNvSpPr/>
          <p:nvPr/>
        </p:nvSpPr>
        <p:spPr>
          <a:xfrm>
            <a:off x="3486535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rastreamento com GPS podem ter custos baratos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4"/>
          <p:cNvSpPr/>
          <p:nvPr/>
        </p:nvSpPr>
        <p:spPr>
          <a:xfrm>
            <a:off x="4334479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Criação de um novo nicho tecnologico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4"/>
          <p:cNvSpPr/>
          <p:nvPr/>
        </p:nvSpPr>
        <p:spPr>
          <a:xfrm>
            <a:off x="5187672" y="2924813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4"/>
          <p:cNvSpPr/>
          <p:nvPr/>
        </p:nvSpPr>
        <p:spPr>
          <a:xfrm>
            <a:off x="560542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6" name="Google Shape;396;p44"/>
          <p:cNvSpPr/>
          <p:nvPr/>
        </p:nvSpPr>
        <p:spPr>
          <a:xfrm>
            <a:off x="1408474" y="1791225"/>
            <a:ext cx="855900" cy="648600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em áreas remotas ou desconhecidas</a:t>
            </a:r>
            <a:endParaRPr i="0" sz="5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7" name="Google Shape;397;p44"/>
          <p:cNvSpPr/>
          <p:nvPr/>
        </p:nvSpPr>
        <p:spPr>
          <a:xfrm>
            <a:off x="2261678" y="179123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4"/>
          <p:cNvSpPr/>
          <p:nvPr/>
        </p:nvSpPr>
        <p:spPr>
          <a:xfrm>
            <a:off x="560542" y="657675"/>
            <a:ext cx="803175" cy="648666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 b="0" i="0" sz="11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4"/>
          <p:cNvSpPr/>
          <p:nvPr/>
        </p:nvSpPr>
        <p:spPr>
          <a:xfrm>
            <a:off x="1408485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92D05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Facilidade para monitorar o bem-estar das crianças</a:t>
            </a: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4"/>
          <p:cNvSpPr/>
          <p:nvPr/>
        </p:nvSpPr>
        <p:spPr>
          <a:xfrm>
            <a:off x="2261678" y="657666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4"/>
          <p:cNvSpPr txBox="1"/>
          <p:nvPr/>
        </p:nvSpPr>
        <p:spPr>
          <a:xfrm>
            <a:off x="470288" y="2925875"/>
            <a:ext cx="994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Liberação de uso em órgãos públicos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5"/>
          <p:cNvSpPr txBox="1"/>
          <p:nvPr/>
        </p:nvSpPr>
        <p:spPr>
          <a:xfrm>
            <a:off x="2590914" y="1416356"/>
            <a:ext cx="1536831" cy="49143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0" i="0" lang="pt-BR" sz="2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7" name="Google Shape;407;p45"/>
          <p:cNvSpPr txBox="1"/>
          <p:nvPr/>
        </p:nvSpPr>
        <p:spPr>
          <a:xfrm>
            <a:off x="6081251" y="522998"/>
            <a:ext cx="366414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Concorrência: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45"/>
          <p:cNvSpPr txBox="1"/>
          <p:nvPr/>
        </p:nvSpPr>
        <p:spPr>
          <a:xfrm>
            <a:off x="6081252" y="1564994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Segmentos: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608319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Tendências: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6081252" y="3786990"/>
            <a:ext cx="2473202" cy="244683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 e Demandas: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1" name="Google Shape;411;p45"/>
          <p:cNvSpPr txBox="1"/>
          <p:nvPr/>
        </p:nvSpPr>
        <p:spPr>
          <a:xfrm>
            <a:off x="356510" y="3786989"/>
            <a:ext cx="5814912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Soluções já existentes: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45"/>
          <p:cNvSpPr txBox="1"/>
          <p:nvPr/>
        </p:nvSpPr>
        <p:spPr>
          <a:xfrm>
            <a:off x="3137512" y="3786989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Ambiente: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45"/>
          <p:cNvSpPr txBox="1"/>
          <p:nvPr/>
        </p:nvSpPr>
        <p:spPr>
          <a:xfrm>
            <a:off x="364238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Ameaças:</a:t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45"/>
          <p:cNvSpPr/>
          <p:nvPr/>
        </p:nvSpPr>
        <p:spPr>
          <a:xfrm>
            <a:off x="3117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Aplicativos de monitoramento familiar como o Google Maps, que possui compartilhamento de localização</a:t>
            </a:r>
            <a:r>
              <a:rPr i="0" lang="pt-BR" sz="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i="0" sz="5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5" name="Google Shape;415;p45"/>
          <p:cNvSpPr/>
          <p:nvPr/>
        </p:nvSpPr>
        <p:spPr>
          <a:xfrm>
            <a:off x="11446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Dispositivos vestíveis com GPS para crianças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6" name="Google Shape;416;p45"/>
          <p:cNvSpPr/>
          <p:nvPr/>
        </p:nvSpPr>
        <p:spPr>
          <a:xfrm>
            <a:off x="1997810" y="4031681"/>
            <a:ext cx="870583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Monitoramento integrado em smartphones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7" name="Google Shape;417;p45"/>
          <p:cNvSpPr/>
          <p:nvPr/>
        </p:nvSpPr>
        <p:spPr>
          <a:xfrm>
            <a:off x="3220042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crescente conscientização dos pais sobre segurança infantil em ambientes urbanos e rurais</a:t>
            </a:r>
            <a:endParaRPr i="0" sz="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4067985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Preocupações com a privacidade e o uso de dados pessoais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9" name="Google Shape;419;p45"/>
          <p:cNvSpPr/>
          <p:nvPr/>
        </p:nvSpPr>
        <p:spPr>
          <a:xfrm>
            <a:off x="4921178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45"/>
          <p:cNvSpPr/>
          <p:nvPr/>
        </p:nvSpPr>
        <p:spPr>
          <a:xfrm>
            <a:off x="6210573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segurança em tempo real para os filhos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45"/>
          <p:cNvSpPr/>
          <p:nvPr/>
        </p:nvSpPr>
        <p:spPr>
          <a:xfrm>
            <a:off x="7058516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latin typeface="Calibri"/>
                <a:ea typeface="Calibri"/>
                <a:cs typeface="Calibri"/>
                <a:sym typeface="Calibri"/>
              </a:rPr>
              <a:t>Alertas automáticos em áreas perigosas ou desconhecidas</a:t>
            </a:r>
            <a:endParaRPr b="0" i="0" sz="7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45"/>
          <p:cNvSpPr/>
          <p:nvPr/>
        </p:nvSpPr>
        <p:spPr>
          <a:xfrm>
            <a:off x="7911710" y="4031681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Interface simples e fácil de usar para os pais</a:t>
            </a:r>
            <a:endParaRPr b="0" i="0" sz="9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Uma imagem contendo texto, mapa&#10;&#10;Descrição gerada automaticamente" id="423" name="Google Shape;423;p45"/>
          <p:cNvPicPr preferRelativeResize="0"/>
          <p:nvPr/>
        </p:nvPicPr>
        <p:blipFill rotWithShape="1">
          <a:blip r:embed="rId4">
            <a:alphaModFix amt="5000"/>
          </a:blip>
          <a:srcRect b="1453" l="0" r="59263" t="91494"/>
          <a:stretch/>
        </p:blipFill>
        <p:spPr>
          <a:xfrm>
            <a:off x="215582" y="523001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p45"/>
          <p:cNvSpPr/>
          <p:nvPr/>
        </p:nvSpPr>
        <p:spPr>
          <a:xfrm>
            <a:off x="3225817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5"/>
          <p:cNvSpPr/>
          <p:nvPr/>
        </p:nvSpPr>
        <p:spPr>
          <a:xfrm>
            <a:off x="4073760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5"/>
          <p:cNvSpPr/>
          <p:nvPr/>
        </p:nvSpPr>
        <p:spPr>
          <a:xfrm>
            <a:off x="4926953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5"/>
          <p:cNvSpPr/>
          <p:nvPr/>
        </p:nvSpPr>
        <p:spPr>
          <a:xfrm>
            <a:off x="6216348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Expansão da preocupação dos pais com segurança digital e física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5"/>
          <p:cNvSpPr/>
          <p:nvPr/>
        </p:nvSpPr>
        <p:spPr>
          <a:xfrm>
            <a:off x="7064291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Integração de inteligência artificial para análise de comportamento</a:t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5"/>
          <p:cNvSpPr/>
          <p:nvPr/>
        </p:nvSpPr>
        <p:spPr>
          <a:xfrm>
            <a:off x="7917485" y="2912025"/>
            <a:ext cx="808425" cy="648675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5"/>
          <p:cNvSpPr/>
          <p:nvPr/>
        </p:nvSpPr>
        <p:spPr>
          <a:xfrm>
            <a:off x="6207950" y="1794850"/>
            <a:ext cx="808500" cy="6465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t/>
            </a:r>
            <a:endParaRPr sz="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Pais de crianças pequenas e adolescentes preocupados com a segurança dos filhos</a:t>
            </a:r>
            <a:endParaRPr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5"/>
          <p:cNvSpPr/>
          <p:nvPr/>
        </p:nvSpPr>
        <p:spPr>
          <a:xfrm>
            <a:off x="7055874" y="1792375"/>
            <a:ext cx="9135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Instituições de ensino e transporte escolar interessados em segurança</a:t>
            </a:r>
            <a:endParaRPr b="0" i="0" sz="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45"/>
          <p:cNvSpPr/>
          <p:nvPr/>
        </p:nvSpPr>
        <p:spPr>
          <a:xfrm>
            <a:off x="7969375" y="1792369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3" name="Google Shape;433;p45"/>
          <p:cNvSpPr/>
          <p:nvPr/>
        </p:nvSpPr>
        <p:spPr>
          <a:xfrm>
            <a:off x="6205323" y="767681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00B0F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5"/>
          <p:cNvSpPr/>
          <p:nvPr/>
        </p:nvSpPr>
        <p:spPr>
          <a:xfrm>
            <a:off x="7053277" y="767675"/>
            <a:ext cx="972600" cy="648600"/>
          </a:xfrm>
          <a:prstGeom prst="foldedCorner">
            <a:avLst>
              <a:gd fmla="val 16667" name="adj"/>
            </a:avLst>
          </a:prstGeom>
          <a:solidFill>
            <a:srgbClr val="FFFF00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5"/>
          <p:cNvSpPr/>
          <p:nvPr/>
        </p:nvSpPr>
        <p:spPr>
          <a:xfrm>
            <a:off x="8025885" y="767731"/>
            <a:ext cx="808500" cy="648600"/>
          </a:xfrm>
          <a:prstGeom prst="foldedCorner">
            <a:avLst>
              <a:gd fmla="val 16667" name="adj"/>
            </a:avLst>
          </a:prstGeom>
          <a:solidFill>
            <a:srgbClr val="FF00FF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5"/>
          <p:cNvSpPr txBox="1"/>
          <p:nvPr/>
        </p:nvSpPr>
        <p:spPr>
          <a:xfrm>
            <a:off x="6216350" y="753463"/>
            <a:ext cx="870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já disponíveis no mercado, como Life360 e Find My Kids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5"/>
          <p:cNvSpPr txBox="1"/>
          <p:nvPr/>
        </p:nvSpPr>
        <p:spPr>
          <a:xfrm>
            <a:off x="3240715" y="2998875"/>
            <a:ext cx="76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Desuso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5"/>
          <p:cNvSpPr txBox="1"/>
          <p:nvPr/>
        </p:nvSpPr>
        <p:spPr>
          <a:xfrm>
            <a:off x="4157200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5"/>
          <p:cNvSpPr txBox="1"/>
          <p:nvPr/>
        </p:nvSpPr>
        <p:spPr>
          <a:xfrm>
            <a:off x="5007762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