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omments/modernComment_104_0.xml" ContentType="application/vnd.ms-powerpoint.comments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modernComment_109_0.xml" ContentType="application/vnd.ms-powerpoint.comments+xml"/>
  <Override PartName="/ppt/notesSlides/notesSlide11.xml" ContentType="application/vnd.openxmlformats-officedocument.presentationml.notesSlide+xml"/>
  <Override PartName="/ppt/comments/modernComment_10A_0.xml" ContentType="application/vnd.ms-powerpoint.comments+xml"/>
  <Override PartName="/ppt/notesSlides/notesSlide12.xml" ContentType="application/vnd.openxmlformats-officedocument.presentationml.notesSlide+xml"/>
  <Override PartName="/ppt/comments/modernComment_10B_0.xml" ContentType="application/vnd.ms-powerpoint.comment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2" r:id="rId2"/>
    <p:sldMasterId id="2147483683" r:id="rId3"/>
  </p:sldMasterIdLst>
  <p:notesMasterIdLst>
    <p:notesMasterId r:id="rId20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</p:sldIdLst>
  <p:sldSz cx="9144000" cy="5143500" type="screen16x9"/>
  <p:notesSz cx="6858000" cy="9144000"/>
  <p:embeddedFontLst>
    <p:embeddedFont>
      <p:font typeface="Abril Fatface" panose="02000503000000020003" pitchFamily="2" charset="0"/>
      <p:regular r:id="rId21"/>
    </p:embeddedFont>
    <p:embeddedFont>
      <p:font typeface="Impact" panose="020B0806030902050204" pitchFamily="34" charset="0"/>
      <p:regular r:id="rId22"/>
    </p:embeddedFont>
    <p:embeddedFont>
      <p:font typeface="Quattrocento Sans" panose="020B0502050000020003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0D4B703-626D-2AC5-95C2-F244272F92C6}" name="Monica Pereira" initials="MP" userId="923c7542c81a75f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6.fntdata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notesMaster" Target="notesMasters/notesMaster1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microsoft.com/office/2018/10/relationships/authors" Target="author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omments/modernComment_104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97D8AA-8111-4756-8021-E3B2A4582C52}" authorId="{10D4B703-626D-2AC5-95C2-F244272F92C6}" created="2024-09-11T18:21:36.265">
    <pc:sldMkLst xmlns:pc="http://schemas.microsoft.com/office/powerpoint/2013/main/command">
      <pc:docMk/>
      <pc:sldMk cId="0" sldId="260"/>
    </pc:sldMkLst>
    <p188:txBody>
      <a:bodyPr/>
      <a:lstStyle/>
      <a:p>
        <a:r>
          <a:rPr lang="pt-BR"/>
          <a:t>O mapa de empatia deve ter a perspectiva também do usuário do produto ou serviço.</a:t>
        </a:r>
      </a:p>
    </p188:txBody>
  </p188:cm>
</p188:cmLst>
</file>

<file path=ppt/comments/modernComment_109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189DB48-E736-4F5B-98F3-BA4BB6A639F0}" authorId="{10D4B703-626D-2AC5-95C2-F244272F92C6}" created="2024-09-11T18:23:04.183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0" sldId="265"/>
      <ac:picMk id="432" creationId="{00000000-0000-0000-0000-000000000000}"/>
    </ac:deMkLst>
    <p188:txBody>
      <a:bodyPr/>
      <a:lstStyle/>
      <a:p>
        <a:r>
          <a:rPr lang="pt-BR"/>
          <a:t>Faltou complementar ambiente, necessidades e demandas.</a:t>
        </a:r>
      </a:p>
    </p188:txBody>
  </p188:cm>
</p188:cmLst>
</file>

<file path=ppt/comments/modernComment_10A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3CBC6024-A527-44FA-9D45-FEBB5400F586}" authorId="{10D4B703-626D-2AC5-95C2-F244272F92C6}" created="2024-09-11T18:23:32.405">
    <pc:sldMkLst xmlns:pc="http://schemas.microsoft.com/office/powerpoint/2013/main/command">
      <pc:docMk/>
      <pc:sldMk cId="0" sldId="266"/>
    </pc:sldMkLst>
    <p188:txBody>
      <a:bodyPr/>
      <a:lstStyle/>
      <a:p>
        <a:r>
          <a:rPr lang="pt-BR"/>
          <a:t>Sem indicação da Persona.</a:t>
        </a:r>
      </a:p>
    </p188:txBody>
  </p188:cm>
</p188:cmLst>
</file>

<file path=ppt/comments/modernComment_10B_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6EBAAD-EDE5-473F-AC47-022F87D035F9}" authorId="{10D4B703-626D-2AC5-95C2-F244272F92C6}" created="2024-09-11T18:24:19.860">
    <pc:sldMkLst xmlns:pc="http://schemas.microsoft.com/office/powerpoint/2013/main/command">
      <pc:docMk/>
      <pc:sldMk cId="0" sldId="267"/>
    </pc:sldMkLst>
    <p188:txBody>
      <a:bodyPr/>
      <a:lstStyle/>
      <a:p>
        <a:r>
          <a:rPr lang="pt-BR"/>
          <a:t>Não foi selecionado nenhum insight?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04964d550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2" name="Google Shape;202;g2204964d550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204964d550_1_3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3" name="Google Shape;413;g2204964d550_1_3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g2204964d550_1_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51" name="Google Shape;451;g2204964d550_1_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204964d550_1_3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59" name="Google Shape;459;g2204964d550_1_3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g2204964d550_1_3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65" name="Google Shape;465;g2204964d550_1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2204964d550_1_3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71" name="Google Shape;471;g2204964d550_1_3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2204964d550_1_4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02" name="Google Shape;502;g2204964d550_1_4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g2204964d550_1_4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515" name="Google Shape;515;g2204964d550_1_4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04964d550_1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0" name="Google Shape;230;g2204964d550_1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204964d550_1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8" name="Google Shape;238;g2204964d550_1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04964d550_1_1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8" name="Google Shape;258;g2204964d550_1_1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04964d550_1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6" name="Google Shape;296;g2204964d550_1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204964d550_1_2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36" name="Google Shape;336;g2204964d550_1_2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204964d550_1_2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63" name="Google Shape;363;g2204964d550_1_2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2204964d550_1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1" name="Google Shape;371;g2204964d550_1_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204964d550_1_2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77" name="Google Shape;377;g2204964d550_1_2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alibri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8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m Branco" type="blank">
  <p:cSld name="BLANK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>
            <a:spLocks noGrp="1"/>
          </p:cNvSpPr>
          <p:nvPr>
            <p:ph type="dt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6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de Título" type="title">
  <p:cSld name="TITLE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7"/>
          <p:cNvSpPr txBox="1">
            <a:spLocks noGrp="1"/>
          </p:cNvSpPr>
          <p:nvPr>
            <p:ph type="ctrTitle"/>
          </p:nvPr>
        </p:nvSpPr>
        <p:spPr>
          <a:xfrm>
            <a:off x="685800" y="841772"/>
            <a:ext cx="77724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7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lvl="1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lvl="5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lvl="6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lvl="7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lvl="8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38" name="Google Shape;138;p27"/>
          <p:cNvSpPr txBox="1">
            <a:spLocks noGrp="1"/>
          </p:cNvSpPr>
          <p:nvPr>
            <p:ph type="dt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27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7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8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 txBox="1">
            <a:spLocks noGrp="1"/>
          </p:cNvSpPr>
          <p:nvPr>
            <p:ph type="dt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28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beçalho da Seção" type="secHead">
  <p:cSld name="SECTION_HEADER"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9"/>
          <p:cNvSpPr txBox="1">
            <a:spLocks noGrp="1"/>
          </p:cNvSpPr>
          <p:nvPr>
            <p:ph type="title"/>
          </p:nvPr>
        </p:nvSpPr>
        <p:spPr>
          <a:xfrm>
            <a:off x="623888" y="1282305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Calibri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dt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s Partes de Conteúdo" type="twoObj">
  <p:cSld name="TWO_OBJECTS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dt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ção" type="twoTxTwoObj">
  <p:cSld name="TWO_OBJECTS_WITH_TEXT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1"/>
          <p:cNvSpPr txBox="1">
            <a:spLocks noGrp="1"/>
          </p:cNvSpPr>
          <p:nvPr>
            <p:ph type="title"/>
          </p:nvPr>
        </p:nvSpPr>
        <p:spPr>
          <a:xfrm>
            <a:off x="629841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31"/>
          <p:cNvSpPr txBox="1"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163" name="Google Shape;163;p31"/>
          <p:cNvSpPr txBox="1">
            <a:spLocks noGrp="1"/>
          </p:cNvSpPr>
          <p:nvPr>
            <p:ph type="body" idx="2"/>
          </p:nvPr>
        </p:nvSpPr>
        <p:spPr>
          <a:xfrm>
            <a:off x="629842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4" name="Google Shape;164;p31"/>
          <p:cNvSpPr txBox="1">
            <a:spLocks noGrp="1"/>
          </p:cNvSpPr>
          <p:nvPr>
            <p:ph type="body" idx="3"/>
          </p:nvPr>
        </p:nvSpPr>
        <p:spPr>
          <a:xfrm>
            <a:off x="4629151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 b="1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9pPr>
          </a:lstStyle>
          <a:p>
            <a:endParaRPr/>
          </a:p>
        </p:txBody>
      </p:sp>
      <p:sp>
        <p:nvSpPr>
          <p:cNvPr id="165" name="Google Shape;165;p31"/>
          <p:cNvSpPr txBox="1">
            <a:spLocks noGrp="1"/>
          </p:cNvSpPr>
          <p:nvPr>
            <p:ph type="body" idx="4"/>
          </p:nvPr>
        </p:nvSpPr>
        <p:spPr>
          <a:xfrm>
            <a:off x="4629151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66" name="Google Shape;166;p31"/>
          <p:cNvSpPr txBox="1">
            <a:spLocks noGrp="1"/>
          </p:cNvSpPr>
          <p:nvPr>
            <p:ph type="dt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31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68" name="Google Shape;168;p31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mente Título" type="titleOnly">
  <p:cSld name="TITLE_ONLY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32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32"/>
          <p:cNvSpPr txBox="1">
            <a:spLocks noGrp="1"/>
          </p:cNvSpPr>
          <p:nvPr>
            <p:ph type="dt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32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32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com Legenda" type="objTx">
  <p:cSld name="OBJECT_WITH_CAPTION_TEXT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33"/>
          <p:cNvSpPr txBox="1">
            <a:spLocks noGrp="1"/>
          </p:cNvSpPr>
          <p:nvPr>
            <p:ph type="body" idx="1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marL="914400" lvl="1" indent="-330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marL="1828800" lvl="3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4pPr>
            <a:lvl5pPr marL="2286000" lvl="4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5pPr>
            <a:lvl6pPr marL="2743200" lvl="5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6pPr>
            <a:lvl7pPr marL="3200400" lvl="6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7pPr>
            <a:lvl8pPr marL="3657600" lvl="7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8pPr>
            <a:lvl9pPr marL="4114800" lvl="8" indent="-29845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 sz="1100"/>
            </a:lvl9pPr>
          </a:lstStyle>
          <a:p>
            <a:endParaRPr/>
          </a:p>
        </p:txBody>
      </p:sp>
      <p:sp>
        <p:nvSpPr>
          <p:cNvPr id="177" name="Google Shape;177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>
            <a:endParaRPr/>
          </a:p>
        </p:txBody>
      </p:sp>
      <p:sp>
        <p:nvSpPr>
          <p:cNvPr id="178" name="Google Shape;178;p33"/>
          <p:cNvSpPr txBox="1">
            <a:spLocks noGrp="1"/>
          </p:cNvSpPr>
          <p:nvPr>
            <p:ph type="dt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33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0" name="Google Shape;180;p33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m com Legenda" type="picTx">
  <p:cSld name="PICTURE_WITH_CAPTION_TEXT"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3" name="Google Shape;183;p34"/>
          <p:cNvSpPr>
            <a:spLocks noGrp="1"/>
          </p:cNvSpPr>
          <p:nvPr>
            <p:ph type="pic" idx="2"/>
          </p:nvPr>
        </p:nvSpPr>
        <p:spPr>
          <a:xfrm>
            <a:off x="3887391" y="740570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84" name="Google Shape;184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1pPr>
            <a:lvl2pPr marL="914400" lvl="1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2pPr>
            <a:lvl3pPr marL="1371600" lvl="2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3pPr>
            <a:lvl4pPr marL="1828800" lvl="3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4pPr>
            <a:lvl5pPr marL="2286000" lvl="4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5pPr>
            <a:lvl6pPr marL="2743200" lvl="5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6pPr>
            <a:lvl7pPr marL="3200400" lvl="6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7pPr>
            <a:lvl8pPr marL="3657600" lvl="7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8pPr>
            <a:lvl9pPr marL="4114800" lvl="8" indent="-228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9pPr>
          </a:lstStyle>
          <a:p>
            <a:endParaRPr/>
          </a:p>
        </p:txBody>
      </p:sp>
      <p:sp>
        <p:nvSpPr>
          <p:cNvPr id="185" name="Google Shape;185;p34"/>
          <p:cNvSpPr txBox="1">
            <a:spLocks noGrp="1"/>
          </p:cNvSpPr>
          <p:nvPr>
            <p:ph type="dt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6" name="Google Shape;186;p34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34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Texto Vertical" type="vertTx">
  <p:cSld name="VERTICAL_TEXT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0" name="Google Shape;190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1" name="Google Shape;191;p35"/>
          <p:cNvSpPr txBox="1">
            <a:spLocks noGrp="1"/>
          </p:cNvSpPr>
          <p:nvPr>
            <p:ph type="dt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35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35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o e Título Vertical" type="vertTitleAndTx">
  <p:cSld name="VERTICAL_TITLE_AND_VERTICAL_TEXT"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6"/>
          <p:cNvSpPr txBox="1">
            <a:spLocks noGrp="1"/>
          </p:cNvSpPr>
          <p:nvPr>
            <p:ph type="title"/>
          </p:nvPr>
        </p:nvSpPr>
        <p:spPr>
          <a:xfrm rot="5400000">
            <a:off x="5350074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6" name="Google Shape;196;p36"/>
          <p:cNvSpPr txBox="1">
            <a:spLocks noGrp="1"/>
          </p:cNvSpPr>
          <p:nvPr>
            <p:ph type="body" idx="1"/>
          </p:nvPr>
        </p:nvSpPr>
        <p:spPr>
          <a:xfrm rot="5400000">
            <a:off x="1349574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97" name="Google Shape;197;p36"/>
          <p:cNvSpPr txBox="1">
            <a:spLocks noGrp="1"/>
          </p:cNvSpPr>
          <p:nvPr>
            <p:ph type="dt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8" name="Google Shape;198;p36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99" name="Google Shape;199;p36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  <a:defRPr sz="33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9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>
            <a:spLocks noGrp="1"/>
          </p:cNvSpPr>
          <p:nvPr>
            <p:ph type="title"/>
          </p:nvPr>
        </p:nvSpPr>
        <p:spPr>
          <a:xfrm>
            <a:off x="628650" y="273845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Calibri"/>
              <a:buNone/>
              <a:defRPr sz="2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302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984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dt" idx="10"/>
          </p:nvPr>
        </p:nvSpPr>
        <p:spPr>
          <a:xfrm>
            <a:off x="628651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9" name="Google Shape;129;p25"/>
          <p:cNvSpPr txBox="1">
            <a:spLocks noGrp="1"/>
          </p:cNvSpPr>
          <p:nvPr>
            <p:ph type="ftr" idx="11"/>
          </p:nvPr>
        </p:nvSpPr>
        <p:spPr>
          <a:xfrm>
            <a:off x="3028950" y="4767264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0" name="Google Shape;130;p25"/>
          <p:cNvSpPr txBox="1">
            <a:spLocks noGrp="1"/>
          </p:cNvSpPr>
          <p:nvPr>
            <p:ph type="sldNum" idx="12"/>
          </p:nvPr>
        </p:nvSpPr>
        <p:spPr>
          <a:xfrm>
            <a:off x="6457950" y="4767264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  <a:defRPr sz="7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9_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.png"/><Relationship Id="rId4" Type="http://schemas.openxmlformats.org/officeDocument/2006/relationships/image" Target="../media/image8.jpg"/></Relationships>
</file>

<file path=ppt/slides/_rels/slide11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A_0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.png"/><Relationship Id="rId4" Type="http://schemas.openxmlformats.org/officeDocument/2006/relationships/image" Target="../media/image9.jpg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B_0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04_0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2.png"/><Relationship Id="rId4" Type="http://schemas.openxmlformats.org/officeDocument/2006/relationships/image" Target="../media/image5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7"/>
          <p:cNvSpPr/>
          <p:nvPr/>
        </p:nvSpPr>
        <p:spPr>
          <a:xfrm>
            <a:off x="-1" y="-1"/>
            <a:ext cx="9144795" cy="5151907"/>
          </a:xfrm>
          <a:prstGeom prst="rect">
            <a:avLst/>
          </a:prstGeom>
          <a:solidFill>
            <a:srgbClr val="3F3F3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5" name="Google Shape;205;p37"/>
          <p:cNvGrpSpPr/>
          <p:nvPr/>
        </p:nvGrpSpPr>
        <p:grpSpPr>
          <a:xfrm>
            <a:off x="-247255" y="-44532"/>
            <a:ext cx="9386888" cy="5192849"/>
            <a:chOff x="-329674" y="-51881"/>
            <a:chExt cx="12515851" cy="6923798"/>
          </a:xfrm>
        </p:grpSpPr>
        <p:sp>
          <p:nvSpPr>
            <p:cNvPr id="206" name="Google Shape;206;p37"/>
            <p:cNvSpPr/>
            <p:nvPr/>
          </p:nvSpPr>
          <p:spPr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l" t="t" r="r" b="b"/>
              <a:pathLst>
                <a:path w="2038" h="1169" extrusionOk="0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34117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37"/>
            <p:cNvSpPr/>
            <p:nvPr/>
          </p:nvSpPr>
          <p:spPr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l" t="t" r="r" b="b"/>
              <a:pathLst>
                <a:path w="1549" h="1017" extrusionOk="0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34117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37"/>
            <p:cNvSpPr/>
            <p:nvPr/>
          </p:nvSpPr>
          <p:spPr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l" t="t" r="r" b="b"/>
              <a:pathLst>
                <a:path w="1688" h="1066" extrusionOk="0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34117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37"/>
            <p:cNvSpPr/>
            <p:nvPr/>
          </p:nvSpPr>
          <p:spPr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l" t="t" r="r" b="b"/>
              <a:pathLst>
                <a:path w="2171" h="1326" extrusionOk="0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34117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7"/>
            <p:cNvSpPr/>
            <p:nvPr/>
          </p:nvSpPr>
          <p:spPr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l" t="t" r="r" b="b"/>
              <a:pathLst>
                <a:path w="106" h="143" extrusionOk="0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34117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7"/>
            <p:cNvSpPr/>
            <p:nvPr/>
          </p:nvSpPr>
          <p:spPr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l" t="t" r="r" b="b"/>
              <a:pathLst>
                <a:path w="2330" h="1452" extrusionOk="0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34117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37"/>
            <p:cNvSpPr/>
            <p:nvPr/>
          </p:nvSpPr>
          <p:spPr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l" t="t" r="r" b="b"/>
              <a:pathLst>
                <a:path w="1216" h="1436" extrusionOk="0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34117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37"/>
            <p:cNvSpPr/>
            <p:nvPr/>
          </p:nvSpPr>
          <p:spPr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l" t="t" r="r" b="b"/>
              <a:pathLst>
                <a:path w="222" h="129" extrusionOk="0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34117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37"/>
            <p:cNvSpPr/>
            <p:nvPr/>
          </p:nvSpPr>
          <p:spPr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l" t="t" r="r" b="b"/>
              <a:pathLst>
                <a:path w="1174" h="1440" extrusionOk="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34117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37"/>
            <p:cNvSpPr/>
            <p:nvPr/>
          </p:nvSpPr>
          <p:spPr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l" t="t" r="r" b="b"/>
              <a:pathLst>
                <a:path w="125" h="74" extrusionOk="0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34117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37"/>
            <p:cNvSpPr/>
            <p:nvPr/>
          </p:nvSpPr>
          <p:spPr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l" t="t" r="r" b="b"/>
              <a:pathLst>
                <a:path w="1155" h="1440" extrusionOk="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 cmpd="sng">
              <a:solidFill>
                <a:schemeClr val="lt1">
                  <a:alpha val="34117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37"/>
            <p:cNvSpPr/>
            <p:nvPr/>
          </p:nvSpPr>
          <p:spPr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l" t="t" r="r" b="b"/>
              <a:pathLst>
                <a:path w="75" h="45" extrusionOk="0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 cmpd="sng">
              <a:solidFill>
                <a:schemeClr val="lt1">
                  <a:alpha val="34117"/>
                </a:schemeClr>
              </a:solidFill>
              <a:prstDash val="dashDot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7"/>
            <p:cNvSpPr/>
            <p:nvPr/>
          </p:nvSpPr>
          <p:spPr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l" t="t" r="r" b="b"/>
              <a:pathLst>
                <a:path w="1160" h="1441" extrusionOk="0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34117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7"/>
            <p:cNvSpPr/>
            <p:nvPr/>
          </p:nvSpPr>
          <p:spPr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l" t="t" r="r" b="b"/>
              <a:pathLst>
                <a:path w="1137" h="1440" extrusionOk="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34117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37"/>
            <p:cNvSpPr/>
            <p:nvPr/>
          </p:nvSpPr>
          <p:spPr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l" t="t" r="r" b="b"/>
              <a:pathLst>
                <a:path w="1058" h="1439" extrusionOk="0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34117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37"/>
            <p:cNvSpPr/>
            <p:nvPr/>
          </p:nvSpPr>
          <p:spPr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l" t="t" r="r" b="b"/>
              <a:pathLst>
                <a:path w="718" h="575" extrusionOk="0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34117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37"/>
            <p:cNvSpPr/>
            <p:nvPr/>
          </p:nvSpPr>
          <p:spPr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l" t="t" r="r" b="b"/>
              <a:pathLst>
                <a:path w="620" h="536" extrusionOk="0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34117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37"/>
            <p:cNvSpPr/>
            <p:nvPr/>
          </p:nvSpPr>
          <p:spPr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l" t="t" r="r" b="b"/>
              <a:pathLst>
                <a:path w="455" h="285" extrusionOk="0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34117"/>
                </a:schemeClr>
              </a:solidFill>
              <a:prstDash val="dash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37"/>
            <p:cNvSpPr/>
            <p:nvPr/>
          </p:nvSpPr>
          <p:spPr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l" t="t" r="r" b="b"/>
              <a:pathLst>
                <a:path w="188" h="112" extrusionOk="0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 cmpd="sng">
              <a:solidFill>
                <a:schemeClr val="lt1">
                  <a:alpha val="34117"/>
                </a:schemeClr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endPara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5" name="Google Shape;225;p37"/>
          <p:cNvSpPr txBox="1">
            <a:spLocks noGrp="1"/>
          </p:cNvSpPr>
          <p:nvPr>
            <p:ph type="ctrTitle"/>
          </p:nvPr>
        </p:nvSpPr>
        <p:spPr>
          <a:xfrm>
            <a:off x="1033819" y="3899848"/>
            <a:ext cx="7076364" cy="59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10000"/>
              <a:buFont typeface="Arial"/>
              <a:buNone/>
            </a:pPr>
            <a:r>
              <a:rPr lang="pt-BR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Templates para atividades práticas</a:t>
            </a:r>
            <a:br>
              <a:rPr lang="pt-BR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pt-BR" sz="30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Adaptado</a:t>
            </a:r>
            <a:endParaRPr/>
          </a:p>
        </p:txBody>
      </p:sp>
      <p:sp>
        <p:nvSpPr>
          <p:cNvPr id="226" name="Google Shape;226;p37"/>
          <p:cNvSpPr/>
          <p:nvPr/>
        </p:nvSpPr>
        <p:spPr>
          <a:xfrm>
            <a:off x="0" y="0"/>
            <a:ext cx="9144000" cy="3794218"/>
          </a:xfrm>
          <a:custGeom>
            <a:avLst/>
            <a:gdLst/>
            <a:ahLst/>
            <a:cxnLst/>
            <a:rect l="l" t="t" r="r" b="b"/>
            <a:pathLst>
              <a:path w="12192000" h="5058957" extrusionOk="0">
                <a:moveTo>
                  <a:pt x="0" y="0"/>
                </a:moveTo>
                <a:lnTo>
                  <a:pt x="12192000" y="0"/>
                </a:lnTo>
                <a:lnTo>
                  <a:pt x="12192000" y="259692"/>
                </a:lnTo>
                <a:lnTo>
                  <a:pt x="12192000" y="3542069"/>
                </a:lnTo>
                <a:lnTo>
                  <a:pt x="12192000" y="3734194"/>
                </a:lnTo>
                <a:lnTo>
                  <a:pt x="12192000" y="4710012"/>
                </a:lnTo>
                <a:lnTo>
                  <a:pt x="12113803" y="4718295"/>
                </a:lnTo>
                <a:cubicBezTo>
                  <a:pt x="10139508" y="4916244"/>
                  <a:pt x="8237152" y="5009247"/>
                  <a:pt x="6753597" y="5041852"/>
                </a:cubicBezTo>
                <a:cubicBezTo>
                  <a:pt x="4940362" y="5081701"/>
                  <a:pt x="2657278" y="5062371"/>
                  <a:pt x="400746" y="4870509"/>
                </a:cubicBezTo>
                <a:lnTo>
                  <a:pt x="0" y="4833533"/>
                </a:lnTo>
                <a:lnTo>
                  <a:pt x="0" y="3734194"/>
                </a:lnTo>
                <a:lnTo>
                  <a:pt x="0" y="3542069"/>
                </a:lnTo>
                <a:lnTo>
                  <a:pt x="0" y="259692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7" name="Google Shape;227;p37" descr="Uma imagem contendo texto, map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t="91494" r="59263" b="1453"/>
          <a:stretch/>
        </p:blipFill>
        <p:spPr>
          <a:xfrm>
            <a:off x="328315" y="1026838"/>
            <a:ext cx="6358630" cy="19563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6"/>
          <p:cNvSpPr txBox="1"/>
          <p:nvPr/>
        </p:nvSpPr>
        <p:spPr>
          <a:xfrm>
            <a:off x="2590914" y="1416356"/>
            <a:ext cx="1536831" cy="491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pt-BR"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Mercado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6" name="Google Shape;416;p46"/>
          <p:cNvSpPr txBox="1"/>
          <p:nvPr/>
        </p:nvSpPr>
        <p:spPr>
          <a:xfrm>
            <a:off x="6081251" y="522998"/>
            <a:ext cx="3664141" cy="2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Concorrência: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7" name="Google Shape;417;p46"/>
          <p:cNvSpPr txBox="1"/>
          <p:nvPr/>
        </p:nvSpPr>
        <p:spPr>
          <a:xfrm>
            <a:off x="6081252" y="1564994"/>
            <a:ext cx="1836621" cy="2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Segmentos: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8" name="Google Shape;418;p46"/>
          <p:cNvSpPr txBox="1"/>
          <p:nvPr/>
        </p:nvSpPr>
        <p:spPr>
          <a:xfrm>
            <a:off x="6083196" y="2665211"/>
            <a:ext cx="1836621" cy="2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Tendências: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9" name="Google Shape;419;p46"/>
          <p:cNvSpPr txBox="1"/>
          <p:nvPr/>
        </p:nvSpPr>
        <p:spPr>
          <a:xfrm>
            <a:off x="6081252" y="3786990"/>
            <a:ext cx="2473202" cy="2446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Necessidades e Demandas: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" name="Google Shape;420;p46"/>
          <p:cNvSpPr txBox="1"/>
          <p:nvPr/>
        </p:nvSpPr>
        <p:spPr>
          <a:xfrm>
            <a:off x="356510" y="3786989"/>
            <a:ext cx="5814912" cy="2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Soluções já existentes: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1" name="Google Shape;421;p46"/>
          <p:cNvSpPr txBox="1"/>
          <p:nvPr/>
        </p:nvSpPr>
        <p:spPr>
          <a:xfrm>
            <a:off x="3137512" y="3786989"/>
            <a:ext cx="1836621" cy="2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Ambiente: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2" name="Google Shape;422;p46"/>
          <p:cNvSpPr txBox="1"/>
          <p:nvPr/>
        </p:nvSpPr>
        <p:spPr>
          <a:xfrm>
            <a:off x="3642386" y="2665211"/>
            <a:ext cx="1836621" cy="2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     Ameaças: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3" name="Google Shape;423;p46"/>
          <p:cNvSpPr/>
          <p:nvPr/>
        </p:nvSpPr>
        <p:spPr>
          <a:xfrm>
            <a:off x="311742" y="4031681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4" name="Google Shape;424;p46"/>
          <p:cNvSpPr/>
          <p:nvPr/>
        </p:nvSpPr>
        <p:spPr>
          <a:xfrm>
            <a:off x="1144616" y="4031681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5" name="Google Shape;425;p46"/>
          <p:cNvSpPr/>
          <p:nvPr/>
        </p:nvSpPr>
        <p:spPr>
          <a:xfrm>
            <a:off x="1997810" y="4031681"/>
            <a:ext cx="870583" cy="648675"/>
          </a:xfrm>
          <a:prstGeom prst="foldedCorner">
            <a:avLst>
              <a:gd name="adj" fmla="val 16667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6"/>
          <p:cNvSpPr/>
          <p:nvPr/>
        </p:nvSpPr>
        <p:spPr>
          <a:xfrm>
            <a:off x="3220042" y="4031681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46"/>
          <p:cNvSpPr/>
          <p:nvPr/>
        </p:nvSpPr>
        <p:spPr>
          <a:xfrm>
            <a:off x="4067985" y="4031681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46"/>
          <p:cNvSpPr/>
          <p:nvPr/>
        </p:nvSpPr>
        <p:spPr>
          <a:xfrm>
            <a:off x="4921178" y="4031681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9" name="Google Shape;429;p46"/>
          <p:cNvSpPr/>
          <p:nvPr/>
        </p:nvSpPr>
        <p:spPr>
          <a:xfrm>
            <a:off x="6210573" y="4031681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0" name="Google Shape;430;p46"/>
          <p:cNvSpPr/>
          <p:nvPr/>
        </p:nvSpPr>
        <p:spPr>
          <a:xfrm>
            <a:off x="7058516" y="4031681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46"/>
          <p:cNvSpPr/>
          <p:nvPr/>
        </p:nvSpPr>
        <p:spPr>
          <a:xfrm>
            <a:off x="7911710" y="4031681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32" name="Google Shape;432;p46" descr="Uma imagem contendo texto, mapa&#10;&#10;Descrição gerada automaticamente"/>
          <p:cNvPicPr preferRelativeResize="0"/>
          <p:nvPr/>
        </p:nvPicPr>
        <p:blipFill rotWithShape="1">
          <a:blip r:embed="rId5">
            <a:alphaModFix amt="5000"/>
          </a:blip>
          <a:srcRect t="91494" r="59263" b="1453"/>
          <a:stretch/>
        </p:blipFill>
        <p:spPr>
          <a:xfrm>
            <a:off x="215582" y="523001"/>
            <a:ext cx="4660819" cy="1433981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6"/>
          <p:cNvSpPr/>
          <p:nvPr/>
        </p:nvSpPr>
        <p:spPr>
          <a:xfrm>
            <a:off x="3225817" y="2912025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4" name="Google Shape;434;p46"/>
          <p:cNvSpPr/>
          <p:nvPr/>
        </p:nvSpPr>
        <p:spPr>
          <a:xfrm>
            <a:off x="4073760" y="2912025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5" name="Google Shape;435;p46"/>
          <p:cNvSpPr/>
          <p:nvPr/>
        </p:nvSpPr>
        <p:spPr>
          <a:xfrm>
            <a:off x="4926953" y="2912025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6" name="Google Shape;436;p46"/>
          <p:cNvSpPr/>
          <p:nvPr/>
        </p:nvSpPr>
        <p:spPr>
          <a:xfrm>
            <a:off x="6216348" y="2912025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7" name="Google Shape;437;p46"/>
          <p:cNvSpPr/>
          <p:nvPr/>
        </p:nvSpPr>
        <p:spPr>
          <a:xfrm>
            <a:off x="7064291" y="2912025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46"/>
          <p:cNvSpPr/>
          <p:nvPr/>
        </p:nvSpPr>
        <p:spPr>
          <a:xfrm>
            <a:off x="7917485" y="2912025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46"/>
          <p:cNvSpPr/>
          <p:nvPr/>
        </p:nvSpPr>
        <p:spPr>
          <a:xfrm>
            <a:off x="6207938" y="1792369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0" name="Google Shape;440;p46"/>
          <p:cNvSpPr/>
          <p:nvPr/>
        </p:nvSpPr>
        <p:spPr>
          <a:xfrm>
            <a:off x="7055882" y="1792369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1" name="Google Shape;441;p46"/>
          <p:cNvSpPr/>
          <p:nvPr/>
        </p:nvSpPr>
        <p:spPr>
          <a:xfrm>
            <a:off x="7909075" y="1792369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2" name="Google Shape;442;p46"/>
          <p:cNvSpPr/>
          <p:nvPr/>
        </p:nvSpPr>
        <p:spPr>
          <a:xfrm>
            <a:off x="6205323" y="767681"/>
            <a:ext cx="808500" cy="6486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46"/>
          <p:cNvSpPr/>
          <p:nvPr/>
        </p:nvSpPr>
        <p:spPr>
          <a:xfrm>
            <a:off x="7053266" y="767681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46"/>
          <p:cNvSpPr/>
          <p:nvPr/>
        </p:nvSpPr>
        <p:spPr>
          <a:xfrm>
            <a:off x="7906460" y="767681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5" name="Google Shape;445;p46"/>
          <p:cNvSpPr txBox="1"/>
          <p:nvPr/>
        </p:nvSpPr>
        <p:spPr>
          <a:xfrm>
            <a:off x="6320876" y="915025"/>
            <a:ext cx="646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46"/>
          <p:cNvSpPr txBox="1"/>
          <p:nvPr/>
        </p:nvSpPr>
        <p:spPr>
          <a:xfrm>
            <a:off x="3240715" y="2998875"/>
            <a:ext cx="767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Desuso</a:t>
            </a:r>
            <a:endParaRPr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7" name="Google Shape;447;p46"/>
          <p:cNvSpPr txBox="1"/>
          <p:nvPr/>
        </p:nvSpPr>
        <p:spPr>
          <a:xfrm>
            <a:off x="4157200" y="2913113"/>
            <a:ext cx="64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Insegurança do cliente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8" name="Google Shape;448;p46"/>
          <p:cNvSpPr txBox="1"/>
          <p:nvPr/>
        </p:nvSpPr>
        <p:spPr>
          <a:xfrm>
            <a:off x="5007762" y="2913113"/>
            <a:ext cx="6468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Insegurança do cliente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47"/>
          <p:cNvSpPr txBox="1"/>
          <p:nvPr/>
        </p:nvSpPr>
        <p:spPr>
          <a:xfrm>
            <a:off x="5372100" y="1311846"/>
            <a:ext cx="2932386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Google Shape;454;p47"/>
          <p:cNvSpPr txBox="1"/>
          <p:nvPr/>
        </p:nvSpPr>
        <p:spPr>
          <a:xfrm>
            <a:off x="4296104" y="1749340"/>
            <a:ext cx="1986455" cy="2077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9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5" name="Google Shape;455;p47" descr="Uma imagem contendo texto, mapa&#10;&#10;Descrição gerada automaticamente"/>
          <p:cNvPicPr preferRelativeResize="0"/>
          <p:nvPr/>
        </p:nvPicPr>
        <p:blipFill rotWithShape="1">
          <a:blip r:embed="rId5">
            <a:alphaModFix/>
          </a:blip>
          <a:srcRect t="91494" r="59263" b="1453"/>
          <a:stretch/>
        </p:blipFill>
        <p:spPr>
          <a:xfrm rot="5400000">
            <a:off x="7799591" y="821928"/>
            <a:ext cx="1834259" cy="564336"/>
          </a:xfrm>
          <a:prstGeom prst="rect">
            <a:avLst/>
          </a:prstGeom>
          <a:noFill/>
          <a:ln>
            <a:noFill/>
          </a:ln>
        </p:spPr>
      </p:pic>
      <p:sp>
        <p:nvSpPr>
          <p:cNvPr id="456" name="Google Shape;456;p47"/>
          <p:cNvSpPr txBox="1"/>
          <p:nvPr/>
        </p:nvSpPr>
        <p:spPr>
          <a:xfrm>
            <a:off x="6282556" y="1980752"/>
            <a:ext cx="1986525" cy="20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48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>
              <a:solidFill>
                <a:srgbClr val="FF00FF"/>
              </a:solidFill>
            </a:endParaRPr>
          </a:p>
        </p:txBody>
      </p:sp>
      <p:sp>
        <p:nvSpPr>
          <p:cNvPr id="462" name="Google Shape;462;p48"/>
          <p:cNvSpPr txBox="1">
            <a:spLocks noGrp="1"/>
          </p:cNvSpPr>
          <p:nvPr>
            <p:ph type="title"/>
          </p:nvPr>
        </p:nvSpPr>
        <p:spPr>
          <a:xfrm>
            <a:off x="305459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bril Fatface"/>
              <a:buNone/>
            </a:pPr>
            <a:r>
              <a:rPr lang="pt-BR" sz="3000">
                <a:latin typeface="Impact"/>
                <a:ea typeface="Impact"/>
                <a:cs typeface="Impact"/>
                <a:sym typeface="Impact"/>
              </a:rPr>
              <a:t>Insight Selecionado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49"/>
          <p:cNvSpPr txBox="1"/>
          <p:nvPr/>
        </p:nvSpPr>
        <p:spPr>
          <a:xfrm>
            <a:off x="288003" y="212719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Abril Fatface"/>
              <a:buNone/>
            </a:pPr>
            <a:r>
              <a:rPr lang="pt-BR" sz="5000" b="0" i="0" u="none" strike="noStrike" cap="none">
                <a:solidFill>
                  <a:srgbClr val="000000"/>
                </a:solidFill>
                <a:latin typeface="Impact"/>
                <a:ea typeface="Impact"/>
                <a:cs typeface="Impact"/>
                <a:sym typeface="Impact"/>
              </a:rPr>
              <a:t>Ideação </a:t>
            </a:r>
            <a:endParaRPr sz="1100" b="0" i="0" u="none" strike="noStrike" cap="none">
              <a:solidFill>
                <a:srgbClr val="000000"/>
              </a:solidFill>
              <a:latin typeface="Impact"/>
              <a:ea typeface="Impact"/>
              <a:cs typeface="Impact"/>
              <a:sym typeface="Impact"/>
            </a:endParaRPr>
          </a:p>
        </p:txBody>
      </p:sp>
      <p:pic>
        <p:nvPicPr>
          <p:cNvPr id="468" name="Google Shape;468;p49" descr="Uma imagem contendo texto, map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t="91494" r="59263" b="1453"/>
          <a:stretch/>
        </p:blipFill>
        <p:spPr>
          <a:xfrm>
            <a:off x="7062952" y="4451757"/>
            <a:ext cx="1834259" cy="56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50"/>
          <p:cNvSpPr txBox="1"/>
          <p:nvPr/>
        </p:nvSpPr>
        <p:spPr>
          <a:xfrm>
            <a:off x="2985595" y="1927333"/>
            <a:ext cx="1586475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4" name="Google Shape;474;p50"/>
          <p:cNvSpPr txBox="1"/>
          <p:nvPr/>
        </p:nvSpPr>
        <p:spPr>
          <a:xfrm>
            <a:off x="1290802" y="2538248"/>
            <a:ext cx="1586405" cy="252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5" name="Google Shape;475;p50"/>
          <p:cNvSpPr txBox="1"/>
          <p:nvPr/>
        </p:nvSpPr>
        <p:spPr>
          <a:xfrm>
            <a:off x="2985595" y="2538246"/>
            <a:ext cx="1586405" cy="252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" name="Google Shape;476;p50"/>
          <p:cNvSpPr txBox="1"/>
          <p:nvPr/>
        </p:nvSpPr>
        <p:spPr>
          <a:xfrm>
            <a:off x="4416315" y="2538247"/>
            <a:ext cx="1586405" cy="252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7" name="Google Shape;477;p50"/>
          <p:cNvSpPr txBox="1"/>
          <p:nvPr/>
        </p:nvSpPr>
        <p:spPr>
          <a:xfrm>
            <a:off x="6111108" y="2538245"/>
            <a:ext cx="1586405" cy="252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8" name="Google Shape;478;p50"/>
          <p:cNvSpPr txBox="1"/>
          <p:nvPr/>
        </p:nvSpPr>
        <p:spPr>
          <a:xfrm>
            <a:off x="1290802" y="3109742"/>
            <a:ext cx="1586405" cy="252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9" name="Google Shape;479;p50"/>
          <p:cNvSpPr txBox="1"/>
          <p:nvPr/>
        </p:nvSpPr>
        <p:spPr>
          <a:xfrm>
            <a:off x="2985595" y="3109740"/>
            <a:ext cx="1586405" cy="252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0" name="Google Shape;480;p50"/>
          <p:cNvSpPr txBox="1"/>
          <p:nvPr/>
        </p:nvSpPr>
        <p:spPr>
          <a:xfrm>
            <a:off x="4416315" y="3109741"/>
            <a:ext cx="1586405" cy="252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50"/>
          <p:cNvSpPr txBox="1"/>
          <p:nvPr/>
        </p:nvSpPr>
        <p:spPr>
          <a:xfrm>
            <a:off x="6111108" y="3109739"/>
            <a:ext cx="1586405" cy="252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" name="Google Shape;482;p50"/>
          <p:cNvSpPr txBox="1"/>
          <p:nvPr/>
        </p:nvSpPr>
        <p:spPr>
          <a:xfrm>
            <a:off x="1290802" y="3681235"/>
            <a:ext cx="1586405" cy="252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50"/>
          <p:cNvSpPr txBox="1"/>
          <p:nvPr/>
        </p:nvSpPr>
        <p:spPr>
          <a:xfrm>
            <a:off x="2985595" y="3681233"/>
            <a:ext cx="1586405" cy="252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50"/>
          <p:cNvSpPr txBox="1"/>
          <p:nvPr/>
        </p:nvSpPr>
        <p:spPr>
          <a:xfrm>
            <a:off x="4416315" y="3681234"/>
            <a:ext cx="1586405" cy="252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50"/>
          <p:cNvSpPr txBox="1"/>
          <p:nvPr/>
        </p:nvSpPr>
        <p:spPr>
          <a:xfrm>
            <a:off x="6111108" y="3681232"/>
            <a:ext cx="1586405" cy="252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50"/>
          <p:cNvSpPr txBox="1"/>
          <p:nvPr/>
        </p:nvSpPr>
        <p:spPr>
          <a:xfrm>
            <a:off x="8008882" y="2534909"/>
            <a:ext cx="748862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Soma: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7" name="Google Shape;487;p50"/>
          <p:cNvSpPr txBox="1"/>
          <p:nvPr/>
        </p:nvSpPr>
        <p:spPr>
          <a:xfrm>
            <a:off x="8008882" y="3109739"/>
            <a:ext cx="748862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Soma: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8" name="Google Shape;488;p50"/>
          <p:cNvSpPr txBox="1"/>
          <p:nvPr/>
        </p:nvSpPr>
        <p:spPr>
          <a:xfrm>
            <a:off x="8008881" y="3679564"/>
            <a:ext cx="748862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Soma: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9" name="Google Shape;489;p50" descr="Uma imagem contendo texto, map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 t="91494" r="59263" b="1453"/>
          <a:stretch/>
        </p:blipFill>
        <p:spPr>
          <a:xfrm>
            <a:off x="373672" y="4347051"/>
            <a:ext cx="1834259" cy="564336"/>
          </a:xfrm>
          <a:prstGeom prst="rect">
            <a:avLst/>
          </a:prstGeom>
          <a:noFill/>
          <a:ln>
            <a:noFill/>
          </a:ln>
        </p:spPr>
      </p:pic>
      <p:sp>
        <p:nvSpPr>
          <p:cNvPr id="490" name="Google Shape;490;p50"/>
          <p:cNvSpPr txBox="1"/>
          <p:nvPr/>
        </p:nvSpPr>
        <p:spPr>
          <a:xfrm>
            <a:off x="2907727" y="1927335"/>
            <a:ext cx="1586475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50"/>
          <p:cNvSpPr txBox="1"/>
          <p:nvPr/>
        </p:nvSpPr>
        <p:spPr>
          <a:xfrm>
            <a:off x="4494202" y="1927343"/>
            <a:ext cx="1586475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p50"/>
          <p:cNvSpPr txBox="1"/>
          <p:nvPr/>
        </p:nvSpPr>
        <p:spPr>
          <a:xfrm>
            <a:off x="6111109" y="1886347"/>
            <a:ext cx="1586475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3" name="Google Shape;493;p50"/>
          <p:cNvSpPr txBox="1"/>
          <p:nvPr/>
        </p:nvSpPr>
        <p:spPr>
          <a:xfrm>
            <a:off x="1399196" y="1872453"/>
            <a:ext cx="1586475" cy="252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4" name="Google Shape;494;p50"/>
          <p:cNvSpPr txBox="1"/>
          <p:nvPr/>
        </p:nvSpPr>
        <p:spPr>
          <a:xfrm>
            <a:off x="8008919" y="1959959"/>
            <a:ext cx="748800" cy="2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Soma: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5" name="Google Shape;495;p50"/>
          <p:cNvSpPr txBox="1"/>
          <p:nvPr/>
        </p:nvSpPr>
        <p:spPr>
          <a:xfrm>
            <a:off x="1399196" y="1309669"/>
            <a:ext cx="1353977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                        </a:t>
            </a:r>
            <a:endParaRPr sz="1100"/>
          </a:p>
        </p:txBody>
      </p:sp>
      <p:sp>
        <p:nvSpPr>
          <p:cNvPr id="496" name="Google Shape;496;p50"/>
          <p:cNvSpPr txBox="1"/>
          <p:nvPr/>
        </p:nvSpPr>
        <p:spPr>
          <a:xfrm>
            <a:off x="3062339" y="1309668"/>
            <a:ext cx="1353977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                        </a:t>
            </a:r>
            <a:endParaRPr sz="1100"/>
          </a:p>
        </p:txBody>
      </p:sp>
      <p:sp>
        <p:nvSpPr>
          <p:cNvPr id="497" name="Google Shape;497;p50"/>
          <p:cNvSpPr txBox="1"/>
          <p:nvPr/>
        </p:nvSpPr>
        <p:spPr>
          <a:xfrm>
            <a:off x="4648744" y="1328862"/>
            <a:ext cx="1353977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                        </a:t>
            </a:r>
            <a:endParaRPr sz="1100"/>
          </a:p>
        </p:txBody>
      </p:sp>
      <p:sp>
        <p:nvSpPr>
          <p:cNvPr id="498" name="Google Shape;498;p50"/>
          <p:cNvSpPr txBox="1"/>
          <p:nvPr/>
        </p:nvSpPr>
        <p:spPr>
          <a:xfrm>
            <a:off x="6002720" y="1309668"/>
            <a:ext cx="1353977" cy="2308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Nota:                        </a:t>
            </a:r>
            <a:endParaRPr sz="1100"/>
          </a:p>
        </p:txBody>
      </p:sp>
      <p:sp>
        <p:nvSpPr>
          <p:cNvPr id="499" name="Google Shape;499;p50"/>
          <p:cNvSpPr txBox="1"/>
          <p:nvPr/>
        </p:nvSpPr>
        <p:spPr>
          <a:xfrm>
            <a:off x="7961873" y="1298072"/>
            <a:ext cx="748800" cy="254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Soma: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51"/>
          <p:cNvSpPr txBox="1">
            <a:spLocks noGrp="1"/>
          </p:cNvSpPr>
          <p:nvPr>
            <p:ph type="body" idx="1"/>
          </p:nvPr>
        </p:nvSpPr>
        <p:spPr>
          <a:xfrm>
            <a:off x="1027088" y="4501144"/>
            <a:ext cx="7886700" cy="46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rgbClr val="FF00FF"/>
                </a:solidFill>
              </a:rPr>
              <a:t>Copie as informações e cole abaixo do título e verifique o alinhamento</a:t>
            </a:r>
            <a:endParaRPr>
              <a:solidFill>
                <a:srgbClr val="FF00FF"/>
              </a:solidFill>
            </a:endParaRPr>
          </a:p>
        </p:txBody>
      </p:sp>
      <p:sp>
        <p:nvSpPr>
          <p:cNvPr id="505" name="Google Shape;505;p51"/>
          <p:cNvSpPr txBox="1">
            <a:spLocks noGrp="1"/>
          </p:cNvSpPr>
          <p:nvPr>
            <p:ph type="title"/>
          </p:nvPr>
        </p:nvSpPr>
        <p:spPr>
          <a:xfrm>
            <a:off x="305458" y="273844"/>
            <a:ext cx="1985625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bril Fatface"/>
              <a:buNone/>
            </a:pPr>
            <a:r>
              <a:rPr lang="pt-BR" sz="4100">
                <a:latin typeface="Impact"/>
                <a:ea typeface="Impact"/>
                <a:cs typeface="Impact"/>
                <a:sym typeface="Impact"/>
              </a:rPr>
              <a:t>Desafio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06" name="Google Shape;506;p51"/>
          <p:cNvSpPr txBox="1">
            <a:spLocks noGrp="1"/>
          </p:cNvSpPr>
          <p:nvPr>
            <p:ph type="title"/>
          </p:nvPr>
        </p:nvSpPr>
        <p:spPr>
          <a:xfrm>
            <a:off x="3579190" y="319125"/>
            <a:ext cx="1985625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bril Fatface"/>
              <a:buNone/>
            </a:pPr>
            <a:r>
              <a:rPr lang="pt-BR" sz="4100">
                <a:latin typeface="Impact"/>
                <a:ea typeface="Impact"/>
                <a:cs typeface="Impact"/>
                <a:sym typeface="Impact"/>
              </a:rPr>
              <a:t>Insight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07" name="Google Shape;507;p51"/>
          <p:cNvSpPr txBox="1">
            <a:spLocks noGrp="1"/>
          </p:cNvSpPr>
          <p:nvPr>
            <p:ph type="title"/>
          </p:nvPr>
        </p:nvSpPr>
        <p:spPr>
          <a:xfrm>
            <a:off x="6583481" y="273844"/>
            <a:ext cx="223875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bril Fatface"/>
              <a:buNone/>
            </a:pPr>
            <a:r>
              <a:rPr lang="pt-BR" sz="4100">
                <a:latin typeface="Impact"/>
                <a:ea typeface="Impact"/>
                <a:cs typeface="Impact"/>
                <a:sym typeface="Impact"/>
              </a:rPr>
              <a:t>Solução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508" name="Google Shape;508;p51"/>
          <p:cNvSpPr txBox="1">
            <a:spLocks noGrp="1"/>
          </p:cNvSpPr>
          <p:nvPr>
            <p:ph type="body" idx="1"/>
          </p:nvPr>
        </p:nvSpPr>
        <p:spPr>
          <a:xfrm>
            <a:off x="362606" y="1151006"/>
            <a:ext cx="2453850" cy="466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r>
              <a:rPr lang="pt-BR">
                <a:solidFill>
                  <a:srgbClr val="999999"/>
                </a:solidFill>
              </a:rPr>
              <a:t>Digite aqui o desafio: </a:t>
            </a:r>
            <a:endParaRPr>
              <a:solidFill>
                <a:srgbClr val="999999"/>
              </a:solidFill>
            </a:endParaRPr>
          </a:p>
        </p:txBody>
      </p:sp>
      <p:pic>
        <p:nvPicPr>
          <p:cNvPr id="509" name="Google Shape;509;p51" descr="Uma imagem contendo texto, mapa&#10;&#10;Descrição gerada automaticamente"/>
          <p:cNvPicPr preferRelativeResize="0"/>
          <p:nvPr/>
        </p:nvPicPr>
        <p:blipFill rotWithShape="1">
          <a:blip r:embed="rId3">
            <a:alphaModFix amt="5000"/>
          </a:blip>
          <a:srcRect t="91494" r="59263" b="1453"/>
          <a:stretch/>
        </p:blipFill>
        <p:spPr>
          <a:xfrm>
            <a:off x="161323" y="3706315"/>
            <a:ext cx="3053512" cy="93947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51"/>
          <p:cNvSpPr/>
          <p:nvPr/>
        </p:nvSpPr>
        <p:spPr>
          <a:xfrm>
            <a:off x="502200" y="1877321"/>
            <a:ext cx="1066725" cy="9351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1" name="Google Shape;511;p51"/>
          <p:cNvSpPr/>
          <p:nvPr/>
        </p:nvSpPr>
        <p:spPr>
          <a:xfrm>
            <a:off x="4141511" y="1789511"/>
            <a:ext cx="1066725" cy="935100"/>
          </a:xfrm>
          <a:prstGeom prst="foldedCorner">
            <a:avLst>
              <a:gd name="adj" fmla="val 16667"/>
            </a:avLst>
          </a:prstGeom>
          <a:solidFill>
            <a:srgbClr val="FF66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2" name="Google Shape;512;p51"/>
          <p:cNvSpPr/>
          <p:nvPr/>
        </p:nvSpPr>
        <p:spPr>
          <a:xfrm>
            <a:off x="7205330" y="1877326"/>
            <a:ext cx="1066725" cy="935100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7" name="Google Shape;517;p52" descr="Uma imagem contendo texto, mapa&#10;&#10;Descrição gerada automaticamente"/>
          <p:cNvPicPr preferRelativeResize="0"/>
          <p:nvPr/>
        </p:nvPicPr>
        <p:blipFill rotWithShape="1">
          <a:blip r:embed="rId4">
            <a:alphaModFix/>
          </a:blip>
          <a:srcRect t="91494" r="59263" b="1453"/>
          <a:stretch/>
        </p:blipFill>
        <p:spPr>
          <a:xfrm rot="5400000">
            <a:off x="7799591" y="664275"/>
            <a:ext cx="1834259" cy="564336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p52"/>
          <p:cNvSpPr txBox="1"/>
          <p:nvPr/>
        </p:nvSpPr>
        <p:spPr>
          <a:xfrm>
            <a:off x="1661290" y="1387365"/>
            <a:ext cx="3257551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" name="Google Shape;519;p52"/>
          <p:cNvSpPr txBox="1"/>
          <p:nvPr/>
        </p:nvSpPr>
        <p:spPr>
          <a:xfrm>
            <a:off x="1661290" y="3248305"/>
            <a:ext cx="3257551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0" name="Google Shape;520;p52"/>
          <p:cNvSpPr txBox="1"/>
          <p:nvPr/>
        </p:nvSpPr>
        <p:spPr>
          <a:xfrm>
            <a:off x="5047921" y="1387365"/>
            <a:ext cx="3257552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1" name="Google Shape;521;p52"/>
          <p:cNvSpPr txBox="1"/>
          <p:nvPr/>
        </p:nvSpPr>
        <p:spPr>
          <a:xfrm>
            <a:off x="5047921" y="3375263"/>
            <a:ext cx="3257552" cy="2539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pt-BR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8"/>
          <p:cNvSpPr txBox="1">
            <a:spLocks noGrp="1"/>
          </p:cNvSpPr>
          <p:nvPr>
            <p:ph type="body" idx="1"/>
          </p:nvPr>
        </p:nvSpPr>
        <p:spPr>
          <a:xfrm>
            <a:off x="7024847" y="1555969"/>
            <a:ext cx="1910475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>
              <a:solidFill>
                <a:srgbClr val="FF00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 sz="1400">
                <a:solidFill>
                  <a:srgbClr val="FF00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Dicas: pense em quem impacta o seu problema e quem é impactado por ele.</a:t>
            </a:r>
            <a:endParaRPr sz="1400">
              <a:solidFill>
                <a:srgbClr val="FF00FF"/>
              </a:solidFill>
            </a:endParaRPr>
          </a:p>
        </p:txBody>
      </p:sp>
      <p:sp>
        <p:nvSpPr>
          <p:cNvPr id="233" name="Google Shape;233;p38"/>
          <p:cNvSpPr txBox="1">
            <a:spLocks noGrp="1"/>
          </p:cNvSpPr>
          <p:nvPr>
            <p:ph type="title"/>
          </p:nvPr>
        </p:nvSpPr>
        <p:spPr>
          <a:xfrm>
            <a:off x="305459" y="2738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bril Fatface"/>
              <a:buNone/>
            </a:pPr>
            <a:r>
              <a:rPr lang="pt-BR" sz="4100">
                <a:latin typeface="Impact"/>
                <a:ea typeface="Impact"/>
                <a:cs typeface="Impact"/>
                <a:sym typeface="Impact"/>
              </a:rPr>
              <a:t>Stakeholders</a:t>
            </a:r>
            <a:endParaRPr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234" name="Google Shape;234;p38"/>
          <p:cNvSpPr txBox="1">
            <a:spLocks noGrp="1"/>
          </p:cNvSpPr>
          <p:nvPr>
            <p:ph type="body" idx="1"/>
          </p:nvPr>
        </p:nvSpPr>
        <p:spPr>
          <a:xfrm>
            <a:off x="269125" y="1058400"/>
            <a:ext cx="8724300" cy="339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Liste aqui: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1)  Responsáveis por filhos e PCD.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>
                <a:latin typeface="Quattrocento Sans"/>
                <a:ea typeface="Quattrocento Sans"/>
                <a:cs typeface="Quattrocento Sans"/>
                <a:sym typeface="Quattrocento Sans"/>
              </a:rPr>
              <a:t>2) Órgãos públicos ( bombeiros, hospitais, assistência social e policiais 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5" name="Google Shape;235;p38" descr="Uma imagem contendo texto, map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t="91494" r="59263" b="1453"/>
          <a:stretch/>
        </p:blipFill>
        <p:spPr>
          <a:xfrm>
            <a:off x="7062952" y="4451757"/>
            <a:ext cx="1834259" cy="56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9"/>
          <p:cNvSpPr txBox="1"/>
          <p:nvPr/>
        </p:nvSpPr>
        <p:spPr>
          <a:xfrm>
            <a:off x="2452850" y="1952625"/>
            <a:ext cx="1819500" cy="28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9"/>
          <p:cNvSpPr txBox="1"/>
          <p:nvPr/>
        </p:nvSpPr>
        <p:spPr>
          <a:xfrm>
            <a:off x="2452856" y="3410075"/>
            <a:ext cx="2928375" cy="49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Notas: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9"/>
          <p:cNvSpPr txBox="1"/>
          <p:nvPr/>
        </p:nvSpPr>
        <p:spPr>
          <a:xfrm>
            <a:off x="1296714" y="807983"/>
            <a:ext cx="4276397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39"/>
          <p:cNvSpPr txBox="1"/>
          <p:nvPr/>
        </p:nvSpPr>
        <p:spPr>
          <a:xfrm>
            <a:off x="5691356" y="433567"/>
            <a:ext cx="1229625" cy="2769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Notas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39" descr="Uma imagem contendo texto, mapa&#10;&#10;Descrição gerada automaticamente"/>
          <p:cNvPicPr preferRelativeResize="0"/>
          <p:nvPr/>
        </p:nvPicPr>
        <p:blipFill rotWithShape="1">
          <a:blip r:embed="rId4">
            <a:alphaModFix amt="5000"/>
          </a:blip>
          <a:srcRect t="91494" r="59263" b="1453"/>
          <a:stretch/>
        </p:blipFill>
        <p:spPr>
          <a:xfrm rot="-5400000">
            <a:off x="7017863" y="1125748"/>
            <a:ext cx="2539899" cy="781436"/>
          </a:xfrm>
          <a:prstGeom prst="rect">
            <a:avLst/>
          </a:prstGeom>
          <a:noFill/>
          <a:ln>
            <a:noFill/>
          </a:ln>
        </p:spPr>
      </p:pic>
      <p:sp>
        <p:nvSpPr>
          <p:cNvPr id="245" name="Google Shape;245;p39"/>
          <p:cNvSpPr txBox="1"/>
          <p:nvPr/>
        </p:nvSpPr>
        <p:spPr>
          <a:xfrm>
            <a:off x="4709900" y="2235325"/>
            <a:ext cx="4306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39"/>
          <p:cNvSpPr txBox="1"/>
          <p:nvPr/>
        </p:nvSpPr>
        <p:spPr>
          <a:xfrm>
            <a:off x="4366000" y="2175525"/>
            <a:ext cx="9495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39"/>
          <p:cNvSpPr txBox="1"/>
          <p:nvPr/>
        </p:nvSpPr>
        <p:spPr>
          <a:xfrm>
            <a:off x="4493075" y="2474550"/>
            <a:ext cx="822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39"/>
          <p:cNvSpPr txBox="1"/>
          <p:nvPr/>
        </p:nvSpPr>
        <p:spPr>
          <a:xfrm>
            <a:off x="4455725" y="2092825"/>
            <a:ext cx="1015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Escolas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39"/>
          <p:cNvSpPr txBox="1"/>
          <p:nvPr/>
        </p:nvSpPr>
        <p:spPr>
          <a:xfrm>
            <a:off x="1659675" y="1584925"/>
            <a:ext cx="43062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39"/>
          <p:cNvSpPr txBox="1"/>
          <p:nvPr/>
        </p:nvSpPr>
        <p:spPr>
          <a:xfrm>
            <a:off x="1420450" y="1263425"/>
            <a:ext cx="8223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Cidades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39"/>
          <p:cNvSpPr txBox="1"/>
          <p:nvPr/>
        </p:nvSpPr>
        <p:spPr>
          <a:xfrm>
            <a:off x="5917425" y="1985125"/>
            <a:ext cx="904500" cy="67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Órgãos públicos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39"/>
          <p:cNvSpPr txBox="1"/>
          <p:nvPr/>
        </p:nvSpPr>
        <p:spPr>
          <a:xfrm>
            <a:off x="4511075" y="2846925"/>
            <a:ext cx="904500" cy="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Asilos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3" name="Google Shape;253;p39"/>
          <p:cNvSpPr txBox="1"/>
          <p:nvPr/>
        </p:nvSpPr>
        <p:spPr>
          <a:xfrm>
            <a:off x="2600225" y="1502675"/>
            <a:ext cx="822300" cy="5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Casas</a:t>
            </a:r>
            <a:endParaRPr sz="2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9"/>
          <p:cNvSpPr txBox="1"/>
          <p:nvPr/>
        </p:nvSpPr>
        <p:spPr>
          <a:xfrm>
            <a:off x="4388500" y="1700525"/>
            <a:ext cx="9045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Parques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5" name="Google Shape;255;p39"/>
          <p:cNvSpPr txBox="1"/>
          <p:nvPr/>
        </p:nvSpPr>
        <p:spPr>
          <a:xfrm>
            <a:off x="3485000" y="1548875"/>
            <a:ext cx="9045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Clubes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40"/>
          <p:cNvSpPr txBox="1"/>
          <p:nvPr/>
        </p:nvSpPr>
        <p:spPr>
          <a:xfrm>
            <a:off x="644379" y="626535"/>
            <a:ext cx="14172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Necessidades: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40"/>
          <p:cNvSpPr txBox="1"/>
          <p:nvPr/>
        </p:nvSpPr>
        <p:spPr>
          <a:xfrm>
            <a:off x="644366" y="1792656"/>
            <a:ext cx="14172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Padrões: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0"/>
          <p:cNvSpPr txBox="1"/>
          <p:nvPr/>
        </p:nvSpPr>
        <p:spPr>
          <a:xfrm>
            <a:off x="644366" y="3006951"/>
            <a:ext cx="14172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Problemas: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0"/>
          <p:cNvSpPr txBox="1"/>
          <p:nvPr/>
        </p:nvSpPr>
        <p:spPr>
          <a:xfrm>
            <a:off x="644366" y="4140813"/>
            <a:ext cx="1417200" cy="23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Relacionamentos: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40"/>
          <p:cNvSpPr txBox="1"/>
          <p:nvPr/>
        </p:nvSpPr>
        <p:spPr>
          <a:xfrm>
            <a:off x="3496616" y="623439"/>
            <a:ext cx="1417065" cy="2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Restrições: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5" name="Google Shape;265;p40"/>
          <p:cNvSpPr txBox="1"/>
          <p:nvPr/>
        </p:nvSpPr>
        <p:spPr>
          <a:xfrm>
            <a:off x="6438388" y="602658"/>
            <a:ext cx="1417065" cy="2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Dificuldades: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6" name="Google Shape;266;p40"/>
          <p:cNvSpPr txBox="1"/>
          <p:nvPr/>
        </p:nvSpPr>
        <p:spPr>
          <a:xfrm>
            <a:off x="3496616" y="1809610"/>
            <a:ext cx="1417065" cy="2446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Adaptações: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40"/>
          <p:cNvSpPr txBox="1"/>
          <p:nvPr/>
        </p:nvSpPr>
        <p:spPr>
          <a:xfrm>
            <a:off x="216188" y="46538"/>
            <a:ext cx="2509500" cy="49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pt-BR" sz="2700" b="0" i="0" u="none" strike="noStrike" cap="none">
                <a:solidFill>
                  <a:srgbClr val="D8D8D8"/>
                </a:solidFill>
                <a:latin typeface="Arial"/>
                <a:ea typeface="Arial"/>
                <a:cs typeface="Arial"/>
                <a:sym typeface="Arial"/>
              </a:rPr>
              <a:t>Observação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8" name="Google Shape;268;p40" descr="Uma imagem contendo texto, mapa&#10;&#10;Descrição gerada automaticamente"/>
          <p:cNvPicPr preferRelativeResize="0"/>
          <p:nvPr/>
        </p:nvPicPr>
        <p:blipFill rotWithShape="1">
          <a:blip r:embed="rId4">
            <a:alphaModFix amt="5000"/>
          </a:blip>
          <a:srcRect t="91494" r="59263" b="1453"/>
          <a:stretch/>
        </p:blipFill>
        <p:spPr>
          <a:xfrm>
            <a:off x="4483176" y="3709514"/>
            <a:ext cx="4660818" cy="1433981"/>
          </a:xfrm>
          <a:prstGeom prst="rect">
            <a:avLst/>
          </a:prstGeom>
          <a:noFill/>
          <a:ln>
            <a:noFill/>
          </a:ln>
        </p:spPr>
      </p:pic>
      <p:sp>
        <p:nvSpPr>
          <p:cNvPr id="269" name="Google Shape;269;p40"/>
          <p:cNvSpPr/>
          <p:nvPr/>
        </p:nvSpPr>
        <p:spPr>
          <a:xfrm>
            <a:off x="591657" y="842513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0" name="Google Shape;270;p40"/>
          <p:cNvSpPr/>
          <p:nvPr/>
        </p:nvSpPr>
        <p:spPr>
          <a:xfrm>
            <a:off x="1439600" y="842513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SOFWARE</a:t>
            </a: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40"/>
          <p:cNvSpPr/>
          <p:nvPr/>
        </p:nvSpPr>
        <p:spPr>
          <a:xfrm>
            <a:off x="2292794" y="842513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p40"/>
          <p:cNvSpPr/>
          <p:nvPr/>
        </p:nvSpPr>
        <p:spPr>
          <a:xfrm>
            <a:off x="3515026" y="842513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LGPD</a:t>
            </a:r>
            <a:endParaRPr sz="11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3" name="Google Shape;273;p40"/>
          <p:cNvSpPr/>
          <p:nvPr/>
        </p:nvSpPr>
        <p:spPr>
          <a:xfrm>
            <a:off x="4362969" y="842513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CRIPTOGRAFIA</a:t>
            </a:r>
            <a:endParaRPr sz="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</a:t>
            </a:r>
            <a:endParaRPr sz="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8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40"/>
          <p:cNvSpPr/>
          <p:nvPr/>
        </p:nvSpPr>
        <p:spPr>
          <a:xfrm>
            <a:off x="5216162" y="842513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Limitação do Hardware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5" name="Google Shape;275;p40"/>
          <p:cNvSpPr/>
          <p:nvPr/>
        </p:nvSpPr>
        <p:spPr>
          <a:xfrm>
            <a:off x="6438388" y="842513"/>
            <a:ext cx="875518" cy="648675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 DA PULSEIRA</a:t>
            </a:r>
            <a:endParaRPr sz="11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6" name="Google Shape;276;p40"/>
          <p:cNvSpPr/>
          <p:nvPr/>
        </p:nvSpPr>
        <p:spPr>
          <a:xfrm>
            <a:off x="7353500" y="842513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CHIP LOCALIZADOR</a:t>
            </a:r>
            <a:endParaRPr sz="9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7" name="Google Shape;277;p40"/>
          <p:cNvSpPr/>
          <p:nvPr/>
        </p:nvSpPr>
        <p:spPr>
          <a:xfrm>
            <a:off x="8206694" y="842513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MONETIZAÇÃO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40"/>
          <p:cNvSpPr/>
          <p:nvPr/>
        </p:nvSpPr>
        <p:spPr>
          <a:xfrm>
            <a:off x="589042" y="1990950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PROGRAMAÇÃO ORIENTADA A OBJETOS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40"/>
          <p:cNvSpPr/>
          <p:nvPr/>
        </p:nvSpPr>
        <p:spPr>
          <a:xfrm>
            <a:off x="1436985" y="1990950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JIRA</a:t>
            </a:r>
            <a:endParaRPr sz="11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40"/>
          <p:cNvSpPr/>
          <p:nvPr/>
        </p:nvSpPr>
        <p:spPr>
          <a:xfrm>
            <a:off x="2290178" y="1990950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7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METODOLOGIAS ÁGEIS</a:t>
            </a:r>
            <a:endParaRPr sz="7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40"/>
          <p:cNvSpPr/>
          <p:nvPr/>
        </p:nvSpPr>
        <p:spPr>
          <a:xfrm>
            <a:off x="3515026" y="1990950"/>
            <a:ext cx="875400" cy="6486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 DA PULSEIRA</a:t>
            </a:r>
            <a:endParaRPr sz="11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40"/>
          <p:cNvSpPr/>
          <p:nvPr/>
        </p:nvSpPr>
        <p:spPr>
          <a:xfrm>
            <a:off x="4362960" y="1990950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Drivers do Software</a:t>
            </a:r>
            <a:endParaRPr sz="11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40"/>
          <p:cNvSpPr/>
          <p:nvPr/>
        </p:nvSpPr>
        <p:spPr>
          <a:xfrm>
            <a:off x="5216153" y="1990950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Material da pulseira</a:t>
            </a:r>
            <a:endParaRPr sz="11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40"/>
          <p:cNvSpPr/>
          <p:nvPr/>
        </p:nvSpPr>
        <p:spPr>
          <a:xfrm>
            <a:off x="589041" y="3193913"/>
            <a:ext cx="847996" cy="648675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sz="11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40"/>
          <p:cNvSpPr/>
          <p:nvPr/>
        </p:nvSpPr>
        <p:spPr>
          <a:xfrm>
            <a:off x="1434350" y="3193913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USO DE DADOS SENSÍVEIS</a:t>
            </a:r>
            <a:endParaRPr sz="11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p40"/>
          <p:cNvSpPr/>
          <p:nvPr/>
        </p:nvSpPr>
        <p:spPr>
          <a:xfrm>
            <a:off x="2287544" y="3193913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Vida útil do software</a:t>
            </a:r>
            <a:endParaRPr sz="11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7" name="Google Shape;287;p40"/>
          <p:cNvSpPr/>
          <p:nvPr/>
        </p:nvSpPr>
        <p:spPr>
          <a:xfrm>
            <a:off x="589042" y="4337325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8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RESPONSÁVEIS POR MENORES E PCD</a:t>
            </a:r>
            <a:endParaRPr sz="8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8" name="Google Shape;288;p40"/>
          <p:cNvSpPr/>
          <p:nvPr/>
        </p:nvSpPr>
        <p:spPr>
          <a:xfrm>
            <a:off x="1436985" y="4337325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ÓRGÃOS PÚBLICOS</a:t>
            </a:r>
            <a:endParaRPr sz="11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40"/>
          <p:cNvSpPr/>
          <p:nvPr/>
        </p:nvSpPr>
        <p:spPr>
          <a:xfrm>
            <a:off x="2290178" y="4337325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Viajantes </a:t>
            </a:r>
            <a:endParaRPr sz="11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0" name="Google Shape;290;p40"/>
          <p:cNvSpPr/>
          <p:nvPr/>
        </p:nvSpPr>
        <p:spPr>
          <a:xfrm>
            <a:off x="586407" y="842500"/>
            <a:ext cx="808500" cy="6486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1" name="Google Shape;291;p40"/>
          <p:cNvSpPr/>
          <p:nvPr/>
        </p:nvSpPr>
        <p:spPr>
          <a:xfrm>
            <a:off x="1434350" y="842513"/>
            <a:ext cx="808500" cy="648600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SOFTWARE</a:t>
            </a:r>
            <a:endParaRPr sz="11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40"/>
          <p:cNvSpPr/>
          <p:nvPr/>
        </p:nvSpPr>
        <p:spPr>
          <a:xfrm>
            <a:off x="2287544" y="842513"/>
            <a:ext cx="808500" cy="648600"/>
          </a:xfrm>
          <a:prstGeom prst="foldedCorner">
            <a:avLst>
              <a:gd name="adj" fmla="val 16667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PULSEIRA</a:t>
            </a:r>
            <a:endParaRPr sz="11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40"/>
          <p:cNvSpPr/>
          <p:nvPr/>
        </p:nvSpPr>
        <p:spPr>
          <a:xfrm>
            <a:off x="581150" y="842500"/>
            <a:ext cx="848100" cy="6486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sz="11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1"/>
          <p:cNvSpPr txBox="1"/>
          <p:nvPr/>
        </p:nvSpPr>
        <p:spPr>
          <a:xfrm>
            <a:off x="219782" y="582719"/>
            <a:ext cx="1536831" cy="2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Sentimentos: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41"/>
          <p:cNvSpPr txBox="1"/>
          <p:nvPr/>
        </p:nvSpPr>
        <p:spPr>
          <a:xfrm>
            <a:off x="3196007" y="594521"/>
            <a:ext cx="1536831" cy="2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Expectativas: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41"/>
          <p:cNvSpPr txBox="1"/>
          <p:nvPr/>
        </p:nvSpPr>
        <p:spPr>
          <a:xfrm>
            <a:off x="3196007" y="1780422"/>
            <a:ext cx="1536831" cy="227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pt-BR" sz="10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Tomadas de Decisão: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1" name="Google Shape;301;p41"/>
          <p:cNvSpPr txBox="1"/>
          <p:nvPr/>
        </p:nvSpPr>
        <p:spPr>
          <a:xfrm>
            <a:off x="6144523" y="594521"/>
            <a:ext cx="1536750" cy="24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Medos: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1"/>
          <p:cNvSpPr txBox="1"/>
          <p:nvPr/>
        </p:nvSpPr>
        <p:spPr>
          <a:xfrm>
            <a:off x="6144523" y="1780422"/>
            <a:ext cx="1536831" cy="2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Aspirações: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3" name="Google Shape;303;p41"/>
          <p:cNvSpPr txBox="1"/>
          <p:nvPr/>
        </p:nvSpPr>
        <p:spPr>
          <a:xfrm>
            <a:off x="6144523" y="2945392"/>
            <a:ext cx="1536831" cy="2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Pensamentos: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4" name="Google Shape;304;p41"/>
          <p:cNvSpPr txBox="1"/>
          <p:nvPr/>
        </p:nvSpPr>
        <p:spPr>
          <a:xfrm>
            <a:off x="6144523" y="4004830"/>
            <a:ext cx="1536831" cy="2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Aspectos Culturais: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5" name="Google Shape;305;p41"/>
          <p:cNvSpPr txBox="1"/>
          <p:nvPr/>
        </p:nvSpPr>
        <p:spPr>
          <a:xfrm>
            <a:off x="219782" y="0"/>
            <a:ext cx="2607053" cy="4914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pt-BR"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Empatia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6" name="Google Shape;306;p41" descr="Uma imagem contendo texto, mapa&#10;&#10;Descrição gerada automaticamente"/>
          <p:cNvPicPr preferRelativeResize="0"/>
          <p:nvPr/>
        </p:nvPicPr>
        <p:blipFill rotWithShape="1">
          <a:blip r:embed="rId5">
            <a:alphaModFix amt="5000"/>
          </a:blip>
          <a:srcRect t="91494" r="59263" b="1453"/>
          <a:stretch/>
        </p:blipFill>
        <p:spPr>
          <a:xfrm>
            <a:off x="323114" y="3410426"/>
            <a:ext cx="4660819" cy="1433981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41"/>
          <p:cNvSpPr/>
          <p:nvPr/>
        </p:nvSpPr>
        <p:spPr>
          <a:xfrm>
            <a:off x="219781" y="842513"/>
            <a:ext cx="837493" cy="648675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8" name="Google Shape;308;p41"/>
          <p:cNvSpPr/>
          <p:nvPr/>
        </p:nvSpPr>
        <p:spPr>
          <a:xfrm>
            <a:off x="1096706" y="842513"/>
            <a:ext cx="736025" cy="648675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9" name="Google Shape;309;p41"/>
          <p:cNvSpPr/>
          <p:nvPr/>
        </p:nvSpPr>
        <p:spPr>
          <a:xfrm>
            <a:off x="1877500" y="842513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41"/>
          <p:cNvSpPr/>
          <p:nvPr/>
        </p:nvSpPr>
        <p:spPr>
          <a:xfrm>
            <a:off x="3172126" y="842513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7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Desenvolver um produto energeticamente eficiente e seguro </a:t>
            </a:r>
            <a:endParaRPr sz="7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41"/>
          <p:cNvSpPr/>
          <p:nvPr/>
        </p:nvSpPr>
        <p:spPr>
          <a:xfrm>
            <a:off x="4020069" y="842513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Criar uma cultura voltada ao monitoramento</a:t>
            </a:r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2" name="Google Shape;312;p41"/>
          <p:cNvSpPr/>
          <p:nvPr/>
        </p:nvSpPr>
        <p:spPr>
          <a:xfrm>
            <a:off x="4873262" y="842513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Diminuir o número de sequestro de forma significativa</a:t>
            </a:r>
            <a:endParaRPr sz="7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41"/>
          <p:cNvSpPr/>
          <p:nvPr/>
        </p:nvSpPr>
        <p:spPr>
          <a:xfrm>
            <a:off x="6162650" y="842525"/>
            <a:ext cx="850500" cy="6486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SEGURANÇA DE 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DADOS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41"/>
          <p:cNvSpPr/>
          <p:nvPr/>
        </p:nvSpPr>
        <p:spPr>
          <a:xfrm>
            <a:off x="7010600" y="842513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5" name="Google Shape;315;p41"/>
          <p:cNvSpPr/>
          <p:nvPr/>
        </p:nvSpPr>
        <p:spPr>
          <a:xfrm>
            <a:off x="7863794" y="842513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Falhas do hardware</a:t>
            </a:r>
            <a:endParaRPr sz="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6" name="Google Shape;316;p41"/>
          <p:cNvSpPr/>
          <p:nvPr/>
        </p:nvSpPr>
        <p:spPr>
          <a:xfrm>
            <a:off x="3196013" y="2011004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7" name="Google Shape;317;p41"/>
          <p:cNvSpPr/>
          <p:nvPr/>
        </p:nvSpPr>
        <p:spPr>
          <a:xfrm>
            <a:off x="4043957" y="2011004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8" name="Google Shape;318;p41"/>
          <p:cNvSpPr/>
          <p:nvPr/>
        </p:nvSpPr>
        <p:spPr>
          <a:xfrm>
            <a:off x="4897150" y="2011004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9" name="Google Shape;319;p41"/>
          <p:cNvSpPr/>
          <p:nvPr/>
        </p:nvSpPr>
        <p:spPr>
          <a:xfrm>
            <a:off x="6144522" y="2011013"/>
            <a:ext cx="850540" cy="648666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Produto competitivo</a:t>
            </a:r>
            <a:endParaRPr sz="10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41"/>
          <p:cNvSpPr/>
          <p:nvPr/>
        </p:nvSpPr>
        <p:spPr>
          <a:xfrm>
            <a:off x="7034488" y="2011004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Agregar valor para a sociedade</a:t>
            </a: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1" name="Google Shape;321;p41"/>
          <p:cNvSpPr/>
          <p:nvPr/>
        </p:nvSpPr>
        <p:spPr>
          <a:xfrm>
            <a:off x="7887681" y="2011004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Incentivar uso de tecnologia voltada a segurança</a:t>
            </a:r>
            <a:endParaRPr sz="90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41"/>
          <p:cNvSpPr/>
          <p:nvPr/>
        </p:nvSpPr>
        <p:spPr>
          <a:xfrm>
            <a:off x="6183929" y="3178547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Quantos desenvolvedores contratar</a:t>
            </a: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41"/>
          <p:cNvSpPr/>
          <p:nvPr/>
        </p:nvSpPr>
        <p:spPr>
          <a:xfrm>
            <a:off x="7031873" y="3178547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Qual preço comprar pelo produto</a:t>
            </a: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4" name="Google Shape;324;p41"/>
          <p:cNvSpPr/>
          <p:nvPr/>
        </p:nvSpPr>
        <p:spPr>
          <a:xfrm>
            <a:off x="7885066" y="3178547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Disponibilidade </a:t>
            </a: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venda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Ex: Estoque</a:t>
            </a:r>
            <a:endParaRPr sz="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5" name="Google Shape;325;p41"/>
          <p:cNvSpPr/>
          <p:nvPr/>
        </p:nvSpPr>
        <p:spPr>
          <a:xfrm>
            <a:off x="6183919" y="4249979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9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Estimular segurança ao deslocamento</a:t>
            </a:r>
            <a:endParaRPr sz="9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41"/>
          <p:cNvSpPr/>
          <p:nvPr/>
        </p:nvSpPr>
        <p:spPr>
          <a:xfrm>
            <a:off x="7031863" y="4249979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Estimular uma melhor comunicação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41"/>
          <p:cNvSpPr/>
          <p:nvPr/>
        </p:nvSpPr>
        <p:spPr>
          <a:xfrm>
            <a:off x="7885056" y="4249979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pt-BR" sz="800">
                <a:solidFill>
                  <a:srgbClr val="1155CC"/>
                </a:solidFill>
                <a:latin typeface="Calibri"/>
                <a:ea typeface="Calibri"/>
                <a:cs typeface="Calibri"/>
                <a:sym typeface="Calibri"/>
              </a:rPr>
              <a:t>Estimular o desenvolvimento no setor do monitoramento</a:t>
            </a:r>
            <a:endParaRPr sz="800">
              <a:solidFill>
                <a:srgbClr val="1155CC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8" name="Google Shape;328;p41"/>
          <p:cNvSpPr txBox="1"/>
          <p:nvPr/>
        </p:nvSpPr>
        <p:spPr>
          <a:xfrm>
            <a:off x="-3401600" y="919175"/>
            <a:ext cx="4306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9" name="Google Shape;329;p41"/>
          <p:cNvSpPr/>
          <p:nvPr/>
        </p:nvSpPr>
        <p:spPr>
          <a:xfrm>
            <a:off x="1060463" y="842550"/>
            <a:ext cx="808500" cy="648600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CONFORTO</a:t>
            </a: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41"/>
          <p:cNvSpPr/>
          <p:nvPr/>
        </p:nvSpPr>
        <p:spPr>
          <a:xfrm>
            <a:off x="234279" y="842560"/>
            <a:ext cx="808500" cy="6486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SEGURANÇA</a:t>
            </a:r>
            <a:endParaRPr sz="10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1" name="Google Shape;331;p41"/>
          <p:cNvSpPr txBox="1"/>
          <p:nvPr/>
        </p:nvSpPr>
        <p:spPr>
          <a:xfrm>
            <a:off x="1872163" y="989850"/>
            <a:ext cx="10254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CONFIANÇA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41"/>
          <p:cNvSpPr txBox="1"/>
          <p:nvPr/>
        </p:nvSpPr>
        <p:spPr>
          <a:xfrm>
            <a:off x="6496650" y="3453925"/>
            <a:ext cx="26616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3" name="Google Shape;333;p41"/>
          <p:cNvSpPr txBox="1"/>
          <p:nvPr/>
        </p:nvSpPr>
        <p:spPr>
          <a:xfrm>
            <a:off x="7107025" y="799425"/>
            <a:ext cx="7359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Falhas 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software</a:t>
            </a:r>
            <a:endParaRPr sz="11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8" name="Google Shape;338;p4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-9"/>
            <a:ext cx="9232900" cy="5193506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2"/>
          <p:cNvSpPr/>
          <p:nvPr/>
        </p:nvSpPr>
        <p:spPr>
          <a:xfrm>
            <a:off x="266325" y="815400"/>
            <a:ext cx="2096100" cy="843900"/>
          </a:xfrm>
          <a:prstGeom prst="foldedCorner">
            <a:avLst>
              <a:gd name="adj" fmla="val 16667"/>
            </a:avLst>
          </a:prstGeom>
          <a:solidFill>
            <a:srgbClr val="FF66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0" name="Google Shape;340;p42"/>
          <p:cNvSpPr/>
          <p:nvPr/>
        </p:nvSpPr>
        <p:spPr>
          <a:xfrm>
            <a:off x="4086144" y="742232"/>
            <a:ext cx="1066800" cy="935100"/>
          </a:xfrm>
          <a:prstGeom prst="foldedCorner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1" name="Google Shape;341;p42"/>
          <p:cNvSpPr/>
          <p:nvPr/>
        </p:nvSpPr>
        <p:spPr>
          <a:xfrm>
            <a:off x="6442105" y="742227"/>
            <a:ext cx="2323500" cy="1072200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2" name="Google Shape;342;p42"/>
          <p:cNvSpPr/>
          <p:nvPr/>
        </p:nvSpPr>
        <p:spPr>
          <a:xfrm>
            <a:off x="266323" y="2379200"/>
            <a:ext cx="1992300" cy="935100"/>
          </a:xfrm>
          <a:prstGeom prst="foldedCorner">
            <a:avLst>
              <a:gd name="adj" fmla="val 16667"/>
            </a:avLst>
          </a:prstGeom>
          <a:solidFill>
            <a:srgbClr val="00B0F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3" name="Google Shape;343;p42"/>
          <p:cNvSpPr/>
          <p:nvPr/>
        </p:nvSpPr>
        <p:spPr>
          <a:xfrm>
            <a:off x="172889" y="4025200"/>
            <a:ext cx="2291400" cy="93510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42"/>
          <p:cNvSpPr/>
          <p:nvPr/>
        </p:nvSpPr>
        <p:spPr>
          <a:xfrm>
            <a:off x="6651690" y="2241175"/>
            <a:ext cx="2047800" cy="979200"/>
          </a:xfrm>
          <a:prstGeom prst="foldedCorner">
            <a:avLst>
              <a:gd name="adj" fmla="val 16667"/>
            </a:avLst>
          </a:prstGeom>
          <a:solidFill>
            <a:srgbClr val="FFC0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5" name="Google Shape;345;p42"/>
          <p:cNvSpPr/>
          <p:nvPr/>
        </p:nvSpPr>
        <p:spPr>
          <a:xfrm>
            <a:off x="3361440" y="3983200"/>
            <a:ext cx="2393100" cy="1019100"/>
          </a:xfrm>
          <a:prstGeom prst="foldedCorner">
            <a:avLst>
              <a:gd name="adj" fmla="val 16667"/>
            </a:avLst>
          </a:prstGeom>
          <a:solidFill>
            <a:srgbClr val="FF66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6" name="Google Shape;346;p42"/>
          <p:cNvSpPr txBox="1"/>
          <p:nvPr/>
        </p:nvSpPr>
        <p:spPr>
          <a:xfrm>
            <a:off x="-1" y="551006"/>
            <a:ext cx="2169675" cy="24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Problemas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7" name="Google Shape;347;p42"/>
          <p:cNvSpPr txBox="1"/>
          <p:nvPr/>
        </p:nvSpPr>
        <p:spPr>
          <a:xfrm>
            <a:off x="-1" y="1981706"/>
            <a:ext cx="2169675" cy="24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Oportunidades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8" name="Google Shape;348;p42"/>
          <p:cNvSpPr txBox="1"/>
          <p:nvPr/>
        </p:nvSpPr>
        <p:spPr>
          <a:xfrm>
            <a:off x="-31745" y="3668288"/>
            <a:ext cx="2169600" cy="24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Informações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42"/>
          <p:cNvSpPr txBox="1"/>
          <p:nvPr/>
        </p:nvSpPr>
        <p:spPr>
          <a:xfrm>
            <a:off x="349100" y="806400"/>
            <a:ext cx="2212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LGPD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CONFECÇÃO DAS PULSEIRAS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42"/>
          <p:cNvSpPr txBox="1"/>
          <p:nvPr/>
        </p:nvSpPr>
        <p:spPr>
          <a:xfrm>
            <a:off x="4086150" y="815400"/>
            <a:ext cx="1066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HARDWARE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42"/>
          <p:cNvSpPr txBox="1"/>
          <p:nvPr/>
        </p:nvSpPr>
        <p:spPr>
          <a:xfrm>
            <a:off x="6677088" y="790913"/>
            <a:ext cx="21696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LOCALIZAÇÃO EM TEMPO REAL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COMUNICAÇÃO DE DADOS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2" name="Google Shape;352;p42"/>
          <p:cNvSpPr txBox="1"/>
          <p:nvPr/>
        </p:nvSpPr>
        <p:spPr>
          <a:xfrm>
            <a:off x="304950" y="2411300"/>
            <a:ext cx="2047800" cy="103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MELHORAR A SEGURANÇA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MERCADO POUCO EXPLORADO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BRASIL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3" name="Google Shape;353;p42"/>
          <p:cNvSpPr txBox="1"/>
          <p:nvPr/>
        </p:nvSpPr>
        <p:spPr>
          <a:xfrm>
            <a:off x="279500" y="4185375"/>
            <a:ext cx="2212800" cy="69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SENSÍVEIS DOS USUÁRIOS DA APLICAÇÃO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42"/>
          <p:cNvSpPr/>
          <p:nvPr/>
        </p:nvSpPr>
        <p:spPr>
          <a:xfrm>
            <a:off x="3386655" y="2224377"/>
            <a:ext cx="2323500" cy="1072200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42"/>
          <p:cNvSpPr txBox="1"/>
          <p:nvPr/>
        </p:nvSpPr>
        <p:spPr>
          <a:xfrm>
            <a:off x="3478313" y="2500400"/>
            <a:ext cx="2212800" cy="86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NACIONAL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PARCERIA COM OUTRAS EMPRESAS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42"/>
          <p:cNvSpPr txBox="1"/>
          <p:nvPr/>
        </p:nvSpPr>
        <p:spPr>
          <a:xfrm>
            <a:off x="6677150" y="2447125"/>
            <a:ext cx="22128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TERCEIRIZAR FABRICAÇÃO DAS PULSEIRAS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7" name="Google Shape;357;p42"/>
          <p:cNvSpPr txBox="1"/>
          <p:nvPr/>
        </p:nvSpPr>
        <p:spPr>
          <a:xfrm>
            <a:off x="3465600" y="4235725"/>
            <a:ext cx="221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API DE LOCALIZAÇÃO DO GOOGLE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8" name="Google Shape;358;p42"/>
          <p:cNvSpPr txBox="1"/>
          <p:nvPr/>
        </p:nvSpPr>
        <p:spPr>
          <a:xfrm>
            <a:off x="6651700" y="4142675"/>
            <a:ext cx="2212800" cy="35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42"/>
          <p:cNvSpPr txBox="1"/>
          <p:nvPr/>
        </p:nvSpPr>
        <p:spPr>
          <a:xfrm>
            <a:off x="6775375" y="1659425"/>
            <a:ext cx="1845300" cy="3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42"/>
          <p:cNvSpPr txBox="1"/>
          <p:nvPr/>
        </p:nvSpPr>
        <p:spPr>
          <a:xfrm>
            <a:off x="6669513" y="1426388"/>
            <a:ext cx="2096100" cy="27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VALOR DE COMÉRCIO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5" name="Google Shape;365;p43" descr="Uma imagem contendo texto, mapa&#10;&#10;Descrição gerada automaticamente"/>
          <p:cNvPicPr preferRelativeResize="0"/>
          <p:nvPr/>
        </p:nvPicPr>
        <p:blipFill rotWithShape="1">
          <a:blip r:embed="rId3">
            <a:alphaModFix amt="5000"/>
          </a:blip>
          <a:srcRect t="91494" r="59263" b="1453"/>
          <a:stretch/>
        </p:blipFill>
        <p:spPr>
          <a:xfrm>
            <a:off x="323114" y="3410426"/>
            <a:ext cx="4660819" cy="1433981"/>
          </a:xfrm>
          <a:prstGeom prst="rect">
            <a:avLst/>
          </a:prstGeom>
          <a:noFill/>
          <a:ln>
            <a:noFill/>
          </a:ln>
        </p:spPr>
      </p:pic>
      <p:sp>
        <p:nvSpPr>
          <p:cNvPr id="366" name="Google Shape;366;p43"/>
          <p:cNvSpPr txBox="1">
            <a:spLocks noGrp="1"/>
          </p:cNvSpPr>
          <p:nvPr>
            <p:ph type="title"/>
          </p:nvPr>
        </p:nvSpPr>
        <p:spPr>
          <a:xfrm>
            <a:off x="305459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100"/>
              <a:buFont typeface="Abril Fatface"/>
              <a:buNone/>
            </a:pPr>
            <a:r>
              <a:rPr lang="pt-BR" sz="3000">
                <a:latin typeface="Impact"/>
                <a:ea typeface="Impact"/>
                <a:cs typeface="Impact"/>
                <a:sym typeface="Impact"/>
              </a:rPr>
              <a:t>Planejamento das Entrevistas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67" name="Google Shape;367;p4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pt-BR" dirty="0">
                <a:latin typeface="Quattrocento Sans"/>
                <a:ea typeface="Quattrocento Sans"/>
                <a:cs typeface="Quattrocento Sans"/>
                <a:sym typeface="Quattrocento Sans"/>
              </a:rPr>
              <a:t>Elaborar questões aqui:</a:t>
            </a: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lvl="0" indent="-165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None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marL="3429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68" name="Google Shape;368;p43" descr="Uma imagem contendo texto, map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 t="91494" r="59263" b="1453"/>
          <a:stretch/>
        </p:blipFill>
        <p:spPr>
          <a:xfrm>
            <a:off x="7062952" y="4451757"/>
            <a:ext cx="1834259" cy="564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44"/>
          <p:cNvSpPr txBox="1">
            <a:spLocks noGrp="1"/>
          </p:cNvSpPr>
          <p:nvPr>
            <p:ph type="title"/>
          </p:nvPr>
        </p:nvSpPr>
        <p:spPr>
          <a:xfrm>
            <a:off x="628650" y="374944"/>
            <a:ext cx="7886700" cy="994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pt-BR" sz="3000">
                <a:latin typeface="Impact"/>
                <a:ea typeface="Impact"/>
                <a:cs typeface="Impact"/>
                <a:sym typeface="Impact"/>
              </a:rPr>
              <a:t>Resumo da entrevista</a:t>
            </a:r>
            <a:endParaRPr sz="3000">
              <a:latin typeface="Impact"/>
              <a:ea typeface="Impact"/>
              <a:cs typeface="Impact"/>
              <a:sym typeface="Impact"/>
            </a:endParaRPr>
          </a:p>
        </p:txBody>
      </p:sp>
      <p:sp>
        <p:nvSpPr>
          <p:cNvPr id="374" name="Google Shape;374;p4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5"/>
          <p:cNvSpPr txBox="1"/>
          <p:nvPr/>
        </p:nvSpPr>
        <p:spPr>
          <a:xfrm>
            <a:off x="7204422" y="2015391"/>
            <a:ext cx="15369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lang="pt-BR" sz="27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Contexto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45"/>
          <p:cNvSpPr txBox="1"/>
          <p:nvPr/>
        </p:nvSpPr>
        <p:spPr>
          <a:xfrm>
            <a:off x="528979" y="415165"/>
            <a:ext cx="1466497" cy="2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Sociais: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5"/>
          <p:cNvSpPr txBox="1"/>
          <p:nvPr/>
        </p:nvSpPr>
        <p:spPr>
          <a:xfrm>
            <a:off x="528972" y="1552763"/>
            <a:ext cx="2640600" cy="245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Geográficos: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2" name="Google Shape;382;p45"/>
          <p:cNvSpPr txBox="1"/>
          <p:nvPr/>
        </p:nvSpPr>
        <p:spPr>
          <a:xfrm>
            <a:off x="528979" y="2679647"/>
            <a:ext cx="1466497" cy="2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Políticos: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3" name="Google Shape;383;p45"/>
          <p:cNvSpPr txBox="1"/>
          <p:nvPr/>
        </p:nvSpPr>
        <p:spPr>
          <a:xfrm>
            <a:off x="528979" y="3813218"/>
            <a:ext cx="2539803" cy="2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Tecnológicos: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4" name="Google Shape;384;p45"/>
          <p:cNvSpPr txBox="1"/>
          <p:nvPr/>
        </p:nvSpPr>
        <p:spPr>
          <a:xfrm>
            <a:off x="6423244" y="3783490"/>
            <a:ext cx="1466497" cy="2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Sociedade: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5" name="Google Shape;385;p45"/>
          <p:cNvSpPr txBox="1"/>
          <p:nvPr/>
        </p:nvSpPr>
        <p:spPr>
          <a:xfrm>
            <a:off x="3495365" y="3783490"/>
            <a:ext cx="1466497" cy="2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Legais: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6" name="Google Shape;386;p45"/>
          <p:cNvSpPr txBox="1"/>
          <p:nvPr/>
        </p:nvSpPr>
        <p:spPr>
          <a:xfrm>
            <a:off x="3495365" y="2649920"/>
            <a:ext cx="2559072" cy="245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Fatores Econômicos: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7" name="Google Shape;387;p45"/>
          <p:cNvSpPr/>
          <p:nvPr/>
        </p:nvSpPr>
        <p:spPr>
          <a:xfrm>
            <a:off x="563167" y="4058381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45"/>
          <p:cNvSpPr/>
          <p:nvPr/>
        </p:nvSpPr>
        <p:spPr>
          <a:xfrm>
            <a:off x="1411110" y="4058381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45"/>
          <p:cNvSpPr/>
          <p:nvPr/>
        </p:nvSpPr>
        <p:spPr>
          <a:xfrm>
            <a:off x="2264303" y="4058381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45"/>
          <p:cNvSpPr/>
          <p:nvPr/>
        </p:nvSpPr>
        <p:spPr>
          <a:xfrm>
            <a:off x="3486535" y="4058381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LGPD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1" name="Google Shape;391;p45"/>
          <p:cNvSpPr/>
          <p:nvPr/>
        </p:nvSpPr>
        <p:spPr>
          <a:xfrm>
            <a:off x="4334479" y="4058381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2" name="Google Shape;392;p45"/>
          <p:cNvSpPr/>
          <p:nvPr/>
        </p:nvSpPr>
        <p:spPr>
          <a:xfrm>
            <a:off x="5187672" y="4058381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3" name="Google Shape;393;p45"/>
          <p:cNvSpPr/>
          <p:nvPr/>
        </p:nvSpPr>
        <p:spPr>
          <a:xfrm>
            <a:off x="6477067" y="4058381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4" name="Google Shape;394;p45"/>
          <p:cNvSpPr/>
          <p:nvPr/>
        </p:nvSpPr>
        <p:spPr>
          <a:xfrm>
            <a:off x="7325010" y="4058381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45"/>
          <p:cNvSpPr/>
          <p:nvPr/>
        </p:nvSpPr>
        <p:spPr>
          <a:xfrm>
            <a:off x="8178203" y="4058381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96" name="Google Shape;396;p45" descr="Uma imagem contendo texto, mapa&#10;&#10;Descrição gerada automaticamente"/>
          <p:cNvPicPr preferRelativeResize="0"/>
          <p:nvPr/>
        </p:nvPicPr>
        <p:blipFill rotWithShape="1">
          <a:blip r:embed="rId4">
            <a:alphaModFix amt="5000"/>
          </a:blip>
          <a:srcRect t="91494" r="59263" b="1453"/>
          <a:stretch/>
        </p:blipFill>
        <p:spPr>
          <a:xfrm>
            <a:off x="4294964" y="222907"/>
            <a:ext cx="4660818" cy="1433981"/>
          </a:xfrm>
          <a:prstGeom prst="rect">
            <a:avLst/>
          </a:prstGeom>
          <a:noFill/>
          <a:ln>
            <a:noFill/>
          </a:ln>
        </p:spPr>
      </p:pic>
      <p:sp>
        <p:nvSpPr>
          <p:cNvPr id="397" name="Google Shape;397;p45"/>
          <p:cNvSpPr/>
          <p:nvPr/>
        </p:nvSpPr>
        <p:spPr>
          <a:xfrm>
            <a:off x="528967" y="2924788"/>
            <a:ext cx="808500" cy="648600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8" name="Google Shape;398;p45"/>
          <p:cNvSpPr/>
          <p:nvPr/>
        </p:nvSpPr>
        <p:spPr>
          <a:xfrm>
            <a:off x="1411110" y="2924813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9" name="Google Shape;399;p45"/>
          <p:cNvSpPr/>
          <p:nvPr/>
        </p:nvSpPr>
        <p:spPr>
          <a:xfrm>
            <a:off x="2264303" y="2924813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0" name="Google Shape;400;p45"/>
          <p:cNvSpPr/>
          <p:nvPr/>
        </p:nvSpPr>
        <p:spPr>
          <a:xfrm>
            <a:off x="3486535" y="2924813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1" name="Google Shape;401;p45"/>
          <p:cNvSpPr/>
          <p:nvPr/>
        </p:nvSpPr>
        <p:spPr>
          <a:xfrm>
            <a:off x="4334479" y="2924813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2" name="Google Shape;402;p45"/>
          <p:cNvSpPr/>
          <p:nvPr/>
        </p:nvSpPr>
        <p:spPr>
          <a:xfrm>
            <a:off x="5187672" y="2924813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3" name="Google Shape;403;p45"/>
          <p:cNvSpPr/>
          <p:nvPr/>
        </p:nvSpPr>
        <p:spPr>
          <a:xfrm>
            <a:off x="560542" y="1791235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Distância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4" name="Google Shape;404;p45"/>
          <p:cNvSpPr/>
          <p:nvPr/>
        </p:nvSpPr>
        <p:spPr>
          <a:xfrm>
            <a:off x="1408485" y="1791235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5" name="Google Shape;405;p45"/>
          <p:cNvSpPr/>
          <p:nvPr/>
        </p:nvSpPr>
        <p:spPr>
          <a:xfrm>
            <a:off x="2261678" y="1791235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6" name="Google Shape;406;p45"/>
          <p:cNvSpPr/>
          <p:nvPr/>
        </p:nvSpPr>
        <p:spPr>
          <a:xfrm>
            <a:off x="560542" y="657675"/>
            <a:ext cx="803175" cy="648666"/>
          </a:xfrm>
          <a:prstGeom prst="foldedCorner">
            <a:avLst>
              <a:gd name="adj" fmla="val 16667"/>
            </a:avLst>
          </a:prstGeom>
          <a:solidFill>
            <a:srgbClr val="FFFF0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>
                <a:latin typeface="Calibri"/>
                <a:ea typeface="Calibri"/>
                <a:cs typeface="Calibri"/>
                <a:sym typeface="Calibri"/>
              </a:rPr>
              <a:t>Aceitação</a:t>
            </a:r>
            <a:endParaRPr sz="11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7" name="Google Shape;407;p45"/>
          <p:cNvSpPr/>
          <p:nvPr/>
        </p:nvSpPr>
        <p:spPr>
          <a:xfrm>
            <a:off x="1408485" y="657666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92D050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45"/>
          <p:cNvSpPr/>
          <p:nvPr/>
        </p:nvSpPr>
        <p:spPr>
          <a:xfrm>
            <a:off x="2261678" y="657666"/>
            <a:ext cx="808425" cy="648675"/>
          </a:xfrm>
          <a:prstGeom prst="foldedCorner">
            <a:avLst>
              <a:gd name="adj" fmla="val 16667"/>
            </a:avLst>
          </a:prstGeom>
          <a:solidFill>
            <a:srgbClr val="FF00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9" name="Google Shape;409;p45"/>
          <p:cNvSpPr txBox="1"/>
          <p:nvPr/>
        </p:nvSpPr>
        <p:spPr>
          <a:xfrm>
            <a:off x="3927925" y="4345225"/>
            <a:ext cx="43062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0" name="Google Shape;410;p45"/>
          <p:cNvSpPr txBox="1"/>
          <p:nvPr/>
        </p:nvSpPr>
        <p:spPr>
          <a:xfrm>
            <a:off x="470288" y="2925875"/>
            <a:ext cx="994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Liberação de uso em órgãos públicos</a:t>
            </a:r>
            <a:endParaRPr sz="1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424</Words>
  <Application>Microsoft Office PowerPoint</Application>
  <PresentationFormat>Apresentação na tela (16:9)</PresentationFormat>
  <Paragraphs>176</Paragraphs>
  <Slides>16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slides</vt:lpstr>
      </vt:variant>
      <vt:variant>
        <vt:i4>16</vt:i4>
      </vt:variant>
    </vt:vector>
  </HeadingPairs>
  <TitlesOfParts>
    <vt:vector size="24" baseType="lpstr">
      <vt:lpstr>Calibri</vt:lpstr>
      <vt:lpstr>Quattrocento Sans</vt:lpstr>
      <vt:lpstr>Abril Fatface</vt:lpstr>
      <vt:lpstr>Impact</vt:lpstr>
      <vt:lpstr>Arial</vt:lpstr>
      <vt:lpstr>Simple Light</vt:lpstr>
      <vt:lpstr>Tema do Office</vt:lpstr>
      <vt:lpstr>1_Tema do Office</vt:lpstr>
      <vt:lpstr>Templates para atividades práticas Adaptado</vt:lpstr>
      <vt:lpstr>Stakeholders</vt:lpstr>
      <vt:lpstr>Apresentação do PowerPoint</vt:lpstr>
      <vt:lpstr>Apresentação do PowerPoint</vt:lpstr>
      <vt:lpstr>Apresentação do PowerPoint</vt:lpstr>
      <vt:lpstr>Apresentação do PowerPoint</vt:lpstr>
      <vt:lpstr>Planejamento das Entrevistas</vt:lpstr>
      <vt:lpstr>Resumo da entrevista</vt:lpstr>
      <vt:lpstr>Apresentação do PowerPoint</vt:lpstr>
      <vt:lpstr>Apresentação do PowerPoint</vt:lpstr>
      <vt:lpstr>Apresentação do PowerPoint</vt:lpstr>
      <vt:lpstr>Insight Selecionado</vt:lpstr>
      <vt:lpstr>Apresentação do PowerPoint</vt:lpstr>
      <vt:lpstr>Apresentação do PowerPoint</vt:lpstr>
      <vt:lpstr>Desafio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Monica Pereira</cp:lastModifiedBy>
  <cp:revision>1</cp:revision>
  <dcterms:modified xsi:type="dcterms:W3CDTF">2024-09-11T18:24:34Z</dcterms:modified>
</cp:coreProperties>
</file>