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Quattrocen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QuattrocentoSans-regular.fntdata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7" Type="http://schemas.openxmlformats.org/officeDocument/2006/relationships/font" Target="fonts/QuattrocentoSans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04964d550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2204964d550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204964d550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3" name="Google Shape;413;g2204964d550_1_3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04964d550_1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1" name="Google Shape;451;g2204964d550_1_3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204964d550_1_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2204964d550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204964d550_1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5" name="Google Shape;465;g2204964d550_1_3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204964d550_1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1" name="Google Shape;471;g2204964d550_1_3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204964d550_1_4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2204964d550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204964d550_1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5" name="Google Shape;515;g2204964d550_1_4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04964d550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2204964d550_1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04964d550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2204964d550_1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04964d550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2204964d550_1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04964d550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g2204964d550_1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04964d550_1_2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2204964d550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204964d550_1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g2204964d550_1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204964d550_1_2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2204964d550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204964d550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7" name="Google Shape;377;g2204964d550_1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7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31"/>
          <p:cNvSpPr txBox="1"/>
          <p:nvPr>
            <p:ph idx="3" type="body"/>
          </p:nvPr>
        </p:nvSpPr>
        <p:spPr>
          <a:xfrm>
            <a:off x="4629151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165" name="Google Shape;165;p31"/>
          <p:cNvSpPr txBox="1"/>
          <p:nvPr>
            <p:ph idx="4" type="body"/>
          </p:nvPr>
        </p:nvSpPr>
        <p:spPr>
          <a:xfrm>
            <a:off x="4629151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78" name="Google Shape;178;p33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4"/>
          <p:cNvSpPr/>
          <p:nvPr>
            <p:ph idx="2" type="pic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 rot="5400000">
            <a:off x="5350074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 rot="5400000">
            <a:off x="1349574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/>
          <p:nvPr/>
        </p:nvSpPr>
        <p:spPr>
          <a:xfrm>
            <a:off x="-1" y="-1"/>
            <a:ext cx="9144795" cy="515190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37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206" name="Google Shape;206;p37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7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7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7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7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7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7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7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7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7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7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117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7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117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7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7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7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7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37"/>
          <p:cNvSpPr txBox="1"/>
          <p:nvPr>
            <p:ph type="ctrTitle"/>
          </p:nvPr>
        </p:nvSpPr>
        <p:spPr>
          <a:xfrm>
            <a:off x="1033819" y="3899848"/>
            <a:ext cx="7076364" cy="592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00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Templates para atividades práticas</a:t>
            </a:r>
            <a:br>
              <a:rPr lang="pt-BR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Adaptado</a:t>
            </a:r>
            <a:endParaRPr/>
          </a:p>
        </p:txBody>
      </p:sp>
      <p:sp>
        <p:nvSpPr>
          <p:cNvPr id="226" name="Google Shape;226;p37"/>
          <p:cNvSpPr/>
          <p:nvPr/>
        </p:nvSpPr>
        <p:spPr>
          <a:xfrm>
            <a:off x="0" y="0"/>
            <a:ext cx="9144000" cy="3794218"/>
          </a:xfrm>
          <a:custGeom>
            <a:rect b="b" l="l" r="r" t="t"/>
            <a:pathLst>
              <a:path extrusionOk="0" h="5058957" w="12192000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ntendo texto, mapa&#10;&#10;Descrição gerada automaticamente" id="227" name="Google Shape;227;p37"/>
          <p:cNvPicPr preferRelativeResize="0"/>
          <p:nvPr/>
        </p:nvPicPr>
        <p:blipFill rotWithShape="1">
          <a:blip r:embed="rId3">
            <a:alphaModFix/>
          </a:blip>
          <a:srcRect b="1453" l="0" r="59263" t="91494"/>
          <a:stretch/>
        </p:blipFill>
        <p:spPr>
          <a:xfrm>
            <a:off x="328315" y="1026838"/>
            <a:ext cx="6358630" cy="195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/>
          <p:nvPr/>
        </p:nvSpPr>
        <p:spPr>
          <a:xfrm>
            <a:off x="2590914" y="1416356"/>
            <a:ext cx="1536831" cy="4914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Mercado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6"/>
          <p:cNvSpPr txBox="1"/>
          <p:nvPr/>
        </p:nvSpPr>
        <p:spPr>
          <a:xfrm>
            <a:off x="6081251" y="522998"/>
            <a:ext cx="3664141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Concorrência: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6"/>
          <p:cNvSpPr txBox="1"/>
          <p:nvPr/>
        </p:nvSpPr>
        <p:spPr>
          <a:xfrm>
            <a:off x="6081252" y="1564994"/>
            <a:ext cx="1836621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Segmentos: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6"/>
          <p:cNvSpPr txBox="1"/>
          <p:nvPr/>
        </p:nvSpPr>
        <p:spPr>
          <a:xfrm>
            <a:off x="6083196" y="2665211"/>
            <a:ext cx="1836621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Tendências: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6"/>
          <p:cNvSpPr txBox="1"/>
          <p:nvPr/>
        </p:nvSpPr>
        <p:spPr>
          <a:xfrm>
            <a:off x="6081252" y="3786990"/>
            <a:ext cx="2473202" cy="2446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Necessidades e Demandas: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6"/>
          <p:cNvSpPr txBox="1"/>
          <p:nvPr/>
        </p:nvSpPr>
        <p:spPr>
          <a:xfrm>
            <a:off x="356510" y="3786989"/>
            <a:ext cx="5814912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Soluções já existentes: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6"/>
          <p:cNvSpPr txBox="1"/>
          <p:nvPr/>
        </p:nvSpPr>
        <p:spPr>
          <a:xfrm>
            <a:off x="3137512" y="3786989"/>
            <a:ext cx="1836621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Ambiente: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6"/>
          <p:cNvSpPr txBox="1"/>
          <p:nvPr/>
        </p:nvSpPr>
        <p:spPr>
          <a:xfrm>
            <a:off x="3642386" y="2665211"/>
            <a:ext cx="1836621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Ameaças: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6"/>
          <p:cNvSpPr/>
          <p:nvPr/>
        </p:nvSpPr>
        <p:spPr>
          <a:xfrm>
            <a:off x="311742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6"/>
          <p:cNvSpPr/>
          <p:nvPr/>
        </p:nvSpPr>
        <p:spPr>
          <a:xfrm>
            <a:off x="1144616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6"/>
          <p:cNvSpPr/>
          <p:nvPr/>
        </p:nvSpPr>
        <p:spPr>
          <a:xfrm>
            <a:off x="1997810" y="4031681"/>
            <a:ext cx="870583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6"/>
          <p:cNvSpPr/>
          <p:nvPr/>
        </p:nvSpPr>
        <p:spPr>
          <a:xfrm>
            <a:off x="3220042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6"/>
          <p:cNvSpPr/>
          <p:nvPr/>
        </p:nvSpPr>
        <p:spPr>
          <a:xfrm>
            <a:off x="4067985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6"/>
          <p:cNvSpPr/>
          <p:nvPr/>
        </p:nvSpPr>
        <p:spPr>
          <a:xfrm>
            <a:off x="4921178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6"/>
          <p:cNvSpPr/>
          <p:nvPr/>
        </p:nvSpPr>
        <p:spPr>
          <a:xfrm>
            <a:off x="6210573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6"/>
          <p:cNvSpPr/>
          <p:nvPr/>
        </p:nvSpPr>
        <p:spPr>
          <a:xfrm>
            <a:off x="7058516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6"/>
          <p:cNvSpPr/>
          <p:nvPr/>
        </p:nvSpPr>
        <p:spPr>
          <a:xfrm>
            <a:off x="7911710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ntendo texto, mapa&#10;&#10;Descrição gerada automaticamente" id="432" name="Google Shape;432;p46"/>
          <p:cNvPicPr preferRelativeResize="0"/>
          <p:nvPr/>
        </p:nvPicPr>
        <p:blipFill rotWithShape="1">
          <a:blip r:embed="rId4">
            <a:alphaModFix amt="5000"/>
          </a:blip>
          <a:srcRect b="1453" l="0" r="59263" t="91494"/>
          <a:stretch/>
        </p:blipFill>
        <p:spPr>
          <a:xfrm>
            <a:off x="215582" y="523001"/>
            <a:ext cx="4660819" cy="1433981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6"/>
          <p:cNvSpPr/>
          <p:nvPr/>
        </p:nvSpPr>
        <p:spPr>
          <a:xfrm>
            <a:off x="3225817" y="29120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6"/>
          <p:cNvSpPr/>
          <p:nvPr/>
        </p:nvSpPr>
        <p:spPr>
          <a:xfrm>
            <a:off x="4073760" y="29120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6"/>
          <p:cNvSpPr/>
          <p:nvPr/>
        </p:nvSpPr>
        <p:spPr>
          <a:xfrm>
            <a:off x="4926953" y="29120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6"/>
          <p:cNvSpPr/>
          <p:nvPr/>
        </p:nvSpPr>
        <p:spPr>
          <a:xfrm>
            <a:off x="6216348" y="29120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7064291" y="29120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6"/>
          <p:cNvSpPr/>
          <p:nvPr/>
        </p:nvSpPr>
        <p:spPr>
          <a:xfrm>
            <a:off x="7917485" y="29120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6"/>
          <p:cNvSpPr/>
          <p:nvPr/>
        </p:nvSpPr>
        <p:spPr>
          <a:xfrm>
            <a:off x="6207938" y="1792369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6"/>
          <p:cNvSpPr/>
          <p:nvPr/>
        </p:nvSpPr>
        <p:spPr>
          <a:xfrm>
            <a:off x="7055882" y="1792369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6"/>
          <p:cNvSpPr/>
          <p:nvPr/>
        </p:nvSpPr>
        <p:spPr>
          <a:xfrm>
            <a:off x="7909075" y="1792369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6"/>
          <p:cNvSpPr/>
          <p:nvPr/>
        </p:nvSpPr>
        <p:spPr>
          <a:xfrm>
            <a:off x="6205323" y="767681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6"/>
          <p:cNvSpPr/>
          <p:nvPr/>
        </p:nvSpPr>
        <p:spPr>
          <a:xfrm>
            <a:off x="7053266" y="767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6"/>
          <p:cNvSpPr/>
          <p:nvPr/>
        </p:nvSpPr>
        <p:spPr>
          <a:xfrm>
            <a:off x="7906460" y="767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6"/>
          <p:cNvSpPr txBox="1"/>
          <p:nvPr/>
        </p:nvSpPr>
        <p:spPr>
          <a:xfrm>
            <a:off x="6320876" y="915025"/>
            <a:ext cx="64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6"/>
          <p:cNvSpPr txBox="1"/>
          <p:nvPr/>
        </p:nvSpPr>
        <p:spPr>
          <a:xfrm>
            <a:off x="3240715" y="2998875"/>
            <a:ext cx="7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Desuso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6"/>
          <p:cNvSpPr txBox="1"/>
          <p:nvPr/>
        </p:nvSpPr>
        <p:spPr>
          <a:xfrm>
            <a:off x="4157200" y="2913113"/>
            <a:ext cx="64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Insegurança do cliente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6"/>
          <p:cNvSpPr txBox="1"/>
          <p:nvPr/>
        </p:nvSpPr>
        <p:spPr>
          <a:xfrm>
            <a:off x="5007762" y="2913113"/>
            <a:ext cx="64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Insegurança do cliente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7"/>
          <p:cNvSpPr txBox="1"/>
          <p:nvPr/>
        </p:nvSpPr>
        <p:spPr>
          <a:xfrm>
            <a:off x="5372100" y="1311846"/>
            <a:ext cx="2932386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7"/>
          <p:cNvSpPr txBox="1"/>
          <p:nvPr/>
        </p:nvSpPr>
        <p:spPr>
          <a:xfrm>
            <a:off x="4296104" y="1749340"/>
            <a:ext cx="1986455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automaticamente" id="455" name="Google Shape;455;p47"/>
          <p:cNvPicPr preferRelativeResize="0"/>
          <p:nvPr/>
        </p:nvPicPr>
        <p:blipFill rotWithShape="1">
          <a:blip r:embed="rId4">
            <a:alphaModFix/>
          </a:blip>
          <a:srcRect b="1453" l="0" r="59263" t="91494"/>
          <a:stretch/>
        </p:blipFill>
        <p:spPr>
          <a:xfrm rot="5400000">
            <a:off x="7799591" y="821928"/>
            <a:ext cx="1834259" cy="564336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7"/>
          <p:cNvSpPr txBox="1"/>
          <p:nvPr/>
        </p:nvSpPr>
        <p:spPr>
          <a:xfrm>
            <a:off x="6282556" y="1980752"/>
            <a:ext cx="1986525" cy="20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462" name="Google Shape;462;p48"/>
          <p:cNvSpPr txBox="1"/>
          <p:nvPr>
            <p:ph type="title"/>
          </p:nvPr>
        </p:nvSpPr>
        <p:spPr>
          <a:xfrm>
            <a:off x="305459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bril Fatface"/>
              <a:buNone/>
            </a:pPr>
            <a:r>
              <a:rPr lang="pt-BR" sz="3000">
                <a:latin typeface="Impact"/>
                <a:ea typeface="Impact"/>
                <a:cs typeface="Impact"/>
                <a:sym typeface="Impact"/>
              </a:rPr>
              <a:t>Insight Selecionado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9"/>
          <p:cNvSpPr txBox="1"/>
          <p:nvPr/>
        </p:nvSpPr>
        <p:spPr>
          <a:xfrm>
            <a:off x="288003" y="212719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</a:pPr>
            <a:r>
              <a:rPr b="0" i="0" lang="pt-BR" sz="5000" u="none" cap="none" strike="noStrik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Ideação </a:t>
            </a:r>
            <a:endParaRPr b="0" i="0" sz="1100" u="none" cap="none" strike="noStrik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descr="Uma imagem contendo texto, mapa&#10;&#10;Descrição gerada automaticamente" id="468" name="Google Shape;468;p49"/>
          <p:cNvPicPr preferRelativeResize="0"/>
          <p:nvPr/>
        </p:nvPicPr>
        <p:blipFill rotWithShape="1">
          <a:blip r:embed="rId3">
            <a:alphaModFix/>
          </a:blip>
          <a:srcRect b="1453" l="0" r="59263" t="91494"/>
          <a:stretch/>
        </p:blipFill>
        <p:spPr>
          <a:xfrm>
            <a:off x="7062952" y="4451757"/>
            <a:ext cx="1834259" cy="56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0"/>
          <p:cNvSpPr txBox="1"/>
          <p:nvPr/>
        </p:nvSpPr>
        <p:spPr>
          <a:xfrm>
            <a:off x="2985595" y="1927333"/>
            <a:ext cx="1586475" cy="252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0"/>
          <p:cNvSpPr txBox="1"/>
          <p:nvPr/>
        </p:nvSpPr>
        <p:spPr>
          <a:xfrm>
            <a:off x="1290802" y="2538248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0"/>
          <p:cNvSpPr txBox="1"/>
          <p:nvPr/>
        </p:nvSpPr>
        <p:spPr>
          <a:xfrm>
            <a:off x="2985595" y="2538246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0"/>
          <p:cNvSpPr txBox="1"/>
          <p:nvPr/>
        </p:nvSpPr>
        <p:spPr>
          <a:xfrm>
            <a:off x="4416315" y="2538247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50"/>
          <p:cNvSpPr txBox="1"/>
          <p:nvPr/>
        </p:nvSpPr>
        <p:spPr>
          <a:xfrm>
            <a:off x="6111108" y="2538245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0"/>
          <p:cNvSpPr txBox="1"/>
          <p:nvPr/>
        </p:nvSpPr>
        <p:spPr>
          <a:xfrm>
            <a:off x="1290802" y="3109742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0"/>
          <p:cNvSpPr txBox="1"/>
          <p:nvPr/>
        </p:nvSpPr>
        <p:spPr>
          <a:xfrm>
            <a:off x="2985595" y="3109740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0"/>
          <p:cNvSpPr txBox="1"/>
          <p:nvPr/>
        </p:nvSpPr>
        <p:spPr>
          <a:xfrm>
            <a:off x="4416315" y="3109741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0"/>
          <p:cNvSpPr txBox="1"/>
          <p:nvPr/>
        </p:nvSpPr>
        <p:spPr>
          <a:xfrm>
            <a:off x="6111108" y="3109739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0"/>
          <p:cNvSpPr txBox="1"/>
          <p:nvPr/>
        </p:nvSpPr>
        <p:spPr>
          <a:xfrm>
            <a:off x="1290802" y="3681235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0"/>
          <p:cNvSpPr txBox="1"/>
          <p:nvPr/>
        </p:nvSpPr>
        <p:spPr>
          <a:xfrm>
            <a:off x="2985595" y="3681233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0"/>
          <p:cNvSpPr txBox="1"/>
          <p:nvPr/>
        </p:nvSpPr>
        <p:spPr>
          <a:xfrm>
            <a:off x="4416315" y="3681234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0"/>
          <p:cNvSpPr txBox="1"/>
          <p:nvPr/>
        </p:nvSpPr>
        <p:spPr>
          <a:xfrm>
            <a:off x="6111108" y="3681232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0"/>
          <p:cNvSpPr txBox="1"/>
          <p:nvPr/>
        </p:nvSpPr>
        <p:spPr>
          <a:xfrm>
            <a:off x="8008882" y="2534909"/>
            <a:ext cx="748862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0"/>
          <p:cNvSpPr txBox="1"/>
          <p:nvPr/>
        </p:nvSpPr>
        <p:spPr>
          <a:xfrm>
            <a:off x="8008882" y="3109739"/>
            <a:ext cx="748862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0"/>
          <p:cNvSpPr txBox="1"/>
          <p:nvPr/>
        </p:nvSpPr>
        <p:spPr>
          <a:xfrm>
            <a:off x="8008881" y="3679564"/>
            <a:ext cx="748862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automaticamente" id="489" name="Google Shape;489;p50"/>
          <p:cNvPicPr preferRelativeResize="0"/>
          <p:nvPr/>
        </p:nvPicPr>
        <p:blipFill rotWithShape="1">
          <a:blip r:embed="rId4">
            <a:alphaModFix/>
          </a:blip>
          <a:srcRect b="1453" l="0" r="59263" t="91494"/>
          <a:stretch/>
        </p:blipFill>
        <p:spPr>
          <a:xfrm>
            <a:off x="373672" y="4347051"/>
            <a:ext cx="1834259" cy="564336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0"/>
          <p:cNvSpPr txBox="1"/>
          <p:nvPr/>
        </p:nvSpPr>
        <p:spPr>
          <a:xfrm>
            <a:off x="2907727" y="1927335"/>
            <a:ext cx="1586475" cy="252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0"/>
          <p:cNvSpPr txBox="1"/>
          <p:nvPr/>
        </p:nvSpPr>
        <p:spPr>
          <a:xfrm>
            <a:off x="4494202" y="1927343"/>
            <a:ext cx="1586475" cy="252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0"/>
          <p:cNvSpPr txBox="1"/>
          <p:nvPr/>
        </p:nvSpPr>
        <p:spPr>
          <a:xfrm>
            <a:off x="6111109" y="1886347"/>
            <a:ext cx="1586475" cy="252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0"/>
          <p:cNvSpPr txBox="1"/>
          <p:nvPr/>
        </p:nvSpPr>
        <p:spPr>
          <a:xfrm>
            <a:off x="1399196" y="1872453"/>
            <a:ext cx="1586475" cy="252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0"/>
          <p:cNvSpPr txBox="1"/>
          <p:nvPr/>
        </p:nvSpPr>
        <p:spPr>
          <a:xfrm>
            <a:off x="8008919" y="1959959"/>
            <a:ext cx="748800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0"/>
          <p:cNvSpPr txBox="1"/>
          <p:nvPr/>
        </p:nvSpPr>
        <p:spPr>
          <a:xfrm>
            <a:off x="1399196" y="1309669"/>
            <a:ext cx="1353977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                       </a:t>
            </a:r>
            <a:endParaRPr sz="1100"/>
          </a:p>
        </p:txBody>
      </p:sp>
      <p:sp>
        <p:nvSpPr>
          <p:cNvPr id="496" name="Google Shape;496;p50"/>
          <p:cNvSpPr txBox="1"/>
          <p:nvPr/>
        </p:nvSpPr>
        <p:spPr>
          <a:xfrm>
            <a:off x="3062339" y="1309668"/>
            <a:ext cx="1353977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                       </a:t>
            </a:r>
            <a:endParaRPr sz="1100"/>
          </a:p>
        </p:txBody>
      </p:sp>
      <p:sp>
        <p:nvSpPr>
          <p:cNvPr id="497" name="Google Shape;497;p50"/>
          <p:cNvSpPr txBox="1"/>
          <p:nvPr/>
        </p:nvSpPr>
        <p:spPr>
          <a:xfrm>
            <a:off x="4648744" y="1328862"/>
            <a:ext cx="1353977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                       </a:t>
            </a:r>
            <a:endParaRPr sz="1100"/>
          </a:p>
        </p:txBody>
      </p:sp>
      <p:sp>
        <p:nvSpPr>
          <p:cNvPr id="498" name="Google Shape;498;p50"/>
          <p:cNvSpPr txBox="1"/>
          <p:nvPr/>
        </p:nvSpPr>
        <p:spPr>
          <a:xfrm>
            <a:off x="6002720" y="1309668"/>
            <a:ext cx="1353977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                       </a:t>
            </a:r>
            <a:endParaRPr sz="1100"/>
          </a:p>
        </p:txBody>
      </p:sp>
      <p:sp>
        <p:nvSpPr>
          <p:cNvPr id="499" name="Google Shape;499;p50"/>
          <p:cNvSpPr txBox="1"/>
          <p:nvPr/>
        </p:nvSpPr>
        <p:spPr>
          <a:xfrm>
            <a:off x="7961873" y="1298072"/>
            <a:ext cx="748800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1"/>
          <p:cNvSpPr txBox="1"/>
          <p:nvPr>
            <p:ph idx="1" type="body"/>
          </p:nvPr>
        </p:nvSpPr>
        <p:spPr>
          <a:xfrm>
            <a:off x="1027088" y="4501144"/>
            <a:ext cx="7886700" cy="4664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rgbClr val="FF00FF"/>
                </a:solidFill>
              </a:rPr>
              <a:t>Copie as informações e cole abaixo do título e verifique o alinhamento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505" name="Google Shape;505;p51"/>
          <p:cNvSpPr txBox="1"/>
          <p:nvPr>
            <p:ph type="title"/>
          </p:nvPr>
        </p:nvSpPr>
        <p:spPr>
          <a:xfrm>
            <a:off x="305458" y="273844"/>
            <a:ext cx="1985625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bril Fatface"/>
              <a:buNone/>
            </a:pPr>
            <a:r>
              <a:rPr lang="pt-BR" sz="4100">
                <a:latin typeface="Impact"/>
                <a:ea typeface="Impact"/>
                <a:cs typeface="Impact"/>
                <a:sym typeface="Impact"/>
              </a:rPr>
              <a:t>Desafio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06" name="Google Shape;506;p51"/>
          <p:cNvSpPr txBox="1"/>
          <p:nvPr>
            <p:ph type="title"/>
          </p:nvPr>
        </p:nvSpPr>
        <p:spPr>
          <a:xfrm>
            <a:off x="3579190" y="319125"/>
            <a:ext cx="1985625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bril Fatface"/>
              <a:buNone/>
            </a:pPr>
            <a:r>
              <a:rPr lang="pt-BR" sz="4100">
                <a:latin typeface="Impact"/>
                <a:ea typeface="Impact"/>
                <a:cs typeface="Impact"/>
                <a:sym typeface="Impact"/>
              </a:rPr>
              <a:t>Insight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07" name="Google Shape;507;p51"/>
          <p:cNvSpPr txBox="1"/>
          <p:nvPr>
            <p:ph type="title"/>
          </p:nvPr>
        </p:nvSpPr>
        <p:spPr>
          <a:xfrm>
            <a:off x="6583481" y="273844"/>
            <a:ext cx="223875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bril Fatface"/>
              <a:buNone/>
            </a:pPr>
            <a:r>
              <a:rPr lang="pt-BR" sz="4100">
                <a:latin typeface="Impact"/>
                <a:ea typeface="Impact"/>
                <a:cs typeface="Impact"/>
                <a:sym typeface="Impact"/>
              </a:rPr>
              <a:t>Solução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08" name="Google Shape;508;p51"/>
          <p:cNvSpPr txBox="1"/>
          <p:nvPr>
            <p:ph idx="1" type="body"/>
          </p:nvPr>
        </p:nvSpPr>
        <p:spPr>
          <a:xfrm>
            <a:off x="362606" y="1151006"/>
            <a:ext cx="2453850" cy="4664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rgbClr val="999999"/>
                </a:solidFill>
              </a:rPr>
              <a:t>Digite aqui o desafio: 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descr="Uma imagem contendo texto, mapa&#10;&#10;Descrição gerada automaticamente" id="509" name="Google Shape;509;p51"/>
          <p:cNvPicPr preferRelativeResize="0"/>
          <p:nvPr/>
        </p:nvPicPr>
        <p:blipFill rotWithShape="1">
          <a:blip r:embed="rId3">
            <a:alphaModFix amt="5000"/>
          </a:blip>
          <a:srcRect b="1453" l="0" r="59263" t="91494"/>
          <a:stretch/>
        </p:blipFill>
        <p:spPr>
          <a:xfrm>
            <a:off x="161323" y="3706315"/>
            <a:ext cx="3053512" cy="93947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51"/>
          <p:cNvSpPr/>
          <p:nvPr/>
        </p:nvSpPr>
        <p:spPr>
          <a:xfrm>
            <a:off x="502200" y="1877321"/>
            <a:ext cx="1066725" cy="9351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51"/>
          <p:cNvSpPr/>
          <p:nvPr/>
        </p:nvSpPr>
        <p:spPr>
          <a:xfrm>
            <a:off x="4141511" y="1789511"/>
            <a:ext cx="1066725" cy="935100"/>
          </a:xfrm>
          <a:prstGeom prst="foldedCorner">
            <a:avLst>
              <a:gd fmla="val 16667" name="adj"/>
            </a:avLst>
          </a:prstGeom>
          <a:solidFill>
            <a:srgbClr val="FF66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51"/>
          <p:cNvSpPr/>
          <p:nvPr/>
        </p:nvSpPr>
        <p:spPr>
          <a:xfrm>
            <a:off x="7205330" y="1877326"/>
            <a:ext cx="1066725" cy="9351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texto, mapa&#10;&#10;Descrição gerada automaticamente" id="517" name="Google Shape;517;p52"/>
          <p:cNvPicPr preferRelativeResize="0"/>
          <p:nvPr/>
        </p:nvPicPr>
        <p:blipFill rotWithShape="1">
          <a:blip r:embed="rId4">
            <a:alphaModFix/>
          </a:blip>
          <a:srcRect b="1453" l="0" r="59263" t="91494"/>
          <a:stretch/>
        </p:blipFill>
        <p:spPr>
          <a:xfrm rot="5400000">
            <a:off x="7799591" y="664275"/>
            <a:ext cx="1834259" cy="564336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2"/>
          <p:cNvSpPr txBox="1"/>
          <p:nvPr/>
        </p:nvSpPr>
        <p:spPr>
          <a:xfrm>
            <a:off x="1661290" y="1387365"/>
            <a:ext cx="3257551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52"/>
          <p:cNvSpPr txBox="1"/>
          <p:nvPr/>
        </p:nvSpPr>
        <p:spPr>
          <a:xfrm>
            <a:off x="1661290" y="3248305"/>
            <a:ext cx="3257551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2"/>
          <p:cNvSpPr txBox="1"/>
          <p:nvPr/>
        </p:nvSpPr>
        <p:spPr>
          <a:xfrm>
            <a:off x="5047921" y="1387365"/>
            <a:ext cx="3257552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2"/>
          <p:cNvSpPr txBox="1"/>
          <p:nvPr/>
        </p:nvSpPr>
        <p:spPr>
          <a:xfrm>
            <a:off x="5047921" y="3375263"/>
            <a:ext cx="3257552" cy="253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7024847" y="1555969"/>
            <a:ext cx="1910475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 sz="1400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Dicas: pense em quem impacta o seu problema e quem é impactado por ele.</a:t>
            </a:r>
            <a:endParaRPr sz="1400">
              <a:solidFill>
                <a:srgbClr val="FF00FF"/>
              </a:solidFill>
            </a:endParaRPr>
          </a:p>
        </p:txBody>
      </p:sp>
      <p:sp>
        <p:nvSpPr>
          <p:cNvPr id="233" name="Google Shape;233;p38"/>
          <p:cNvSpPr txBox="1"/>
          <p:nvPr>
            <p:ph type="title"/>
          </p:nvPr>
        </p:nvSpPr>
        <p:spPr>
          <a:xfrm>
            <a:off x="305459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bril Fatface"/>
              <a:buNone/>
            </a:pPr>
            <a:r>
              <a:rPr lang="pt-BR" sz="4100">
                <a:latin typeface="Impact"/>
                <a:ea typeface="Impact"/>
                <a:cs typeface="Impact"/>
                <a:sym typeface="Impact"/>
              </a:rPr>
              <a:t>Stakeholders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269125" y="1058400"/>
            <a:ext cx="8724300" cy="3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Liste aqui: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1)  Responsáveis por filhos e PCD.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2) Órgãos públicos ( bombeiros, hospitais, assistência social e policiais 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Uma imagem contendo texto, mapa&#10;&#10;Descrição gerada automaticamente" id="235" name="Google Shape;235;p38"/>
          <p:cNvPicPr preferRelativeResize="0"/>
          <p:nvPr/>
        </p:nvPicPr>
        <p:blipFill rotWithShape="1">
          <a:blip r:embed="rId3">
            <a:alphaModFix/>
          </a:blip>
          <a:srcRect b="1453" l="0" r="59263" t="91494"/>
          <a:stretch/>
        </p:blipFill>
        <p:spPr>
          <a:xfrm>
            <a:off x="7062952" y="4451757"/>
            <a:ext cx="1834259" cy="56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/>
        </p:nvSpPr>
        <p:spPr>
          <a:xfrm>
            <a:off x="2452850" y="1952625"/>
            <a:ext cx="1819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2452856" y="3410075"/>
            <a:ext cx="2928375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1296714" y="807983"/>
            <a:ext cx="42763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9"/>
          <p:cNvSpPr txBox="1"/>
          <p:nvPr/>
        </p:nvSpPr>
        <p:spPr>
          <a:xfrm>
            <a:off x="5691356" y="433567"/>
            <a:ext cx="1229625" cy="2769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automaticamente" id="244" name="Google Shape;244;p39"/>
          <p:cNvPicPr preferRelativeResize="0"/>
          <p:nvPr/>
        </p:nvPicPr>
        <p:blipFill rotWithShape="1">
          <a:blip r:embed="rId4">
            <a:alphaModFix amt="5000"/>
          </a:blip>
          <a:srcRect b="1453" l="0" r="59263" t="91494"/>
          <a:stretch/>
        </p:blipFill>
        <p:spPr>
          <a:xfrm rot="-5400000">
            <a:off x="7017863" y="1125748"/>
            <a:ext cx="2539899" cy="78143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/>
          <p:nvPr/>
        </p:nvSpPr>
        <p:spPr>
          <a:xfrm>
            <a:off x="4709900" y="2235325"/>
            <a:ext cx="4306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4366000" y="2175525"/>
            <a:ext cx="9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9"/>
          <p:cNvSpPr txBox="1"/>
          <p:nvPr/>
        </p:nvSpPr>
        <p:spPr>
          <a:xfrm>
            <a:off x="4493075" y="2474550"/>
            <a:ext cx="82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4455725" y="2092825"/>
            <a:ext cx="101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1659675" y="1584925"/>
            <a:ext cx="4306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1420450" y="1263425"/>
            <a:ext cx="82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Cidades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9"/>
          <p:cNvSpPr txBox="1"/>
          <p:nvPr/>
        </p:nvSpPr>
        <p:spPr>
          <a:xfrm>
            <a:off x="5917425" y="1985125"/>
            <a:ext cx="904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Órgãos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públicos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9"/>
          <p:cNvSpPr txBox="1"/>
          <p:nvPr/>
        </p:nvSpPr>
        <p:spPr>
          <a:xfrm>
            <a:off x="4511075" y="2846925"/>
            <a:ext cx="90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Asilos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2600225" y="1502675"/>
            <a:ext cx="82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Casas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4388500" y="1700525"/>
            <a:ext cx="90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Parques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3485000" y="1548875"/>
            <a:ext cx="90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Clubes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/>
        </p:nvSpPr>
        <p:spPr>
          <a:xfrm>
            <a:off x="644379" y="626535"/>
            <a:ext cx="1417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Necessidades: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0"/>
          <p:cNvSpPr txBox="1"/>
          <p:nvPr/>
        </p:nvSpPr>
        <p:spPr>
          <a:xfrm>
            <a:off x="644366" y="1792656"/>
            <a:ext cx="1417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Padrões: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644366" y="3006951"/>
            <a:ext cx="1417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Problemas: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0"/>
          <p:cNvSpPr txBox="1"/>
          <p:nvPr/>
        </p:nvSpPr>
        <p:spPr>
          <a:xfrm>
            <a:off x="644366" y="4140813"/>
            <a:ext cx="1417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Relacionamentos: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0"/>
          <p:cNvSpPr txBox="1"/>
          <p:nvPr/>
        </p:nvSpPr>
        <p:spPr>
          <a:xfrm>
            <a:off x="3496616" y="623439"/>
            <a:ext cx="1417065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Restrições: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6438388" y="602658"/>
            <a:ext cx="1417065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Dificuldades: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3496616" y="1809610"/>
            <a:ext cx="1417065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Adaptações: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216188" y="46538"/>
            <a:ext cx="25095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pt-BR" sz="27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Observação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automaticamente" id="268" name="Google Shape;268;p40"/>
          <p:cNvPicPr preferRelativeResize="0"/>
          <p:nvPr/>
        </p:nvPicPr>
        <p:blipFill rotWithShape="1">
          <a:blip r:embed="rId4">
            <a:alphaModFix amt="5000"/>
          </a:blip>
          <a:srcRect b="1453" l="0" r="59263" t="91494"/>
          <a:stretch/>
        </p:blipFill>
        <p:spPr>
          <a:xfrm>
            <a:off x="4483176" y="3709514"/>
            <a:ext cx="4660818" cy="143398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0"/>
          <p:cNvSpPr/>
          <p:nvPr/>
        </p:nvSpPr>
        <p:spPr>
          <a:xfrm>
            <a:off x="591657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0"/>
          <p:cNvSpPr/>
          <p:nvPr/>
        </p:nvSpPr>
        <p:spPr>
          <a:xfrm>
            <a:off x="1439600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SOFWARE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0"/>
          <p:cNvSpPr/>
          <p:nvPr/>
        </p:nvSpPr>
        <p:spPr>
          <a:xfrm>
            <a:off x="2292794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0"/>
          <p:cNvSpPr/>
          <p:nvPr/>
        </p:nvSpPr>
        <p:spPr>
          <a:xfrm>
            <a:off x="3515026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LGPD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0"/>
          <p:cNvSpPr/>
          <p:nvPr/>
        </p:nvSpPr>
        <p:spPr>
          <a:xfrm>
            <a:off x="4362969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CRIPTOGRAFIA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0"/>
          <p:cNvSpPr/>
          <p:nvPr/>
        </p:nvSpPr>
        <p:spPr>
          <a:xfrm>
            <a:off x="5216162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Limitação do Hardware</a:t>
            </a:r>
            <a:endParaRPr b="1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0"/>
          <p:cNvSpPr/>
          <p:nvPr/>
        </p:nvSpPr>
        <p:spPr>
          <a:xfrm>
            <a:off x="6438388" y="842513"/>
            <a:ext cx="875518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 DA PULSEIRA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0"/>
          <p:cNvSpPr/>
          <p:nvPr/>
        </p:nvSpPr>
        <p:spPr>
          <a:xfrm>
            <a:off x="7353500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CHIP LOCALIZADOR</a:t>
            </a:r>
            <a:endParaRPr b="1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0"/>
          <p:cNvSpPr/>
          <p:nvPr/>
        </p:nvSpPr>
        <p:spPr>
          <a:xfrm>
            <a:off x="8206694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MONETIZAÇÃO</a:t>
            </a:r>
            <a:endParaRPr b="1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0"/>
          <p:cNvSpPr/>
          <p:nvPr/>
        </p:nvSpPr>
        <p:spPr>
          <a:xfrm>
            <a:off x="589042" y="1990950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</a:t>
            </a: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ORIENTADA</a:t>
            </a: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OBJETOS</a:t>
            </a:r>
            <a:endParaRPr b="1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0"/>
          <p:cNvSpPr/>
          <p:nvPr/>
        </p:nvSpPr>
        <p:spPr>
          <a:xfrm>
            <a:off x="1436985" y="1990950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JIRA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0"/>
          <p:cNvSpPr/>
          <p:nvPr/>
        </p:nvSpPr>
        <p:spPr>
          <a:xfrm>
            <a:off x="2290178" y="1990950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METODOLOGIAS </a:t>
            </a:r>
            <a:r>
              <a:rPr b="1" lang="pt-B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ÁGEIS</a:t>
            </a:r>
            <a:endParaRPr b="1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0"/>
          <p:cNvSpPr/>
          <p:nvPr/>
        </p:nvSpPr>
        <p:spPr>
          <a:xfrm>
            <a:off x="3515026" y="1990950"/>
            <a:ext cx="875400" cy="6486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 DA PULSEIRA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4362960" y="1990950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Drivers do Software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0"/>
          <p:cNvSpPr/>
          <p:nvPr/>
        </p:nvSpPr>
        <p:spPr>
          <a:xfrm>
            <a:off x="5216153" y="1990950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Material da pulseira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0"/>
          <p:cNvSpPr/>
          <p:nvPr/>
        </p:nvSpPr>
        <p:spPr>
          <a:xfrm>
            <a:off x="589041" y="3193913"/>
            <a:ext cx="847996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0"/>
          <p:cNvSpPr/>
          <p:nvPr/>
        </p:nvSpPr>
        <p:spPr>
          <a:xfrm>
            <a:off x="1434350" y="31939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DADOS SENSÍVEIS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0"/>
          <p:cNvSpPr/>
          <p:nvPr/>
        </p:nvSpPr>
        <p:spPr>
          <a:xfrm>
            <a:off x="2287544" y="31939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Vida </a:t>
            </a: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útil</a:t>
            </a: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do software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0"/>
          <p:cNvSpPr/>
          <p:nvPr/>
        </p:nvSpPr>
        <p:spPr>
          <a:xfrm>
            <a:off x="589042" y="43373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RESPONSÁVEIS POR MENORES E PCD</a:t>
            </a:r>
            <a:endParaRPr b="1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0"/>
          <p:cNvSpPr/>
          <p:nvPr/>
        </p:nvSpPr>
        <p:spPr>
          <a:xfrm>
            <a:off x="1436985" y="43373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ÓRGÃOS PÚBLICOS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0"/>
          <p:cNvSpPr/>
          <p:nvPr/>
        </p:nvSpPr>
        <p:spPr>
          <a:xfrm>
            <a:off x="2290178" y="43373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Viajantes 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0"/>
          <p:cNvSpPr/>
          <p:nvPr/>
        </p:nvSpPr>
        <p:spPr>
          <a:xfrm>
            <a:off x="586407" y="842500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1434350" y="842513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0"/>
          <p:cNvSpPr/>
          <p:nvPr/>
        </p:nvSpPr>
        <p:spPr>
          <a:xfrm>
            <a:off x="2287544" y="842513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PULSEIRA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0"/>
          <p:cNvSpPr/>
          <p:nvPr/>
        </p:nvSpPr>
        <p:spPr>
          <a:xfrm>
            <a:off x="581150" y="842500"/>
            <a:ext cx="848100" cy="6486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/>
        </p:nvSpPr>
        <p:spPr>
          <a:xfrm>
            <a:off x="219782" y="582719"/>
            <a:ext cx="1536831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Sentimentos: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3196007" y="594521"/>
            <a:ext cx="1536831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Expectativas: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3196007" y="1780422"/>
            <a:ext cx="1536831" cy="227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Tomadas de Decisão: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6144523" y="594521"/>
            <a:ext cx="1536750" cy="245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Medos: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6144523" y="1780422"/>
            <a:ext cx="1536831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Aspirações: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6144523" y="2945392"/>
            <a:ext cx="1536831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Pensamentos: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6144523" y="4004830"/>
            <a:ext cx="1536831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Aspectos Culturais: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219782" y="0"/>
            <a:ext cx="2607053" cy="4914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Empatia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automaticamente" id="306" name="Google Shape;306;p41"/>
          <p:cNvPicPr preferRelativeResize="0"/>
          <p:nvPr/>
        </p:nvPicPr>
        <p:blipFill rotWithShape="1">
          <a:blip r:embed="rId4">
            <a:alphaModFix amt="5000"/>
          </a:blip>
          <a:srcRect b="1453" l="0" r="59263" t="91494"/>
          <a:stretch/>
        </p:blipFill>
        <p:spPr>
          <a:xfrm>
            <a:off x="323114" y="3410426"/>
            <a:ext cx="4660819" cy="143398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/>
          <p:nvPr/>
        </p:nvSpPr>
        <p:spPr>
          <a:xfrm>
            <a:off x="219781" y="842513"/>
            <a:ext cx="837493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1"/>
          <p:cNvSpPr/>
          <p:nvPr/>
        </p:nvSpPr>
        <p:spPr>
          <a:xfrm>
            <a:off x="1096706" y="842513"/>
            <a:ext cx="7360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1877500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1"/>
          <p:cNvSpPr/>
          <p:nvPr/>
        </p:nvSpPr>
        <p:spPr>
          <a:xfrm>
            <a:off x="3172126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Desenvolver um produto </a:t>
            </a:r>
            <a:r>
              <a:rPr lang="pt-B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energeticamente</a:t>
            </a:r>
            <a:r>
              <a:rPr lang="pt-B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eficiente e seguro 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1"/>
          <p:cNvSpPr/>
          <p:nvPr/>
        </p:nvSpPr>
        <p:spPr>
          <a:xfrm>
            <a:off x="4020069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uma cultura voltada ao monitoramento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1"/>
          <p:cNvSpPr/>
          <p:nvPr/>
        </p:nvSpPr>
        <p:spPr>
          <a:xfrm>
            <a:off x="4873262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Diminuir o </a:t>
            </a: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sequestro de forma significativa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1"/>
          <p:cNvSpPr/>
          <p:nvPr/>
        </p:nvSpPr>
        <p:spPr>
          <a:xfrm>
            <a:off x="6162650" y="842525"/>
            <a:ext cx="850500" cy="6486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SEGURANÇA DE 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1"/>
          <p:cNvSpPr/>
          <p:nvPr/>
        </p:nvSpPr>
        <p:spPr>
          <a:xfrm>
            <a:off x="7010600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1"/>
          <p:cNvSpPr/>
          <p:nvPr/>
        </p:nvSpPr>
        <p:spPr>
          <a:xfrm>
            <a:off x="7863794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Falhas do hardware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1"/>
          <p:cNvSpPr/>
          <p:nvPr/>
        </p:nvSpPr>
        <p:spPr>
          <a:xfrm>
            <a:off x="3196013" y="2011004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1"/>
          <p:cNvSpPr/>
          <p:nvPr/>
        </p:nvSpPr>
        <p:spPr>
          <a:xfrm>
            <a:off x="4043957" y="2011004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1"/>
          <p:cNvSpPr/>
          <p:nvPr/>
        </p:nvSpPr>
        <p:spPr>
          <a:xfrm>
            <a:off x="4897150" y="2011004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1"/>
          <p:cNvSpPr/>
          <p:nvPr/>
        </p:nvSpPr>
        <p:spPr>
          <a:xfrm>
            <a:off x="6144522" y="2011013"/>
            <a:ext cx="850540" cy="648666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Produto competitivo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1"/>
          <p:cNvSpPr/>
          <p:nvPr/>
        </p:nvSpPr>
        <p:spPr>
          <a:xfrm>
            <a:off x="7034488" y="2011004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Agregar valor para a sociedade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1"/>
          <p:cNvSpPr/>
          <p:nvPr/>
        </p:nvSpPr>
        <p:spPr>
          <a:xfrm>
            <a:off x="7887681" y="2011004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Incentivar uso de tecnologia voltada a segurança</a:t>
            </a:r>
            <a:endParaRPr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1"/>
          <p:cNvSpPr/>
          <p:nvPr/>
        </p:nvSpPr>
        <p:spPr>
          <a:xfrm>
            <a:off x="6183929" y="3178547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Quantos desenvolvedores contratar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1"/>
          <p:cNvSpPr/>
          <p:nvPr/>
        </p:nvSpPr>
        <p:spPr>
          <a:xfrm>
            <a:off x="7031873" y="3178547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 preço comprar pelo produto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1"/>
          <p:cNvSpPr/>
          <p:nvPr/>
        </p:nvSpPr>
        <p:spPr>
          <a:xfrm>
            <a:off x="7885066" y="3178547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Disponibilidade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venda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Estoque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1"/>
          <p:cNvSpPr/>
          <p:nvPr/>
        </p:nvSpPr>
        <p:spPr>
          <a:xfrm>
            <a:off x="6183919" y="4249979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Estimular </a:t>
            </a: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ao deslocamento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7031863" y="4249979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Estimular uma melhor comunicação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1"/>
          <p:cNvSpPr/>
          <p:nvPr/>
        </p:nvSpPr>
        <p:spPr>
          <a:xfrm>
            <a:off x="7885056" y="4249979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Estimular o desenvolvimento no setor do monitoramento</a:t>
            </a:r>
            <a:endParaRPr sz="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-3401600" y="919175"/>
            <a:ext cx="430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1"/>
          <p:cNvSpPr/>
          <p:nvPr/>
        </p:nvSpPr>
        <p:spPr>
          <a:xfrm>
            <a:off x="1060463" y="842550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CONFORTO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234279" y="842560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1"/>
          <p:cNvSpPr txBox="1"/>
          <p:nvPr/>
        </p:nvSpPr>
        <p:spPr>
          <a:xfrm>
            <a:off x="1872163" y="989850"/>
            <a:ext cx="102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CONFIANÇA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 txBox="1"/>
          <p:nvPr/>
        </p:nvSpPr>
        <p:spPr>
          <a:xfrm>
            <a:off x="6496650" y="3453925"/>
            <a:ext cx="266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7107025" y="799425"/>
            <a:ext cx="73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Falhas 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software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"/>
            <a:ext cx="9232900" cy="519350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2"/>
          <p:cNvSpPr/>
          <p:nvPr/>
        </p:nvSpPr>
        <p:spPr>
          <a:xfrm>
            <a:off x="266325" y="815400"/>
            <a:ext cx="2096100" cy="843900"/>
          </a:xfrm>
          <a:prstGeom prst="foldedCorner">
            <a:avLst>
              <a:gd fmla="val 16667" name="adj"/>
            </a:avLst>
          </a:prstGeom>
          <a:solidFill>
            <a:srgbClr val="FF66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2"/>
          <p:cNvSpPr/>
          <p:nvPr/>
        </p:nvSpPr>
        <p:spPr>
          <a:xfrm>
            <a:off x="4086144" y="742232"/>
            <a:ext cx="1066800" cy="935100"/>
          </a:xfrm>
          <a:prstGeom prst="foldedCorner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2"/>
          <p:cNvSpPr/>
          <p:nvPr/>
        </p:nvSpPr>
        <p:spPr>
          <a:xfrm>
            <a:off x="6442105" y="742227"/>
            <a:ext cx="2323500" cy="10722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2"/>
          <p:cNvSpPr/>
          <p:nvPr/>
        </p:nvSpPr>
        <p:spPr>
          <a:xfrm>
            <a:off x="266323" y="2379200"/>
            <a:ext cx="1992300" cy="9351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2"/>
          <p:cNvSpPr/>
          <p:nvPr/>
        </p:nvSpPr>
        <p:spPr>
          <a:xfrm>
            <a:off x="172889" y="4025200"/>
            <a:ext cx="2291400" cy="935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2"/>
          <p:cNvSpPr/>
          <p:nvPr/>
        </p:nvSpPr>
        <p:spPr>
          <a:xfrm>
            <a:off x="6651690" y="2241175"/>
            <a:ext cx="2047800" cy="979200"/>
          </a:xfrm>
          <a:prstGeom prst="foldedCorner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2"/>
          <p:cNvSpPr/>
          <p:nvPr/>
        </p:nvSpPr>
        <p:spPr>
          <a:xfrm>
            <a:off x="3361440" y="3983200"/>
            <a:ext cx="2393100" cy="1019100"/>
          </a:xfrm>
          <a:prstGeom prst="foldedCorner">
            <a:avLst>
              <a:gd fmla="val 16667" name="adj"/>
            </a:avLst>
          </a:prstGeom>
          <a:solidFill>
            <a:srgbClr val="FF66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-1" y="551006"/>
            <a:ext cx="2169675" cy="245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Problemas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2"/>
          <p:cNvSpPr txBox="1"/>
          <p:nvPr/>
        </p:nvSpPr>
        <p:spPr>
          <a:xfrm>
            <a:off x="-1" y="1981706"/>
            <a:ext cx="2169675" cy="245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Oportunidades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2"/>
          <p:cNvSpPr txBox="1"/>
          <p:nvPr/>
        </p:nvSpPr>
        <p:spPr>
          <a:xfrm>
            <a:off x="-31745" y="3668288"/>
            <a:ext cx="21696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Informações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349100" y="806400"/>
            <a:ext cx="221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LGPD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CONFECÇÃO DAS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PULSEIRAS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4086150" y="815400"/>
            <a:ext cx="1066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2"/>
          <p:cNvSpPr txBox="1"/>
          <p:nvPr/>
        </p:nvSpPr>
        <p:spPr>
          <a:xfrm>
            <a:off x="6677088" y="790913"/>
            <a:ext cx="216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LOCALIZAÇÃO EM TEMPO REAL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COMUNICAÇÃO DE DADOS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2"/>
          <p:cNvSpPr txBox="1"/>
          <p:nvPr/>
        </p:nvSpPr>
        <p:spPr>
          <a:xfrm>
            <a:off x="304950" y="2411300"/>
            <a:ext cx="2047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MELHORAR A SEGURANÇA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MERCADO POUCO EXPLORADO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BRASIL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2"/>
          <p:cNvSpPr txBox="1"/>
          <p:nvPr/>
        </p:nvSpPr>
        <p:spPr>
          <a:xfrm>
            <a:off x="279500" y="4185375"/>
            <a:ext cx="2212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SENSÍVEIS DOS USUÁRIOS DA APLICAÇÃO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2"/>
          <p:cNvSpPr/>
          <p:nvPr/>
        </p:nvSpPr>
        <p:spPr>
          <a:xfrm>
            <a:off x="3386655" y="2224377"/>
            <a:ext cx="2323500" cy="10722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2"/>
          <p:cNvSpPr txBox="1"/>
          <p:nvPr/>
        </p:nvSpPr>
        <p:spPr>
          <a:xfrm>
            <a:off x="3478313" y="2500400"/>
            <a:ext cx="221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NACIONAL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PARCERIA COM OUTRAS EMPRESAS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2"/>
          <p:cNvSpPr txBox="1"/>
          <p:nvPr/>
        </p:nvSpPr>
        <p:spPr>
          <a:xfrm>
            <a:off x="6677150" y="2447125"/>
            <a:ext cx="221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TERCEIRIZAR FABRICAÇÃO DAS PULSEIRAS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2"/>
          <p:cNvSpPr txBox="1"/>
          <p:nvPr/>
        </p:nvSpPr>
        <p:spPr>
          <a:xfrm>
            <a:off x="3465600" y="4235725"/>
            <a:ext cx="221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DE LOCALIZAÇÃO DO GOOGLE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2"/>
          <p:cNvSpPr txBox="1"/>
          <p:nvPr/>
        </p:nvSpPr>
        <p:spPr>
          <a:xfrm>
            <a:off x="6651700" y="4142675"/>
            <a:ext cx="221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2"/>
          <p:cNvSpPr txBox="1"/>
          <p:nvPr/>
        </p:nvSpPr>
        <p:spPr>
          <a:xfrm>
            <a:off x="6775375" y="1659425"/>
            <a:ext cx="1845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6669513" y="1426388"/>
            <a:ext cx="20961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DE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COMÉRCIO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texto, mapa&#10;&#10;Descrição gerada automaticamente" id="365" name="Google Shape;365;p43"/>
          <p:cNvPicPr preferRelativeResize="0"/>
          <p:nvPr/>
        </p:nvPicPr>
        <p:blipFill rotWithShape="1">
          <a:blip r:embed="rId3">
            <a:alphaModFix amt="5000"/>
          </a:blip>
          <a:srcRect b="1453" l="0" r="59263" t="91494"/>
          <a:stretch/>
        </p:blipFill>
        <p:spPr>
          <a:xfrm>
            <a:off x="323114" y="3410426"/>
            <a:ext cx="4660819" cy="143398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3"/>
          <p:cNvSpPr txBox="1"/>
          <p:nvPr>
            <p:ph type="title"/>
          </p:nvPr>
        </p:nvSpPr>
        <p:spPr>
          <a:xfrm>
            <a:off x="305459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bril Fatface"/>
              <a:buNone/>
            </a:pPr>
            <a:r>
              <a:rPr lang="pt-BR" sz="3000">
                <a:latin typeface="Impact"/>
                <a:ea typeface="Impact"/>
                <a:cs typeface="Impact"/>
                <a:sym typeface="Impact"/>
              </a:rPr>
              <a:t>Planejamento das Entrevistas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67" name="Google Shape;367;p4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Elaborar questões aqui: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65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Uma imagem contendo texto, mapa&#10;&#10;Descrição gerada automaticamente" id="368" name="Google Shape;368;p43"/>
          <p:cNvPicPr preferRelativeResize="0"/>
          <p:nvPr/>
        </p:nvPicPr>
        <p:blipFill rotWithShape="1">
          <a:blip r:embed="rId3">
            <a:alphaModFix/>
          </a:blip>
          <a:srcRect b="1453" l="0" r="59263" t="91494"/>
          <a:stretch/>
        </p:blipFill>
        <p:spPr>
          <a:xfrm>
            <a:off x="7062952" y="4451757"/>
            <a:ext cx="1834259" cy="56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 txBox="1"/>
          <p:nvPr>
            <p:ph type="title"/>
          </p:nvPr>
        </p:nvSpPr>
        <p:spPr>
          <a:xfrm>
            <a:off x="628650" y="3749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>
                <a:latin typeface="Impact"/>
                <a:ea typeface="Impact"/>
                <a:cs typeface="Impact"/>
                <a:sym typeface="Impact"/>
              </a:rPr>
              <a:t>Resumo da entrevista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74" name="Google Shape;374;p4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"/>
          <p:cNvSpPr txBox="1"/>
          <p:nvPr/>
        </p:nvSpPr>
        <p:spPr>
          <a:xfrm>
            <a:off x="7204422" y="2015391"/>
            <a:ext cx="1536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Contexto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528979" y="415165"/>
            <a:ext cx="1466497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Sociais: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5"/>
          <p:cNvSpPr txBox="1"/>
          <p:nvPr/>
        </p:nvSpPr>
        <p:spPr>
          <a:xfrm>
            <a:off x="528972" y="1552763"/>
            <a:ext cx="2640600" cy="245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Geográficos: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5"/>
          <p:cNvSpPr txBox="1"/>
          <p:nvPr/>
        </p:nvSpPr>
        <p:spPr>
          <a:xfrm>
            <a:off x="528979" y="2679647"/>
            <a:ext cx="1466497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Políticos: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5"/>
          <p:cNvSpPr txBox="1"/>
          <p:nvPr/>
        </p:nvSpPr>
        <p:spPr>
          <a:xfrm>
            <a:off x="528979" y="3813218"/>
            <a:ext cx="2539803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Tecnológicos: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5"/>
          <p:cNvSpPr txBox="1"/>
          <p:nvPr/>
        </p:nvSpPr>
        <p:spPr>
          <a:xfrm>
            <a:off x="6423244" y="3783490"/>
            <a:ext cx="1466497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Sociedade: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5"/>
          <p:cNvSpPr txBox="1"/>
          <p:nvPr/>
        </p:nvSpPr>
        <p:spPr>
          <a:xfrm>
            <a:off x="3495365" y="3783490"/>
            <a:ext cx="1466497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Legais: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5"/>
          <p:cNvSpPr txBox="1"/>
          <p:nvPr/>
        </p:nvSpPr>
        <p:spPr>
          <a:xfrm>
            <a:off x="3495365" y="2649920"/>
            <a:ext cx="2559072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Econômicos: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5"/>
          <p:cNvSpPr/>
          <p:nvPr/>
        </p:nvSpPr>
        <p:spPr>
          <a:xfrm>
            <a:off x="563167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5"/>
          <p:cNvSpPr/>
          <p:nvPr/>
        </p:nvSpPr>
        <p:spPr>
          <a:xfrm>
            <a:off x="1411110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5"/>
          <p:cNvSpPr/>
          <p:nvPr/>
        </p:nvSpPr>
        <p:spPr>
          <a:xfrm>
            <a:off x="2264303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5"/>
          <p:cNvSpPr/>
          <p:nvPr/>
        </p:nvSpPr>
        <p:spPr>
          <a:xfrm>
            <a:off x="3486535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LGPD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5"/>
          <p:cNvSpPr/>
          <p:nvPr/>
        </p:nvSpPr>
        <p:spPr>
          <a:xfrm>
            <a:off x="4334479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5"/>
          <p:cNvSpPr/>
          <p:nvPr/>
        </p:nvSpPr>
        <p:spPr>
          <a:xfrm>
            <a:off x="5187672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5"/>
          <p:cNvSpPr/>
          <p:nvPr/>
        </p:nvSpPr>
        <p:spPr>
          <a:xfrm>
            <a:off x="6477067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5"/>
          <p:cNvSpPr/>
          <p:nvPr/>
        </p:nvSpPr>
        <p:spPr>
          <a:xfrm>
            <a:off x="7325010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5"/>
          <p:cNvSpPr/>
          <p:nvPr/>
        </p:nvSpPr>
        <p:spPr>
          <a:xfrm>
            <a:off x="8178203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ntendo texto, mapa&#10;&#10;Descrição gerada automaticamente" id="396" name="Google Shape;396;p45"/>
          <p:cNvPicPr preferRelativeResize="0"/>
          <p:nvPr/>
        </p:nvPicPr>
        <p:blipFill rotWithShape="1">
          <a:blip r:embed="rId4">
            <a:alphaModFix amt="5000"/>
          </a:blip>
          <a:srcRect b="1453" l="0" r="59263" t="91494"/>
          <a:stretch/>
        </p:blipFill>
        <p:spPr>
          <a:xfrm>
            <a:off x="4294964" y="222907"/>
            <a:ext cx="4660818" cy="143398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5"/>
          <p:cNvSpPr/>
          <p:nvPr/>
        </p:nvSpPr>
        <p:spPr>
          <a:xfrm>
            <a:off x="528967" y="2924788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5"/>
          <p:cNvSpPr/>
          <p:nvPr/>
        </p:nvSpPr>
        <p:spPr>
          <a:xfrm>
            <a:off x="1411110" y="29248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5"/>
          <p:cNvSpPr/>
          <p:nvPr/>
        </p:nvSpPr>
        <p:spPr>
          <a:xfrm>
            <a:off x="2264303" y="29248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5"/>
          <p:cNvSpPr/>
          <p:nvPr/>
        </p:nvSpPr>
        <p:spPr>
          <a:xfrm>
            <a:off x="3486535" y="29248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5"/>
          <p:cNvSpPr/>
          <p:nvPr/>
        </p:nvSpPr>
        <p:spPr>
          <a:xfrm>
            <a:off x="4334479" y="29248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5"/>
          <p:cNvSpPr/>
          <p:nvPr/>
        </p:nvSpPr>
        <p:spPr>
          <a:xfrm>
            <a:off x="5187672" y="29248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5"/>
          <p:cNvSpPr/>
          <p:nvPr/>
        </p:nvSpPr>
        <p:spPr>
          <a:xfrm>
            <a:off x="560542" y="179123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Distância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5"/>
          <p:cNvSpPr/>
          <p:nvPr/>
        </p:nvSpPr>
        <p:spPr>
          <a:xfrm>
            <a:off x="1408485" y="179123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5"/>
          <p:cNvSpPr/>
          <p:nvPr/>
        </p:nvSpPr>
        <p:spPr>
          <a:xfrm>
            <a:off x="2261678" y="179123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5"/>
          <p:cNvSpPr/>
          <p:nvPr/>
        </p:nvSpPr>
        <p:spPr>
          <a:xfrm>
            <a:off x="560542" y="657675"/>
            <a:ext cx="803175" cy="648666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Aceitação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5"/>
          <p:cNvSpPr/>
          <p:nvPr/>
        </p:nvSpPr>
        <p:spPr>
          <a:xfrm>
            <a:off x="1408485" y="657666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5"/>
          <p:cNvSpPr/>
          <p:nvPr/>
        </p:nvSpPr>
        <p:spPr>
          <a:xfrm>
            <a:off x="2261678" y="657666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5"/>
          <p:cNvSpPr txBox="1"/>
          <p:nvPr/>
        </p:nvSpPr>
        <p:spPr>
          <a:xfrm>
            <a:off x="3927925" y="4345225"/>
            <a:ext cx="430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5"/>
          <p:cNvSpPr txBox="1"/>
          <p:nvPr/>
        </p:nvSpPr>
        <p:spPr>
          <a:xfrm>
            <a:off x="470288" y="2925875"/>
            <a:ext cx="99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Liberação de uso em órgãos públicos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