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10" r:id="rId1"/>
  </p:sldMasterIdLst>
  <p:notesMasterIdLst>
    <p:notesMasterId r:id="rId18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9" r:id="rId10"/>
    <p:sldId id="280" r:id="rId11"/>
    <p:sldId id="275" r:id="rId12"/>
    <p:sldId id="276" r:id="rId13"/>
    <p:sldId id="277" r:id="rId14"/>
    <p:sldId id="278" r:id="rId15"/>
    <p:sldId id="281" r:id="rId16"/>
    <p:sldId id="268" r:id="rId17"/>
  </p:sldIdLst>
  <p:sldSz cx="9144000" cy="5143500" type="screen16x9"/>
  <p:notesSz cx="6858000" cy="9144000"/>
  <p:embeddedFontLst>
    <p:embeddedFont>
      <p:font typeface="Berlin Sans FB" panose="020E0602020502020306" pitchFamily="34" charset="0"/>
      <p:regular r:id="rId19"/>
      <p:bold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50" autoAdjust="0"/>
  </p:normalViewPr>
  <p:slideViewPr>
    <p:cSldViewPr snapToGrid="0" showGuides="1">
      <p:cViewPr varScale="1">
        <p:scale>
          <a:sx n="135" d="100"/>
          <a:sy n="135" d="100"/>
        </p:scale>
        <p:origin x="92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1da49a2cfd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1da49a2cfd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f3daa9b66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f3daa9b66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312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120eefed4f9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120eefed4f9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f3daa9b66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f3daa9b66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f3daa9b66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f3daa9b66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746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f3daa9b66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f3daa9b66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57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f3daa9b66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f3daa9b66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941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f3daa9b66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f3daa9b66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941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f3daa9b66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f3daa9b66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636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f3daa9b66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f3daa9b66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201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f3daa9b66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f3daa9b66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2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718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39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735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7703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421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4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36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247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1455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1473825" y="2154600"/>
            <a:ext cx="4580100" cy="1184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00">
                <a:solidFill>
                  <a:srgbClr val="E1745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title" idx="2" hasCustomPrompt="1"/>
          </p:nvPr>
        </p:nvSpPr>
        <p:spPr>
          <a:xfrm>
            <a:off x="1473825" y="882500"/>
            <a:ext cx="2279400" cy="1413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624375" y="3358325"/>
            <a:ext cx="38949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500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>
            <a:spLocks noGrp="1"/>
          </p:cNvSpPr>
          <p:nvPr>
            <p:ph type="ctrTitle"/>
          </p:nvPr>
        </p:nvSpPr>
        <p:spPr>
          <a:xfrm flipH="1">
            <a:off x="3559675" y="1382725"/>
            <a:ext cx="4871100" cy="110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9"/>
          <p:cNvSpPr txBox="1">
            <a:spLocks noGrp="1"/>
          </p:cNvSpPr>
          <p:nvPr>
            <p:ph type="subTitle" idx="1"/>
          </p:nvPr>
        </p:nvSpPr>
        <p:spPr>
          <a:xfrm flipH="1">
            <a:off x="3559675" y="2399975"/>
            <a:ext cx="4871100" cy="12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64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763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146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098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97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930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564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209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23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9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  <p:sldLayoutId id="2147483829" r:id="rId19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abrielaguaru.github.io/BRQ-FIAP/" TargetMode="External"/><Relationship Id="rId5" Type="http://schemas.openxmlformats.org/officeDocument/2006/relationships/hyperlink" Target="https://github.com/gabrielaguaru/BRQ-FIAP" TargetMode="Externa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36"/>
          <p:cNvSpPr/>
          <p:nvPr/>
        </p:nvSpPr>
        <p:spPr>
          <a:xfrm>
            <a:off x="2175163" y="2009040"/>
            <a:ext cx="5354781" cy="36701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rlin Sans FB" panose="020E0602020502020306" pitchFamily="34" charset="0"/>
            </a:endParaRPr>
          </a:p>
        </p:txBody>
      </p:sp>
      <p:sp>
        <p:nvSpPr>
          <p:cNvPr id="1228" name="Google Shape;1228;p36"/>
          <p:cNvSpPr txBox="1">
            <a:spLocks noGrp="1"/>
          </p:cNvSpPr>
          <p:nvPr>
            <p:ph type="ctrTitle"/>
          </p:nvPr>
        </p:nvSpPr>
        <p:spPr>
          <a:xfrm>
            <a:off x="2175163" y="2009040"/>
            <a:ext cx="5299363" cy="56270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Berlin Sans FB" panose="020E0602020502020306" pitchFamily="34" charset="0"/>
              </a:rPr>
              <a:t>Enterprise Challenge BRQ</a:t>
            </a:r>
            <a:endParaRPr sz="3600" dirty="0">
              <a:solidFill>
                <a:schemeClr val="accent3"/>
              </a:solidFill>
              <a:latin typeface="Berlin Sans FB" panose="020E0602020502020306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E63D4DC-4BAF-155E-3FA3-0871CEA76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244" y="2571749"/>
            <a:ext cx="1875956" cy="7919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E604DB2-06A1-5145-84FB-8C3F14F8E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887" y="1655144"/>
            <a:ext cx="1093042" cy="1582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3CF956D-6BE8-D4C7-AD7C-2B350C68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468236" y="4097309"/>
            <a:ext cx="1093042" cy="15820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8428D88-07B3-589C-86E2-8BE9EB415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311" y="4837335"/>
            <a:ext cx="416689" cy="21991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D4458C8-6338-F7E2-DE61-9ACED6597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209" y="871871"/>
            <a:ext cx="6500038" cy="41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6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7"/>
          <p:cNvSpPr txBox="1">
            <a:spLocks noGrp="1"/>
          </p:cNvSpPr>
          <p:nvPr>
            <p:ph type="title"/>
          </p:nvPr>
        </p:nvSpPr>
        <p:spPr>
          <a:xfrm>
            <a:off x="1532475" y="2005300"/>
            <a:ext cx="4515900" cy="250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Berlin Sans FB" panose="020E0602020502020306" pitchFamily="34" charset="0"/>
              </a:rPr>
              <a:t>Insights</a:t>
            </a:r>
            <a:endParaRPr lang="en-US" dirty="0">
              <a:solidFill>
                <a:schemeClr val="accent6"/>
              </a:solidFill>
              <a:latin typeface="Berlin Sans FB" panose="020E0602020502020306" pitchFamily="34" charset="0"/>
            </a:endParaRPr>
          </a:p>
        </p:txBody>
      </p:sp>
      <p:sp>
        <p:nvSpPr>
          <p:cNvPr id="1235" name="Google Shape;1235;p3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rlin Sans FB" panose="020E0602020502020306" pitchFamily="34" charset="0"/>
              </a:rPr>
              <a:t>05</a:t>
            </a:r>
            <a:endParaRPr dirty="0">
              <a:latin typeface="Berlin Sans FB" panose="020E0602020502020306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FD59391-324C-6364-E6A6-1E8D7C88B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311" y="4837335"/>
            <a:ext cx="416689" cy="21991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48BFEC2-2D31-16B4-94BA-2D9A1927F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468236" y="4097309"/>
            <a:ext cx="1093042" cy="1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7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364;p41">
            <a:extLst>
              <a:ext uri="{FF2B5EF4-FFF2-40B4-BE49-F238E27FC236}">
                <a16:creationId xmlns:a16="http://schemas.microsoft.com/office/drawing/2014/main" id="{8E18DD90-0FC7-7702-9AEC-EC57E247590B}"/>
              </a:ext>
            </a:extLst>
          </p:cNvPr>
          <p:cNvSpPr/>
          <p:nvPr/>
        </p:nvSpPr>
        <p:spPr>
          <a:xfrm>
            <a:off x="4779967" y="3344777"/>
            <a:ext cx="698338" cy="5888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rlin Sans FB" panose="020E0602020502020306" pitchFamily="34" charset="0"/>
            </a:endParaRPr>
          </a:p>
        </p:txBody>
      </p:sp>
      <p:sp>
        <p:nvSpPr>
          <p:cNvPr id="33" name="Google Shape;1364;p41">
            <a:extLst>
              <a:ext uri="{FF2B5EF4-FFF2-40B4-BE49-F238E27FC236}">
                <a16:creationId xmlns:a16="http://schemas.microsoft.com/office/drawing/2014/main" id="{CCB642E2-D633-EFCE-E919-F0B05C94B0DE}"/>
              </a:ext>
            </a:extLst>
          </p:cNvPr>
          <p:cNvSpPr/>
          <p:nvPr/>
        </p:nvSpPr>
        <p:spPr>
          <a:xfrm>
            <a:off x="322633" y="4065679"/>
            <a:ext cx="698338" cy="5888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rlin Sans FB" panose="020E0602020502020306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FD59391-324C-6364-E6A6-1E8D7C88B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311" y="4837335"/>
            <a:ext cx="416689" cy="21991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48BFEC2-2D31-16B4-94BA-2D9A1927F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468236" y="4097309"/>
            <a:ext cx="1093042" cy="158203"/>
          </a:xfrm>
          <a:prstGeom prst="rect">
            <a:avLst/>
          </a:prstGeom>
        </p:spPr>
      </p:pic>
      <p:sp>
        <p:nvSpPr>
          <p:cNvPr id="10" name="Google Shape;1468;p43">
            <a:extLst>
              <a:ext uri="{FF2B5EF4-FFF2-40B4-BE49-F238E27FC236}">
                <a16:creationId xmlns:a16="http://schemas.microsoft.com/office/drawing/2014/main" id="{587D0A33-1FCF-3D2E-A65D-1B9D405582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802" y="620407"/>
            <a:ext cx="7800393" cy="55723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Berlin Sans FB" panose="020E0602020502020306" pitchFamily="34" charset="0"/>
              </a:rPr>
              <a:t>Automação casa</a:t>
            </a:r>
            <a:endParaRPr sz="3200" dirty="0">
              <a:solidFill>
                <a:schemeClr val="accent2"/>
              </a:solidFill>
              <a:latin typeface="Berlin Sans FB" panose="020E0602020502020306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839BC4-B28D-D239-3BB8-85EB6A1B89F6}"/>
              </a:ext>
            </a:extLst>
          </p:cNvPr>
          <p:cNvSpPr txBox="1"/>
          <p:nvPr/>
        </p:nvSpPr>
        <p:spPr>
          <a:xfrm>
            <a:off x="206731" y="1186624"/>
            <a:ext cx="87305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i="0" dirty="0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  <a:t>A função de automação casa permitirá que você chegue em sua residência com o máximo de conforto. O computador de bordo irá compartilhar sua localização com uma assistente virtual de sua preferência, realizando ações pré-programadas na mesma, como por exemplo ligar o ar-condicionado em determinada temperatura. As ações serão acionadas quando a localização do carro estiver próxima de casa.</a:t>
            </a:r>
          </a:p>
          <a:p>
            <a:pPr algn="just"/>
            <a:br>
              <a:rPr lang="pt-BR" i="0" dirty="0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</a:br>
            <a:endParaRPr lang="pt-BR" dirty="0">
              <a:solidFill>
                <a:schemeClr val="accent2"/>
              </a:solidFill>
              <a:latin typeface="Berlin Sans FB" panose="020E0602020502020306" pitchFamily="34" charset="0"/>
            </a:endParaRPr>
          </a:p>
        </p:txBody>
      </p:sp>
      <p:sp>
        <p:nvSpPr>
          <p:cNvPr id="19" name="Google Shape;1364;p41">
            <a:extLst>
              <a:ext uri="{FF2B5EF4-FFF2-40B4-BE49-F238E27FC236}">
                <a16:creationId xmlns:a16="http://schemas.microsoft.com/office/drawing/2014/main" id="{6260EF1C-788F-B99B-682F-56B79A8A84D2}"/>
              </a:ext>
            </a:extLst>
          </p:cNvPr>
          <p:cNvSpPr/>
          <p:nvPr/>
        </p:nvSpPr>
        <p:spPr>
          <a:xfrm>
            <a:off x="322633" y="2670399"/>
            <a:ext cx="698338" cy="5888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rlin Sans FB" panose="020E0602020502020306" pitchFamily="34" charset="0"/>
            </a:endParaRPr>
          </a:p>
        </p:txBody>
      </p:sp>
      <p:pic>
        <p:nvPicPr>
          <p:cNvPr id="20" name="Imagem 19" descr="Forma&#10;&#10;Descrição gerada automaticamente com confiança baixa">
            <a:extLst>
              <a:ext uri="{FF2B5EF4-FFF2-40B4-BE49-F238E27FC236}">
                <a16:creationId xmlns:a16="http://schemas.microsoft.com/office/drawing/2014/main" id="{4ED0EB23-6346-8F7C-5311-73E1EAA0C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08" y="2740880"/>
            <a:ext cx="463388" cy="463388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AB60350-A657-ED0B-422C-BB7B0A5A23FD}"/>
              </a:ext>
            </a:extLst>
          </p:cNvPr>
          <p:cNvSpPr txBox="1"/>
          <p:nvPr/>
        </p:nvSpPr>
        <p:spPr>
          <a:xfrm>
            <a:off x="1046443" y="2777202"/>
            <a:ext cx="4163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Berlin Sans FB" panose="020E0602020502020306" pitchFamily="34" charset="0"/>
              </a:rPr>
              <a:t>Automação da iluminação da garagem</a:t>
            </a:r>
          </a:p>
        </p:txBody>
      </p:sp>
      <p:sp>
        <p:nvSpPr>
          <p:cNvPr id="22" name="Google Shape;1364;p41">
            <a:extLst>
              <a:ext uri="{FF2B5EF4-FFF2-40B4-BE49-F238E27FC236}">
                <a16:creationId xmlns:a16="http://schemas.microsoft.com/office/drawing/2014/main" id="{830E9544-6613-BDF2-6426-2EF263CBE651}"/>
              </a:ext>
            </a:extLst>
          </p:cNvPr>
          <p:cNvSpPr/>
          <p:nvPr/>
        </p:nvSpPr>
        <p:spPr>
          <a:xfrm>
            <a:off x="322633" y="3368039"/>
            <a:ext cx="698338" cy="5888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rlin Sans FB" panose="020E0602020502020306" pitchFamily="34" charset="0"/>
            </a:endParaRPr>
          </a:p>
        </p:txBody>
      </p:sp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C791558B-7802-DC81-A735-4A5576CA3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35" y="3435876"/>
            <a:ext cx="453161" cy="453161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3FFF499-F52F-D970-A25C-51DAEC46DF1F}"/>
              </a:ext>
            </a:extLst>
          </p:cNvPr>
          <p:cNvSpPr txBox="1"/>
          <p:nvPr/>
        </p:nvSpPr>
        <p:spPr>
          <a:xfrm>
            <a:off x="1046444" y="3445223"/>
            <a:ext cx="3650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Berlin Sans FB" panose="020E0602020502020306" pitchFamily="34" charset="0"/>
              </a:rPr>
              <a:t>Automação do portão da garagem</a:t>
            </a:r>
          </a:p>
        </p:txBody>
      </p:sp>
      <p:pic>
        <p:nvPicPr>
          <p:cNvPr id="28" name="Imagem 27" descr="Imagem em preto e branco&#10;&#10;Descrição gerada automaticamente">
            <a:extLst>
              <a:ext uri="{FF2B5EF4-FFF2-40B4-BE49-F238E27FC236}">
                <a16:creationId xmlns:a16="http://schemas.microsoft.com/office/drawing/2014/main" id="{39063742-9D06-4271-DFCC-167F103795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108" y="4129918"/>
            <a:ext cx="445090" cy="438732"/>
          </a:xfrm>
          <a:prstGeom prst="rect">
            <a:avLst/>
          </a:prstGeom>
        </p:spPr>
      </p:pic>
      <p:pic>
        <p:nvPicPr>
          <p:cNvPr id="32" name="Imagem 31" descr="Forma&#10;&#10;Descrição gerada automaticamente com confiança baixa">
            <a:extLst>
              <a:ext uri="{FF2B5EF4-FFF2-40B4-BE49-F238E27FC236}">
                <a16:creationId xmlns:a16="http://schemas.microsoft.com/office/drawing/2014/main" id="{18480AE9-F134-B3C8-27C3-DDDC18FD27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773" y="3290026"/>
            <a:ext cx="698338" cy="698338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40AF2A99-4382-BFA1-EEEA-826C37FE5263}"/>
              </a:ext>
            </a:extLst>
          </p:cNvPr>
          <p:cNvSpPr txBox="1"/>
          <p:nvPr/>
        </p:nvSpPr>
        <p:spPr>
          <a:xfrm>
            <a:off x="1002673" y="4164536"/>
            <a:ext cx="3650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Berlin Sans FB" panose="020E0602020502020306" pitchFamily="34" charset="0"/>
              </a:rPr>
              <a:t>Automação para robô aspirador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E7E14F4-D542-9846-6455-A2BF499C7A83}"/>
              </a:ext>
            </a:extLst>
          </p:cNvPr>
          <p:cNvSpPr txBox="1"/>
          <p:nvPr/>
        </p:nvSpPr>
        <p:spPr>
          <a:xfrm>
            <a:off x="5478305" y="3454529"/>
            <a:ext cx="3650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Berlin Sans FB" panose="020E0602020502020306" pitchFamily="34" charset="0"/>
              </a:rPr>
              <a:t>Automação do ar-condicionado</a:t>
            </a:r>
          </a:p>
        </p:txBody>
      </p:sp>
    </p:spTree>
    <p:extLst>
      <p:ext uri="{BB962C8B-B14F-4D97-AF65-F5344CB8AC3E}">
        <p14:creationId xmlns:p14="http://schemas.microsoft.com/office/powerpoint/2010/main" val="152285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FD59391-324C-6364-E6A6-1E8D7C88B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311" y="4837335"/>
            <a:ext cx="416689" cy="21991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48BFEC2-2D31-16B4-94BA-2D9A1927F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468236" y="4097309"/>
            <a:ext cx="1093042" cy="158203"/>
          </a:xfrm>
          <a:prstGeom prst="rect">
            <a:avLst/>
          </a:prstGeom>
        </p:spPr>
      </p:pic>
      <p:sp>
        <p:nvSpPr>
          <p:cNvPr id="10" name="Google Shape;1468;p43">
            <a:extLst>
              <a:ext uri="{FF2B5EF4-FFF2-40B4-BE49-F238E27FC236}">
                <a16:creationId xmlns:a16="http://schemas.microsoft.com/office/drawing/2014/main" id="{587D0A33-1FCF-3D2E-A65D-1B9D405582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802" y="620407"/>
            <a:ext cx="7800393" cy="55723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accent2"/>
                </a:solidFill>
                <a:latin typeface="Berlin Sans FB" panose="020E0602020502020306" pitchFamily="34" charset="0"/>
              </a:rPr>
              <a:t>SOS - Emergência</a:t>
            </a:r>
            <a:endParaRPr sz="3200" dirty="0">
              <a:solidFill>
                <a:schemeClr val="accent2"/>
              </a:solidFill>
              <a:latin typeface="Berlin Sans FB" panose="020E0602020502020306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839BC4-B28D-D239-3BB8-85EB6A1B89F6}"/>
              </a:ext>
            </a:extLst>
          </p:cNvPr>
          <p:cNvSpPr txBox="1"/>
          <p:nvPr/>
        </p:nvSpPr>
        <p:spPr>
          <a:xfrm>
            <a:off x="206731" y="1186624"/>
            <a:ext cx="87305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i="0" dirty="0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  <a:t>A função emergência conta com um botão de emergência que deverá ser acionado para casos de assalto, no qual após pressionado, emite uma mensagem para o 2 números de segurança e seguro (se houver), com localização em tempo real. Se o carro possuir câmera integrada, após ser acionado o botão também inicia-se uma gravação.</a:t>
            </a:r>
          </a:p>
          <a:p>
            <a:pPr algn="just"/>
            <a:br>
              <a:rPr lang="pt-BR" b="1" i="0" dirty="0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</a:br>
            <a:br>
              <a:rPr lang="pt-BR" b="1" i="0" dirty="0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</a:br>
            <a:endParaRPr lang="pt-BR" dirty="0">
              <a:solidFill>
                <a:schemeClr val="accent2"/>
              </a:solidFill>
              <a:latin typeface="Berlin Sans FB" panose="020E0602020502020306" pitchFamily="34" charset="0"/>
            </a:endParaRPr>
          </a:p>
        </p:txBody>
      </p:sp>
      <p:sp>
        <p:nvSpPr>
          <p:cNvPr id="19" name="Google Shape;1364;p41">
            <a:extLst>
              <a:ext uri="{FF2B5EF4-FFF2-40B4-BE49-F238E27FC236}">
                <a16:creationId xmlns:a16="http://schemas.microsoft.com/office/drawing/2014/main" id="{6260EF1C-788F-B99B-682F-56B79A8A84D2}"/>
              </a:ext>
            </a:extLst>
          </p:cNvPr>
          <p:cNvSpPr/>
          <p:nvPr/>
        </p:nvSpPr>
        <p:spPr>
          <a:xfrm>
            <a:off x="3873498" y="2779340"/>
            <a:ext cx="1396999" cy="13379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rlin Sans FB" panose="020E0602020502020306" pitchFamily="34" charset="0"/>
            </a:endParaRPr>
          </a:p>
        </p:txBody>
      </p:sp>
      <p:pic>
        <p:nvPicPr>
          <p:cNvPr id="5" name="Imagem 4" descr="Forma, Círculo&#10;&#10;Descrição gerada automaticamente">
            <a:extLst>
              <a:ext uri="{FF2B5EF4-FFF2-40B4-BE49-F238E27FC236}">
                <a16:creationId xmlns:a16="http://schemas.microsoft.com/office/drawing/2014/main" id="{6E0E40F2-D117-F09B-DD53-D6F40086D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417" y="2824540"/>
            <a:ext cx="1289159" cy="124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FD59391-324C-6364-E6A6-1E8D7C88B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311" y="4837335"/>
            <a:ext cx="416689" cy="21991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48BFEC2-2D31-16B4-94BA-2D9A1927F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468236" y="4097309"/>
            <a:ext cx="1093042" cy="158203"/>
          </a:xfrm>
          <a:prstGeom prst="rect">
            <a:avLst/>
          </a:prstGeom>
        </p:spPr>
      </p:pic>
      <p:sp>
        <p:nvSpPr>
          <p:cNvPr id="10" name="Google Shape;1468;p43">
            <a:extLst>
              <a:ext uri="{FF2B5EF4-FFF2-40B4-BE49-F238E27FC236}">
                <a16:creationId xmlns:a16="http://schemas.microsoft.com/office/drawing/2014/main" id="{587D0A33-1FCF-3D2E-A65D-1B9D405582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802" y="620407"/>
            <a:ext cx="7800393" cy="55723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accent2"/>
                </a:solidFill>
                <a:latin typeface="Berlin Sans FB" panose="020E0602020502020306" pitchFamily="34" charset="0"/>
              </a:rPr>
              <a:t>Detector de acidentes</a:t>
            </a:r>
            <a:endParaRPr sz="3200" dirty="0">
              <a:solidFill>
                <a:schemeClr val="accent2"/>
              </a:solidFill>
              <a:latin typeface="Berlin Sans FB" panose="020E0602020502020306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839BC4-B28D-D239-3BB8-85EB6A1B89F6}"/>
              </a:ext>
            </a:extLst>
          </p:cNvPr>
          <p:cNvSpPr txBox="1"/>
          <p:nvPr/>
        </p:nvSpPr>
        <p:spPr>
          <a:xfrm>
            <a:off x="206731" y="1186624"/>
            <a:ext cx="87305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i="0" dirty="0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  <a:t>A função detector de acidentes está equipada em seu volante, para casos de acidente onde ocorra a ativação do airbag ou o ao acionar o botão multifuncional stop de seu volante 3x seguidas. O sistema enviará a localização e mensagem de texto para 2 contatos de confiança + o seguro (se aplicado). Uma ligação também será feita para o serviço de emergência e, utilizando a localização do próprio dispositivo, reproduzirá uma gravação avisando que houve um acidente em tal localidade.</a:t>
            </a:r>
          </a:p>
          <a:p>
            <a:br>
              <a:rPr lang="pt-BR" i="0" dirty="0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</a:br>
            <a:endParaRPr lang="pt-BR" dirty="0">
              <a:solidFill>
                <a:schemeClr val="accent2"/>
              </a:solidFill>
              <a:latin typeface="Berlin Sans FB" panose="020E0602020502020306" pitchFamily="34" charset="0"/>
            </a:endParaRPr>
          </a:p>
        </p:txBody>
      </p:sp>
      <p:sp>
        <p:nvSpPr>
          <p:cNvPr id="19" name="Google Shape;1364;p41">
            <a:extLst>
              <a:ext uri="{FF2B5EF4-FFF2-40B4-BE49-F238E27FC236}">
                <a16:creationId xmlns:a16="http://schemas.microsoft.com/office/drawing/2014/main" id="{6260EF1C-788F-B99B-682F-56B79A8A84D2}"/>
              </a:ext>
            </a:extLst>
          </p:cNvPr>
          <p:cNvSpPr/>
          <p:nvPr/>
        </p:nvSpPr>
        <p:spPr>
          <a:xfrm>
            <a:off x="3873498" y="3162181"/>
            <a:ext cx="1396999" cy="13379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rlin Sans FB" panose="020E0602020502020306" pitchFamily="34" charset="0"/>
            </a:endParaRP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9443DABB-EDB5-B165-5578-AE47B4537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504" y="3257549"/>
            <a:ext cx="1140991" cy="11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5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FD59391-324C-6364-E6A6-1E8D7C88B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311" y="4837335"/>
            <a:ext cx="416689" cy="21991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48BFEC2-2D31-16B4-94BA-2D9A1927F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468236" y="4097309"/>
            <a:ext cx="1093042" cy="158203"/>
          </a:xfrm>
          <a:prstGeom prst="rect">
            <a:avLst/>
          </a:prstGeom>
        </p:spPr>
      </p:pic>
      <p:sp>
        <p:nvSpPr>
          <p:cNvPr id="10" name="Google Shape;1468;p43">
            <a:extLst>
              <a:ext uri="{FF2B5EF4-FFF2-40B4-BE49-F238E27FC236}">
                <a16:creationId xmlns:a16="http://schemas.microsoft.com/office/drawing/2014/main" id="{587D0A33-1FCF-3D2E-A65D-1B9D405582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803" y="964199"/>
            <a:ext cx="7800393" cy="55723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accent2"/>
                </a:solidFill>
                <a:latin typeface="Berlin Sans FB" panose="020E0602020502020306" pitchFamily="34" charset="0"/>
              </a:rPr>
              <a:t>Acesso ao projeto – front </a:t>
            </a:r>
            <a:r>
              <a:rPr lang="pt-BR" sz="3200" dirty="0" err="1">
                <a:solidFill>
                  <a:schemeClr val="accent2"/>
                </a:solidFill>
                <a:latin typeface="Berlin Sans FB" panose="020E0602020502020306" pitchFamily="34" charset="0"/>
              </a:rPr>
              <a:t>end</a:t>
            </a:r>
            <a:endParaRPr sz="3200" dirty="0">
              <a:solidFill>
                <a:schemeClr val="accent2"/>
              </a:solidFill>
              <a:latin typeface="Berlin Sans FB" panose="020E0602020502020306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839BC4-B28D-D239-3BB8-85EB6A1B89F6}"/>
              </a:ext>
            </a:extLst>
          </p:cNvPr>
          <p:cNvSpPr txBox="1"/>
          <p:nvPr/>
        </p:nvSpPr>
        <p:spPr>
          <a:xfrm>
            <a:off x="284223" y="1746605"/>
            <a:ext cx="87305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i="0" dirty="0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  <a:t>Para acessar o projeto via </a:t>
            </a:r>
            <a:r>
              <a:rPr lang="pt-BR" i="0" dirty="0" err="1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  <a:t>Github</a:t>
            </a:r>
            <a:r>
              <a:rPr lang="pt-BR" i="0" dirty="0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  <a:t>, clique no link abaixo: </a:t>
            </a:r>
          </a:p>
          <a:p>
            <a:pPr algn="just"/>
            <a:endParaRPr lang="pt-BR" dirty="0">
              <a:solidFill>
                <a:schemeClr val="accent2"/>
              </a:solidFill>
              <a:latin typeface="Berlin Sans FB" panose="020E0602020502020306" pitchFamily="34" charset="0"/>
            </a:endParaRPr>
          </a:p>
          <a:p>
            <a:pPr algn="just"/>
            <a:endParaRPr lang="pt-BR" i="0" dirty="0">
              <a:solidFill>
                <a:schemeClr val="accent2"/>
              </a:solidFill>
              <a:effectLst/>
              <a:latin typeface="Berlin Sans FB" panose="020E0602020502020306" pitchFamily="34" charset="0"/>
            </a:endParaRPr>
          </a:p>
          <a:p>
            <a:br>
              <a:rPr lang="pt-BR" i="0" dirty="0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</a:br>
            <a:r>
              <a:rPr lang="pt-BR" i="0" dirty="0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  <a:t>Acesso </a:t>
            </a:r>
            <a:r>
              <a:rPr lang="pt-BR" dirty="0">
                <a:solidFill>
                  <a:schemeClr val="accent2"/>
                </a:solidFill>
                <a:latin typeface="Berlin Sans FB" panose="020E0602020502020306" pitchFamily="34" charset="0"/>
              </a:rPr>
              <a:t>ao projeto no </a:t>
            </a:r>
            <a:r>
              <a:rPr lang="pt-BR" dirty="0" err="1">
                <a:solidFill>
                  <a:schemeClr val="accent2"/>
                </a:solidFill>
                <a:latin typeface="Berlin Sans FB" panose="020E0602020502020306" pitchFamily="34" charset="0"/>
              </a:rPr>
              <a:t>Github</a:t>
            </a:r>
            <a:r>
              <a:rPr lang="pt-BR" i="0" dirty="0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  <a:t>: </a:t>
            </a:r>
            <a:r>
              <a:rPr lang="pt-BR" i="0" dirty="0">
                <a:solidFill>
                  <a:schemeClr val="accent2"/>
                </a:solidFill>
                <a:effectLst/>
                <a:latin typeface="Berlin Sans FB" panose="020E0602020502020306" pitchFamily="34" charset="0"/>
                <a:hlinkClick r:id="rId5"/>
              </a:rPr>
              <a:t>https://github.com/gabrielaguaru/BRQ-FIAP</a:t>
            </a:r>
            <a:endParaRPr lang="pt-BR" i="0" dirty="0">
              <a:solidFill>
                <a:schemeClr val="accent2"/>
              </a:solidFill>
              <a:effectLst/>
              <a:latin typeface="Berlin Sans FB" panose="020E0602020502020306" pitchFamily="34" charset="0"/>
            </a:endParaRPr>
          </a:p>
          <a:p>
            <a:br>
              <a:rPr lang="pt-BR" i="0" dirty="0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</a:br>
            <a:r>
              <a:rPr lang="pt-BR" i="0" dirty="0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  <a:t>Acesso direto a aplicação: </a:t>
            </a:r>
            <a:r>
              <a:rPr lang="pt-BR" i="0" dirty="0">
                <a:solidFill>
                  <a:schemeClr val="accent2"/>
                </a:solidFill>
                <a:effectLst/>
                <a:latin typeface="Berlin Sans FB" panose="020E0602020502020306" pitchFamily="34" charset="0"/>
                <a:hlinkClick r:id="rId6"/>
              </a:rPr>
              <a:t>https://gabrielaguaru.github.io/BRQ-FIAP/</a:t>
            </a:r>
            <a:endParaRPr lang="pt-BR" dirty="0">
              <a:solidFill>
                <a:schemeClr val="accent2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84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48"/>
          <p:cNvSpPr txBox="1">
            <a:spLocks noGrp="1"/>
          </p:cNvSpPr>
          <p:nvPr>
            <p:ph type="ctrTitle"/>
          </p:nvPr>
        </p:nvSpPr>
        <p:spPr>
          <a:xfrm flipH="1">
            <a:off x="3429350" y="881875"/>
            <a:ext cx="4871100" cy="1101900"/>
          </a:xfrm>
          <a:prstGeom prst="rect">
            <a:avLst/>
          </a:prstGeom>
        </p:spPr>
        <p:txBody>
          <a:bodyPr spcFirstLastPara="1" wrap="square" lIns="91425" tIns="14630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rlin Sans FB" panose="020E0602020502020306" pitchFamily="34" charset="0"/>
              </a:rPr>
              <a:t>Alunos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653" name="Google Shape;1653;p48"/>
          <p:cNvSpPr txBox="1">
            <a:spLocks noGrp="1"/>
          </p:cNvSpPr>
          <p:nvPr>
            <p:ph type="ctrTitle" idx="4294967295"/>
          </p:nvPr>
        </p:nvSpPr>
        <p:spPr>
          <a:xfrm>
            <a:off x="2771610" y="1665967"/>
            <a:ext cx="5962650" cy="35083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Berlin Sans FB" panose="020E0602020502020306" pitchFamily="34" charset="0"/>
              </a:rPr>
              <a:t>Bruno Gago - </a:t>
            </a:r>
            <a:r>
              <a:rPr lang="en" sz="2200" dirty="0">
                <a:solidFill>
                  <a:schemeClr val="accent6"/>
                </a:solidFill>
                <a:latin typeface="Berlin Sans FB" panose="020E0602020502020306" pitchFamily="34" charset="0"/>
              </a:rPr>
              <a:t>RM92959</a:t>
            </a:r>
            <a:endParaRPr sz="2200" dirty="0">
              <a:solidFill>
                <a:schemeClr val="accent6"/>
              </a:solidFill>
              <a:latin typeface="Berlin Sans FB" panose="020E0602020502020306" pitchFamily="34" charset="0"/>
            </a:endParaRPr>
          </a:p>
        </p:txBody>
      </p:sp>
      <p:sp>
        <p:nvSpPr>
          <p:cNvPr id="1654" name="Google Shape;1654;p48"/>
          <p:cNvSpPr txBox="1">
            <a:spLocks noGrp="1"/>
          </p:cNvSpPr>
          <p:nvPr>
            <p:ph type="ctrTitle" idx="4294967295"/>
          </p:nvPr>
        </p:nvSpPr>
        <p:spPr>
          <a:xfrm>
            <a:off x="2771610" y="2014213"/>
            <a:ext cx="6364287" cy="40957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Berlin Sans FB" panose="020E0602020502020306" pitchFamily="34" charset="0"/>
              </a:rPr>
              <a:t>Gabriela Cruz de Souza</a:t>
            </a:r>
            <a:r>
              <a:rPr lang="en" sz="2200" dirty="0">
                <a:latin typeface="Berlin Sans FB" panose="020E0602020502020306" pitchFamily="34" charset="0"/>
              </a:rPr>
              <a:t> </a:t>
            </a:r>
            <a:r>
              <a:rPr lang="en" sz="2200" dirty="0">
                <a:solidFill>
                  <a:schemeClr val="accent2"/>
                </a:solidFill>
                <a:latin typeface="Berlin Sans FB" panose="020E0602020502020306" pitchFamily="34" charset="0"/>
              </a:rPr>
              <a:t>-</a:t>
            </a:r>
            <a:r>
              <a:rPr lang="en" sz="2200" dirty="0">
                <a:latin typeface="Berlin Sans FB" panose="020E0602020502020306" pitchFamily="34" charset="0"/>
              </a:rPr>
              <a:t> </a:t>
            </a:r>
            <a:r>
              <a:rPr lang="en" sz="2200" dirty="0">
                <a:solidFill>
                  <a:schemeClr val="accent6"/>
                </a:solidFill>
                <a:latin typeface="Berlin Sans FB" panose="020E0602020502020306" pitchFamily="34" charset="0"/>
              </a:rPr>
              <a:t>RM93790</a:t>
            </a:r>
            <a:endParaRPr sz="2200" dirty="0">
              <a:solidFill>
                <a:schemeClr val="accent6"/>
              </a:solidFill>
              <a:latin typeface="Berlin Sans FB" panose="020E0602020502020306" pitchFamily="34" charset="0"/>
            </a:endParaRPr>
          </a:p>
        </p:txBody>
      </p:sp>
      <p:sp>
        <p:nvSpPr>
          <p:cNvPr id="1655" name="Google Shape;1655;p48"/>
          <p:cNvSpPr txBox="1">
            <a:spLocks noGrp="1"/>
          </p:cNvSpPr>
          <p:nvPr>
            <p:ph type="ctrTitle" idx="4294967295"/>
          </p:nvPr>
        </p:nvSpPr>
        <p:spPr>
          <a:xfrm>
            <a:off x="2771610" y="2345075"/>
            <a:ext cx="6750050" cy="40957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Berlin Sans FB" panose="020E0602020502020306" pitchFamily="34" charset="0"/>
              </a:rPr>
              <a:t>Islaine Conceição dos Santos</a:t>
            </a:r>
            <a:r>
              <a:rPr lang="en" sz="2200" dirty="0">
                <a:latin typeface="Berlin Sans FB" panose="020E0602020502020306" pitchFamily="34" charset="0"/>
              </a:rPr>
              <a:t> </a:t>
            </a:r>
            <a:r>
              <a:rPr lang="en" sz="2200" dirty="0">
                <a:solidFill>
                  <a:schemeClr val="accent2"/>
                </a:solidFill>
                <a:latin typeface="Berlin Sans FB" panose="020E0602020502020306" pitchFamily="34" charset="0"/>
              </a:rPr>
              <a:t>-</a:t>
            </a:r>
            <a:r>
              <a:rPr lang="en" sz="2200" dirty="0">
                <a:latin typeface="Berlin Sans FB" panose="020E0602020502020306" pitchFamily="34" charset="0"/>
              </a:rPr>
              <a:t> </a:t>
            </a:r>
            <a:r>
              <a:rPr lang="en" sz="2200" dirty="0">
                <a:solidFill>
                  <a:schemeClr val="accent6"/>
                </a:solidFill>
                <a:latin typeface="Berlin Sans FB" panose="020E0602020502020306" pitchFamily="34" charset="0"/>
              </a:rPr>
              <a:t>RM95123</a:t>
            </a:r>
            <a:endParaRPr sz="2200" dirty="0">
              <a:solidFill>
                <a:schemeClr val="accent6"/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1643" name="Google Shape;1643;p48"/>
          <p:cNvGrpSpPr/>
          <p:nvPr/>
        </p:nvGrpSpPr>
        <p:grpSpPr>
          <a:xfrm flipH="1">
            <a:off x="5873277" y="4136680"/>
            <a:ext cx="249270" cy="249889"/>
            <a:chOff x="6934789" y="4229563"/>
            <a:chExt cx="249270" cy="249889"/>
          </a:xfrm>
          <a:solidFill>
            <a:schemeClr val="accent2"/>
          </a:solidFill>
        </p:grpSpPr>
        <p:sp>
          <p:nvSpPr>
            <p:cNvPr id="1644" name="Google Shape;1644;p48"/>
            <p:cNvSpPr/>
            <p:nvPr/>
          </p:nvSpPr>
          <p:spPr>
            <a:xfrm rot="7346185" flipH="1">
              <a:off x="6968517" y="4264605"/>
              <a:ext cx="181814" cy="179803"/>
            </a:xfrm>
            <a:custGeom>
              <a:avLst/>
              <a:gdLst/>
              <a:ahLst/>
              <a:cxnLst/>
              <a:rect l="l" t="t" r="r" b="b"/>
              <a:pathLst>
                <a:path w="5697" h="5634" extrusionOk="0">
                  <a:moveTo>
                    <a:pt x="5103" y="4321"/>
                  </a:moveTo>
                  <a:cubicBezTo>
                    <a:pt x="4509" y="4936"/>
                    <a:pt x="3333" y="5487"/>
                    <a:pt x="2479" y="5560"/>
                  </a:cubicBezTo>
                  <a:cubicBezTo>
                    <a:pt x="1635" y="5633"/>
                    <a:pt x="271" y="4280"/>
                    <a:pt x="167" y="4061"/>
                  </a:cubicBezTo>
                  <a:cubicBezTo>
                    <a:pt x="63" y="3832"/>
                    <a:pt x="1" y="3030"/>
                    <a:pt x="32" y="2270"/>
                  </a:cubicBezTo>
                  <a:cubicBezTo>
                    <a:pt x="73" y="1510"/>
                    <a:pt x="2239" y="146"/>
                    <a:pt x="3083" y="73"/>
                  </a:cubicBezTo>
                  <a:cubicBezTo>
                    <a:pt x="3936" y="0"/>
                    <a:pt x="5300" y="1343"/>
                    <a:pt x="5405" y="1572"/>
                  </a:cubicBezTo>
                  <a:cubicBezTo>
                    <a:pt x="5509" y="1801"/>
                    <a:pt x="5696" y="3707"/>
                    <a:pt x="5103" y="43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rlin Sans FB" panose="020E0602020502020306" pitchFamily="34" charset="0"/>
              </a:endParaRPr>
            </a:p>
          </p:txBody>
        </p:sp>
        <p:sp>
          <p:nvSpPr>
            <p:cNvPr id="1645" name="Google Shape;1645;p48"/>
            <p:cNvSpPr/>
            <p:nvPr/>
          </p:nvSpPr>
          <p:spPr>
            <a:xfrm rot="7346185" flipH="1">
              <a:off x="6981710" y="4285602"/>
              <a:ext cx="180154" cy="151560"/>
            </a:xfrm>
            <a:custGeom>
              <a:avLst/>
              <a:gdLst/>
              <a:ahLst/>
              <a:cxnLst/>
              <a:rect l="l" t="t" r="r" b="b"/>
              <a:pathLst>
                <a:path w="5645" h="4749" extrusionOk="0">
                  <a:moveTo>
                    <a:pt x="5353" y="1572"/>
                  </a:moveTo>
                  <a:cubicBezTo>
                    <a:pt x="5238" y="1343"/>
                    <a:pt x="3874" y="0"/>
                    <a:pt x="3031" y="73"/>
                  </a:cubicBezTo>
                  <a:cubicBezTo>
                    <a:pt x="2229" y="135"/>
                    <a:pt x="230" y="1374"/>
                    <a:pt x="1" y="2155"/>
                  </a:cubicBezTo>
                  <a:cubicBezTo>
                    <a:pt x="719" y="1583"/>
                    <a:pt x="1719" y="1052"/>
                    <a:pt x="2239" y="1010"/>
                  </a:cubicBezTo>
                  <a:cubicBezTo>
                    <a:pt x="3093" y="948"/>
                    <a:pt x="4457" y="2291"/>
                    <a:pt x="4561" y="2509"/>
                  </a:cubicBezTo>
                  <a:cubicBezTo>
                    <a:pt x="4645" y="2697"/>
                    <a:pt x="4780" y="3936"/>
                    <a:pt x="4530" y="4748"/>
                  </a:cubicBezTo>
                  <a:cubicBezTo>
                    <a:pt x="4717" y="4623"/>
                    <a:pt x="4894" y="4477"/>
                    <a:pt x="5051" y="4321"/>
                  </a:cubicBezTo>
                  <a:cubicBezTo>
                    <a:pt x="5644" y="3707"/>
                    <a:pt x="5457" y="1801"/>
                    <a:pt x="5353" y="15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rlin Sans FB" panose="020E0602020502020306" pitchFamily="34" charset="0"/>
              </a:endParaRPr>
            </a:p>
          </p:txBody>
        </p:sp>
      </p:grpSp>
      <p:sp>
        <p:nvSpPr>
          <p:cNvPr id="1656" name="Google Shape;1656;p48"/>
          <p:cNvSpPr txBox="1"/>
          <p:nvPr/>
        </p:nvSpPr>
        <p:spPr>
          <a:xfrm>
            <a:off x="2771610" y="2593621"/>
            <a:ext cx="6837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Berlin Sans FB" panose="020E0602020502020306" pitchFamily="34" charset="0"/>
                <a:ea typeface="Titan One"/>
                <a:cs typeface="Titan One"/>
                <a:sym typeface="Titan One"/>
              </a:rPr>
              <a:t>YAGO GONÇALVES DA SILVA- </a:t>
            </a:r>
            <a:r>
              <a:rPr lang="en" sz="2200" dirty="0">
                <a:solidFill>
                  <a:schemeClr val="accent6"/>
                </a:solidFill>
                <a:latin typeface="Berlin Sans FB" panose="020E0602020502020306" pitchFamily="34" charset="0"/>
                <a:ea typeface="Titan One"/>
                <a:cs typeface="Titan One"/>
                <a:sym typeface="Titan One"/>
              </a:rPr>
              <a:t>RM94945</a:t>
            </a:r>
            <a:endParaRPr sz="2200" dirty="0">
              <a:solidFill>
                <a:schemeClr val="accent6"/>
              </a:solidFill>
              <a:latin typeface="Berlin Sans FB" panose="020E0602020502020306" pitchFamily="34" charset="0"/>
              <a:ea typeface="Titan One"/>
              <a:cs typeface="Titan One"/>
              <a:sym typeface="Titan One"/>
            </a:endParaRPr>
          </a:p>
        </p:txBody>
      </p:sp>
      <p:grpSp>
        <p:nvGrpSpPr>
          <p:cNvPr id="2" name="Google Shape;1643;p48">
            <a:extLst>
              <a:ext uri="{FF2B5EF4-FFF2-40B4-BE49-F238E27FC236}">
                <a16:creationId xmlns:a16="http://schemas.microsoft.com/office/drawing/2014/main" id="{BD43E573-6B2E-FF74-64CC-C16AD8A8B633}"/>
              </a:ext>
            </a:extLst>
          </p:cNvPr>
          <p:cNvGrpSpPr/>
          <p:nvPr/>
        </p:nvGrpSpPr>
        <p:grpSpPr>
          <a:xfrm flipH="1">
            <a:off x="1457997" y="2095186"/>
            <a:ext cx="249270" cy="249889"/>
            <a:chOff x="6934789" y="4229563"/>
            <a:chExt cx="249270" cy="249889"/>
          </a:xfrm>
          <a:solidFill>
            <a:schemeClr val="accent2"/>
          </a:solidFill>
        </p:grpSpPr>
        <p:sp>
          <p:nvSpPr>
            <p:cNvPr id="3" name="Google Shape;1644;p48">
              <a:extLst>
                <a:ext uri="{FF2B5EF4-FFF2-40B4-BE49-F238E27FC236}">
                  <a16:creationId xmlns:a16="http://schemas.microsoft.com/office/drawing/2014/main" id="{6C55CDF0-D291-70AA-0F5B-F41DFF54E1B6}"/>
                </a:ext>
              </a:extLst>
            </p:cNvPr>
            <p:cNvSpPr/>
            <p:nvPr/>
          </p:nvSpPr>
          <p:spPr>
            <a:xfrm rot="7346185" flipH="1">
              <a:off x="6968517" y="4264605"/>
              <a:ext cx="181814" cy="179803"/>
            </a:xfrm>
            <a:custGeom>
              <a:avLst/>
              <a:gdLst/>
              <a:ahLst/>
              <a:cxnLst/>
              <a:rect l="l" t="t" r="r" b="b"/>
              <a:pathLst>
                <a:path w="5697" h="5634" extrusionOk="0">
                  <a:moveTo>
                    <a:pt x="5103" y="4321"/>
                  </a:moveTo>
                  <a:cubicBezTo>
                    <a:pt x="4509" y="4936"/>
                    <a:pt x="3333" y="5487"/>
                    <a:pt x="2479" y="5560"/>
                  </a:cubicBezTo>
                  <a:cubicBezTo>
                    <a:pt x="1635" y="5633"/>
                    <a:pt x="271" y="4280"/>
                    <a:pt x="167" y="4061"/>
                  </a:cubicBezTo>
                  <a:cubicBezTo>
                    <a:pt x="63" y="3832"/>
                    <a:pt x="1" y="3030"/>
                    <a:pt x="32" y="2270"/>
                  </a:cubicBezTo>
                  <a:cubicBezTo>
                    <a:pt x="73" y="1510"/>
                    <a:pt x="2239" y="146"/>
                    <a:pt x="3083" y="73"/>
                  </a:cubicBezTo>
                  <a:cubicBezTo>
                    <a:pt x="3936" y="0"/>
                    <a:pt x="5300" y="1343"/>
                    <a:pt x="5405" y="1572"/>
                  </a:cubicBezTo>
                  <a:cubicBezTo>
                    <a:pt x="5509" y="1801"/>
                    <a:pt x="5696" y="3707"/>
                    <a:pt x="5103" y="43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rlin Sans FB" panose="020E0602020502020306" pitchFamily="34" charset="0"/>
              </a:endParaRPr>
            </a:p>
          </p:txBody>
        </p:sp>
        <p:sp>
          <p:nvSpPr>
            <p:cNvPr id="4" name="Google Shape;1645;p48">
              <a:extLst>
                <a:ext uri="{FF2B5EF4-FFF2-40B4-BE49-F238E27FC236}">
                  <a16:creationId xmlns:a16="http://schemas.microsoft.com/office/drawing/2014/main" id="{6472D1DD-2366-D3D0-40C1-BDAFAC75448D}"/>
                </a:ext>
              </a:extLst>
            </p:cNvPr>
            <p:cNvSpPr/>
            <p:nvPr/>
          </p:nvSpPr>
          <p:spPr>
            <a:xfrm rot="7346185" flipH="1">
              <a:off x="6981710" y="4285602"/>
              <a:ext cx="180154" cy="151560"/>
            </a:xfrm>
            <a:custGeom>
              <a:avLst/>
              <a:gdLst/>
              <a:ahLst/>
              <a:cxnLst/>
              <a:rect l="l" t="t" r="r" b="b"/>
              <a:pathLst>
                <a:path w="5645" h="4749" extrusionOk="0">
                  <a:moveTo>
                    <a:pt x="5353" y="1572"/>
                  </a:moveTo>
                  <a:cubicBezTo>
                    <a:pt x="5238" y="1343"/>
                    <a:pt x="3874" y="0"/>
                    <a:pt x="3031" y="73"/>
                  </a:cubicBezTo>
                  <a:cubicBezTo>
                    <a:pt x="2229" y="135"/>
                    <a:pt x="230" y="1374"/>
                    <a:pt x="1" y="2155"/>
                  </a:cubicBezTo>
                  <a:cubicBezTo>
                    <a:pt x="719" y="1583"/>
                    <a:pt x="1719" y="1052"/>
                    <a:pt x="2239" y="1010"/>
                  </a:cubicBezTo>
                  <a:cubicBezTo>
                    <a:pt x="3093" y="948"/>
                    <a:pt x="4457" y="2291"/>
                    <a:pt x="4561" y="2509"/>
                  </a:cubicBezTo>
                  <a:cubicBezTo>
                    <a:pt x="4645" y="2697"/>
                    <a:pt x="4780" y="3936"/>
                    <a:pt x="4530" y="4748"/>
                  </a:cubicBezTo>
                  <a:cubicBezTo>
                    <a:pt x="4717" y="4623"/>
                    <a:pt x="4894" y="4477"/>
                    <a:pt x="5051" y="4321"/>
                  </a:cubicBezTo>
                  <a:cubicBezTo>
                    <a:pt x="5644" y="3707"/>
                    <a:pt x="5457" y="1801"/>
                    <a:pt x="5353" y="15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rlin Sans FB" panose="020E0602020502020306" pitchFamily="34" charset="0"/>
              </a:endParaRPr>
            </a:p>
          </p:txBody>
        </p:sp>
      </p:grpSp>
      <p:grpSp>
        <p:nvGrpSpPr>
          <p:cNvPr id="5" name="Google Shape;1643;p48">
            <a:extLst>
              <a:ext uri="{FF2B5EF4-FFF2-40B4-BE49-F238E27FC236}">
                <a16:creationId xmlns:a16="http://schemas.microsoft.com/office/drawing/2014/main" id="{FAE87197-4EFE-0B60-170A-642543B61988}"/>
              </a:ext>
            </a:extLst>
          </p:cNvPr>
          <p:cNvGrpSpPr/>
          <p:nvPr/>
        </p:nvGrpSpPr>
        <p:grpSpPr>
          <a:xfrm flipH="1">
            <a:off x="2646975" y="3410067"/>
            <a:ext cx="249270" cy="249889"/>
            <a:chOff x="6934789" y="4229563"/>
            <a:chExt cx="249270" cy="249889"/>
          </a:xfrm>
          <a:solidFill>
            <a:schemeClr val="accent6"/>
          </a:solidFill>
        </p:grpSpPr>
        <p:sp>
          <p:nvSpPr>
            <p:cNvPr id="6" name="Google Shape;1644;p48">
              <a:extLst>
                <a:ext uri="{FF2B5EF4-FFF2-40B4-BE49-F238E27FC236}">
                  <a16:creationId xmlns:a16="http://schemas.microsoft.com/office/drawing/2014/main" id="{09B15B81-AA7C-B9C8-9151-C61096D8EE14}"/>
                </a:ext>
              </a:extLst>
            </p:cNvPr>
            <p:cNvSpPr/>
            <p:nvPr/>
          </p:nvSpPr>
          <p:spPr>
            <a:xfrm rot="7346185" flipH="1">
              <a:off x="6968517" y="4264605"/>
              <a:ext cx="181814" cy="179803"/>
            </a:xfrm>
            <a:custGeom>
              <a:avLst/>
              <a:gdLst/>
              <a:ahLst/>
              <a:cxnLst/>
              <a:rect l="l" t="t" r="r" b="b"/>
              <a:pathLst>
                <a:path w="5697" h="5634" extrusionOk="0">
                  <a:moveTo>
                    <a:pt x="5103" y="4321"/>
                  </a:moveTo>
                  <a:cubicBezTo>
                    <a:pt x="4509" y="4936"/>
                    <a:pt x="3333" y="5487"/>
                    <a:pt x="2479" y="5560"/>
                  </a:cubicBezTo>
                  <a:cubicBezTo>
                    <a:pt x="1635" y="5633"/>
                    <a:pt x="271" y="4280"/>
                    <a:pt x="167" y="4061"/>
                  </a:cubicBezTo>
                  <a:cubicBezTo>
                    <a:pt x="63" y="3832"/>
                    <a:pt x="1" y="3030"/>
                    <a:pt x="32" y="2270"/>
                  </a:cubicBezTo>
                  <a:cubicBezTo>
                    <a:pt x="73" y="1510"/>
                    <a:pt x="2239" y="146"/>
                    <a:pt x="3083" y="73"/>
                  </a:cubicBezTo>
                  <a:cubicBezTo>
                    <a:pt x="3936" y="0"/>
                    <a:pt x="5300" y="1343"/>
                    <a:pt x="5405" y="1572"/>
                  </a:cubicBezTo>
                  <a:cubicBezTo>
                    <a:pt x="5509" y="1801"/>
                    <a:pt x="5696" y="3707"/>
                    <a:pt x="5103" y="43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rlin Sans FB" panose="020E0602020502020306" pitchFamily="34" charset="0"/>
              </a:endParaRPr>
            </a:p>
          </p:txBody>
        </p:sp>
        <p:sp>
          <p:nvSpPr>
            <p:cNvPr id="7" name="Google Shape;1645;p48">
              <a:extLst>
                <a:ext uri="{FF2B5EF4-FFF2-40B4-BE49-F238E27FC236}">
                  <a16:creationId xmlns:a16="http://schemas.microsoft.com/office/drawing/2014/main" id="{83A471C0-F03E-685A-392E-6AADB1B8D73C}"/>
                </a:ext>
              </a:extLst>
            </p:cNvPr>
            <p:cNvSpPr/>
            <p:nvPr/>
          </p:nvSpPr>
          <p:spPr>
            <a:xfrm rot="7346185" flipH="1">
              <a:off x="6981710" y="4285602"/>
              <a:ext cx="180154" cy="151560"/>
            </a:xfrm>
            <a:custGeom>
              <a:avLst/>
              <a:gdLst/>
              <a:ahLst/>
              <a:cxnLst/>
              <a:rect l="l" t="t" r="r" b="b"/>
              <a:pathLst>
                <a:path w="5645" h="4749" extrusionOk="0">
                  <a:moveTo>
                    <a:pt x="5353" y="1572"/>
                  </a:moveTo>
                  <a:cubicBezTo>
                    <a:pt x="5238" y="1343"/>
                    <a:pt x="3874" y="0"/>
                    <a:pt x="3031" y="73"/>
                  </a:cubicBezTo>
                  <a:cubicBezTo>
                    <a:pt x="2229" y="135"/>
                    <a:pt x="230" y="1374"/>
                    <a:pt x="1" y="2155"/>
                  </a:cubicBezTo>
                  <a:cubicBezTo>
                    <a:pt x="719" y="1583"/>
                    <a:pt x="1719" y="1052"/>
                    <a:pt x="2239" y="1010"/>
                  </a:cubicBezTo>
                  <a:cubicBezTo>
                    <a:pt x="3093" y="948"/>
                    <a:pt x="4457" y="2291"/>
                    <a:pt x="4561" y="2509"/>
                  </a:cubicBezTo>
                  <a:cubicBezTo>
                    <a:pt x="4645" y="2697"/>
                    <a:pt x="4780" y="3936"/>
                    <a:pt x="4530" y="4748"/>
                  </a:cubicBezTo>
                  <a:cubicBezTo>
                    <a:pt x="4717" y="4623"/>
                    <a:pt x="4894" y="4477"/>
                    <a:pt x="5051" y="4321"/>
                  </a:cubicBezTo>
                  <a:cubicBezTo>
                    <a:pt x="5644" y="3707"/>
                    <a:pt x="5457" y="1801"/>
                    <a:pt x="5353" y="15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rlin Sans FB" panose="020E0602020502020306" pitchFamily="34" charset="0"/>
              </a:endParaRPr>
            </a:p>
          </p:txBody>
        </p:sp>
      </p:grpSp>
      <p:grpSp>
        <p:nvGrpSpPr>
          <p:cNvPr id="8" name="Google Shape;1643;p48">
            <a:extLst>
              <a:ext uri="{FF2B5EF4-FFF2-40B4-BE49-F238E27FC236}">
                <a16:creationId xmlns:a16="http://schemas.microsoft.com/office/drawing/2014/main" id="{27842F68-1DFB-EB1A-7BF3-D177BC847FDC}"/>
              </a:ext>
            </a:extLst>
          </p:cNvPr>
          <p:cNvGrpSpPr/>
          <p:nvPr/>
        </p:nvGrpSpPr>
        <p:grpSpPr>
          <a:xfrm flipH="1">
            <a:off x="5294094" y="903929"/>
            <a:ext cx="249270" cy="249889"/>
            <a:chOff x="6934789" y="4229563"/>
            <a:chExt cx="249270" cy="249889"/>
          </a:xfrm>
          <a:solidFill>
            <a:schemeClr val="accent6"/>
          </a:solidFill>
        </p:grpSpPr>
        <p:sp>
          <p:nvSpPr>
            <p:cNvPr id="9" name="Google Shape;1644;p48">
              <a:extLst>
                <a:ext uri="{FF2B5EF4-FFF2-40B4-BE49-F238E27FC236}">
                  <a16:creationId xmlns:a16="http://schemas.microsoft.com/office/drawing/2014/main" id="{2172EBCB-ACE8-223C-C971-A286521A6A6A}"/>
                </a:ext>
              </a:extLst>
            </p:cNvPr>
            <p:cNvSpPr/>
            <p:nvPr/>
          </p:nvSpPr>
          <p:spPr>
            <a:xfrm rot="7346185" flipH="1">
              <a:off x="6968517" y="4264605"/>
              <a:ext cx="181814" cy="179803"/>
            </a:xfrm>
            <a:custGeom>
              <a:avLst/>
              <a:gdLst/>
              <a:ahLst/>
              <a:cxnLst/>
              <a:rect l="l" t="t" r="r" b="b"/>
              <a:pathLst>
                <a:path w="5697" h="5634" extrusionOk="0">
                  <a:moveTo>
                    <a:pt x="5103" y="4321"/>
                  </a:moveTo>
                  <a:cubicBezTo>
                    <a:pt x="4509" y="4936"/>
                    <a:pt x="3333" y="5487"/>
                    <a:pt x="2479" y="5560"/>
                  </a:cubicBezTo>
                  <a:cubicBezTo>
                    <a:pt x="1635" y="5633"/>
                    <a:pt x="271" y="4280"/>
                    <a:pt x="167" y="4061"/>
                  </a:cubicBezTo>
                  <a:cubicBezTo>
                    <a:pt x="63" y="3832"/>
                    <a:pt x="1" y="3030"/>
                    <a:pt x="32" y="2270"/>
                  </a:cubicBezTo>
                  <a:cubicBezTo>
                    <a:pt x="73" y="1510"/>
                    <a:pt x="2239" y="146"/>
                    <a:pt x="3083" y="73"/>
                  </a:cubicBezTo>
                  <a:cubicBezTo>
                    <a:pt x="3936" y="0"/>
                    <a:pt x="5300" y="1343"/>
                    <a:pt x="5405" y="1572"/>
                  </a:cubicBezTo>
                  <a:cubicBezTo>
                    <a:pt x="5509" y="1801"/>
                    <a:pt x="5696" y="3707"/>
                    <a:pt x="5103" y="43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rlin Sans FB" panose="020E0602020502020306" pitchFamily="34" charset="0"/>
              </a:endParaRPr>
            </a:p>
          </p:txBody>
        </p:sp>
        <p:sp>
          <p:nvSpPr>
            <p:cNvPr id="10" name="Google Shape;1645;p48">
              <a:extLst>
                <a:ext uri="{FF2B5EF4-FFF2-40B4-BE49-F238E27FC236}">
                  <a16:creationId xmlns:a16="http://schemas.microsoft.com/office/drawing/2014/main" id="{A3AA4621-AD70-9D03-CC1A-790B5E1DFC43}"/>
                </a:ext>
              </a:extLst>
            </p:cNvPr>
            <p:cNvSpPr/>
            <p:nvPr/>
          </p:nvSpPr>
          <p:spPr>
            <a:xfrm rot="7346185" flipH="1">
              <a:off x="6981710" y="4285602"/>
              <a:ext cx="180154" cy="151560"/>
            </a:xfrm>
            <a:custGeom>
              <a:avLst/>
              <a:gdLst/>
              <a:ahLst/>
              <a:cxnLst/>
              <a:rect l="l" t="t" r="r" b="b"/>
              <a:pathLst>
                <a:path w="5645" h="4749" extrusionOk="0">
                  <a:moveTo>
                    <a:pt x="5353" y="1572"/>
                  </a:moveTo>
                  <a:cubicBezTo>
                    <a:pt x="5238" y="1343"/>
                    <a:pt x="3874" y="0"/>
                    <a:pt x="3031" y="73"/>
                  </a:cubicBezTo>
                  <a:cubicBezTo>
                    <a:pt x="2229" y="135"/>
                    <a:pt x="230" y="1374"/>
                    <a:pt x="1" y="2155"/>
                  </a:cubicBezTo>
                  <a:cubicBezTo>
                    <a:pt x="719" y="1583"/>
                    <a:pt x="1719" y="1052"/>
                    <a:pt x="2239" y="1010"/>
                  </a:cubicBezTo>
                  <a:cubicBezTo>
                    <a:pt x="3093" y="948"/>
                    <a:pt x="4457" y="2291"/>
                    <a:pt x="4561" y="2509"/>
                  </a:cubicBezTo>
                  <a:cubicBezTo>
                    <a:pt x="4645" y="2697"/>
                    <a:pt x="4780" y="3936"/>
                    <a:pt x="4530" y="4748"/>
                  </a:cubicBezTo>
                  <a:cubicBezTo>
                    <a:pt x="4717" y="4623"/>
                    <a:pt x="4894" y="4477"/>
                    <a:pt x="5051" y="4321"/>
                  </a:cubicBezTo>
                  <a:cubicBezTo>
                    <a:pt x="5644" y="3707"/>
                    <a:pt x="5457" y="1801"/>
                    <a:pt x="5353" y="15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rlin Sans FB" panose="020E0602020502020306" pitchFamily="34" charset="0"/>
              </a:endParaRPr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93A4D73E-B1E8-09DC-7F91-0F14ADF57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311" y="4837335"/>
            <a:ext cx="416689" cy="21991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FD7C61D-A494-A716-70AB-938B0045E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468236" y="4097309"/>
            <a:ext cx="1093042" cy="1582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7"/>
          <p:cNvSpPr txBox="1">
            <a:spLocks noGrp="1"/>
          </p:cNvSpPr>
          <p:nvPr>
            <p:ph type="title"/>
          </p:nvPr>
        </p:nvSpPr>
        <p:spPr>
          <a:xfrm>
            <a:off x="1532475" y="2005300"/>
            <a:ext cx="4515900" cy="250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/>
                </a:solidFill>
                <a:latin typeface="Berlin Sans FB" panose="020E0602020502020306" pitchFamily="34" charset="0"/>
              </a:rPr>
              <a:t>Modelo</a:t>
            </a:r>
            <a:r>
              <a:rPr lang="en-US" dirty="0">
                <a:solidFill>
                  <a:schemeClr val="accent6"/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Berlin Sans FB" panose="020E0602020502020306" pitchFamily="34" charset="0"/>
              </a:rPr>
              <a:t>Lógico</a:t>
            </a:r>
            <a:endParaRPr lang="en-US" dirty="0">
              <a:solidFill>
                <a:schemeClr val="accent6"/>
              </a:solidFill>
              <a:latin typeface="Berlin Sans FB" panose="020E0602020502020306" pitchFamily="34" charset="0"/>
            </a:endParaRPr>
          </a:p>
        </p:txBody>
      </p:sp>
      <p:sp>
        <p:nvSpPr>
          <p:cNvPr id="1235" name="Google Shape;1235;p3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rlin Sans FB" panose="020E0602020502020306" pitchFamily="34" charset="0"/>
              </a:rPr>
              <a:t>01</a:t>
            </a:r>
            <a:endParaRPr dirty="0">
              <a:latin typeface="Berlin Sans FB" panose="020E0602020502020306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FD59391-324C-6364-E6A6-1E8D7C88B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311" y="4837335"/>
            <a:ext cx="416689" cy="21991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48BFEC2-2D31-16B4-94BA-2D9A1927F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468236" y="4097309"/>
            <a:ext cx="1093042" cy="1582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0AC0CD7-37BF-C179-1CD0-936DEB75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468236" y="4097309"/>
            <a:ext cx="1093042" cy="15820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A11025D-8938-1BB0-2C3A-63440DD97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311" y="4837335"/>
            <a:ext cx="416689" cy="2199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68EDA62-7E69-2971-5FD8-6CEBD836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99" y="1085850"/>
            <a:ext cx="8600311" cy="37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1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7"/>
          <p:cNvSpPr txBox="1">
            <a:spLocks noGrp="1"/>
          </p:cNvSpPr>
          <p:nvPr>
            <p:ph type="title"/>
          </p:nvPr>
        </p:nvSpPr>
        <p:spPr>
          <a:xfrm>
            <a:off x="1532475" y="2005300"/>
            <a:ext cx="4515900" cy="250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/>
                </a:solidFill>
                <a:latin typeface="Berlin Sans FB" panose="020E0602020502020306" pitchFamily="34" charset="0"/>
              </a:rPr>
              <a:t>Modelo</a:t>
            </a:r>
            <a:r>
              <a:rPr lang="en-US" dirty="0">
                <a:solidFill>
                  <a:schemeClr val="accent6"/>
                </a:solidFill>
                <a:latin typeface="Berlin Sans FB" panose="020E0602020502020306" pitchFamily="34" charset="0"/>
              </a:rPr>
              <a:t> FÍSICO</a:t>
            </a:r>
          </a:p>
        </p:txBody>
      </p:sp>
      <p:sp>
        <p:nvSpPr>
          <p:cNvPr id="1235" name="Google Shape;1235;p3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rlin Sans FB" panose="020E0602020502020306" pitchFamily="34" charset="0"/>
              </a:rPr>
              <a:t>02</a:t>
            </a:r>
            <a:endParaRPr dirty="0">
              <a:latin typeface="Berlin Sans FB" panose="020E0602020502020306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FD59391-324C-6364-E6A6-1E8D7C88B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311" y="4837335"/>
            <a:ext cx="416689" cy="21991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48BFEC2-2D31-16B4-94BA-2D9A1927F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468236" y="4097309"/>
            <a:ext cx="1093042" cy="1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3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3CF956D-6BE8-D4C7-AD7C-2B350C68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468236" y="4097309"/>
            <a:ext cx="1093042" cy="15820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8428D88-07B3-589C-86E2-8BE9EB415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311" y="4837335"/>
            <a:ext cx="416689" cy="2199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CFEFB-19CD-2ABF-0D45-0FBA4D35D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1" y="1144579"/>
            <a:ext cx="8677170" cy="36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8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A83FEAA-7E7F-D9B4-6BAF-2CD3F061631E}"/>
              </a:ext>
            </a:extLst>
          </p:cNvPr>
          <p:cNvSpPr txBox="1"/>
          <p:nvPr/>
        </p:nvSpPr>
        <p:spPr>
          <a:xfrm>
            <a:off x="1857724" y="588810"/>
            <a:ext cx="52716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accent2"/>
                </a:solidFill>
                <a:latin typeface="Berlin Sans FB" panose="020E0602020502020306" pitchFamily="34" charset="0"/>
              </a:rPr>
              <a:t>Tipo de dados dos atributos</a:t>
            </a:r>
          </a:p>
        </p:txBody>
      </p:sp>
      <p:sp>
        <p:nvSpPr>
          <p:cNvPr id="4" name="Google Shape;1369;p41">
            <a:extLst>
              <a:ext uri="{FF2B5EF4-FFF2-40B4-BE49-F238E27FC236}">
                <a16:creationId xmlns:a16="http://schemas.microsoft.com/office/drawing/2014/main" id="{93FC277A-655F-549D-4A39-DF7D56BDAF31}"/>
              </a:ext>
            </a:extLst>
          </p:cNvPr>
          <p:cNvSpPr txBox="1">
            <a:spLocks/>
          </p:cNvSpPr>
          <p:nvPr/>
        </p:nvSpPr>
        <p:spPr>
          <a:xfrm flipH="1">
            <a:off x="3972953" y="1199753"/>
            <a:ext cx="1041201" cy="280124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lvl="0" algn="r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00" kern="1200" cap="all" baseline="0">
                <a:solidFill>
                  <a:srgbClr val="E1745D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algn="ctr"/>
            <a:r>
              <a:rPr lang="en-US" sz="1600" dirty="0">
                <a:latin typeface="Berlin Sans FB" panose="020E0602020502020306" pitchFamily="34" charset="0"/>
              </a:rPr>
              <a:t>Numeric</a:t>
            </a:r>
          </a:p>
        </p:txBody>
      </p:sp>
      <p:sp>
        <p:nvSpPr>
          <p:cNvPr id="5" name="Google Shape;1370;p41">
            <a:extLst>
              <a:ext uri="{FF2B5EF4-FFF2-40B4-BE49-F238E27FC236}">
                <a16:creationId xmlns:a16="http://schemas.microsoft.com/office/drawing/2014/main" id="{7C3E363B-3F6A-ABC7-9A85-9EB940F49B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3428237" y="1371937"/>
            <a:ext cx="333407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Berlin Sans FB" panose="020E0602020502020306" pitchFamily="34" charset="0"/>
              </a:rPr>
              <a:t>Usado quando declaramos algo numericamente declarável.</a:t>
            </a:r>
            <a:endParaRPr sz="1600" dirty="0">
              <a:solidFill>
                <a:schemeClr val="accent2"/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Google Shape;1364;p41">
            <a:extLst>
              <a:ext uri="{FF2B5EF4-FFF2-40B4-BE49-F238E27FC236}">
                <a16:creationId xmlns:a16="http://schemas.microsoft.com/office/drawing/2014/main" id="{04B4DEA2-7C0C-9808-16B1-41816550F1C3}"/>
              </a:ext>
            </a:extLst>
          </p:cNvPr>
          <p:cNvSpPr/>
          <p:nvPr/>
        </p:nvSpPr>
        <p:spPr>
          <a:xfrm>
            <a:off x="2538856" y="1207417"/>
            <a:ext cx="694068" cy="600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rlin Sans FB" panose="020E0602020502020306" pitchFamily="34" charset="0"/>
            </a:endParaRPr>
          </a:p>
        </p:txBody>
      </p:sp>
      <p:sp>
        <p:nvSpPr>
          <p:cNvPr id="7" name="Google Shape;1378;p41">
            <a:extLst>
              <a:ext uri="{FF2B5EF4-FFF2-40B4-BE49-F238E27FC236}">
                <a16:creationId xmlns:a16="http://schemas.microsoft.com/office/drawing/2014/main" id="{DA39E788-8077-D2EB-87B2-A0E872661E25}"/>
              </a:ext>
            </a:extLst>
          </p:cNvPr>
          <p:cNvSpPr txBox="1">
            <a:spLocks/>
          </p:cNvSpPr>
          <p:nvPr/>
        </p:nvSpPr>
        <p:spPr>
          <a:xfrm flipH="1">
            <a:off x="2426140" y="1131158"/>
            <a:ext cx="919500" cy="601800"/>
          </a:xfrm>
          <a:prstGeom prst="rect">
            <a:avLst/>
          </a:prstGeom>
        </p:spPr>
        <p:txBody>
          <a:bodyPr spcFirstLastPara="1" vert="horz" wrap="square" lIns="91425" tIns="182875" rIns="91425" bIns="91425" rtlCol="0" anchor="ctr" anchorCtr="0">
            <a:noAutofit/>
          </a:bodyPr>
          <a:lstStyle>
            <a:lvl1pPr lvl="0" algn="r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700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algn="ctr"/>
            <a:r>
              <a:rPr lang="en" sz="3600" dirty="0">
                <a:latin typeface="Berlin Sans FB" panose="020E0602020502020306" pitchFamily="34" charset="0"/>
              </a:rPr>
              <a:t>01</a:t>
            </a:r>
            <a:endParaRPr lang="en" dirty="0">
              <a:latin typeface="Berlin Sans FB" panose="020E0602020502020306" pitchFamily="34" charset="0"/>
            </a:endParaRPr>
          </a:p>
        </p:txBody>
      </p:sp>
      <p:sp>
        <p:nvSpPr>
          <p:cNvPr id="8" name="Google Shape;1364;p41">
            <a:extLst>
              <a:ext uri="{FF2B5EF4-FFF2-40B4-BE49-F238E27FC236}">
                <a16:creationId xmlns:a16="http://schemas.microsoft.com/office/drawing/2014/main" id="{23198283-14C3-D894-025E-3183C465ACA6}"/>
              </a:ext>
            </a:extLst>
          </p:cNvPr>
          <p:cNvSpPr/>
          <p:nvPr/>
        </p:nvSpPr>
        <p:spPr>
          <a:xfrm>
            <a:off x="2538856" y="2144672"/>
            <a:ext cx="694068" cy="600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rlin Sans FB" panose="020E0602020502020306" pitchFamily="34" charset="0"/>
            </a:endParaRPr>
          </a:p>
        </p:txBody>
      </p:sp>
      <p:sp>
        <p:nvSpPr>
          <p:cNvPr id="9" name="Google Shape;1364;p41">
            <a:extLst>
              <a:ext uri="{FF2B5EF4-FFF2-40B4-BE49-F238E27FC236}">
                <a16:creationId xmlns:a16="http://schemas.microsoft.com/office/drawing/2014/main" id="{0019CAEF-2D16-896A-DBB2-FC28D6D813E7}"/>
              </a:ext>
            </a:extLst>
          </p:cNvPr>
          <p:cNvSpPr/>
          <p:nvPr/>
        </p:nvSpPr>
        <p:spPr>
          <a:xfrm>
            <a:off x="2538856" y="3070859"/>
            <a:ext cx="694068" cy="600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rlin Sans FB" panose="020E0602020502020306" pitchFamily="34" charset="0"/>
            </a:endParaRPr>
          </a:p>
        </p:txBody>
      </p:sp>
      <p:sp>
        <p:nvSpPr>
          <p:cNvPr id="10" name="Google Shape;1378;p41">
            <a:extLst>
              <a:ext uri="{FF2B5EF4-FFF2-40B4-BE49-F238E27FC236}">
                <a16:creationId xmlns:a16="http://schemas.microsoft.com/office/drawing/2014/main" id="{0A610A30-65D2-8EEF-848E-EF828D3DDFF1}"/>
              </a:ext>
            </a:extLst>
          </p:cNvPr>
          <p:cNvSpPr txBox="1">
            <a:spLocks/>
          </p:cNvSpPr>
          <p:nvPr/>
        </p:nvSpPr>
        <p:spPr>
          <a:xfrm flipH="1">
            <a:off x="2427804" y="2077009"/>
            <a:ext cx="919500" cy="601800"/>
          </a:xfrm>
          <a:prstGeom prst="rect">
            <a:avLst/>
          </a:prstGeom>
        </p:spPr>
        <p:txBody>
          <a:bodyPr spcFirstLastPara="1" vert="horz" wrap="square" lIns="91425" tIns="182875" rIns="91425" bIns="91425" rtlCol="0" anchor="ctr" anchorCtr="0">
            <a:noAutofit/>
          </a:bodyPr>
          <a:lstStyle>
            <a:lvl1pPr lvl="0" algn="r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700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algn="ctr"/>
            <a:r>
              <a:rPr lang="en" sz="3600" dirty="0">
                <a:latin typeface="Berlin Sans FB" panose="020E0602020502020306" pitchFamily="34" charset="0"/>
              </a:rPr>
              <a:t>02</a:t>
            </a:r>
            <a:endParaRPr lang="en" dirty="0">
              <a:latin typeface="Berlin Sans FB" panose="020E0602020502020306" pitchFamily="34" charset="0"/>
            </a:endParaRPr>
          </a:p>
        </p:txBody>
      </p:sp>
      <p:sp>
        <p:nvSpPr>
          <p:cNvPr id="11" name="Google Shape;1378;p41">
            <a:extLst>
              <a:ext uri="{FF2B5EF4-FFF2-40B4-BE49-F238E27FC236}">
                <a16:creationId xmlns:a16="http://schemas.microsoft.com/office/drawing/2014/main" id="{6D76860F-96E4-D1E6-3F07-60FEE7DCC043}"/>
              </a:ext>
            </a:extLst>
          </p:cNvPr>
          <p:cNvSpPr txBox="1">
            <a:spLocks/>
          </p:cNvSpPr>
          <p:nvPr/>
        </p:nvSpPr>
        <p:spPr>
          <a:xfrm flipH="1">
            <a:off x="2426140" y="3029747"/>
            <a:ext cx="919500" cy="601800"/>
          </a:xfrm>
          <a:prstGeom prst="rect">
            <a:avLst/>
          </a:prstGeom>
        </p:spPr>
        <p:txBody>
          <a:bodyPr spcFirstLastPara="1" vert="horz" wrap="square" lIns="91425" tIns="182875" rIns="91425" bIns="91425" rtlCol="0" anchor="ctr" anchorCtr="0">
            <a:noAutofit/>
          </a:bodyPr>
          <a:lstStyle>
            <a:lvl1pPr lvl="0" algn="r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700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algn="ctr"/>
            <a:r>
              <a:rPr lang="en" sz="3600" dirty="0">
                <a:latin typeface="Berlin Sans FB" panose="020E0602020502020306" pitchFamily="34" charset="0"/>
              </a:rPr>
              <a:t>03</a:t>
            </a:r>
            <a:endParaRPr lang="en" dirty="0">
              <a:latin typeface="Berlin Sans FB" panose="020E0602020502020306" pitchFamily="34" charset="0"/>
            </a:endParaRPr>
          </a:p>
        </p:txBody>
      </p:sp>
      <p:sp>
        <p:nvSpPr>
          <p:cNvPr id="12" name="Google Shape;1369;p41">
            <a:extLst>
              <a:ext uri="{FF2B5EF4-FFF2-40B4-BE49-F238E27FC236}">
                <a16:creationId xmlns:a16="http://schemas.microsoft.com/office/drawing/2014/main" id="{CAF9A18F-6BAD-B855-FE58-10B7CBD56E13}"/>
              </a:ext>
            </a:extLst>
          </p:cNvPr>
          <p:cNvSpPr txBox="1">
            <a:spLocks/>
          </p:cNvSpPr>
          <p:nvPr/>
        </p:nvSpPr>
        <p:spPr>
          <a:xfrm flipH="1">
            <a:off x="3869031" y="2144721"/>
            <a:ext cx="1149660" cy="280124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lvl="0" algn="r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00" kern="1200" cap="all" baseline="0">
                <a:solidFill>
                  <a:srgbClr val="E1745D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algn="ctr"/>
            <a:r>
              <a:rPr lang="en-US" sz="1600" dirty="0">
                <a:latin typeface="Berlin Sans FB" panose="020E0602020502020306" pitchFamily="34" charset="0"/>
              </a:rPr>
              <a:t>CHAR</a:t>
            </a:r>
          </a:p>
        </p:txBody>
      </p:sp>
      <p:sp>
        <p:nvSpPr>
          <p:cNvPr id="13" name="Google Shape;1370;p41">
            <a:extLst>
              <a:ext uri="{FF2B5EF4-FFF2-40B4-BE49-F238E27FC236}">
                <a16:creationId xmlns:a16="http://schemas.microsoft.com/office/drawing/2014/main" id="{78FF91A9-EA9E-3384-54B9-3CFCAB382E27}"/>
              </a:ext>
            </a:extLst>
          </p:cNvPr>
          <p:cNvSpPr txBox="1">
            <a:spLocks/>
          </p:cNvSpPr>
          <p:nvPr/>
        </p:nvSpPr>
        <p:spPr>
          <a:xfrm flipH="1">
            <a:off x="3428236" y="2313903"/>
            <a:ext cx="3395127" cy="60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1200" i="0" dirty="0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  <a:t>Usado para armazena caracteres alfanuméricos de tamanho fixo, entre 1 e 2000 bytes ou caractere</a:t>
            </a:r>
            <a:endParaRPr lang="pt-BR" sz="1600" dirty="0">
              <a:solidFill>
                <a:schemeClr val="accent2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Google Shape;1369;p41">
            <a:extLst>
              <a:ext uri="{FF2B5EF4-FFF2-40B4-BE49-F238E27FC236}">
                <a16:creationId xmlns:a16="http://schemas.microsoft.com/office/drawing/2014/main" id="{97215348-B352-8C5D-8B32-E3FBA2FD3754}"/>
              </a:ext>
            </a:extLst>
          </p:cNvPr>
          <p:cNvSpPr txBox="1">
            <a:spLocks/>
          </p:cNvSpPr>
          <p:nvPr/>
        </p:nvSpPr>
        <p:spPr>
          <a:xfrm flipH="1">
            <a:off x="3918722" y="3068103"/>
            <a:ext cx="1149660" cy="280124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lvl="0" algn="r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00" kern="1200" cap="all" baseline="0">
                <a:solidFill>
                  <a:srgbClr val="E1745D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algn="ctr"/>
            <a:r>
              <a:rPr lang="en-US" sz="1600" dirty="0">
                <a:latin typeface="Berlin Sans FB" panose="020E0602020502020306" pitchFamily="34" charset="0"/>
              </a:rPr>
              <a:t>DECIMAL</a:t>
            </a:r>
          </a:p>
        </p:txBody>
      </p:sp>
      <p:sp>
        <p:nvSpPr>
          <p:cNvPr id="15" name="Google Shape;1370;p41">
            <a:extLst>
              <a:ext uri="{FF2B5EF4-FFF2-40B4-BE49-F238E27FC236}">
                <a16:creationId xmlns:a16="http://schemas.microsoft.com/office/drawing/2014/main" id="{4E2E709B-908F-B880-E4F1-2E2538915850}"/>
              </a:ext>
            </a:extLst>
          </p:cNvPr>
          <p:cNvSpPr txBox="1">
            <a:spLocks/>
          </p:cNvSpPr>
          <p:nvPr/>
        </p:nvSpPr>
        <p:spPr>
          <a:xfrm flipH="1">
            <a:off x="3458355" y="3255869"/>
            <a:ext cx="3808353" cy="60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1200" dirty="0">
                <a:solidFill>
                  <a:schemeClr val="accent2"/>
                </a:solidFill>
                <a:latin typeface="Berlin Sans FB" panose="020E0602020502020306" pitchFamily="34" charset="0"/>
              </a:rPr>
              <a:t>Usado para</a:t>
            </a:r>
            <a:r>
              <a:rPr lang="pt-BR" sz="1200" b="0" i="0" dirty="0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  <a:t> dados numéricos que têm precisão e escala fixos. Decimal e </a:t>
            </a:r>
            <a:r>
              <a:rPr lang="pt-BR" sz="1200" b="0" i="0" dirty="0" err="1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  <a:t>numeric</a:t>
            </a:r>
            <a:r>
              <a:rPr lang="pt-BR" sz="1200" b="0" i="0" dirty="0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  <a:t> são sinônimos e podem ser usados </a:t>
            </a:r>
            <a:r>
              <a:rPr lang="pt-BR" sz="1200" b="0" i="0" dirty="0" err="1">
                <a:solidFill>
                  <a:schemeClr val="accent2"/>
                </a:solidFill>
                <a:effectLst/>
                <a:latin typeface="Berlin Sans FB" panose="020E0602020502020306" pitchFamily="34" charset="0"/>
              </a:rPr>
              <a:t>intercambiavelmente</a:t>
            </a:r>
            <a:endParaRPr lang="pt-BR" sz="1600" dirty="0">
              <a:solidFill>
                <a:schemeClr val="accent2"/>
              </a:solidFill>
              <a:latin typeface="Berlin Sans FB" panose="020E0602020502020306" pitchFamily="34" charset="0"/>
            </a:endParaRPr>
          </a:p>
        </p:txBody>
      </p:sp>
      <p:sp>
        <p:nvSpPr>
          <p:cNvPr id="16" name="Google Shape;1370;p41">
            <a:extLst>
              <a:ext uri="{FF2B5EF4-FFF2-40B4-BE49-F238E27FC236}">
                <a16:creationId xmlns:a16="http://schemas.microsoft.com/office/drawing/2014/main" id="{471E043B-B591-36DD-9B41-D68B05740FCF}"/>
              </a:ext>
            </a:extLst>
          </p:cNvPr>
          <p:cNvSpPr txBox="1">
            <a:spLocks/>
          </p:cNvSpPr>
          <p:nvPr/>
        </p:nvSpPr>
        <p:spPr>
          <a:xfrm flipH="1">
            <a:off x="3458353" y="4302090"/>
            <a:ext cx="3502427" cy="60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1200" dirty="0">
                <a:solidFill>
                  <a:schemeClr val="accent2"/>
                </a:solidFill>
                <a:latin typeface="Berlin Sans FB" panose="020E0602020502020306" pitchFamily="34" charset="0"/>
              </a:rPr>
              <a:t>Usado para armazenar imagens em vídeo, caso o usuário possua essa função.</a:t>
            </a:r>
            <a:endParaRPr lang="pt-BR" sz="1600" dirty="0">
              <a:solidFill>
                <a:schemeClr val="accent2"/>
              </a:solidFill>
              <a:latin typeface="Berlin Sans FB" panose="020E0602020502020306" pitchFamily="34" charset="0"/>
            </a:endParaRPr>
          </a:p>
        </p:txBody>
      </p:sp>
      <p:sp>
        <p:nvSpPr>
          <p:cNvPr id="20" name="Google Shape;1364;p41">
            <a:extLst>
              <a:ext uri="{FF2B5EF4-FFF2-40B4-BE49-F238E27FC236}">
                <a16:creationId xmlns:a16="http://schemas.microsoft.com/office/drawing/2014/main" id="{72E3F7E1-142E-268D-A0D1-0B2C247AFCD3}"/>
              </a:ext>
            </a:extLst>
          </p:cNvPr>
          <p:cNvSpPr/>
          <p:nvPr/>
        </p:nvSpPr>
        <p:spPr>
          <a:xfrm>
            <a:off x="2538856" y="4143366"/>
            <a:ext cx="694068" cy="600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rlin Sans FB" panose="020E0602020502020306" pitchFamily="34" charset="0"/>
            </a:endParaRPr>
          </a:p>
        </p:txBody>
      </p:sp>
      <p:sp>
        <p:nvSpPr>
          <p:cNvPr id="21" name="Google Shape;1378;p41">
            <a:extLst>
              <a:ext uri="{FF2B5EF4-FFF2-40B4-BE49-F238E27FC236}">
                <a16:creationId xmlns:a16="http://schemas.microsoft.com/office/drawing/2014/main" id="{592B1981-4EFA-4FE8-39DD-95414EB9567B}"/>
              </a:ext>
            </a:extLst>
          </p:cNvPr>
          <p:cNvSpPr txBox="1">
            <a:spLocks/>
          </p:cNvSpPr>
          <p:nvPr/>
        </p:nvSpPr>
        <p:spPr>
          <a:xfrm flipH="1">
            <a:off x="2426140" y="4103454"/>
            <a:ext cx="919500" cy="601800"/>
          </a:xfrm>
          <a:prstGeom prst="rect">
            <a:avLst/>
          </a:prstGeom>
        </p:spPr>
        <p:txBody>
          <a:bodyPr spcFirstLastPara="1" vert="horz" wrap="square" lIns="91425" tIns="182875" rIns="91425" bIns="91425" rtlCol="0" anchor="ctr" anchorCtr="0">
            <a:noAutofit/>
          </a:bodyPr>
          <a:lstStyle>
            <a:lvl1pPr lvl="0" algn="r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700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algn="ctr"/>
            <a:r>
              <a:rPr lang="en" sz="3600" dirty="0">
                <a:latin typeface="Berlin Sans FB" panose="020E0602020502020306" pitchFamily="34" charset="0"/>
              </a:rPr>
              <a:t>04</a:t>
            </a:r>
            <a:endParaRPr lang="en" dirty="0">
              <a:latin typeface="Berlin Sans FB" panose="020E0602020502020306" pitchFamily="34" charset="0"/>
            </a:endParaRPr>
          </a:p>
        </p:txBody>
      </p:sp>
      <p:sp>
        <p:nvSpPr>
          <p:cNvPr id="22" name="Google Shape;1369;p41">
            <a:extLst>
              <a:ext uri="{FF2B5EF4-FFF2-40B4-BE49-F238E27FC236}">
                <a16:creationId xmlns:a16="http://schemas.microsoft.com/office/drawing/2014/main" id="{99876F57-1DF6-31F1-B269-89985FA41248}"/>
              </a:ext>
            </a:extLst>
          </p:cNvPr>
          <p:cNvSpPr txBox="1">
            <a:spLocks/>
          </p:cNvSpPr>
          <p:nvPr/>
        </p:nvSpPr>
        <p:spPr>
          <a:xfrm flipH="1">
            <a:off x="3918722" y="4145643"/>
            <a:ext cx="1149660" cy="280124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lvl="0" algn="r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00" kern="1200" cap="all" baseline="0">
                <a:solidFill>
                  <a:srgbClr val="E1745D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algn="ctr"/>
            <a:r>
              <a:rPr lang="en-US" sz="1600" dirty="0">
                <a:latin typeface="Berlin Sans FB" panose="020E0602020502020306" pitchFamily="34" charset="0"/>
              </a:rPr>
              <a:t>video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37E603EE-EF17-B5AB-A615-16819A151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468236" y="4097309"/>
            <a:ext cx="1093042" cy="158203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175B691-B0F7-DB73-B9DD-5D1416434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311" y="4837335"/>
            <a:ext cx="416689" cy="21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4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7"/>
          <p:cNvSpPr txBox="1">
            <a:spLocks noGrp="1"/>
          </p:cNvSpPr>
          <p:nvPr>
            <p:ph type="title"/>
          </p:nvPr>
        </p:nvSpPr>
        <p:spPr>
          <a:xfrm>
            <a:off x="1532475" y="2005300"/>
            <a:ext cx="4515900" cy="250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  <a:latin typeface="Berlin Sans FB" panose="020E0602020502020306" pitchFamily="34" charset="0"/>
              </a:rPr>
              <a:t>script</a:t>
            </a:r>
            <a:endParaRPr lang="en-US" dirty="0">
              <a:solidFill>
                <a:schemeClr val="accent6"/>
              </a:solidFill>
              <a:latin typeface="Berlin Sans FB" panose="020E0602020502020306" pitchFamily="34" charset="0"/>
            </a:endParaRPr>
          </a:p>
        </p:txBody>
      </p:sp>
      <p:sp>
        <p:nvSpPr>
          <p:cNvPr id="1235" name="Google Shape;1235;p3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rlin Sans FB" panose="020E0602020502020306" pitchFamily="34" charset="0"/>
              </a:rPr>
              <a:t>03</a:t>
            </a:r>
            <a:endParaRPr dirty="0">
              <a:latin typeface="Berlin Sans FB" panose="020E0602020502020306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FD59391-324C-6364-E6A6-1E8D7C88B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311" y="4837335"/>
            <a:ext cx="416689" cy="21991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48BFEC2-2D31-16B4-94BA-2D9A1927F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468236" y="4097309"/>
            <a:ext cx="1093042" cy="1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8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68;p43">
            <a:extLst>
              <a:ext uri="{FF2B5EF4-FFF2-40B4-BE49-F238E27FC236}">
                <a16:creationId xmlns:a16="http://schemas.microsoft.com/office/drawing/2014/main" id="{FA25434E-8B29-F6D9-4C3B-CC25FDD0E4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1146" y="682751"/>
            <a:ext cx="7661705" cy="63343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Berlin Sans FB" panose="020E0602020502020306" pitchFamily="34" charset="0"/>
              </a:rPr>
              <a:t>Script - Acesso </a:t>
            </a:r>
            <a:endParaRPr sz="3200" dirty="0">
              <a:solidFill>
                <a:schemeClr val="accent2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Google Shape;1469;p43">
            <a:extLst>
              <a:ext uri="{FF2B5EF4-FFF2-40B4-BE49-F238E27FC236}">
                <a16:creationId xmlns:a16="http://schemas.microsoft.com/office/drawing/2014/main" id="{14BC35B0-8835-B529-1AB5-DBF722D1ACA3}"/>
              </a:ext>
            </a:extLst>
          </p:cNvPr>
          <p:cNvSpPr txBox="1">
            <a:spLocks/>
          </p:cNvSpPr>
          <p:nvPr/>
        </p:nvSpPr>
        <p:spPr>
          <a:xfrm>
            <a:off x="903917" y="1861696"/>
            <a:ext cx="7498934" cy="29042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buFont typeface="Arial" panose="020B0604020202020204" pitchFamily="34" charset="0"/>
              <a:buChar char="●"/>
            </a:pPr>
            <a:r>
              <a:rPr lang="pt-BR" dirty="0">
                <a:solidFill>
                  <a:schemeClr val="accent2"/>
                </a:solidFill>
                <a:latin typeface="Berlin Sans FB" panose="020E0602020502020306" pitchFamily="34" charset="0"/>
              </a:rPr>
              <a:t>Observação: Tendo em vista que o </a:t>
            </a:r>
            <a:r>
              <a:rPr lang="pt-BR" i="1" dirty="0">
                <a:solidFill>
                  <a:schemeClr val="accent2"/>
                </a:solidFill>
                <a:latin typeface="Berlin Sans FB" panose="020E0602020502020306" pitchFamily="34" charset="0"/>
              </a:rPr>
              <a:t>Script </a:t>
            </a:r>
            <a:r>
              <a:rPr lang="pt-BR" dirty="0">
                <a:solidFill>
                  <a:schemeClr val="accent2"/>
                </a:solidFill>
                <a:latin typeface="Berlin Sans FB" panose="020E0602020502020306" pitchFamily="34" charset="0"/>
              </a:rPr>
              <a:t>contém mais 200 linhas, disponibilizamos o link abaixo do Google Drive contendo os arquivos (modelo físico, modelo lógico e </a:t>
            </a:r>
            <a:r>
              <a:rPr lang="pt-BR" i="1" dirty="0">
                <a:solidFill>
                  <a:schemeClr val="accent2"/>
                </a:solidFill>
                <a:latin typeface="Berlin Sans FB" panose="020E0602020502020306" pitchFamily="34" charset="0"/>
              </a:rPr>
              <a:t>script</a:t>
            </a:r>
            <a:r>
              <a:rPr lang="pt-BR" dirty="0">
                <a:solidFill>
                  <a:schemeClr val="accent2"/>
                </a:solidFill>
                <a:latin typeface="Berlin Sans FB" panose="020E0602020502020306" pitchFamily="34" charset="0"/>
              </a:rPr>
              <a:t>) para avaliação:</a:t>
            </a:r>
          </a:p>
          <a:p>
            <a:pPr marL="457200" indent="0">
              <a:spcBef>
                <a:spcPts val="1200"/>
              </a:spcBef>
              <a:spcAft>
                <a:spcPts val="1200"/>
              </a:spcAft>
            </a:pPr>
            <a:br>
              <a:rPr lang="pt-BR" u="sng" dirty="0">
                <a:solidFill>
                  <a:schemeClr val="accent2"/>
                </a:solidFill>
                <a:latin typeface="Berlin Sans FB" panose="020E0602020502020306" pitchFamily="34" charset="0"/>
              </a:rPr>
            </a:br>
            <a:br>
              <a:rPr lang="pt-BR" u="sng" dirty="0">
                <a:solidFill>
                  <a:schemeClr val="accent2"/>
                </a:solidFill>
                <a:latin typeface="Berlin Sans FB" panose="020E0602020502020306" pitchFamily="34" charset="0"/>
              </a:rPr>
            </a:br>
            <a:br>
              <a:rPr lang="pt-BR" u="sng" dirty="0">
                <a:solidFill>
                  <a:schemeClr val="accent2"/>
                </a:solidFill>
                <a:latin typeface="Berlin Sans FB" panose="020E0602020502020306" pitchFamily="34" charset="0"/>
              </a:rPr>
            </a:br>
            <a:r>
              <a:rPr lang="pt-BR" u="sng" dirty="0">
                <a:solidFill>
                  <a:schemeClr val="accent2"/>
                </a:solidFill>
                <a:latin typeface="Berlin Sans FB" panose="020E0602020502020306" pitchFamily="34" charset="0"/>
              </a:rPr>
              <a:t>https://drive.google.com/drive/folders/1dSdirs9V7V3QvPT6S_YxZebi8rlAJm5Z</a:t>
            </a:r>
            <a:endParaRPr lang="pt-BR" dirty="0">
              <a:solidFill>
                <a:schemeClr val="accent2"/>
              </a:solidFill>
              <a:latin typeface="Berlin Sans FB" panose="020E0602020502020306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26F7B5-8835-169D-7EA4-14107891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311" y="4837335"/>
            <a:ext cx="416689" cy="2199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20E2B6-040E-B19B-D939-1B8FE45F6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468236" y="4097309"/>
            <a:ext cx="1093042" cy="1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5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7"/>
          <p:cNvSpPr txBox="1">
            <a:spLocks noGrp="1"/>
          </p:cNvSpPr>
          <p:nvPr>
            <p:ph type="title"/>
          </p:nvPr>
        </p:nvSpPr>
        <p:spPr>
          <a:xfrm>
            <a:off x="1532474" y="2005300"/>
            <a:ext cx="5789813" cy="250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  <a:latin typeface="Berlin Sans FB" panose="020E0602020502020306" pitchFamily="34" charset="0"/>
              </a:rPr>
              <a:t>Diagrama de classes</a:t>
            </a:r>
            <a:endParaRPr lang="en-US" dirty="0">
              <a:solidFill>
                <a:schemeClr val="accent6"/>
              </a:solidFill>
              <a:latin typeface="Berlin Sans FB" panose="020E0602020502020306" pitchFamily="34" charset="0"/>
            </a:endParaRPr>
          </a:p>
        </p:txBody>
      </p:sp>
      <p:sp>
        <p:nvSpPr>
          <p:cNvPr id="1235" name="Google Shape;1235;p3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rlin Sans FB" panose="020E0602020502020306" pitchFamily="34" charset="0"/>
              </a:rPr>
              <a:t>04</a:t>
            </a:r>
            <a:endParaRPr dirty="0">
              <a:latin typeface="Berlin Sans FB" panose="020E0602020502020306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FD59391-324C-6364-E6A6-1E8D7C88B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311" y="4837335"/>
            <a:ext cx="416689" cy="21991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48BFEC2-2D31-16B4-94BA-2D9A1927F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468236" y="4097309"/>
            <a:ext cx="1093042" cy="1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16649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Personalizada 5">
      <a:dk1>
        <a:sysClr val="windowText" lastClr="000000"/>
      </a:dk1>
      <a:lt1>
        <a:srgbClr val="000000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111</TotalTime>
  <Words>457</Words>
  <Application>Microsoft Office PowerPoint</Application>
  <PresentationFormat>Apresentação na tela (16:9)</PresentationFormat>
  <Paragraphs>51</Paragraphs>
  <Slides>16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Berlin Sans FB</vt:lpstr>
      <vt:lpstr>Arial</vt:lpstr>
      <vt:lpstr>Century Gothic</vt:lpstr>
      <vt:lpstr>Trilha de Vapor</vt:lpstr>
      <vt:lpstr>Enterprise Challenge BRQ</vt:lpstr>
      <vt:lpstr>Modelo Lógico</vt:lpstr>
      <vt:lpstr>Apresentação do PowerPoint</vt:lpstr>
      <vt:lpstr>Modelo FÍSICO</vt:lpstr>
      <vt:lpstr>Apresentação do PowerPoint</vt:lpstr>
      <vt:lpstr>Apresentação do PowerPoint</vt:lpstr>
      <vt:lpstr>script</vt:lpstr>
      <vt:lpstr>Script - Acesso </vt:lpstr>
      <vt:lpstr>Diagrama de classes</vt:lpstr>
      <vt:lpstr>Apresentação do PowerPoint</vt:lpstr>
      <vt:lpstr>Insights</vt:lpstr>
      <vt:lpstr>Automação casa</vt:lpstr>
      <vt:lpstr>SOS - Emergência</vt:lpstr>
      <vt:lpstr>Detector de acidentes</vt:lpstr>
      <vt:lpstr>Acesso ao projeto – front end</vt:lpstr>
      <vt:lpstr>Alunos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Challenge iFood</dc:title>
  <dc:creator>Bruno Gago</dc:creator>
  <cp:lastModifiedBy>bruno gago</cp:lastModifiedBy>
  <cp:revision>16</cp:revision>
  <dcterms:modified xsi:type="dcterms:W3CDTF">2022-10-06T00:29:40Z</dcterms:modified>
</cp:coreProperties>
</file>