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81" r:id="rId3"/>
  </p:sldMasterIdLst>
  <p:notesMasterIdLst>
    <p:notesMasterId r:id="rId14"/>
  </p:notesMasterIdLst>
  <p:handoutMasterIdLst>
    <p:handoutMasterId r:id="rId15"/>
  </p:handoutMasterIdLst>
  <p:sldIdLst>
    <p:sldId id="297" r:id="rId4"/>
    <p:sldId id="300" r:id="rId5"/>
    <p:sldId id="302" r:id="rId6"/>
    <p:sldId id="301" r:id="rId7"/>
    <p:sldId id="304" r:id="rId8"/>
    <p:sldId id="305" r:id="rId9"/>
    <p:sldId id="317" r:id="rId10"/>
    <p:sldId id="318" r:id="rId11"/>
    <p:sldId id="320" r:id="rId12"/>
    <p:sldId id="321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C3F"/>
    <a:srgbClr val="86C157"/>
    <a:srgbClr val="4BCAAD"/>
    <a:srgbClr val="2FA3EE"/>
    <a:srgbClr val="5FBACE"/>
    <a:srgbClr val="404040"/>
    <a:srgbClr val="99D2DF"/>
    <a:srgbClr val="CE6633"/>
    <a:srgbClr val="FFFFFF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Estilo Escuro 1 - Destaqu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110" d="100"/>
          <a:sy n="110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Hardwa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Rede_de_computadores" TargetMode="External"/><Relationship Id="rId5" Type="http://schemas.openxmlformats.org/officeDocument/2006/relationships/hyperlink" Target="https://pt.wikipedia.org/wiki/Dispositivo_de_armazenamento" TargetMode="External"/><Relationship Id="rId4" Type="http://schemas.openxmlformats.org/officeDocument/2006/relationships/hyperlink" Target="https://pt.wikipedia.org/wiki/Sistema_operacion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virtualização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o ato de criar uma versão virtual (em vez de real) de algo, incluindo a simulação de uma plataforma de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ardware"/>
              </a:rPr>
              <a:t>hardware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istema operacional"/>
              </a:rPr>
              <a:t>sistema operacional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ispositivo de armazenamento"/>
              </a:rPr>
              <a:t>dispositivo de armazenamento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 recursos de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ede de computadores"/>
              </a:rPr>
              <a:t>rede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2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4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5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2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6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25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3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51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39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12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1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527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1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839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58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59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43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064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7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075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4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2" r:id="rId19"/>
    <p:sldLayoutId id="2147483706" r:id="rId20"/>
    <p:sldLayoutId id="2147483707" r:id="rId21"/>
    <p:sldLayoutId id="2147483710" r:id="rId2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6" Type="http://schemas.microsoft.com/office/2007/relationships/hdphoto" Target="../media/hdphoto6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391A7"/>
            </a:gs>
            <a:gs pos="60000">
              <a:schemeClr val="accent1">
                <a:lumMod val="40000"/>
                <a:lumOff val="60000"/>
              </a:schemeClr>
            </a:gs>
            <a:gs pos="39000">
              <a:schemeClr val="bg2">
                <a:lumMod val="60000"/>
                <a:lumOff val="40000"/>
              </a:schemeClr>
            </a:gs>
            <a:gs pos="21000">
              <a:schemeClr val="bg2">
                <a:lumMod val="40000"/>
                <a:lumOff val="60000"/>
              </a:schemeClr>
            </a:gs>
            <a:gs pos="0">
              <a:schemeClr val="bg1"/>
            </a:gs>
            <a:gs pos="96000">
              <a:srgbClr val="3CA8C2"/>
            </a:gs>
            <a:gs pos="79000">
              <a:srgbClr val="5F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843FCA-4E20-4D68-9DD3-E48EA5D726C0}"/>
              </a:ext>
            </a:extLst>
          </p:cNvPr>
          <p:cNvSpPr txBox="1"/>
          <p:nvPr/>
        </p:nvSpPr>
        <p:spPr>
          <a:xfrm>
            <a:off x="6928607" y="10152752"/>
            <a:ext cx="26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w Cen MT" panose="020B0602020104020603" pitchFamily="34" charset="0"/>
              </a:rPr>
              <a:t>IEFP Évora</a:t>
            </a:r>
            <a:endParaRPr lang="pt-PT" sz="1400" b="1" dirty="0">
              <a:latin typeface="Tw Cen MT" panose="020B0602020104020603" pitchFamily="34" charset="0"/>
              <a:cs typeface="IrisUPC" panose="020B0604020202020204" pitchFamily="34" charset="-34"/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71" l="0" r="100000">
                        <a14:foregroundMark x1="49130" y1="10366" x2="49130" y2="10366"/>
                        <a14:foregroundMark x1="68261" y1="23171" x2="54783" y2="30488"/>
                        <a14:foregroundMark x1="63913" y1="78049" x2="63913" y2="78049"/>
                        <a14:foregroundMark x1="51304" y1="76829" x2="51304" y2="76829"/>
                        <a14:foregroundMark x1="41739" y1="76829" x2="41739" y2="76829"/>
                        <a14:foregroundMark x1="32174" y1="79268" x2="32174" y2="79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9502"/>
            <a:ext cx="956866" cy="6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48969" y="419351"/>
            <a:ext cx="394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328EA4"/>
                </a:solidFill>
                <a:latin typeface="Caviar Dreams" panose="020B0402020204020504" pitchFamily="34" charset="0"/>
              </a:rPr>
              <a:t>CET - Técnico/a Especialista em Tecnologias e Programação de Sistemas de Informação </a:t>
            </a:r>
            <a:endParaRPr lang="en-GB" sz="1400" dirty="0">
              <a:solidFill>
                <a:srgbClr val="328EA4"/>
              </a:solidFill>
              <a:latin typeface="Caviar Dreams" panose="020B04020202040205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9954" y="1357774"/>
            <a:ext cx="57063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5FBAC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med</a:t>
            </a:r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na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43187" y="1357774"/>
            <a:ext cx="26973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er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720" b="89879" l="13269" r="56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 rot="20097300">
            <a:off x="4924471" y="1736329"/>
            <a:ext cx="2792405" cy="2772308"/>
          </a:xfrm>
          <a:prstGeom prst="ellipse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27584" y="44439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Bruno Gomes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31090" y="444316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Carolina Roque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650620" y="4443429"/>
            <a:ext cx="154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Maria Correia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557179" y="4443694"/>
            <a:ext cx="168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Patrícia Correia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2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391A7"/>
            </a:gs>
            <a:gs pos="60000">
              <a:schemeClr val="accent1">
                <a:lumMod val="40000"/>
                <a:lumOff val="60000"/>
              </a:schemeClr>
            </a:gs>
            <a:gs pos="39000">
              <a:schemeClr val="bg2">
                <a:lumMod val="60000"/>
                <a:lumOff val="40000"/>
              </a:schemeClr>
            </a:gs>
            <a:gs pos="21000">
              <a:schemeClr val="bg2">
                <a:lumMod val="40000"/>
                <a:lumOff val="60000"/>
              </a:schemeClr>
            </a:gs>
            <a:gs pos="0">
              <a:schemeClr val="bg1"/>
            </a:gs>
            <a:gs pos="96000">
              <a:srgbClr val="3CA8C2"/>
            </a:gs>
            <a:gs pos="79000">
              <a:srgbClr val="5F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843FCA-4E20-4D68-9DD3-E48EA5D726C0}"/>
              </a:ext>
            </a:extLst>
          </p:cNvPr>
          <p:cNvSpPr txBox="1"/>
          <p:nvPr/>
        </p:nvSpPr>
        <p:spPr>
          <a:xfrm>
            <a:off x="6928607" y="10152752"/>
            <a:ext cx="26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w Cen MT" panose="020B0602020104020603" pitchFamily="34" charset="0"/>
              </a:rPr>
              <a:t>IEFP Évora</a:t>
            </a:r>
            <a:endParaRPr lang="pt-PT" sz="1400" b="1" dirty="0">
              <a:latin typeface="Tw Cen MT" panose="020B0602020104020603" pitchFamily="34" charset="0"/>
              <a:cs typeface="IrisUPC" panose="020B0604020202020204" pitchFamily="34" charset="-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9954" y="1357774"/>
            <a:ext cx="57063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5FBACE"/>
                </a:solidFill>
                <a:effectLst/>
                <a:latin typeface="Caviar Dreams" panose="020B0402020204020504" pitchFamily="34" charset="0"/>
              </a:rPr>
              <a:t>med</a:t>
            </a:r>
            <a:r>
              <a:rPr lang="pt-PT" sz="11500" dirty="0">
                <a:solidFill>
                  <a:srgbClr val="15292E"/>
                </a:solidFill>
                <a:effectLst/>
                <a:latin typeface="Caviar Dreams" panose="020B0402020204020504" pitchFamily="34" charset="0"/>
              </a:rPr>
              <a:t>na</a:t>
            </a:r>
            <a:endParaRPr lang="en-GB" sz="11500" dirty="0">
              <a:solidFill>
                <a:srgbClr val="15292E"/>
              </a:solidFill>
              <a:effectLst/>
              <a:latin typeface="Caviar Dreams" panose="020B04020202040205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43187" y="1357774"/>
            <a:ext cx="26973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15292E"/>
                </a:solidFill>
                <a:effectLst/>
                <a:latin typeface="Caviar Dreams" panose="020B0402020204020504" pitchFamily="34" charset="0"/>
              </a:rPr>
              <a:t>er</a:t>
            </a:r>
            <a:endParaRPr lang="en-GB" sz="11500" dirty="0">
              <a:solidFill>
                <a:srgbClr val="15292E"/>
              </a:solidFill>
              <a:effectLst/>
              <a:latin typeface="Caviar Dreams" panose="020B04020202040205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720" b="89879" l="13269" r="56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 rot="20097300">
            <a:off x="4924471" y="1736329"/>
            <a:ext cx="2792405" cy="27723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5987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bg1">
                <a:lumMod val="85000"/>
              </a:schemeClr>
            </a:gs>
            <a:gs pos="0">
              <a:schemeClr val="bg1">
                <a:tint val="9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258442" y="1388665"/>
            <a:ext cx="288151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262222" y="2673691"/>
            <a:ext cx="287773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262222" y="3316204"/>
            <a:ext cx="287773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altLang="ko-KR" b="1" dirty="0" err="1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Sobre</a:t>
            </a:r>
            <a:r>
              <a:rPr lang="en-US" altLang="ko-KR" b="1" dirty="0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 </a:t>
            </a:r>
            <a:r>
              <a:rPr lang="en-US" altLang="ko-KR" b="1" dirty="0" err="1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nós</a:t>
            </a:r>
            <a:endParaRPr lang="ko-KR" altLang="en-US" b="1" dirty="0">
              <a:solidFill>
                <a:srgbClr val="5C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97034" y="1429652"/>
            <a:ext cx="2922572" cy="494026"/>
            <a:chOff x="803640" y="3362835"/>
            <a:chExt cx="2059657" cy="494026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mednager 1.0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itchFamily="34" charset="0"/>
                </a:rPr>
                <a:t>NOME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97034" y="2714678"/>
            <a:ext cx="2922572" cy="494026"/>
            <a:chOff x="803640" y="3362835"/>
            <a:chExt cx="2059657" cy="494026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Évora, Portugal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632842" y="271900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32842" y="1433983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32842" y="3361522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632842" y="207649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97034" y="3357191"/>
            <a:ext cx="2922572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 DE FUNDAÇÃO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ectangle 36"/>
          <p:cNvSpPr/>
          <p:nvPr/>
        </p:nvSpPr>
        <p:spPr>
          <a:xfrm>
            <a:off x="1258442" y="2043942"/>
            <a:ext cx="288151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Group 14"/>
          <p:cNvGrpSpPr/>
          <p:nvPr/>
        </p:nvGrpSpPr>
        <p:grpSpPr>
          <a:xfrm>
            <a:off x="1331640" y="2084929"/>
            <a:ext cx="2922572" cy="494026"/>
            <a:chOff x="803640" y="3362835"/>
            <a:chExt cx="2059657" cy="494026"/>
          </a:xfrm>
        </p:grpSpPr>
        <p:sp>
          <p:nvSpPr>
            <p:cNvPr id="44" name="TextBox 1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mdn 1.0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ABREVIATURA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" name="Conexão reta 4"/>
          <p:cNvCxnSpPr/>
          <p:nvPr/>
        </p:nvCxnSpPr>
        <p:spPr>
          <a:xfrm flipV="1">
            <a:off x="4139952" y="1388665"/>
            <a:ext cx="720080" cy="12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/>
          <p:cNvCxnSpPr/>
          <p:nvPr/>
        </p:nvCxnSpPr>
        <p:spPr>
          <a:xfrm>
            <a:off x="4139952" y="3219822"/>
            <a:ext cx="720080" cy="59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 Same Side Corner Rectangle 8">
            <a:extLst>
              <a:ext uri="{FF2B5EF4-FFF2-40B4-BE49-F238E27FC236}">
                <a16:creationId xmlns:a16="http://schemas.microsoft.com/office/drawing/2014/main" id="{8B7F84A2-B9C8-4DAF-8C47-AC8C5D80D68A}"/>
              </a:ext>
            </a:extLst>
          </p:cNvPr>
          <p:cNvSpPr/>
          <p:nvPr/>
        </p:nvSpPr>
        <p:spPr>
          <a:xfrm>
            <a:off x="712453" y="1484679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697404" y="27761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683568" y="2119811"/>
            <a:ext cx="385618" cy="37993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Rectangle 36"/>
          <p:cNvSpPr/>
          <p:nvPr/>
        </p:nvSpPr>
        <p:spPr>
          <a:xfrm>
            <a:off x="1268726" y="3958716"/>
            <a:ext cx="2871226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25"/>
          <p:cNvGrpSpPr/>
          <p:nvPr/>
        </p:nvGrpSpPr>
        <p:grpSpPr>
          <a:xfrm>
            <a:off x="1373500" y="3950935"/>
            <a:ext cx="2950334" cy="493023"/>
            <a:chOff x="787055" y="3319459"/>
            <a:chExt cx="2079222" cy="493023"/>
          </a:xfrm>
        </p:grpSpPr>
        <p:sp>
          <p:nvSpPr>
            <p:cNvPr id="58" name="TextBox 26"/>
            <p:cNvSpPr txBox="1"/>
            <p:nvPr/>
          </p:nvSpPr>
          <p:spPr>
            <a:xfrm>
              <a:off x="787055" y="3550872"/>
              <a:ext cx="20596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mednager@outlook.pt</a:t>
              </a:r>
            </a:p>
          </p:txBody>
        </p:sp>
        <p:sp>
          <p:nvSpPr>
            <p:cNvPr id="59" name="TextBox 27"/>
            <p:cNvSpPr txBox="1"/>
            <p:nvPr/>
          </p:nvSpPr>
          <p:spPr>
            <a:xfrm>
              <a:off x="806620" y="3319459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CONTACTOS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632842" y="4004034"/>
            <a:ext cx="485364" cy="4853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Block Arc 6">
            <a:extLst>
              <a:ext uri="{FF2B5EF4-FFF2-40B4-BE49-F238E27FC236}">
                <a16:creationId xmlns:a16="http://schemas.microsoft.com/office/drawing/2014/main" id="{0C429FB4-E4F6-4F1B-B318-7D1E282CF85A}"/>
              </a:ext>
            </a:extLst>
          </p:cNvPr>
          <p:cNvSpPr/>
          <p:nvPr/>
        </p:nvSpPr>
        <p:spPr>
          <a:xfrm>
            <a:off x="712453" y="4079113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7" name="Imagem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456" y="316260"/>
            <a:ext cx="360040" cy="383282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36" b="98561" l="7753" r="614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866909" y="0"/>
            <a:ext cx="1256170" cy="1225746"/>
          </a:xfrm>
          <a:prstGeom prst="rect">
            <a:avLst/>
          </a:prstGeom>
        </p:spPr>
      </p:pic>
      <p:pic>
        <p:nvPicPr>
          <p:cNvPr id="11" name="Marcador de Posição da Imagem 10">
            <a:extLst>
              <a:ext uri="{FF2B5EF4-FFF2-40B4-BE49-F238E27FC236}">
                <a16:creationId xmlns:a16="http://schemas.microsoft.com/office/drawing/2014/main" id="{E975DE91-8FBD-43F8-9522-0FE97F4E3E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r="13824"/>
          <a:stretch>
            <a:fillRect/>
          </a:stretch>
        </p:blipFill>
        <p:spPr/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" b="92685" l="0" r="99786">
                        <a14:foregroundMark x1="16720" y1="9537" x2="16720" y2="9537"/>
                        <a14:foregroundMark x1="72133" y1="12685" x2="72133" y2="12685"/>
                        <a14:foregroundMark x1="65916" y1="35000" x2="65916" y2="35000"/>
                        <a14:foregroundMark x1="49625" y1="35370" x2="49625" y2="35370"/>
                        <a14:foregroundMark x1="37942" y1="34722" x2="37942" y2="34722"/>
                        <a14:foregroundMark x1="17042" y1="34259" x2="17042" y2="34259"/>
                        <a14:foregroundMark x1="22508" y1="49630" x2="22508" y2="49630"/>
                        <a14:foregroundMark x1="39228" y1="48148" x2="39228" y2="48148"/>
                        <a14:foregroundMark x1="49196" y1="47870" x2="49196" y2="47870"/>
                        <a14:foregroundMark x1="34941" y1="60556" x2="34941" y2="60556"/>
                        <a14:foregroundMark x1="17792" y1="62037" x2="17792" y2="62037"/>
                        <a14:foregroundMark x1="74812" y1="69907" x2="74812" y2="69907"/>
                      </a14:backgroundRemoval>
                    </a14:imgEffect>
                    <a14:imgEffect>
                      <a14:artisticLineDrawing/>
                    </a14:imgEffect>
                  </a14:imgLayer>
                </a14:imgProps>
              </a:ext>
            </a:extLst>
          </a:blip>
          <a:srcRect t="-178" b="6935"/>
          <a:stretch/>
        </p:blipFill>
        <p:spPr>
          <a:xfrm>
            <a:off x="732299" y="3459877"/>
            <a:ext cx="311309" cy="336009"/>
          </a:xfrm>
          <a:prstGeom prst="rect">
            <a:avLst/>
          </a:prstGeom>
          <a:noFill/>
          <a:effectLst>
            <a:outerShdw blurRad="50800" dist="50800" sx="1000" sy="1000" algn="ctr" rotWithShape="0">
              <a:schemeClr val="bg1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5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00400" y="2283718"/>
            <a:ext cx="5436096" cy="576064"/>
          </a:xfrm>
        </p:spPr>
        <p:txBody>
          <a:bodyPr/>
          <a:lstStyle/>
          <a:p>
            <a:r>
              <a:rPr lang="en-US" altLang="ko-KR" sz="4000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Aplicação </a:t>
            </a:r>
            <a:r>
              <a:rPr lang="en-US" altLang="ko-KR" sz="4000" b="1" dirty="0" err="1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informática</a:t>
            </a:r>
            <a:endParaRPr lang="ko-KR" altLang="en-US" sz="4000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7" b="100000" l="8026" r="62199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539552" y="1185596"/>
            <a:ext cx="2792405" cy="27723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9748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57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ESTATÍSTICAS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76056" y="1322172"/>
            <a:ext cx="1793106" cy="788930"/>
            <a:chOff x="2113657" y="4283314"/>
            <a:chExt cx="3647460" cy="788930"/>
          </a:xfrm>
        </p:grpSpPr>
        <p:sp>
          <p:nvSpPr>
            <p:cNvPr id="14" name="TextBox 13"/>
            <p:cNvSpPr txBox="1"/>
            <p:nvPr/>
          </p:nvSpPr>
          <p:spPr>
            <a:xfrm>
              <a:off x="2113657" y="4495163"/>
              <a:ext cx="364745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2017,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reconhecidos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pela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Ordem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Número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07694" y="1959127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58,586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34820" y="2386826"/>
            <a:ext cx="1777173" cy="377435"/>
            <a:chOff x="5116174" y="2456501"/>
            <a:chExt cx="1649235" cy="377435"/>
          </a:xfrm>
        </p:grpSpPr>
        <p:sp>
          <p:nvSpPr>
            <p:cNvPr id="29" name="Round Same Side Corner Rectangle 8"/>
            <p:cNvSpPr/>
            <p:nvPr/>
          </p:nvSpPr>
          <p:spPr>
            <a:xfrm>
              <a:off x="5116174" y="2458229"/>
              <a:ext cx="141996" cy="37398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5990039" y="2456501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368" y="2483135"/>
              <a:ext cx="696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46,8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3464" y="2475943"/>
              <a:ext cx="671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53,2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9736" y="1036934"/>
            <a:ext cx="1926972" cy="3931023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FA3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2900" y="2977946"/>
            <a:ext cx="292756" cy="4579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4309029"/>
            <a:ext cx="402371" cy="56697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010" y="1304834"/>
            <a:ext cx="402371" cy="566977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FA3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226" y="2111102"/>
            <a:ext cx="292756" cy="4579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0"/>
          </a:effectLst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FA3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4707" y="1707654"/>
            <a:ext cx="292756" cy="4579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0"/>
          </a:effectLst>
        </p:spPr>
      </p:pic>
      <p:sp>
        <p:nvSpPr>
          <p:cNvPr id="12" name="Retângulo 11"/>
          <p:cNvSpPr/>
          <p:nvPr/>
        </p:nvSpPr>
        <p:spPr>
          <a:xfrm>
            <a:off x="1691680" y="1116782"/>
            <a:ext cx="4619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Porto</a:t>
            </a:r>
            <a:endParaRPr lang="en-GB" b="1" dirty="0"/>
          </a:p>
        </p:txBody>
      </p:sp>
      <p:sp>
        <p:nvSpPr>
          <p:cNvPr id="51" name="Retângulo 50"/>
          <p:cNvSpPr/>
          <p:nvPr/>
        </p:nvSpPr>
        <p:spPr>
          <a:xfrm>
            <a:off x="1389359" y="1563638"/>
            <a:ext cx="5183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Aveiro</a:t>
            </a:r>
            <a:endParaRPr lang="en-GB" b="1" dirty="0"/>
          </a:p>
        </p:txBody>
      </p:sp>
      <p:sp>
        <p:nvSpPr>
          <p:cNvPr id="53" name="Retângulo 52"/>
          <p:cNvSpPr/>
          <p:nvPr/>
        </p:nvSpPr>
        <p:spPr>
          <a:xfrm>
            <a:off x="1753049" y="1944447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Coimbra</a:t>
            </a:r>
            <a:endParaRPr lang="en-GB" b="1" dirty="0"/>
          </a:p>
        </p:txBody>
      </p:sp>
      <p:sp>
        <p:nvSpPr>
          <p:cNvPr id="54" name="Retângulo 53"/>
          <p:cNvSpPr/>
          <p:nvPr/>
        </p:nvSpPr>
        <p:spPr>
          <a:xfrm>
            <a:off x="1063019" y="2802716"/>
            <a:ext cx="5325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Lisboa</a:t>
            </a:r>
            <a:endParaRPr lang="en-GB" b="1" dirty="0"/>
          </a:p>
        </p:txBody>
      </p:sp>
      <p:sp>
        <p:nvSpPr>
          <p:cNvPr id="55" name="Retângulo 54"/>
          <p:cNvSpPr/>
          <p:nvPr/>
        </p:nvSpPr>
        <p:spPr>
          <a:xfrm>
            <a:off x="1917842" y="4117966"/>
            <a:ext cx="421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Faro</a:t>
            </a:r>
            <a:endParaRPr lang="en-GB" b="1" dirty="0"/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656" y="3738323"/>
            <a:ext cx="402371" cy="566977"/>
          </a:xfrm>
          <a:prstGeom prst="rect">
            <a:avLst/>
          </a:prstGeom>
        </p:spPr>
      </p:pic>
      <p:sp>
        <p:nvSpPr>
          <p:cNvPr id="57" name="Retângulo 56"/>
          <p:cNvSpPr/>
          <p:nvPr/>
        </p:nvSpPr>
        <p:spPr>
          <a:xfrm>
            <a:off x="1331640" y="3565054"/>
            <a:ext cx="5870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Setúbal</a:t>
            </a:r>
            <a:endParaRPr lang="en-GB" b="1" dirty="0"/>
          </a:p>
        </p:txBody>
      </p:sp>
      <p:sp>
        <p:nvSpPr>
          <p:cNvPr id="58" name="TextBox 14">
            <a:extLst>
              <a:ext uri="{FF2B5EF4-FFF2-40B4-BE49-F238E27FC236}">
                <a16:creationId xmlns:a16="http://schemas.microsoft.com/office/drawing/2014/main" id="{3950247E-21A2-436A-B7A8-A5F0D5CC7C61}"/>
              </a:ext>
            </a:extLst>
          </p:cNvPr>
          <p:cNvSpPr txBox="1"/>
          <p:nvPr/>
        </p:nvSpPr>
        <p:spPr>
          <a:xfrm>
            <a:off x="3851920" y="3106765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Número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médicos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OBJETIVO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2068" y="1390005"/>
            <a:ext cx="3656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Sabe-se que os sistemas de informação relacionados com a medicina são algo limitados e primitivos.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2068" y="2139702"/>
            <a:ext cx="355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No âmbito de melhorar esta organização geral dos médicos enquanto profissionais no seu ambiente de trabalho, seria ideal substituir os métodos atuais por meios informatizados em tempo real.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2068" y="3190205"/>
            <a:ext cx="3550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Outro grande objetivo deste projeto é agregar     toda a informação (dados, tarefas, funções,…) num só sítio.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2068" y="4011910"/>
            <a:ext cx="3550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Em suma, criou-se uma plataforma que auxilia a     gestão de intervenções </a:t>
            </a:r>
            <a:r>
              <a:rPr lang="pt-PT" sz="1100">
                <a:latin typeface="Caviar Dreams" panose="020B0402020204020504" pitchFamily="34" charset="0"/>
              </a:rPr>
              <a:t>e fortalece a relação </a:t>
            </a:r>
            <a:r>
              <a:rPr lang="pt-PT" sz="1100" dirty="0">
                <a:latin typeface="Caviar Dreams" panose="020B0402020204020504" pitchFamily="34" charset="0"/>
              </a:rPr>
              <a:t>com o utente.</a:t>
            </a:r>
          </a:p>
        </p:txBody>
      </p:sp>
      <p:sp>
        <p:nvSpPr>
          <p:cNvPr id="18" name="Oval 17"/>
          <p:cNvSpPr/>
          <p:nvPr/>
        </p:nvSpPr>
        <p:spPr>
          <a:xfrm>
            <a:off x="4466084" y="3218168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466084" y="1400402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4466084" y="4127052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466084" y="2309285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sp>
        <p:nvSpPr>
          <p:cNvPr id="29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24773" y="1469806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25102" y="2369357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23662" y="3287572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32369" y="4192226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15086" y="1502859"/>
            <a:ext cx="3164826" cy="2941099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4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O QUE OFERECEMOS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1215" y="1634835"/>
            <a:ext cx="1396489" cy="1368152"/>
            <a:chOff x="511215" y="1779662"/>
            <a:chExt cx="1396489" cy="1368152"/>
          </a:xfrm>
        </p:grpSpPr>
        <p:sp>
          <p:nvSpPr>
            <p:cNvPr id="3" name="Oval 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95736" y="1634835"/>
            <a:ext cx="1396489" cy="1368152"/>
            <a:chOff x="511215" y="1779662"/>
            <a:chExt cx="1396489" cy="1368152"/>
          </a:xfrm>
        </p:grpSpPr>
        <p:sp>
          <p:nvSpPr>
            <p:cNvPr id="13" name="Oval 1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0257" y="1634835"/>
            <a:ext cx="1396489" cy="1368152"/>
            <a:chOff x="511215" y="1779662"/>
            <a:chExt cx="1396489" cy="1368152"/>
          </a:xfrm>
        </p:grpSpPr>
        <p:sp>
          <p:nvSpPr>
            <p:cNvPr id="17" name="Oval 16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64778" y="1634835"/>
            <a:ext cx="1396489" cy="1368152"/>
            <a:chOff x="511215" y="1779662"/>
            <a:chExt cx="1396489" cy="1368152"/>
          </a:xfrm>
        </p:grpSpPr>
        <p:sp>
          <p:nvSpPr>
            <p:cNvPr id="21" name="Oval 20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rgbClr val="D99C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rgbClr val="D99C3F"/>
            </a:solidFill>
            <a:ln>
              <a:solidFill>
                <a:srgbClr val="D99C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49299" y="1634835"/>
            <a:ext cx="1396489" cy="1368152"/>
            <a:chOff x="511215" y="1779662"/>
            <a:chExt cx="1396489" cy="1368152"/>
          </a:xfrm>
        </p:grpSpPr>
        <p:sp>
          <p:nvSpPr>
            <p:cNvPr id="25" name="Oval 24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2113" y="3293571"/>
            <a:ext cx="169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Caviar Dreams" panose="020B0402020204020504" pitchFamily="34" charset="0"/>
                <a:cs typeface="Arial" pitchFamily="34" charset="0"/>
              </a:rPr>
              <a:t>Informação em tempo real</a:t>
            </a:r>
            <a:endParaRPr lang="ko-KR" altLang="en-US" b="1" dirty="0">
              <a:solidFill>
                <a:schemeClr val="accent1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27073" y="3293571"/>
            <a:ext cx="160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rPr>
              <a:t>Dinamização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rPr>
              <a:t> da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rPr>
              <a:t>informação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5896" y="3252921"/>
            <a:ext cx="187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Caviar Dreams" panose="020B0402020204020504" pitchFamily="34" charset="0"/>
                <a:cs typeface="Arial" pitchFamily="34" charset="0"/>
              </a:rPr>
              <a:t>Análise, gestão e informatização de dados</a:t>
            </a:r>
            <a:endParaRPr lang="ko-KR" altLang="en-US" sz="1600" b="1" dirty="0">
              <a:solidFill>
                <a:schemeClr val="accent3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96990" y="3293571"/>
            <a:ext cx="169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D99C3F"/>
                </a:solidFill>
                <a:latin typeface="Caviar Dreams" panose="020B0402020204020504" pitchFamily="34" charset="0"/>
                <a:cs typeface="Arial" pitchFamily="34" charset="0"/>
              </a:rPr>
              <a:t>Autogestão profissional</a:t>
            </a:r>
            <a:endParaRPr lang="ko-KR" altLang="en-US" b="1" dirty="0">
              <a:solidFill>
                <a:srgbClr val="D99C3F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6257" y="3384513"/>
            <a:ext cx="21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latin typeface="Caviar Dreams" panose="020B0402020204020504" pitchFamily="34" charset="0"/>
                <a:cs typeface="Arial" pitchFamily="34" charset="0"/>
              </a:rPr>
              <a:t>Virtualização</a:t>
            </a:r>
            <a:endParaRPr lang="ko-KR" altLang="en-US" b="1" dirty="0">
              <a:solidFill>
                <a:schemeClr val="accent5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sp>
        <p:nvSpPr>
          <p:cNvPr id="34" name="Teardrop 9">
            <a:extLst>
              <a:ext uri="{FF2B5EF4-FFF2-40B4-BE49-F238E27FC236}">
                <a16:creationId xmlns:a16="http://schemas.microsoft.com/office/drawing/2014/main" id="{C34A42EA-7BB8-41B7-9981-97688DE87CC0}"/>
              </a:ext>
            </a:extLst>
          </p:cNvPr>
          <p:cNvSpPr>
            <a:spLocks noChangeAspect="1"/>
          </p:cNvSpPr>
          <p:nvPr/>
        </p:nvSpPr>
        <p:spPr>
          <a:xfrm rot="18900000">
            <a:off x="2575483" y="2175804"/>
            <a:ext cx="546180" cy="466151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rgbClr val="40404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08F3AF5E-97D2-4733-8664-DC4EAAB35095}"/>
              </a:ext>
            </a:extLst>
          </p:cNvPr>
          <p:cNvSpPr>
            <a:spLocks noChangeAspect="1"/>
          </p:cNvSpPr>
          <p:nvPr/>
        </p:nvSpPr>
        <p:spPr>
          <a:xfrm rot="2160000">
            <a:off x="919325" y="2149964"/>
            <a:ext cx="479922" cy="517829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2F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5912048" y="2130223"/>
            <a:ext cx="601604" cy="47566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0"/>
          <p:cNvSpPr/>
          <p:nvPr/>
        </p:nvSpPr>
        <p:spPr>
          <a:xfrm>
            <a:off x="4300212" y="2167286"/>
            <a:ext cx="453670" cy="43738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86C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7642409" y="2111695"/>
            <a:ext cx="508741" cy="512724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1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13877CE-8274-4953-85E6-52F53F0C7D4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2FF1BF9-0FC5-492E-BCE4-6127E838593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484087C-EF41-46E7-98D4-FA86EA7C7BC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DD6B26A1-BBA6-4CCE-9BA1-07F4A10A0E2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CaixaDeTexto 6"/>
          <p:cNvSpPr txBox="1"/>
          <p:nvPr/>
        </p:nvSpPr>
        <p:spPr>
          <a:xfrm>
            <a:off x="3764672" y="1599641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6" name="Picture 2" descr="Resultado de imagem para admin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83977"/>
            <a:ext cx="2349858" cy="234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"/>
          <p:cNvSpPr txBox="1">
            <a:spLocks/>
          </p:cNvSpPr>
          <p:nvPr/>
        </p:nvSpPr>
        <p:spPr>
          <a:xfrm>
            <a:off x="219596" y="123478"/>
            <a:ext cx="69127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None/>
              <a:defRPr sz="3600" b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Âmbito - admin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4473" r="37739" b="-638"/>
          <a:stretch/>
        </p:blipFill>
        <p:spPr>
          <a:xfrm>
            <a:off x="7833304" y="90133"/>
            <a:ext cx="1218818" cy="121881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49617" y="1645421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964081" y="1645420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280118" y="1645420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564481" y="1645419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3499" y="2575975"/>
            <a:ext cx="155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2FA3EE"/>
                </a:solidFill>
                <a:latin typeface="Caviar Dreams" panose="020B0402020204020504" pitchFamily="34" charset="0"/>
              </a:rPr>
              <a:t>Configurador da plataforma</a:t>
            </a:r>
            <a:endParaRPr lang="en-GB" sz="1600" dirty="0">
              <a:solidFill>
                <a:srgbClr val="2FA3EE"/>
              </a:solidFill>
              <a:latin typeface="Caviar Dreams" panose="020B04020202040205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26156" y="2678876"/>
            <a:ext cx="149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D99C3F"/>
                </a:solidFill>
                <a:latin typeface="Caviar Dreams" panose="020B0402020204020504" pitchFamily="34" charset="0"/>
              </a:rPr>
              <a:t>Acesso total</a:t>
            </a:r>
            <a:endParaRPr lang="en-GB" sz="1600" dirty="0">
              <a:solidFill>
                <a:srgbClr val="D99C3F"/>
              </a:solidFill>
              <a:latin typeface="Caviar Dreams" panose="020B04020202040205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626165" y="2593800"/>
            <a:ext cx="149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86C157"/>
                </a:solidFill>
                <a:latin typeface="Caviar Dreams" panose="020B0402020204020504" pitchFamily="34" charset="0"/>
              </a:rPr>
              <a:t>Planeamento de estrutura </a:t>
            </a:r>
            <a:endParaRPr lang="en-GB" sz="1600" dirty="0">
              <a:solidFill>
                <a:srgbClr val="86C157"/>
              </a:solidFill>
              <a:latin typeface="Caviar Dreams" panose="020B04020202040205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80312" y="2621753"/>
            <a:ext cx="149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CE6633"/>
                </a:solidFill>
                <a:latin typeface="Caviar Dreams" panose="020B0402020204020504" pitchFamily="34" charset="0"/>
              </a:rPr>
              <a:t>Organização de conteúdo</a:t>
            </a:r>
            <a:endParaRPr lang="en-GB" sz="1600" dirty="0">
              <a:solidFill>
                <a:srgbClr val="CE6633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Donut 22">
            <a:extLst>
              <a:ext uri="{FF2B5EF4-FFF2-40B4-BE49-F238E27FC236}">
                <a16:creationId xmlns:a16="http://schemas.microsoft.com/office/drawing/2014/main" id="{A896B587-4F20-44DB-9E28-205C719BADD6}"/>
              </a:ext>
            </a:extLst>
          </p:cNvPr>
          <p:cNvSpPr>
            <a:spLocks noChangeAspect="1"/>
          </p:cNvSpPr>
          <p:nvPr/>
        </p:nvSpPr>
        <p:spPr>
          <a:xfrm>
            <a:off x="2594472" y="3423686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D99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981934" y="3327476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rgbClr val="2F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Freeform 108">
            <a:extLst>
              <a:ext uri="{FF2B5EF4-FFF2-40B4-BE49-F238E27FC236}">
                <a16:creationId xmlns:a16="http://schemas.microsoft.com/office/drawing/2014/main" id="{7562F491-4A4D-48E7-9D8D-85C13BA9A2B2}"/>
              </a:ext>
            </a:extLst>
          </p:cNvPr>
          <p:cNvSpPr/>
          <p:nvPr/>
        </p:nvSpPr>
        <p:spPr>
          <a:xfrm>
            <a:off x="7928173" y="332747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CE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61820DFB-CE8F-44A8-961A-826DD54D5754}"/>
              </a:ext>
            </a:extLst>
          </p:cNvPr>
          <p:cNvSpPr>
            <a:spLocks noChangeAspect="1"/>
          </p:cNvSpPr>
          <p:nvPr/>
        </p:nvSpPr>
        <p:spPr>
          <a:xfrm>
            <a:off x="6194726" y="3335882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6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219596" y="123478"/>
            <a:ext cx="69127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None/>
              <a:defRPr sz="3600" b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Preços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4473" r="37739" b="-638"/>
          <a:stretch/>
        </p:blipFill>
        <p:spPr>
          <a:xfrm>
            <a:off x="7833304" y="90133"/>
            <a:ext cx="1218818" cy="12188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1C2000-7126-4DB9-A50B-97E823996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09"/>
          <a:stretch/>
        </p:blipFill>
        <p:spPr>
          <a:xfrm>
            <a:off x="1259632" y="1203598"/>
            <a:ext cx="6363924" cy="3507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185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391A7"/>
            </a:gs>
            <a:gs pos="60000">
              <a:schemeClr val="accent1">
                <a:lumMod val="40000"/>
                <a:lumOff val="60000"/>
              </a:schemeClr>
            </a:gs>
            <a:gs pos="39000">
              <a:schemeClr val="bg2">
                <a:lumMod val="60000"/>
                <a:lumOff val="40000"/>
              </a:schemeClr>
            </a:gs>
            <a:gs pos="21000">
              <a:schemeClr val="bg2">
                <a:lumMod val="40000"/>
                <a:lumOff val="60000"/>
              </a:schemeClr>
            </a:gs>
            <a:gs pos="0">
              <a:schemeClr val="bg1"/>
            </a:gs>
            <a:gs pos="96000">
              <a:srgbClr val="3CA8C2"/>
            </a:gs>
            <a:gs pos="79000">
              <a:srgbClr val="5F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843FCA-4E20-4D68-9DD3-E48EA5D726C0}"/>
              </a:ext>
            </a:extLst>
          </p:cNvPr>
          <p:cNvSpPr txBox="1"/>
          <p:nvPr/>
        </p:nvSpPr>
        <p:spPr>
          <a:xfrm>
            <a:off x="6928607" y="10152752"/>
            <a:ext cx="26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w Cen MT" panose="020B0602020104020603" pitchFamily="34" charset="0"/>
              </a:rPr>
              <a:t>IEFP Évora</a:t>
            </a:r>
            <a:endParaRPr lang="pt-PT" sz="1400" b="1" dirty="0">
              <a:latin typeface="Tw Cen MT" panose="020B0602020104020603" pitchFamily="34" charset="0"/>
              <a:cs typeface="IrisUPC" panose="020B0604020202020204" pitchFamily="34" charset="-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9954" y="1357774"/>
            <a:ext cx="57063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5FBAC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med</a:t>
            </a:r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na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43187" y="1357774"/>
            <a:ext cx="26973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er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720" b="89879" l="13269" r="56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 rot="20097300">
            <a:off x="4924471" y="1736329"/>
            <a:ext cx="2792405" cy="27723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8973420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217</Words>
  <Application>Microsoft Office PowerPoint</Application>
  <PresentationFormat>Apresentação no Ecrã (16:9)</PresentationFormat>
  <Paragraphs>64</Paragraphs>
  <Slides>10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10</vt:i4>
      </vt:variant>
    </vt:vector>
  </HeadingPairs>
  <TitlesOfParts>
    <vt:vector size="20" baseType="lpstr">
      <vt:lpstr>맑은 고딕</vt:lpstr>
      <vt:lpstr>Arial</vt:lpstr>
      <vt:lpstr>Arial Unicode MS</vt:lpstr>
      <vt:lpstr>Caviar Dreams</vt:lpstr>
      <vt:lpstr>Corbel</vt:lpstr>
      <vt:lpstr>IrisUPC</vt:lpstr>
      <vt:lpstr>Tw Cen MT</vt:lpstr>
      <vt:lpstr>Contents Slide Master</vt:lpstr>
      <vt:lpstr>Section Break Slide Master</vt:lpstr>
      <vt:lpstr>Gotícula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Patrícia Correia</cp:lastModifiedBy>
  <cp:revision>247</cp:revision>
  <dcterms:created xsi:type="dcterms:W3CDTF">2016-12-05T23:26:54Z</dcterms:created>
  <dcterms:modified xsi:type="dcterms:W3CDTF">2018-12-11T14:50:17Z</dcterms:modified>
</cp:coreProperties>
</file>