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71" r:id="rId6"/>
    <p:sldId id="270" r:id="rId7"/>
    <p:sldId id="259" r:id="rId8"/>
    <p:sldId id="269" r:id="rId9"/>
    <p:sldId id="261" r:id="rId10"/>
    <p:sldId id="262" r:id="rId11"/>
    <p:sldId id="263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9" autoAdjust="0"/>
  </p:normalViewPr>
  <p:slideViewPr>
    <p:cSldViewPr>
      <p:cViewPr varScale="1">
        <p:scale>
          <a:sx n="102" d="100"/>
          <a:sy n="102" d="100"/>
        </p:scale>
        <p:origin x="89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FD102-9B0A-4314-AF41-105DC3650E8C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5D654-EA05-4046-9C26-C5C9A28F2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D654-EA05-4046-9C26-C5C9A28F2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11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6324" y="1870152"/>
            <a:ext cx="622808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6125" y="4778067"/>
            <a:ext cx="2178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demoBD.mp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1977" y="1879854"/>
            <a:ext cx="47466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5200" spc="-10" dirty="0"/>
              <a:t>Train Manager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2004342" y="2858788"/>
            <a:ext cx="5135245" cy="150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595959"/>
                </a:solidFill>
                <a:latin typeface="Arial MT"/>
                <a:cs typeface="Arial MT"/>
              </a:rPr>
              <a:t>Bases</a:t>
            </a:r>
            <a:r>
              <a:rPr sz="2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2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95959"/>
                </a:solidFill>
                <a:latin typeface="Arial MT"/>
                <a:cs typeface="Arial MT"/>
              </a:rPr>
              <a:t>Dados</a:t>
            </a:r>
            <a:endParaRPr sz="2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720"/>
              </a:spcBef>
            </a:pPr>
            <a:r>
              <a:rPr sz="1300" spc="-10" dirty="0">
                <a:latin typeface="Arial MT"/>
                <a:cs typeface="Arial MT"/>
              </a:rPr>
              <a:t>Projeto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realizado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no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âmbito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das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cadeira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de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b="1" spc="-10" dirty="0">
                <a:latin typeface="Arial"/>
                <a:cs typeface="Arial"/>
              </a:rPr>
              <a:t>Base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de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Dados</a:t>
            </a:r>
            <a:r>
              <a:rPr sz="1300" spc="-10" dirty="0">
                <a:latin typeface="Arial MT"/>
                <a:cs typeface="Arial MT"/>
              </a:rPr>
              <a:t>,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0" dirty="0" err="1">
                <a:latin typeface="Arial MT"/>
                <a:cs typeface="Arial MT"/>
              </a:rPr>
              <a:t>turma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lang="en-GB" sz="1300" b="1" spc="-10" dirty="0">
                <a:latin typeface="Arial"/>
                <a:cs typeface="Arial"/>
              </a:rPr>
              <a:t>P7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  <a:tabLst>
                <a:tab pos="1828164" algn="l"/>
              </a:tabLst>
            </a:pPr>
            <a:r>
              <a:rPr lang="en-GB" sz="1300" spc="-5" dirty="0">
                <a:latin typeface="Arial MT"/>
                <a:cs typeface="Arial MT"/>
              </a:rPr>
              <a:t>Bruno Gomes </a:t>
            </a:r>
            <a:r>
              <a:rPr lang="en-GB" sz="1300" spc="-10" dirty="0">
                <a:latin typeface="Arial MT"/>
                <a:cs typeface="Arial MT"/>
              </a:rPr>
              <a:t>103320</a:t>
            </a:r>
            <a:r>
              <a:rPr sz="1300" dirty="0">
                <a:latin typeface="Arial MT"/>
                <a:cs typeface="Arial MT"/>
              </a:rPr>
              <a:t>	</a:t>
            </a:r>
            <a:r>
              <a:rPr lang="en-GB" sz="1300" spc="-10" dirty="0">
                <a:latin typeface="Arial MT"/>
                <a:cs typeface="Arial MT"/>
              </a:rPr>
              <a:t>Diogo Silva 104341</a:t>
            </a:r>
            <a:endParaRPr sz="13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lang="en-GB" sz="1300" spc="-10" dirty="0">
                <a:latin typeface="Arial MT"/>
                <a:cs typeface="Arial MT"/>
              </a:rPr>
              <a:t>30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lang="en-GB" sz="1300" spc="-5" dirty="0">
                <a:latin typeface="Arial MT"/>
                <a:cs typeface="Arial MT"/>
              </a:rPr>
              <a:t>Maio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lang="en-GB" sz="1300" spc="-10" dirty="0">
                <a:latin typeface="Arial MT"/>
                <a:cs typeface="Arial MT"/>
              </a:rPr>
              <a:t>2023</a:t>
            </a:r>
            <a:endParaRPr sz="13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0911" y="119247"/>
            <a:ext cx="2642189" cy="5226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7176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>
                <a:solidFill>
                  <a:srgbClr val="595959"/>
                </a:solidFill>
              </a:rPr>
              <a:t>SQL</a:t>
            </a:r>
            <a:r>
              <a:rPr spc="-160" dirty="0">
                <a:solidFill>
                  <a:srgbClr val="595959"/>
                </a:solidFill>
              </a:rPr>
              <a:t> </a:t>
            </a:r>
            <a:r>
              <a:rPr dirty="0">
                <a:solidFill>
                  <a:srgbClr val="595959"/>
                </a:solidFill>
              </a:rPr>
              <a:t>Scripts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725" y="946573"/>
            <a:ext cx="13754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94335">
              <a:lnSpc>
                <a:spcPct val="100000"/>
              </a:lnSpc>
              <a:spcBef>
                <a:spcPts val="100"/>
              </a:spcBef>
              <a:buChar char="●"/>
              <a:tabLst>
                <a:tab pos="405765" algn="l"/>
                <a:tab pos="407034" algn="l"/>
              </a:tabLst>
            </a:pPr>
            <a:r>
              <a:rPr sz="2150" spc="-5" dirty="0">
                <a:solidFill>
                  <a:srgbClr val="595959"/>
                </a:solidFill>
                <a:latin typeface="Arial MT"/>
                <a:cs typeface="Arial MT"/>
              </a:rPr>
              <a:t>Indexes</a:t>
            </a:r>
            <a:endParaRPr sz="215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1300268"/>
            <a:ext cx="4955540" cy="211339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660"/>
              </a:spcBef>
              <a:buFont typeface="Arial MT"/>
              <a:buChar char="○"/>
              <a:tabLst>
                <a:tab pos="360045" algn="l"/>
                <a:tab pos="360680" algn="l"/>
              </a:tabLst>
            </a:pPr>
            <a:r>
              <a:rPr lang="en-GB" sz="1550" i="1" spc="-5" dirty="0" err="1">
                <a:solidFill>
                  <a:srgbClr val="595959"/>
                </a:solidFill>
                <a:latin typeface="Arial"/>
                <a:cs typeface="Arial"/>
              </a:rPr>
              <a:t>Criamos</a:t>
            </a:r>
            <a:r>
              <a:rPr lang="en-GB" sz="1550" i="1" spc="-5" dirty="0">
                <a:solidFill>
                  <a:srgbClr val="595959"/>
                </a:solidFill>
                <a:latin typeface="Arial"/>
                <a:cs typeface="Arial"/>
              </a:rPr>
              <a:t> indexes para tables de </a:t>
            </a:r>
            <a:r>
              <a:rPr lang="en-GB" sz="1550" i="1" spc="-5" dirty="0" err="1">
                <a:solidFill>
                  <a:srgbClr val="595959"/>
                </a:solidFill>
                <a:latin typeface="Arial"/>
                <a:cs typeface="Arial"/>
              </a:rPr>
              <a:t>junção</a:t>
            </a:r>
            <a:r>
              <a:rPr lang="en-GB" sz="1550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</a:p>
          <a:p>
            <a:pPr marL="360045" indent="-347980">
              <a:lnSpc>
                <a:spcPct val="100000"/>
              </a:lnSpc>
              <a:spcBef>
                <a:spcPts val="660"/>
              </a:spcBef>
              <a:buFont typeface="Arial MT"/>
              <a:buChar char="○"/>
              <a:tabLst>
                <a:tab pos="360045" algn="l"/>
                <a:tab pos="360680" algn="l"/>
              </a:tabLst>
            </a:pPr>
            <a:r>
              <a:rPr lang="en-GB" sz="1550" i="1" spc="-5" dirty="0" err="1">
                <a:solidFill>
                  <a:srgbClr val="595959"/>
                </a:solidFill>
                <a:latin typeface="Arial"/>
                <a:cs typeface="Arial"/>
              </a:rPr>
              <a:t>Criamos</a:t>
            </a:r>
            <a:r>
              <a:rPr lang="en-GB" sz="1550" i="1" spc="-5" dirty="0">
                <a:solidFill>
                  <a:srgbClr val="595959"/>
                </a:solidFill>
                <a:latin typeface="Arial"/>
                <a:cs typeface="Arial"/>
              </a:rPr>
              <a:t> indexes para tables que </a:t>
            </a:r>
            <a:r>
              <a:rPr lang="en-GB" sz="1550" i="1" spc="-5" dirty="0" err="1">
                <a:solidFill>
                  <a:srgbClr val="595959"/>
                </a:solidFill>
                <a:latin typeface="Arial"/>
                <a:cs typeface="Arial"/>
              </a:rPr>
              <a:t>pertenciam</a:t>
            </a:r>
            <a:r>
              <a:rPr lang="en-GB" sz="1550" i="1" spc="-5" dirty="0">
                <a:solidFill>
                  <a:srgbClr val="595959"/>
                </a:solidFill>
                <a:latin typeface="Arial"/>
                <a:cs typeface="Arial"/>
              </a:rPr>
              <a:t> a </a:t>
            </a:r>
            <a:r>
              <a:rPr lang="en-GB" sz="1550" i="1" spc="-5" dirty="0" err="1">
                <a:solidFill>
                  <a:srgbClr val="595959"/>
                </a:solidFill>
                <a:latin typeface="Arial"/>
                <a:cs typeface="Arial"/>
              </a:rPr>
              <a:t>atributos</a:t>
            </a:r>
            <a:r>
              <a:rPr lang="en-GB" sz="1550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1550" i="1" spc="-5" dirty="0" err="1">
                <a:solidFill>
                  <a:srgbClr val="595959"/>
                </a:solidFill>
                <a:latin typeface="Arial"/>
                <a:cs typeface="Arial"/>
              </a:rPr>
              <a:t>compostos</a:t>
            </a:r>
            <a:endParaRPr lang="en-GB" sz="1550" i="1" spc="-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60045" indent="-347980">
              <a:lnSpc>
                <a:spcPct val="100000"/>
              </a:lnSpc>
              <a:spcBef>
                <a:spcPts val="660"/>
              </a:spcBef>
              <a:buFont typeface="Arial MT"/>
              <a:buChar char="○"/>
              <a:tabLst>
                <a:tab pos="360045" algn="l"/>
                <a:tab pos="360680" algn="l"/>
              </a:tabLst>
            </a:pPr>
            <a:endParaRPr lang="en-GB" sz="1550" i="1" spc="-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60045" indent="-347980">
              <a:lnSpc>
                <a:spcPct val="100000"/>
              </a:lnSpc>
              <a:spcBef>
                <a:spcPts val="660"/>
              </a:spcBef>
              <a:buFont typeface="Arial MT"/>
              <a:buChar char="○"/>
              <a:tabLst>
                <a:tab pos="360045" algn="l"/>
                <a:tab pos="360680" algn="l"/>
              </a:tabLst>
            </a:pPr>
            <a:endParaRPr lang="en-GB" sz="1550" i="1" spc="-5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60045" indent="-347980">
              <a:lnSpc>
                <a:spcPct val="100000"/>
              </a:lnSpc>
              <a:spcBef>
                <a:spcPts val="660"/>
              </a:spcBef>
              <a:buFont typeface="Arial MT"/>
              <a:buChar char="○"/>
              <a:tabLst>
                <a:tab pos="360045" algn="l"/>
                <a:tab pos="360680" algn="l"/>
              </a:tabLst>
            </a:pPr>
            <a:r>
              <a:rPr lang="en-GB" sz="1550" i="1" spc="-5" dirty="0" err="1">
                <a:solidFill>
                  <a:srgbClr val="595959"/>
                </a:solidFill>
                <a:latin typeface="Arial"/>
                <a:cs typeface="Arial"/>
              </a:rPr>
              <a:t>Criamos</a:t>
            </a:r>
            <a:r>
              <a:rPr lang="en-GB" sz="1550" i="1" spc="-5" dirty="0">
                <a:solidFill>
                  <a:srgbClr val="595959"/>
                </a:solidFill>
                <a:latin typeface="Arial"/>
                <a:cs typeface="Arial"/>
              </a:rPr>
              <a:t> views para </a:t>
            </a:r>
            <a:r>
              <a:rPr lang="en-GB" sz="1550" i="1" spc="-5" dirty="0" err="1">
                <a:solidFill>
                  <a:srgbClr val="595959"/>
                </a:solidFill>
                <a:latin typeface="Arial"/>
                <a:cs typeface="Arial"/>
              </a:rPr>
              <a:t>ver</a:t>
            </a:r>
            <a:r>
              <a:rPr lang="en-GB" sz="1550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1550" i="1" spc="-5" dirty="0" err="1">
                <a:solidFill>
                  <a:srgbClr val="595959"/>
                </a:solidFill>
                <a:latin typeface="Arial"/>
                <a:cs typeface="Arial"/>
              </a:rPr>
              <a:t>informação</a:t>
            </a:r>
            <a:r>
              <a:rPr lang="en-GB" sz="1550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1550" i="1" spc="-5" dirty="0" err="1">
                <a:solidFill>
                  <a:srgbClr val="595959"/>
                </a:solidFill>
                <a:latin typeface="Arial"/>
                <a:cs typeface="Arial"/>
              </a:rPr>
              <a:t>sem</a:t>
            </a:r>
            <a:r>
              <a:rPr lang="en-GB" sz="1550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1550" i="1" spc="-5" dirty="0" err="1">
                <a:solidFill>
                  <a:srgbClr val="595959"/>
                </a:solidFill>
                <a:latin typeface="Arial"/>
                <a:cs typeface="Arial"/>
              </a:rPr>
              <a:t>ter</a:t>
            </a:r>
            <a:r>
              <a:rPr lang="en-GB" sz="1550" i="1" spc="-5" dirty="0">
                <a:solidFill>
                  <a:srgbClr val="595959"/>
                </a:solidFill>
                <a:latin typeface="Arial"/>
                <a:cs typeface="Arial"/>
              </a:rPr>
              <a:t> que </a:t>
            </a:r>
            <a:r>
              <a:rPr lang="en-GB" sz="1550" i="1" spc="-5" dirty="0" err="1">
                <a:solidFill>
                  <a:srgbClr val="595959"/>
                </a:solidFill>
                <a:latin typeface="Arial"/>
                <a:cs typeface="Arial"/>
              </a:rPr>
              <a:t>correr</a:t>
            </a:r>
            <a:r>
              <a:rPr lang="en-GB" sz="1550" i="1" spc="-5" dirty="0">
                <a:solidFill>
                  <a:srgbClr val="595959"/>
                </a:solidFill>
                <a:latin typeface="Arial"/>
                <a:cs typeface="Arial"/>
              </a:rPr>
              <a:t> sempre queries </a:t>
            </a:r>
            <a:r>
              <a:rPr lang="en-GB" sz="1550" i="1" spc="-5" dirty="0" err="1">
                <a:solidFill>
                  <a:srgbClr val="595959"/>
                </a:solidFill>
                <a:latin typeface="Arial"/>
                <a:cs typeface="Arial"/>
              </a:rPr>
              <a:t>complexas</a:t>
            </a:r>
            <a:r>
              <a:rPr lang="en-GB" sz="1550" i="1" spc="-5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1AF4422-9061-B8CB-E0A1-7F3AFD05A541}"/>
              </a:ext>
            </a:extLst>
          </p:cNvPr>
          <p:cNvSpPr txBox="1"/>
          <p:nvPr/>
        </p:nvSpPr>
        <p:spPr>
          <a:xfrm>
            <a:off x="384725" y="2367102"/>
            <a:ext cx="13754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94335">
              <a:lnSpc>
                <a:spcPct val="100000"/>
              </a:lnSpc>
              <a:spcBef>
                <a:spcPts val="100"/>
              </a:spcBef>
              <a:buChar char="●"/>
              <a:tabLst>
                <a:tab pos="405765" algn="l"/>
                <a:tab pos="407034" algn="l"/>
              </a:tabLst>
            </a:pPr>
            <a:r>
              <a:rPr lang="en-GB" sz="2150" spc="-5" dirty="0">
                <a:solidFill>
                  <a:srgbClr val="595959"/>
                </a:solidFill>
                <a:latin typeface="Arial MT"/>
                <a:cs typeface="Arial MT"/>
              </a:rPr>
              <a:t>Views</a:t>
            </a:r>
            <a:endParaRPr sz="21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82411"/>
            <a:ext cx="5177876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Interface</a:t>
            </a:r>
            <a:r>
              <a:rPr lang="pt-PT" dirty="0"/>
              <a:t> de interação com a BD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971550"/>
            <a:ext cx="7939405" cy="406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600" spc="-5" dirty="0" err="1">
                <a:solidFill>
                  <a:srgbClr val="595959"/>
                </a:solidFill>
                <a:latin typeface="Arial MT"/>
                <a:cs typeface="Arial MT"/>
              </a:rPr>
              <a:t>Desenvolvido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com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595959"/>
                </a:solidFill>
                <a:latin typeface="Arial"/>
                <a:cs typeface="Arial"/>
              </a:rPr>
              <a:t>C#</a:t>
            </a:r>
            <a:r>
              <a:rPr lang="pt-PT" sz="16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pt-PT" sz="1600" spc="-5" dirty="0">
                <a:solidFill>
                  <a:srgbClr val="595959"/>
                </a:solidFill>
                <a:latin typeface="Arial"/>
                <a:cs typeface="Arial"/>
              </a:rPr>
              <a:t>e </a:t>
            </a:r>
            <a:r>
              <a:rPr lang="pt-PT" sz="1600" b="1" spc="-5" dirty="0">
                <a:solidFill>
                  <a:srgbClr val="595959"/>
                </a:solidFill>
                <a:latin typeface="Arial"/>
                <a:cs typeface="Arial"/>
              </a:rPr>
              <a:t>Windows </a:t>
            </a:r>
            <a:r>
              <a:rPr lang="pt-PT" sz="1600" b="1" spc="-5" dirty="0" err="1">
                <a:solidFill>
                  <a:srgbClr val="595959"/>
                </a:solidFill>
                <a:latin typeface="Arial"/>
                <a:cs typeface="Arial"/>
              </a:rPr>
              <a:t>Forms</a:t>
            </a:r>
            <a:r>
              <a:rPr lang="pt-PT" sz="1600" b="1" spc="-5" dirty="0">
                <a:solidFill>
                  <a:srgbClr val="595959"/>
                </a:solidFill>
                <a:latin typeface="Arial MT"/>
                <a:cs typeface="Arial"/>
              </a:rPr>
              <a:t>;</a:t>
            </a: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Foi utilizado o </a:t>
            </a:r>
            <a:r>
              <a:rPr lang="pt-PT" sz="1600" b="1" spc="-5" dirty="0" err="1">
                <a:solidFill>
                  <a:srgbClr val="595959"/>
                </a:solidFill>
                <a:latin typeface="Arial MT"/>
                <a:cs typeface="Arial MT"/>
              </a:rPr>
              <a:t>template</a:t>
            </a: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 fornecido na 7ª aula prática para desenvolver os </a:t>
            </a:r>
            <a:r>
              <a:rPr lang="pt-PT" sz="1600" spc="-5" dirty="0" err="1">
                <a:solidFill>
                  <a:srgbClr val="595959"/>
                </a:solidFill>
                <a:latin typeface="Arial MT"/>
                <a:cs typeface="Arial MT"/>
              </a:rPr>
              <a:t>forms</a:t>
            </a: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;</a:t>
            </a:r>
            <a:endParaRPr sz="1600" dirty="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Char char="●"/>
              <a:tabLst>
                <a:tab pos="379095" algn="l"/>
                <a:tab pos="379730" algn="l"/>
              </a:tabLst>
            </a:pP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Procurámos desenvolver 5 “</a:t>
            </a:r>
            <a:r>
              <a:rPr lang="pt-PT" sz="1600" b="1" spc="-5" dirty="0" err="1">
                <a:solidFill>
                  <a:srgbClr val="595959"/>
                </a:solidFill>
                <a:latin typeface="Arial MT"/>
                <a:cs typeface="Arial MT"/>
              </a:rPr>
              <a:t>Forms</a:t>
            </a: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” que conseguissem realizar operações de </a:t>
            </a:r>
            <a:r>
              <a:rPr lang="pt-PT" sz="1600" b="1" spc="-5" dirty="0">
                <a:solidFill>
                  <a:srgbClr val="595959"/>
                </a:solidFill>
                <a:latin typeface="Arial MT"/>
                <a:cs typeface="Arial MT"/>
              </a:rPr>
              <a:t>CRUD </a:t>
            </a: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(CREATE,READ,UPDATE,DELETE);</a:t>
            </a:r>
          </a:p>
          <a:p>
            <a:pPr marL="836295" lvl="1" indent="-367030"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379095" algn="l"/>
                <a:tab pos="379730" algn="l"/>
              </a:tabLst>
            </a:pPr>
            <a:r>
              <a:rPr lang="pt-PT" sz="1600" spc="-5" dirty="0" err="1">
                <a:solidFill>
                  <a:srgbClr val="595959"/>
                </a:solidFill>
                <a:latin typeface="Arial MT"/>
                <a:cs typeface="Arial MT"/>
              </a:rPr>
              <a:t>Form</a:t>
            </a: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 para gerir </a:t>
            </a:r>
            <a:r>
              <a:rPr lang="pt-PT" sz="1600" b="1" spc="-5" dirty="0">
                <a:solidFill>
                  <a:srgbClr val="595959"/>
                </a:solidFill>
                <a:latin typeface="Arial MT"/>
                <a:cs typeface="Arial MT"/>
              </a:rPr>
              <a:t>Rotas</a:t>
            </a: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;</a:t>
            </a:r>
          </a:p>
          <a:p>
            <a:pPr marL="836295" lvl="1" indent="-367030"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379095" algn="l"/>
                <a:tab pos="379730" algn="l"/>
              </a:tabLst>
            </a:pPr>
            <a:r>
              <a:rPr lang="pt-PT" sz="1600" spc="-5" dirty="0" err="1">
                <a:solidFill>
                  <a:srgbClr val="595959"/>
                </a:solidFill>
                <a:latin typeface="Arial MT"/>
                <a:cs typeface="Arial MT"/>
              </a:rPr>
              <a:t>Form</a:t>
            </a: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 para gerir </a:t>
            </a:r>
            <a:r>
              <a:rPr lang="pt-PT" sz="1600" b="1" spc="-5" dirty="0">
                <a:solidFill>
                  <a:srgbClr val="595959"/>
                </a:solidFill>
                <a:latin typeface="Arial MT"/>
                <a:cs typeface="Arial MT"/>
              </a:rPr>
              <a:t>Vagões</a:t>
            </a: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;</a:t>
            </a:r>
          </a:p>
          <a:p>
            <a:pPr marL="836295" lvl="1" indent="-367030"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379095" algn="l"/>
                <a:tab pos="379730" algn="l"/>
              </a:tabLst>
            </a:pPr>
            <a:r>
              <a:rPr lang="pt-PT" sz="1600" spc="-5" dirty="0" err="1">
                <a:solidFill>
                  <a:srgbClr val="595959"/>
                </a:solidFill>
                <a:latin typeface="Arial MT"/>
                <a:cs typeface="Arial MT"/>
              </a:rPr>
              <a:t>Form</a:t>
            </a: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 para gerir </a:t>
            </a:r>
            <a:r>
              <a:rPr lang="pt-PT" sz="1600" b="1" spc="-5" dirty="0">
                <a:solidFill>
                  <a:srgbClr val="595959"/>
                </a:solidFill>
                <a:latin typeface="Arial MT"/>
                <a:cs typeface="Arial MT"/>
              </a:rPr>
              <a:t>Comboios</a:t>
            </a: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;</a:t>
            </a:r>
          </a:p>
          <a:p>
            <a:pPr marL="836295" lvl="1" indent="-367030"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379095" algn="l"/>
                <a:tab pos="379730" algn="l"/>
              </a:tabLst>
            </a:pPr>
            <a:r>
              <a:rPr lang="pt-PT" sz="1600" spc="-5" dirty="0" err="1">
                <a:solidFill>
                  <a:srgbClr val="595959"/>
                </a:solidFill>
                <a:latin typeface="Arial MT"/>
                <a:cs typeface="Arial MT"/>
              </a:rPr>
              <a:t>Form</a:t>
            </a: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 para gerir </a:t>
            </a:r>
            <a:r>
              <a:rPr lang="pt-PT" sz="1600" b="1" spc="-5" dirty="0">
                <a:solidFill>
                  <a:srgbClr val="595959"/>
                </a:solidFill>
                <a:latin typeface="Arial MT"/>
                <a:cs typeface="Arial MT"/>
              </a:rPr>
              <a:t>Manutenções</a:t>
            </a: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;</a:t>
            </a:r>
          </a:p>
          <a:p>
            <a:pPr marL="836295" lvl="1" indent="-367030"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379095" algn="l"/>
                <a:tab pos="379730" algn="l"/>
              </a:tabLst>
            </a:pPr>
            <a:r>
              <a:rPr lang="pt-PT" sz="1600" spc="-5" dirty="0" err="1">
                <a:solidFill>
                  <a:srgbClr val="595959"/>
                </a:solidFill>
                <a:latin typeface="Arial MT"/>
                <a:cs typeface="Arial MT"/>
              </a:rPr>
              <a:t>Form</a:t>
            </a: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 para dar login;</a:t>
            </a:r>
          </a:p>
          <a:p>
            <a:pPr marL="836295" lvl="1" indent="-367030"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379095" algn="l"/>
                <a:tab pos="379730" algn="l"/>
              </a:tabLst>
            </a:pPr>
            <a:r>
              <a:rPr lang="pt-PT" sz="1600" spc="-5" dirty="0" err="1">
                <a:solidFill>
                  <a:srgbClr val="595959"/>
                </a:solidFill>
                <a:latin typeface="Arial MT"/>
                <a:cs typeface="Arial MT"/>
              </a:rPr>
              <a:t>Form</a:t>
            </a: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</a:rPr>
              <a:t> para registar conta;</a:t>
            </a:r>
          </a:p>
          <a:p>
            <a:pPr marL="469265" lvl="1">
              <a:spcBef>
                <a:spcPts val="1320"/>
              </a:spcBef>
              <a:tabLst>
                <a:tab pos="379095" algn="l"/>
                <a:tab pos="379730" algn="l"/>
              </a:tabLst>
            </a:pPr>
            <a:r>
              <a:rPr lang="pt-PT" sz="1600" spc="-5" dirty="0">
                <a:solidFill>
                  <a:srgbClr val="595959"/>
                </a:solidFill>
                <a:latin typeface="Arial MT"/>
                <a:cs typeface="Arial MT"/>
                <a:hlinkClick r:id="rId2" action="ppaction://hlinkfile"/>
              </a:rPr>
              <a:t>Vídeo demonstrativo da aplicação.</a:t>
            </a:r>
            <a:endParaRPr lang="pt-PT" sz="1600" spc="-5" dirty="0">
              <a:solidFill>
                <a:srgbClr val="595959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4800" y="393381"/>
            <a:ext cx="685800" cy="6333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53543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746365" cy="1305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GB" sz="1800" b="1" spc="-5" dirty="0">
                <a:solidFill>
                  <a:srgbClr val="595959"/>
                </a:solidFill>
                <a:latin typeface="Arial"/>
                <a:cs typeface="Arial"/>
              </a:rPr>
              <a:t>Train Manager </a:t>
            </a:r>
            <a:r>
              <a:rPr lang="en-GB" sz="1800" spc="-5" dirty="0">
                <a:solidFill>
                  <a:srgbClr val="595959"/>
                </a:solidFill>
                <a:latin typeface="Arial"/>
                <a:cs typeface="Arial"/>
              </a:rPr>
              <a:t>serve para a </a:t>
            </a:r>
            <a:r>
              <a:rPr lang="en-GB" sz="1800" spc="-5" dirty="0" err="1">
                <a:solidFill>
                  <a:srgbClr val="595959"/>
                </a:solidFill>
                <a:latin typeface="Arial"/>
                <a:cs typeface="Arial"/>
              </a:rPr>
              <a:t>gestão</a:t>
            </a:r>
            <a:r>
              <a:rPr lang="en-GB" sz="1800" spc="-5" dirty="0">
                <a:solidFill>
                  <a:srgbClr val="595959"/>
                </a:solidFill>
                <a:latin typeface="Arial"/>
                <a:cs typeface="Arial"/>
              </a:rPr>
              <a:t> de </a:t>
            </a:r>
            <a:r>
              <a:rPr lang="en-GB" sz="1800" spc="-5" dirty="0" err="1">
                <a:solidFill>
                  <a:srgbClr val="595959"/>
                </a:solidFill>
                <a:latin typeface="Arial"/>
                <a:cs typeface="Arial"/>
              </a:rPr>
              <a:t>comboios</a:t>
            </a:r>
            <a:r>
              <a:rPr lang="en-GB" sz="18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GB" sz="1800" spc="-5" dirty="0" err="1">
                <a:solidFill>
                  <a:srgbClr val="595959"/>
                </a:solidFill>
                <a:latin typeface="Arial"/>
                <a:cs typeface="Arial"/>
              </a:rPr>
              <a:t>incluíndo</a:t>
            </a:r>
            <a:r>
              <a:rPr lang="en-GB"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1800" spc="-5" dirty="0" err="1">
                <a:solidFill>
                  <a:srgbClr val="595959"/>
                </a:solidFill>
                <a:latin typeface="Arial"/>
                <a:cs typeface="Arial"/>
              </a:rPr>
              <a:t>os</a:t>
            </a:r>
            <a:r>
              <a:rPr lang="en-GB"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1800" spc="-5" dirty="0" err="1">
                <a:solidFill>
                  <a:srgbClr val="595959"/>
                </a:solidFill>
                <a:latin typeface="Arial"/>
                <a:cs typeface="Arial"/>
              </a:rPr>
              <a:t>seus</a:t>
            </a:r>
            <a:r>
              <a:rPr lang="en-GB"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GB" sz="1800" spc="-5" dirty="0" err="1">
                <a:solidFill>
                  <a:srgbClr val="595959"/>
                </a:solidFill>
                <a:latin typeface="Arial"/>
                <a:cs typeface="Arial"/>
              </a:rPr>
              <a:t>vagões</a:t>
            </a:r>
            <a:r>
              <a:rPr lang="en-GB" sz="1800" spc="-5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GB" sz="1800" spc="-5" dirty="0" err="1">
                <a:solidFill>
                  <a:srgbClr val="595959"/>
                </a:solidFill>
                <a:latin typeface="Arial"/>
                <a:cs typeface="Arial"/>
              </a:rPr>
              <a:t>tripulantes</a:t>
            </a:r>
            <a:r>
              <a:rPr lang="en-GB" sz="1800" spc="-5" dirty="0">
                <a:solidFill>
                  <a:srgbClr val="595959"/>
                </a:solidFill>
                <a:latin typeface="Arial"/>
                <a:cs typeface="Arial"/>
              </a:rPr>
              <a:t> e </a:t>
            </a:r>
            <a:r>
              <a:rPr lang="en-GB" sz="1800" spc="-5" dirty="0" err="1">
                <a:solidFill>
                  <a:srgbClr val="595959"/>
                </a:solidFill>
                <a:latin typeface="Arial"/>
                <a:cs typeface="Arial"/>
              </a:rPr>
              <a:t>passageiros</a:t>
            </a:r>
            <a:r>
              <a:rPr lang="en-GB" spc="-5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 marL="379095" marR="5080" indent="-367030">
              <a:lnSpc>
                <a:spcPct val="114999"/>
              </a:lnSpc>
              <a:spcBef>
                <a:spcPts val="10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A 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800" spc="-5" dirty="0" err="1">
                <a:solidFill>
                  <a:srgbClr val="595959"/>
                </a:solidFill>
                <a:latin typeface="Arial MT"/>
                <a:cs typeface="Arial MT"/>
              </a:rPr>
              <a:t>ntidade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principal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 </a:t>
            </a:r>
            <a:r>
              <a:rPr lang="en-GB" sz="1800" b="1" spc="-5" dirty="0" err="1">
                <a:solidFill>
                  <a:srgbClr val="595959"/>
                </a:solidFill>
                <a:latin typeface="Arial"/>
                <a:cs typeface="Arial"/>
              </a:rPr>
              <a:t>Comboio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,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à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qual as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restante </a:t>
            </a:r>
            <a:r>
              <a:rPr sz="1800" spc="-5" dirty="0" err="1">
                <a:solidFill>
                  <a:srgbClr val="595959"/>
                </a:solidFill>
                <a:latin typeface="Arial MT"/>
                <a:cs typeface="Arial MT"/>
              </a:rPr>
              <a:t>estão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direta ou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indiretamente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dependentes.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374120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5" name="Picture 4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34D9216E-C3F8-B0EB-AC26-FA79098E4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25" y="98067"/>
            <a:ext cx="7868302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374120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ER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6" name="Picture 5" descr="A picture containing text, diagram, technical drawing, plan&#10;&#10;Description automatically generated">
            <a:extLst>
              <a:ext uri="{FF2B5EF4-FFF2-40B4-BE49-F238E27FC236}">
                <a16:creationId xmlns:a16="http://schemas.microsoft.com/office/drawing/2014/main" id="{D3752A7F-5686-A5F8-7613-6A9E660E2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98" y="0"/>
            <a:ext cx="66840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62AD6F-23AB-F423-CF5A-9FD0D5FC2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0"/>
            <a:ext cx="72167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54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7176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pc="10" dirty="0" err="1">
                <a:solidFill>
                  <a:srgbClr val="595959"/>
                </a:solidFill>
              </a:rPr>
              <a:t>Melhorias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711" y="996027"/>
            <a:ext cx="8498680" cy="294631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Todas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as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Entidades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foram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passadas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para singular.</a:t>
            </a:r>
          </a:p>
          <a:p>
            <a:pPr marL="379095" indent="-367030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Eliminamos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a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entidade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de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desastres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</a:p>
          <a:p>
            <a:pPr marL="379095" indent="-367030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Foi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criada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uma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nova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entidade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para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registar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os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dados de login à base de dados.</a:t>
            </a:r>
          </a:p>
          <a:p>
            <a:pPr marL="379095" indent="-367030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entidade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comboio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passou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a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ter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uma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relação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fraca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para com a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entidade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vagão</a:t>
            </a:r>
            <a:endParaRPr lang="en-GB" sz="1800" spc="-5" dirty="0">
              <a:solidFill>
                <a:srgbClr val="595959"/>
              </a:solidFill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O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atributo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id_cliente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da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entidade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Passageiro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,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passou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a ser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chamado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id_passageiro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</a:p>
          <a:p>
            <a:pPr marL="379095" indent="-367030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O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atributo</a:t>
            </a: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800" spc="-5" dirty="0" err="1">
                <a:solidFill>
                  <a:srgbClr val="595959"/>
                </a:solidFill>
                <a:latin typeface="Arial MT"/>
                <a:cs typeface="Arial MT"/>
              </a:rPr>
              <a:t>horario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_funcionamento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da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entidade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Estacao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,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foi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dividido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nos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atributos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horario_abertura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 e </a:t>
            </a:r>
            <a:r>
              <a:rPr lang="en-GB" spc="-5" dirty="0" err="1">
                <a:solidFill>
                  <a:srgbClr val="595959"/>
                </a:solidFill>
                <a:latin typeface="Arial MT"/>
                <a:cs typeface="Arial MT"/>
              </a:rPr>
              <a:t>horario_fecho</a:t>
            </a: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</a:p>
          <a:p>
            <a:pPr marL="379095" indent="-367030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  <a:tab pos="379730" algn="l"/>
              </a:tabLst>
            </a:pPr>
            <a:endParaRPr lang="en-GB"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2253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7176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>
                <a:solidFill>
                  <a:srgbClr val="595959"/>
                </a:solidFill>
              </a:rPr>
              <a:t>SQL</a:t>
            </a:r>
            <a:r>
              <a:rPr spc="-160" dirty="0">
                <a:solidFill>
                  <a:srgbClr val="595959"/>
                </a:solidFill>
              </a:rPr>
              <a:t> </a:t>
            </a:r>
            <a:r>
              <a:rPr dirty="0">
                <a:solidFill>
                  <a:srgbClr val="595959"/>
                </a:solidFill>
              </a:rPr>
              <a:t>Scripts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711" y="996027"/>
            <a:ext cx="8498680" cy="61213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01_ddl</a:t>
            </a:r>
            <a:endParaRPr sz="1800" dirty="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Criação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das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tabelas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da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base de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dados,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acordo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com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DER e o ER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001" y="1717735"/>
            <a:ext cx="4133850" cy="85343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02_sp_functions</a:t>
            </a:r>
            <a:endParaRPr sz="1800" dirty="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Contem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os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 SP’s e </a:t>
            </a: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os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 UDF’s</a:t>
            </a:r>
          </a:p>
          <a:p>
            <a:pPr marL="1293494" lvl="2" indent="-336550">
              <a:spcBef>
                <a:spcPts val="340"/>
              </a:spcBef>
              <a:buChar char="○"/>
              <a:tabLst>
                <a:tab pos="836294" algn="l"/>
                <a:tab pos="836930" algn="l"/>
              </a:tabLst>
            </a:pPr>
            <a:endParaRPr sz="1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001" y="2431463"/>
            <a:ext cx="5392151" cy="61213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03_triggers</a:t>
            </a:r>
            <a:endParaRPr sz="1800" dirty="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  <a:tab pos="836930" algn="l"/>
              </a:tabLst>
            </a:pP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Contem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os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 Triggers e </a:t>
            </a: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exemplos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 para </a:t>
            </a: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estes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atuarem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2B8C554-8FAC-6CC5-A37B-07B8E119E218}"/>
              </a:ext>
            </a:extLst>
          </p:cNvPr>
          <p:cNvSpPr txBox="1"/>
          <p:nvPr/>
        </p:nvSpPr>
        <p:spPr>
          <a:xfrm>
            <a:off x="382001" y="3330610"/>
            <a:ext cx="20393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04_db_init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24AFDE9-3209-7A93-9843-AB1DF83DDFB3}"/>
              </a:ext>
            </a:extLst>
          </p:cNvPr>
          <p:cNvSpPr txBox="1"/>
          <p:nvPr/>
        </p:nvSpPr>
        <p:spPr>
          <a:xfrm>
            <a:off x="869946" y="3535334"/>
            <a:ext cx="7223125" cy="31418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770"/>
              </a:spcBef>
              <a:buChar char="○"/>
              <a:tabLst>
                <a:tab pos="347980" algn="l"/>
                <a:tab pos="349250" algn="l"/>
              </a:tabLst>
            </a:pP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Contem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 a </a:t>
            </a: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inserção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 de dados </a:t>
            </a: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nas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tabelas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C2804B6-5921-3EE3-5B96-7D0C88D0B977}"/>
              </a:ext>
            </a:extLst>
          </p:cNvPr>
          <p:cNvSpPr txBox="1"/>
          <p:nvPr/>
        </p:nvSpPr>
        <p:spPr>
          <a:xfrm>
            <a:off x="384757" y="4116357"/>
            <a:ext cx="32585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GB" spc="-5" dirty="0">
                <a:solidFill>
                  <a:srgbClr val="595959"/>
                </a:solidFill>
                <a:latin typeface="Arial MT"/>
                <a:cs typeface="Arial MT"/>
              </a:rPr>
              <a:t>05_any_other_matter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A2B9B07-4021-9B02-3B22-E64BB6BCCD6E}"/>
              </a:ext>
            </a:extLst>
          </p:cNvPr>
          <p:cNvSpPr txBox="1"/>
          <p:nvPr/>
        </p:nvSpPr>
        <p:spPr>
          <a:xfrm>
            <a:off x="869946" y="4318169"/>
            <a:ext cx="7223125" cy="31418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770"/>
              </a:spcBef>
              <a:buChar char="○"/>
              <a:tabLst>
                <a:tab pos="347980" algn="l"/>
                <a:tab pos="349250" algn="l"/>
              </a:tabLst>
            </a:pP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Contem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os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 droppers das </a:t>
            </a: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tabelas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, </a:t>
            </a:r>
            <a:r>
              <a:rPr lang="en-GB" sz="1400" spc="-5" dirty="0" err="1">
                <a:solidFill>
                  <a:srgbClr val="595959"/>
                </a:solidFill>
                <a:latin typeface="Arial MT"/>
                <a:cs typeface="Arial MT"/>
              </a:rPr>
              <a:t>os</a:t>
            </a:r>
            <a:r>
              <a:rPr lang="en-GB" sz="1400" spc="-5" dirty="0">
                <a:solidFill>
                  <a:srgbClr val="595959"/>
                </a:solidFill>
                <a:latin typeface="Arial MT"/>
                <a:cs typeface="Arial MT"/>
              </a:rPr>
              <a:t> Indexes, queries e views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7176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>
                <a:solidFill>
                  <a:srgbClr val="595959"/>
                </a:solidFill>
              </a:rPr>
              <a:t>SQL</a:t>
            </a:r>
            <a:r>
              <a:rPr spc="-160" dirty="0">
                <a:solidFill>
                  <a:srgbClr val="595959"/>
                </a:solidFill>
              </a:rPr>
              <a:t> </a:t>
            </a:r>
            <a:r>
              <a:rPr dirty="0">
                <a:solidFill>
                  <a:srgbClr val="595959"/>
                </a:solidFill>
              </a:rPr>
              <a:t>Scripts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725" y="1037628"/>
            <a:ext cx="229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Stored</a:t>
            </a:r>
            <a:r>
              <a:rPr sz="18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Procedures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507" y="1337348"/>
            <a:ext cx="5645785" cy="252953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6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pt-BR" sz="1400" spc="-5" dirty="0">
                <a:solidFill>
                  <a:srgbClr val="595959"/>
                </a:solidFill>
                <a:latin typeface="Arial MT"/>
                <a:cs typeface="Arial MT"/>
              </a:rPr>
              <a:t>Remover um passageiro com o seu ID</a:t>
            </a:r>
            <a:endParaRPr lang="pt-BR" sz="1400" dirty="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500"/>
              </a:spcBef>
              <a:buChar char="○"/>
              <a:tabLst>
                <a:tab pos="347980" algn="l"/>
                <a:tab pos="349250" algn="l"/>
              </a:tabLst>
            </a:pPr>
            <a:r>
              <a:rPr lang="pt-BR" sz="1400" spc="-5" dirty="0">
                <a:solidFill>
                  <a:srgbClr val="595959"/>
                </a:solidFill>
                <a:latin typeface="Arial MT"/>
                <a:cs typeface="Arial MT"/>
              </a:rPr>
              <a:t>Criar um novo Passageiro</a:t>
            </a:r>
            <a:endParaRPr lang="pt-BR" sz="1400" dirty="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5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pt-BR" sz="1400" spc="-5" dirty="0">
                <a:solidFill>
                  <a:srgbClr val="595959"/>
                </a:solidFill>
                <a:latin typeface="Arial MT"/>
                <a:cs typeface="Arial MT"/>
              </a:rPr>
              <a:t>Defenir se um cliente é ou não corporativo</a:t>
            </a:r>
            <a:endParaRPr lang="pt-BR" sz="1400" dirty="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5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pt-BR" sz="1400" spc="-5" dirty="0">
                <a:solidFill>
                  <a:srgbClr val="595959"/>
                </a:solidFill>
                <a:latin typeface="Arial MT"/>
                <a:cs typeface="Arial MT"/>
              </a:rPr>
              <a:t>Juntar as tabelas train.vagao e train.Modelo_vagao</a:t>
            </a:r>
          </a:p>
          <a:p>
            <a:pPr marL="348615" indent="-336550">
              <a:lnSpc>
                <a:spcPct val="100000"/>
              </a:lnSpc>
              <a:spcBef>
                <a:spcPts val="5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pt-BR" sz="1400" spc="-5" dirty="0">
                <a:solidFill>
                  <a:srgbClr val="595959"/>
                </a:solidFill>
                <a:latin typeface="Arial MT"/>
                <a:cs typeface="Arial MT"/>
              </a:rPr>
              <a:t>Juntar as tabelas train.Comboio e train.Modelo_Comboio</a:t>
            </a:r>
          </a:p>
          <a:p>
            <a:pPr marL="348615" indent="-336550">
              <a:lnSpc>
                <a:spcPct val="100000"/>
              </a:lnSpc>
              <a:spcBef>
                <a:spcPts val="5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pt-BR" sz="1400" spc="-5" dirty="0">
                <a:solidFill>
                  <a:srgbClr val="595959"/>
                </a:solidFill>
                <a:latin typeface="Arial MT"/>
                <a:cs typeface="Arial MT"/>
              </a:rPr>
              <a:t>Calcular o preço medio de bilhetes por classe</a:t>
            </a:r>
          </a:p>
          <a:p>
            <a:pPr marL="348615" indent="-336550">
              <a:lnSpc>
                <a:spcPct val="100000"/>
              </a:lnSpc>
              <a:spcBef>
                <a:spcPts val="5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pt-BR" sz="1400" spc="-5" dirty="0">
                <a:solidFill>
                  <a:srgbClr val="595959"/>
                </a:solidFill>
                <a:latin typeface="Arial MT"/>
                <a:cs typeface="Arial MT"/>
              </a:rPr>
              <a:t>Número de passageiros por classe</a:t>
            </a:r>
          </a:p>
          <a:p>
            <a:pPr marL="348615" indent="-336550">
              <a:lnSpc>
                <a:spcPct val="100000"/>
              </a:lnSpc>
              <a:spcBef>
                <a:spcPts val="5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pt-BR" sz="1400" spc="-5" dirty="0">
                <a:solidFill>
                  <a:srgbClr val="595959"/>
                </a:solidFill>
                <a:latin typeface="Arial MT"/>
                <a:cs typeface="Arial MT"/>
              </a:rPr>
              <a:t>Mostrar o passageiro com mais bagagem</a:t>
            </a:r>
          </a:p>
          <a:p>
            <a:pPr marL="348615" indent="-336550">
              <a:lnSpc>
                <a:spcPct val="100000"/>
              </a:lnSpc>
              <a:spcBef>
                <a:spcPts val="505"/>
              </a:spcBef>
              <a:buChar char="○"/>
              <a:tabLst>
                <a:tab pos="347980" algn="l"/>
                <a:tab pos="349250" algn="l"/>
              </a:tabLst>
            </a:pPr>
            <a:endParaRPr sz="1400" dirty="0">
              <a:latin typeface="Arial MT"/>
              <a:cs typeface="Arial MT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D9689DE-DC63-340A-7775-DEAA38FCC299}"/>
              </a:ext>
            </a:extLst>
          </p:cNvPr>
          <p:cNvSpPr txBox="1"/>
          <p:nvPr/>
        </p:nvSpPr>
        <p:spPr>
          <a:xfrm>
            <a:off x="384725" y="3661241"/>
            <a:ext cx="30950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GB" sz="1800" spc="-5" dirty="0">
                <a:solidFill>
                  <a:srgbClr val="595959"/>
                </a:solidFill>
                <a:latin typeface="Arial MT"/>
                <a:cs typeface="Arial MT"/>
              </a:rPr>
              <a:t>User Defined Function’s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7EB9249-2BD4-AADE-6CC5-AFC950325290}"/>
              </a:ext>
            </a:extLst>
          </p:cNvPr>
          <p:cNvSpPr txBox="1"/>
          <p:nvPr/>
        </p:nvSpPr>
        <p:spPr>
          <a:xfrm>
            <a:off x="802324" y="3951064"/>
            <a:ext cx="5645785" cy="11317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5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Nome de um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passageiro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pelo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ID</a:t>
            </a:r>
          </a:p>
          <a:p>
            <a:pPr marL="348615" indent="-336550">
              <a:lnSpc>
                <a:spcPct val="100000"/>
              </a:lnSpc>
              <a:spcBef>
                <a:spcPts val="5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Preço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de um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bilhete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com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desconto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5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Capacidade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de um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comboio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a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partir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do ID</a:t>
            </a:r>
          </a:p>
          <a:p>
            <a:pPr marL="348615" indent="-336550">
              <a:lnSpc>
                <a:spcPct val="100000"/>
              </a:lnSpc>
              <a:spcBef>
                <a:spcPts val="5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Preço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de um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serviço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pelo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ID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8843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7176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>
                <a:solidFill>
                  <a:srgbClr val="595959"/>
                </a:solidFill>
              </a:rPr>
              <a:t>SQL</a:t>
            </a:r>
            <a:r>
              <a:rPr spc="-160" dirty="0">
                <a:solidFill>
                  <a:srgbClr val="595959"/>
                </a:solidFill>
              </a:rPr>
              <a:t> </a:t>
            </a:r>
            <a:r>
              <a:rPr dirty="0">
                <a:solidFill>
                  <a:srgbClr val="595959"/>
                </a:solidFill>
              </a:rPr>
              <a:t>Scripts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05383"/>
            <a:ext cx="1222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riggers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3193" y="1414983"/>
            <a:ext cx="8010736" cy="2555187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6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Dar update à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capacidade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de um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comboio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após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inserir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um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vagão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6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Prevenir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um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comboio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ser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apagado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quando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ele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pertence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a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uma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rota</a:t>
            </a:r>
          </a:p>
          <a:p>
            <a:pPr marL="348615" indent="-336550">
              <a:lnSpc>
                <a:spcPct val="100000"/>
              </a:lnSpc>
              <a:spcBef>
                <a:spcPts val="6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Dar delete a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todas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as entries de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uma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bagagem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após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a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eleminarmos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em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train.Bagagem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6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Dar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classe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‘Economia’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por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default a um novo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Passageiro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6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Dar delete a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todas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as entries de um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membro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da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Tripulação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após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o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eleminarmos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em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train.Tripulacao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6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Verificar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se um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serviço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de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bordo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tem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preço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válido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605"/>
              </a:spcBef>
              <a:buChar char="○"/>
              <a:tabLst>
                <a:tab pos="347980" algn="l"/>
                <a:tab pos="349250" algn="l"/>
              </a:tabLst>
            </a:pP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Verificar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se um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bilhete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tem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preço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válido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605"/>
              </a:spcBef>
              <a:buChar char="○"/>
              <a:tabLst>
                <a:tab pos="347980" algn="l"/>
                <a:tab pos="349250" algn="l"/>
              </a:tabLst>
            </a:pP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532</Words>
  <Application>Microsoft Office PowerPoint</Application>
  <PresentationFormat>On-screen Show (16:9)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MT</vt:lpstr>
      <vt:lpstr>Calibri</vt:lpstr>
      <vt:lpstr>Wingdings</vt:lpstr>
      <vt:lpstr>Office Theme</vt:lpstr>
      <vt:lpstr>Train Manager</vt:lpstr>
      <vt:lpstr>Introdução</vt:lpstr>
      <vt:lpstr>PowerPoint Presentation</vt:lpstr>
      <vt:lpstr>PowerPoint Presentation</vt:lpstr>
      <vt:lpstr>PowerPoint Presentation</vt:lpstr>
      <vt:lpstr>Melhorias</vt:lpstr>
      <vt:lpstr>SQL Scripts</vt:lpstr>
      <vt:lpstr>SQL Scripts</vt:lpstr>
      <vt:lpstr>SQL Scripts</vt:lpstr>
      <vt:lpstr>SQL Scripts</vt:lpstr>
      <vt:lpstr>Interface de interação com a BD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Festival Planner</dc:title>
  <cp:lastModifiedBy>Diogo</cp:lastModifiedBy>
  <cp:revision>18</cp:revision>
  <dcterms:created xsi:type="dcterms:W3CDTF">2023-05-29T15:21:23Z</dcterms:created>
  <dcterms:modified xsi:type="dcterms:W3CDTF">2023-06-06T20:25:34Z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