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26"/>
  </p:notesMasterIdLst>
  <p:sldIdLst>
    <p:sldId id="256" r:id="rId2"/>
    <p:sldId id="258" r:id="rId3"/>
    <p:sldId id="263" r:id="rId4"/>
    <p:sldId id="264" r:id="rId5"/>
    <p:sldId id="267" r:id="rId6"/>
    <p:sldId id="281" r:id="rId7"/>
    <p:sldId id="259" r:id="rId8"/>
    <p:sldId id="265" r:id="rId9"/>
    <p:sldId id="268" r:id="rId10"/>
    <p:sldId id="282" r:id="rId11"/>
    <p:sldId id="266" r:id="rId12"/>
    <p:sldId id="277" r:id="rId13"/>
    <p:sldId id="260" r:id="rId14"/>
    <p:sldId id="270" r:id="rId15"/>
    <p:sldId id="271" r:id="rId16"/>
    <p:sldId id="283" r:id="rId17"/>
    <p:sldId id="261" r:id="rId18"/>
    <p:sldId id="272" r:id="rId19"/>
    <p:sldId id="273" r:id="rId20"/>
    <p:sldId id="274" r:id="rId21"/>
    <p:sldId id="275" r:id="rId22"/>
    <p:sldId id="276" r:id="rId23"/>
    <p:sldId id="285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47"/>
    <a:srgbClr val="18B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12" autoAdjust="0"/>
  </p:normalViewPr>
  <p:slideViewPr>
    <p:cSldViewPr snapToGrid="0" snapToObjects="1">
      <p:cViewPr varScale="1">
        <p:scale>
          <a:sx n="77" d="100"/>
          <a:sy n="77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8" Type="http://schemas.openxmlformats.org/officeDocument/2006/relationships/image" Target="../media/image45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Relationship Id="rId11" Type="http://schemas.openxmlformats.org/officeDocument/2006/relationships/image" Target="../media/image48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8" Type="http://schemas.openxmlformats.org/officeDocument/2006/relationships/image" Target="../media/image54.emf"/><Relationship Id="rId9" Type="http://schemas.openxmlformats.org/officeDocument/2006/relationships/image" Target="../media/image55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8" Type="http://schemas.openxmlformats.org/officeDocument/2006/relationships/image" Target="../media/image54.emf"/><Relationship Id="rId9" Type="http://schemas.openxmlformats.org/officeDocument/2006/relationships/image" Target="../media/image55.emf"/><Relationship Id="rId10" Type="http://schemas.openxmlformats.org/officeDocument/2006/relationships/image" Target="../media/image56.emf"/><Relationship Id="rId11" Type="http://schemas.openxmlformats.org/officeDocument/2006/relationships/image" Target="../media/image57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AB70-EEE8-884E-81D5-914B052B550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A4B6A-3DAC-134C-82CA-0773525C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4B6A-3DAC-134C-82CA-0773525CCD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</a:t>
            </a:r>
            <a:r>
              <a:rPr lang="en-US" baseline="0" dirty="0" smtClean="0"/>
              <a:t> students visualize what it’s like to be inside of a cell.  Ask about the experience afterwards.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Build in complexity (chaos)</a:t>
            </a:r>
          </a:p>
          <a:p>
            <a:r>
              <a:rPr lang="en-US" baseline="0" dirty="0" smtClean="0"/>
              <a:t>-Room with thousands of bouncy balls bouncing all over, hitting them from all sides</a:t>
            </a:r>
          </a:p>
          <a:p>
            <a:r>
              <a:rPr lang="en-US" baseline="0" dirty="0" smtClean="0"/>
              <a:t>-Each subsequent collision causes them to move in the opposite direction</a:t>
            </a:r>
          </a:p>
          <a:p>
            <a:r>
              <a:rPr lang="en-US" baseline="0" dirty="0" smtClean="0"/>
              <a:t>-Then add another person that they are trying to interact with</a:t>
            </a:r>
          </a:p>
          <a:p>
            <a:r>
              <a:rPr lang="en-US" baseline="0" dirty="0" smtClean="0"/>
              <a:t>-Can only interact within arms length</a:t>
            </a:r>
          </a:p>
          <a:p>
            <a:r>
              <a:rPr lang="en-US" baseline="0" dirty="0" smtClean="0"/>
              <a:t>-Then blindfold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4B6A-3DAC-134C-82CA-0773525CCD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Simulate diffusion using coin flips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4B6A-3DAC-134C-82CA-0773525CCD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78E08C-420D-A147-BEDA-1F4CA0845B3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D9548B-A220-CD40-BA2D-6C16C9A8EC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20" Type="http://schemas.openxmlformats.org/officeDocument/2006/relationships/image" Target="../media/image18.emf"/><Relationship Id="rId21" Type="http://schemas.openxmlformats.org/officeDocument/2006/relationships/oleObject" Target="../embeddings/oleObject16.bin"/><Relationship Id="rId22" Type="http://schemas.openxmlformats.org/officeDocument/2006/relationships/image" Target="../media/image19.emf"/><Relationship Id="rId10" Type="http://schemas.openxmlformats.org/officeDocument/2006/relationships/image" Target="../media/image13.emf"/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5.emf"/><Relationship Id="rId15" Type="http://schemas.openxmlformats.org/officeDocument/2006/relationships/oleObject" Target="../embeddings/oleObject13.bin"/><Relationship Id="rId16" Type="http://schemas.openxmlformats.org/officeDocument/2006/relationships/image" Target="../media/image16.emf"/><Relationship Id="rId17" Type="http://schemas.openxmlformats.org/officeDocument/2006/relationships/oleObject" Target="../embeddings/oleObject14.bin"/><Relationship Id="rId18" Type="http://schemas.openxmlformats.org/officeDocument/2006/relationships/image" Target="../media/image17.emf"/><Relationship Id="rId19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9.emf"/><Relationship Id="rId5" Type="http://schemas.openxmlformats.org/officeDocument/2006/relationships/image" Target="../media/image31.png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4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36.emf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37.emf"/><Relationship Id="rId15" Type="http://schemas.openxmlformats.org/officeDocument/2006/relationships/oleObject" Target="../embeddings/oleObject40.bin"/><Relationship Id="rId16" Type="http://schemas.openxmlformats.org/officeDocument/2006/relationships/image" Target="../media/image38.emf"/><Relationship Id="rId17" Type="http://schemas.openxmlformats.org/officeDocument/2006/relationships/oleObject" Target="../embeddings/oleObject41.bin"/><Relationship Id="rId18" Type="http://schemas.openxmlformats.org/officeDocument/2006/relationships/image" Target="../media/image3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4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6.bin"/><Relationship Id="rId12" Type="http://schemas.openxmlformats.org/officeDocument/2006/relationships/image" Target="../media/image40.emf"/><Relationship Id="rId13" Type="http://schemas.openxmlformats.org/officeDocument/2006/relationships/oleObject" Target="../embeddings/oleObject47.bin"/><Relationship Id="rId14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34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20" Type="http://schemas.openxmlformats.org/officeDocument/2006/relationships/image" Target="../media/image46.emf"/><Relationship Id="rId21" Type="http://schemas.openxmlformats.org/officeDocument/2006/relationships/oleObject" Target="../embeddings/oleObject57.bin"/><Relationship Id="rId22" Type="http://schemas.openxmlformats.org/officeDocument/2006/relationships/image" Target="../media/image47.emf"/><Relationship Id="rId23" Type="http://schemas.openxmlformats.org/officeDocument/2006/relationships/oleObject" Target="../embeddings/oleObject58.bin"/><Relationship Id="rId24" Type="http://schemas.openxmlformats.org/officeDocument/2006/relationships/image" Target="../media/image48.emf"/><Relationship Id="rId10" Type="http://schemas.openxmlformats.org/officeDocument/2006/relationships/image" Target="../media/image35.emf"/><Relationship Id="rId11" Type="http://schemas.openxmlformats.org/officeDocument/2006/relationships/oleObject" Target="../embeddings/oleObject52.bin"/><Relationship Id="rId12" Type="http://schemas.openxmlformats.org/officeDocument/2006/relationships/image" Target="../media/image42.emf"/><Relationship Id="rId13" Type="http://schemas.openxmlformats.org/officeDocument/2006/relationships/oleObject" Target="../embeddings/oleObject53.bin"/><Relationship Id="rId14" Type="http://schemas.openxmlformats.org/officeDocument/2006/relationships/image" Target="../media/image43.emf"/><Relationship Id="rId15" Type="http://schemas.openxmlformats.org/officeDocument/2006/relationships/oleObject" Target="../embeddings/oleObject54.bin"/><Relationship Id="rId16" Type="http://schemas.openxmlformats.org/officeDocument/2006/relationships/image" Target="../media/image44.emf"/><Relationship Id="rId17" Type="http://schemas.openxmlformats.org/officeDocument/2006/relationships/oleObject" Target="../embeddings/oleObject55.bin"/><Relationship Id="rId18" Type="http://schemas.openxmlformats.org/officeDocument/2006/relationships/image" Target="../media/image45.emf"/><Relationship Id="rId19" Type="http://schemas.openxmlformats.org/officeDocument/2006/relationships/oleObject" Target="../embeddings/oleObject56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20" Type="http://schemas.openxmlformats.org/officeDocument/2006/relationships/image" Target="../media/image55.emf"/><Relationship Id="rId10" Type="http://schemas.openxmlformats.org/officeDocument/2006/relationships/image" Target="../media/image35.emf"/><Relationship Id="rId11" Type="http://schemas.openxmlformats.org/officeDocument/2006/relationships/oleObject" Target="../embeddings/oleObject63.bin"/><Relationship Id="rId12" Type="http://schemas.openxmlformats.org/officeDocument/2006/relationships/image" Target="../media/image51.emf"/><Relationship Id="rId13" Type="http://schemas.openxmlformats.org/officeDocument/2006/relationships/oleObject" Target="../embeddings/oleObject64.bin"/><Relationship Id="rId14" Type="http://schemas.openxmlformats.org/officeDocument/2006/relationships/image" Target="../media/image52.emf"/><Relationship Id="rId15" Type="http://schemas.openxmlformats.org/officeDocument/2006/relationships/oleObject" Target="../embeddings/oleObject65.bin"/><Relationship Id="rId16" Type="http://schemas.openxmlformats.org/officeDocument/2006/relationships/image" Target="../media/image53.emf"/><Relationship Id="rId17" Type="http://schemas.openxmlformats.org/officeDocument/2006/relationships/oleObject" Target="../embeddings/oleObject66.bin"/><Relationship Id="rId18" Type="http://schemas.openxmlformats.org/officeDocument/2006/relationships/image" Target="../media/image54.emf"/><Relationship Id="rId19" Type="http://schemas.openxmlformats.org/officeDocument/2006/relationships/oleObject" Target="../embeddings/oleObject67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9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61.bin"/><Relationship Id="rId8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20" Type="http://schemas.openxmlformats.org/officeDocument/2006/relationships/image" Target="../media/image55.emf"/><Relationship Id="rId21" Type="http://schemas.openxmlformats.org/officeDocument/2006/relationships/oleObject" Target="../embeddings/oleObject77.bin"/><Relationship Id="rId22" Type="http://schemas.openxmlformats.org/officeDocument/2006/relationships/image" Target="../media/image56.emf"/><Relationship Id="rId23" Type="http://schemas.openxmlformats.org/officeDocument/2006/relationships/oleObject" Target="../embeddings/oleObject78.bin"/><Relationship Id="rId24" Type="http://schemas.openxmlformats.org/officeDocument/2006/relationships/image" Target="../media/image57.emf"/><Relationship Id="rId10" Type="http://schemas.openxmlformats.org/officeDocument/2006/relationships/image" Target="../media/image35.emf"/><Relationship Id="rId11" Type="http://schemas.openxmlformats.org/officeDocument/2006/relationships/oleObject" Target="../embeddings/oleObject72.bin"/><Relationship Id="rId12" Type="http://schemas.openxmlformats.org/officeDocument/2006/relationships/image" Target="../media/image51.emf"/><Relationship Id="rId13" Type="http://schemas.openxmlformats.org/officeDocument/2006/relationships/oleObject" Target="../embeddings/oleObject73.bin"/><Relationship Id="rId14" Type="http://schemas.openxmlformats.org/officeDocument/2006/relationships/image" Target="../media/image52.emf"/><Relationship Id="rId15" Type="http://schemas.openxmlformats.org/officeDocument/2006/relationships/oleObject" Target="../embeddings/oleObject74.bin"/><Relationship Id="rId16" Type="http://schemas.openxmlformats.org/officeDocument/2006/relationships/image" Target="../media/image53.emf"/><Relationship Id="rId17" Type="http://schemas.openxmlformats.org/officeDocument/2006/relationships/oleObject" Target="../embeddings/oleObject75.bin"/><Relationship Id="rId18" Type="http://schemas.openxmlformats.org/officeDocument/2006/relationships/image" Target="../media/image54.emf"/><Relationship Id="rId19" Type="http://schemas.openxmlformats.org/officeDocument/2006/relationships/oleObject" Target="../embeddings/oleObject7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8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70.bin"/><Relationship Id="rId8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rial"/>
                <a:cs typeface="Arial"/>
              </a:rPr>
              <a:t/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Cellular Engineering: computational modeling of biophysical processes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90040"/>
            <a:ext cx="70866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Arial"/>
                <a:cs typeface="Arial"/>
              </a:rPr>
              <a:t>Brian Castle</a:t>
            </a:r>
          </a:p>
          <a:p>
            <a:pPr algn="l"/>
            <a:r>
              <a:rPr lang="en-US" sz="1600" dirty="0" smtClean="0">
                <a:latin typeface="Arial"/>
                <a:cs typeface="Arial"/>
              </a:rPr>
              <a:t>Department of Biomedical Engineering</a:t>
            </a:r>
          </a:p>
          <a:p>
            <a:pPr algn="l"/>
            <a:r>
              <a:rPr lang="en-US" sz="1600" dirty="0" smtClean="0">
                <a:latin typeface="Arial"/>
                <a:cs typeface="Arial"/>
              </a:rPr>
              <a:t>University of Minnesota</a:t>
            </a:r>
          </a:p>
          <a:p>
            <a:pPr algn="l"/>
            <a:r>
              <a:rPr lang="en-US" sz="1600" dirty="0" smtClean="0">
                <a:latin typeface="Arial"/>
                <a:cs typeface="Arial"/>
              </a:rPr>
              <a:t>Email: cast0189@umn.edu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27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1101"/>
            <a:ext cx="8229600" cy="990600"/>
          </a:xfrm>
        </p:spPr>
        <p:txBody>
          <a:bodyPr/>
          <a:lstStyle/>
          <a:p>
            <a:r>
              <a:rPr lang="en-US" dirty="0" smtClean="0"/>
              <a:t>Let’s simulate it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as a Random Walk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056764"/>
              </p:ext>
            </p:extLst>
          </p:nvPr>
        </p:nvGraphicFramePr>
        <p:xfrm>
          <a:off x="827088" y="2261750"/>
          <a:ext cx="25193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" name="Equation" r:id="rId3" imgW="1447800" imgH="406400" progId="Equation.3">
                  <p:embed/>
                </p:oleObj>
              </mc:Choice>
              <mc:Fallback>
                <p:oleObj name="Equation" r:id="rId3" imgW="14478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261750"/>
                        <a:ext cx="251936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65249"/>
              </p:ext>
            </p:extLst>
          </p:nvPr>
        </p:nvGraphicFramePr>
        <p:xfrm>
          <a:off x="1387475" y="3694885"/>
          <a:ext cx="19891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" name="Equation" r:id="rId5" imgW="1143000" imgH="1066800" progId="Equation.3">
                  <p:embed/>
                </p:oleObj>
              </mc:Choice>
              <mc:Fallback>
                <p:oleObj name="Equation" r:id="rId5" imgW="11430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7475" y="3694885"/>
                        <a:ext cx="1989138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3729"/>
              </p:ext>
            </p:extLst>
          </p:nvPr>
        </p:nvGraphicFramePr>
        <p:xfrm>
          <a:off x="829318" y="5878355"/>
          <a:ext cx="1216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" name="Equation" r:id="rId7" imgW="698500" imgH="317500" progId="Equation.3">
                  <p:embed/>
                </p:oleObj>
              </mc:Choice>
              <mc:Fallback>
                <p:oleObj name="Equation" r:id="rId7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9318" y="5878355"/>
                        <a:ext cx="121602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89901"/>
              </p:ext>
            </p:extLst>
          </p:nvPr>
        </p:nvGraphicFramePr>
        <p:xfrm>
          <a:off x="6016094" y="2269182"/>
          <a:ext cx="767095" cy="33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" name="Equation" r:id="rId9" imgW="406400" imgH="177800" progId="Equation.3">
                  <p:embed/>
                </p:oleObj>
              </mc:Choice>
              <mc:Fallback>
                <p:oleObj name="Equation" r:id="rId9" imgW="406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6094" y="2269182"/>
                        <a:ext cx="767095" cy="335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45851"/>
              </p:ext>
            </p:extLst>
          </p:nvPr>
        </p:nvGraphicFramePr>
        <p:xfrm>
          <a:off x="5908310" y="3090640"/>
          <a:ext cx="9826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Equation" r:id="rId11" imgW="520700" imgH="177800" progId="Equation.3">
                  <p:embed/>
                </p:oleObj>
              </mc:Choice>
              <mc:Fallback>
                <p:oleObj name="Equation" r:id="rId11" imgW="520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8310" y="3090640"/>
                        <a:ext cx="982663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44305"/>
              </p:ext>
            </p:extLst>
          </p:nvPr>
        </p:nvGraphicFramePr>
        <p:xfrm>
          <a:off x="5572554" y="3643508"/>
          <a:ext cx="16541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" name="Equation" r:id="rId13" imgW="876300" imgH="419100" progId="Equation.3">
                  <p:embed/>
                </p:oleObj>
              </mc:Choice>
              <mc:Fallback>
                <p:oleObj name="Equation" r:id="rId13" imgW="876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2554" y="3643508"/>
                        <a:ext cx="165417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70044"/>
              </p:ext>
            </p:extLst>
          </p:nvPr>
        </p:nvGraphicFramePr>
        <p:xfrm>
          <a:off x="5932122" y="4679818"/>
          <a:ext cx="9350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Equation" r:id="rId15" imgW="495300" imgH="419100" progId="Equation.3">
                  <p:embed/>
                </p:oleObj>
              </mc:Choice>
              <mc:Fallback>
                <p:oleObj name="Equation" r:id="rId15" imgW="495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32122" y="4679818"/>
                        <a:ext cx="935038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708521"/>
              </p:ext>
            </p:extLst>
          </p:nvPr>
        </p:nvGraphicFramePr>
        <p:xfrm>
          <a:off x="5572554" y="5879197"/>
          <a:ext cx="16541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Equation" r:id="rId17" imgW="876300" imgH="317500" progId="Equation.3">
                  <p:embed/>
                </p:oleObj>
              </mc:Choice>
              <mc:Fallback>
                <p:oleObj name="Equation" r:id="rId17" imgW="876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72554" y="5879197"/>
                        <a:ext cx="1654175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81925" y="1894212"/>
            <a:ext cx="36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we say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97800" y="2669200"/>
            <a:ext cx="479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hen the number of steps in time </a:t>
            </a:r>
            <a:r>
              <a:rPr lang="en-US" i="1" dirty="0" smtClean="0"/>
              <a:t>t</a:t>
            </a:r>
            <a:r>
              <a:rPr lang="en-US" dirty="0" smtClean="0"/>
              <a:t> is given by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1925" y="3384160"/>
            <a:ext cx="36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nd therefore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81925" y="5475378"/>
            <a:ext cx="36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hen we have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092" y="1397465"/>
            <a:ext cx="709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How far is the molecule or protein expected to go in time?</a:t>
            </a:r>
            <a:endParaRPr lang="en-US" sz="2000" i="1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91489"/>
              </p:ext>
            </p:extLst>
          </p:nvPr>
        </p:nvGraphicFramePr>
        <p:xfrm>
          <a:off x="1387475" y="5599300"/>
          <a:ext cx="1317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" name="Equation" r:id="rId19" imgW="76200" imgH="190500" progId="Equation.3">
                  <p:embed/>
                </p:oleObj>
              </mc:Choice>
              <mc:Fallback>
                <p:oleObj name="Equation" r:id="rId19" imgW="76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87475" y="5599300"/>
                        <a:ext cx="131762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9777" y="4769680"/>
            <a:ext cx="2112345" cy="307777"/>
            <a:chOff x="3819777" y="4769680"/>
            <a:chExt cx="2112345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3819777" y="4769680"/>
              <a:ext cx="17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Diffusion coefficient</a:t>
              </a:r>
              <a:endParaRPr lang="en-US" sz="1400" i="1" dirty="0"/>
            </a:p>
          </p:txBody>
        </p:sp>
        <p:cxnSp>
          <p:nvCxnSpPr>
            <p:cNvPr id="6" name="Straight Arrow Connector 5"/>
            <p:cNvCxnSpPr>
              <a:stCxn id="4" idx="3"/>
              <a:endCxn id="15" idx="1"/>
            </p:cNvCxnSpPr>
            <p:nvPr/>
          </p:nvCxnSpPr>
          <p:spPr>
            <a:xfrm>
              <a:off x="5604708" y="4923569"/>
              <a:ext cx="327414" cy="15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989784" y="4947391"/>
            <a:ext cx="202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b="1" dirty="0" smtClean="0"/>
              <a:t>Fick’s Law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21608" y="5829735"/>
            <a:ext cx="2073980" cy="647950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48333"/>
              </p:ext>
            </p:extLst>
          </p:nvPr>
        </p:nvGraphicFramePr>
        <p:xfrm>
          <a:off x="836613" y="2932325"/>
          <a:ext cx="1987551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" name="Equation" r:id="rId21" imgW="1143000" imgH="406400" progId="Equation.3">
                  <p:embed/>
                </p:oleObj>
              </mc:Choice>
              <mc:Fallback>
                <p:oleObj name="Equation" r:id="rId21" imgW="1143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6613" y="2932325"/>
                        <a:ext cx="1987551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091" y="1926362"/>
            <a:ext cx="40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Mean-squared displacement (MSD)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8750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as a Random Walk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16924"/>
              </p:ext>
            </p:extLst>
          </p:nvPr>
        </p:nvGraphicFramePr>
        <p:xfrm>
          <a:off x="3707574" y="1547928"/>
          <a:ext cx="16541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3" imgW="876300" imgH="317500" progId="Equation.3">
                  <p:embed/>
                </p:oleObj>
              </mc:Choice>
              <mc:Fallback>
                <p:oleObj name="Equation" r:id="rId3" imgW="876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574" y="1547928"/>
                        <a:ext cx="1654175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6400" y="2162491"/>
            <a:ext cx="627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What if we expand in to multiple dimensions?</a:t>
            </a:r>
            <a:endParaRPr lang="en-US" sz="2000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3152" y="3118551"/>
            <a:ext cx="0" cy="31346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2487" y="4629602"/>
            <a:ext cx="33923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92324" y="4501002"/>
            <a:ext cx="0" cy="289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4501002"/>
            <a:ext cx="0" cy="289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46754" y="3886200"/>
            <a:ext cx="395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14600" y="5329825"/>
            <a:ext cx="395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306492" y="3795451"/>
            <a:ext cx="175144" cy="175144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39490" y="4659185"/>
            <a:ext cx="50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+</a:t>
            </a:r>
            <a:r>
              <a:rPr lang="en-US" sz="2400" dirty="0" err="1" smtClean="0">
                <a:latin typeface="Symbol" charset="2"/>
                <a:cs typeface="Symbol" charset="2"/>
              </a:rPr>
              <a:t>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51957" y="4659185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charset="2"/>
                <a:cs typeface="Symbol" charset="2"/>
              </a:rPr>
              <a:t>-</a:t>
            </a:r>
            <a:r>
              <a:rPr lang="en-US" sz="2400" dirty="0" err="1" smtClean="0">
                <a:latin typeface="Symbol" charset="2"/>
                <a:cs typeface="Symbol" charset="2"/>
              </a:rPr>
              <a:t>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73477" y="3625450"/>
            <a:ext cx="50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+</a:t>
            </a:r>
            <a:r>
              <a:rPr lang="en-US" sz="2400" dirty="0" err="1" smtClean="0">
                <a:latin typeface="Symbol" charset="2"/>
                <a:cs typeface="Symbol" charset="2"/>
              </a:rPr>
              <a:t>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5369" y="5073250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charset="2"/>
                <a:cs typeface="Symbol" charset="2"/>
              </a:rPr>
              <a:t>-</a:t>
            </a:r>
            <a:r>
              <a:rPr lang="en-US" sz="2400" dirty="0" err="1" smtClean="0">
                <a:latin typeface="Symbol" charset="2"/>
                <a:cs typeface="Symbol" charset="2"/>
              </a:rPr>
              <a:t>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733152" y="3886200"/>
            <a:ext cx="659172" cy="7434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9998" y="3890220"/>
            <a:ext cx="36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cs typeface="Symbol" charset="2"/>
              </a:rPr>
              <a:t>r</a:t>
            </a: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93967"/>
              </p:ext>
            </p:extLst>
          </p:nvPr>
        </p:nvGraphicFramePr>
        <p:xfrm>
          <a:off x="5392254" y="3028350"/>
          <a:ext cx="21193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5" imgW="1130300" imgH="215900" progId="Equation.3">
                  <p:embed/>
                </p:oleObj>
              </mc:Choice>
              <mc:Fallback>
                <p:oleObj name="Equation" r:id="rId5" imgW="1130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2254" y="3028350"/>
                        <a:ext cx="2119312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20726"/>
              </p:ext>
            </p:extLst>
          </p:nvPr>
        </p:nvGraphicFramePr>
        <p:xfrm>
          <a:off x="5130316" y="3878475"/>
          <a:ext cx="26431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7" imgW="1409700" imgH="215900" progId="Equation.3">
                  <p:embed/>
                </p:oleObj>
              </mc:Choice>
              <mc:Fallback>
                <p:oleObj name="Equation" r:id="rId7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0316" y="3878475"/>
                        <a:ext cx="2643188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235825"/>
              </p:ext>
            </p:extLst>
          </p:nvPr>
        </p:nvGraphicFramePr>
        <p:xfrm>
          <a:off x="5570848" y="4870729"/>
          <a:ext cx="17621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9" imgW="939800" imgH="317500" progId="Equation.3">
                  <p:embed/>
                </p:oleObj>
              </mc:Choice>
              <mc:Fallback>
                <p:oleObj name="Equation" r:id="rId9" imgW="939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0848" y="4870729"/>
                        <a:ext cx="176212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 flipV="1">
            <a:off x="6915444" y="5314375"/>
            <a:ext cx="446602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5803" y="5730937"/>
            <a:ext cx="1784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dimensionality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8760" y="2678900"/>
            <a:ext cx="210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 2-dimensions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5331525" y="3497475"/>
            <a:ext cx="224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 3-dimensions</a:t>
            </a:r>
            <a:endParaRPr lang="en-US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3836190" y="4495800"/>
            <a:ext cx="52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therefore we have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8" grpId="0"/>
      <p:bldP spid="54" grpId="0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in an Energy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molecule always tends towards its lowest energy state (whether it is folding conformations or binding interactions)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The chemical </a:t>
            </a:r>
            <a:r>
              <a:rPr lang="en-US" sz="2000" dirty="0" smtClean="0"/>
              <a:t>forces that </a:t>
            </a:r>
            <a:r>
              <a:rPr lang="en-US" sz="2000" dirty="0"/>
              <a:t>drive biological processes have energies on the order of thermal energy (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B</a:t>
            </a:r>
            <a:r>
              <a:rPr lang="en-US" sz="2000" i="1" dirty="0" err="1"/>
              <a:t>T</a:t>
            </a:r>
            <a:r>
              <a:rPr lang="en-US" sz="2000" dirty="0"/>
              <a:t>), </a:t>
            </a:r>
            <a:r>
              <a:rPr lang="en-US" sz="2000" dirty="0" smtClean="0"/>
              <a:t>meaning diffusive </a:t>
            </a:r>
            <a:r>
              <a:rPr lang="en-US" sz="2000" dirty="0"/>
              <a:t>(random) motions are quite large </a:t>
            </a:r>
            <a:r>
              <a:rPr lang="en-US" sz="2000" dirty="0" smtClean="0"/>
              <a:t>comparatively, causing molecules to not always be at the lowest energy state</a:t>
            </a:r>
          </a:p>
          <a:p>
            <a:endParaRPr lang="en-US" sz="2000" dirty="0"/>
          </a:p>
          <a:p>
            <a:r>
              <a:rPr lang="en-US" sz="2000" b="1" dirty="0" smtClean="0"/>
              <a:t>Boltzmann’s law </a:t>
            </a:r>
            <a:r>
              <a:rPr lang="en-US" sz="2000" dirty="0" smtClean="0"/>
              <a:t>states that if a particle or system is in thermal equilibrium, then the probability of being in state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that has energy </a:t>
            </a:r>
            <a:r>
              <a:rPr lang="en-US" sz="2000" i="1" dirty="0" err="1" smtClean="0"/>
              <a:t>U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is given by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00620"/>
              </p:ext>
            </p:extLst>
          </p:nvPr>
        </p:nvGraphicFramePr>
        <p:xfrm>
          <a:off x="1398327" y="5417227"/>
          <a:ext cx="1983907" cy="90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3" imgW="1117600" imgH="508000" progId="Equation.3">
                  <p:embed/>
                </p:oleObj>
              </mc:Choice>
              <mc:Fallback>
                <p:oleObj name="Equation" r:id="rId3" imgW="11176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327" y="5417227"/>
                        <a:ext cx="1983907" cy="901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70235"/>
              </p:ext>
            </p:extLst>
          </p:nvPr>
        </p:nvGraphicFramePr>
        <p:xfrm>
          <a:off x="4734476" y="5456427"/>
          <a:ext cx="1811427" cy="82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5" imgW="1117600" imgH="508000" progId="Equation.3">
                  <p:embed/>
                </p:oleObj>
              </mc:Choice>
              <mc:Fallback>
                <p:oleObj name="Equation" r:id="rId5" imgW="11176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4476" y="5456427"/>
                        <a:ext cx="1811427" cy="82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65939" y="5683449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500566"/>
              </p:ext>
            </p:extLst>
          </p:nvPr>
        </p:nvGraphicFramePr>
        <p:xfrm>
          <a:off x="7226360" y="5587213"/>
          <a:ext cx="885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7" imgW="546100" imgH="368300" progId="Equation.3">
                  <p:embed/>
                </p:oleObj>
              </mc:Choice>
              <mc:Fallback>
                <p:oleObj name="Equation" r:id="rId7" imgW="546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26360" y="5587213"/>
                        <a:ext cx="8858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76321" y="5683449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in an Energy Potential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1602" y="2252368"/>
            <a:ext cx="0" cy="3383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01602" y="5635540"/>
            <a:ext cx="3998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717" y="5744863"/>
            <a:ext cx="446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Reaction coordinate (distance)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340588" y="3798855"/>
            <a:ext cx="395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Energy (</a:t>
            </a:r>
            <a:r>
              <a:rPr lang="en-US" sz="2000" i="1" dirty="0" smtClean="0"/>
              <a:t>U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95252" y="4718921"/>
            <a:ext cx="0" cy="569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36304" y="3487927"/>
            <a:ext cx="0" cy="569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0166" y="4212256"/>
            <a:ext cx="57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</a:t>
            </a:r>
            <a:r>
              <a:rPr lang="en-US" sz="2400" i="1" baseline="-25000" dirty="0" smtClean="0"/>
              <a:t>1</a:t>
            </a:r>
            <a:endParaRPr lang="en-US" sz="2400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96896" y="3049951"/>
            <a:ext cx="57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</a:t>
            </a:r>
            <a:r>
              <a:rPr lang="en-US" sz="2400" i="1" baseline="-250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1014" y="4617269"/>
            <a:ext cx="17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&gt; p</a:t>
            </a:r>
            <a:r>
              <a:rPr lang="en-US" sz="2400" i="1" baseline="-25000" dirty="0"/>
              <a:t>3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&gt; p</a:t>
            </a:r>
            <a:r>
              <a:rPr lang="en-US" sz="2400" i="1" baseline="-25000" dirty="0" smtClean="0"/>
              <a:t>2 </a:t>
            </a:r>
            <a:endParaRPr lang="en-US" sz="2400" i="1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23100" y="3181176"/>
            <a:ext cx="0" cy="569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3692" y="2743200"/>
            <a:ext cx="57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</a:t>
            </a:r>
            <a:r>
              <a:rPr lang="en-US" sz="2400" i="1" baseline="-25000" dirty="0"/>
              <a:t>2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42003"/>
              </p:ext>
            </p:extLst>
          </p:nvPr>
        </p:nvGraphicFramePr>
        <p:xfrm>
          <a:off x="5440584" y="4270523"/>
          <a:ext cx="3370272" cy="76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3" imgW="2247900" imgH="508000" progId="Equation.3">
                  <p:embed/>
                </p:oleObj>
              </mc:Choice>
              <mc:Fallback>
                <p:oleObj name="Equation" r:id="rId3" imgW="22479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0584" y="4270523"/>
                        <a:ext cx="3370272" cy="763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5876"/>
              </p:ext>
            </p:extLst>
          </p:nvPr>
        </p:nvGraphicFramePr>
        <p:xfrm>
          <a:off x="6148179" y="2746817"/>
          <a:ext cx="1807367" cy="97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5" imgW="939800" imgH="508000" progId="Equation.3">
                  <p:embed/>
                </p:oleObj>
              </mc:Choice>
              <mc:Fallback>
                <p:oleObj name="Equation" r:id="rId5" imgW="9398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8179" y="2746817"/>
                        <a:ext cx="1807367" cy="97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20223" y="2281421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Boltzmann’s Law</a:t>
            </a:r>
            <a:endParaRPr lang="en-US" sz="2000" u="sng" dirty="0"/>
          </a:p>
        </p:txBody>
      </p:sp>
      <p:sp>
        <p:nvSpPr>
          <p:cNvPr id="21" name="Freeform 20"/>
          <p:cNvSpPr/>
          <p:nvPr/>
        </p:nvSpPr>
        <p:spPr>
          <a:xfrm>
            <a:off x="1328039" y="2408564"/>
            <a:ext cx="3391610" cy="3049140"/>
          </a:xfrm>
          <a:custGeom>
            <a:avLst/>
            <a:gdLst>
              <a:gd name="connsiteX0" fmla="*/ 0 w 2335973"/>
              <a:gd name="connsiteY0" fmla="*/ 0 h 2086526"/>
              <a:gd name="connsiteX1" fmla="*/ 486008 w 2335973"/>
              <a:gd name="connsiteY1" fmla="*/ 2069748 h 2086526"/>
              <a:gd name="connsiteX2" fmla="*/ 1269892 w 2335973"/>
              <a:gd name="connsiteY2" fmla="*/ 987835 h 2086526"/>
              <a:gd name="connsiteX3" fmla="*/ 1646156 w 2335973"/>
              <a:gd name="connsiteY3" fmla="*/ 1175994 h 2086526"/>
              <a:gd name="connsiteX4" fmla="*/ 2335973 w 2335973"/>
              <a:gd name="connsiteY4" fmla="*/ 266559 h 208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5973" h="2086526">
                <a:moveTo>
                  <a:pt x="0" y="0"/>
                </a:moveTo>
                <a:cubicBezTo>
                  <a:pt x="137180" y="952554"/>
                  <a:pt x="274360" y="1905109"/>
                  <a:pt x="486008" y="2069748"/>
                </a:cubicBezTo>
                <a:cubicBezTo>
                  <a:pt x="697656" y="2234387"/>
                  <a:pt x="1076534" y="1136794"/>
                  <a:pt x="1269892" y="987835"/>
                </a:cubicBezTo>
                <a:cubicBezTo>
                  <a:pt x="1463250" y="838876"/>
                  <a:pt x="1468476" y="1296207"/>
                  <a:pt x="1646156" y="1175994"/>
                </a:cubicBezTo>
                <a:cubicBezTo>
                  <a:pt x="1823836" y="1055781"/>
                  <a:pt x="2335973" y="266559"/>
                  <a:pt x="2335973" y="266559"/>
                </a:cubicBezTo>
              </a:path>
            </a:pathLst>
          </a:custGeom>
          <a:ln>
            <a:solidFill>
              <a:srgbClr val="4C5A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400" y="1622599"/>
            <a:ext cx="627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Where would you expect to find more molecules?</a:t>
            </a:r>
            <a:endParaRPr lang="en-US" sz="2000" i="1" dirty="0"/>
          </a:p>
        </p:txBody>
      </p:sp>
      <p:sp>
        <p:nvSpPr>
          <p:cNvPr id="26" name="Rectangle 25"/>
          <p:cNvSpPr/>
          <p:nvPr/>
        </p:nvSpPr>
        <p:spPr>
          <a:xfrm>
            <a:off x="5289454" y="4142462"/>
            <a:ext cx="3665638" cy="1049805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029212"/>
              </p:ext>
            </p:extLst>
          </p:nvPr>
        </p:nvGraphicFramePr>
        <p:xfrm>
          <a:off x="5999163" y="4760913"/>
          <a:ext cx="213836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3" imgW="1041400" imgH="419100" progId="Equation.3">
                  <p:embed/>
                </p:oleObj>
              </mc:Choice>
              <mc:Fallback>
                <p:oleObj name="Equation" r:id="rId3" imgW="1041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9163" y="4760913"/>
                        <a:ext cx="2138362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Macromolecules and Proteins as a Simple Spring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21046"/>
          <a:stretch/>
        </p:blipFill>
        <p:spPr>
          <a:xfrm>
            <a:off x="12700" y="2508785"/>
            <a:ext cx="5778781" cy="34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74044"/>
            <a:ext cx="3697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Haber and </a:t>
            </a:r>
            <a:r>
              <a:rPr lang="en-US" sz="1100" dirty="0" err="1" smtClean="0"/>
              <a:t>Wirtz</a:t>
            </a:r>
            <a:r>
              <a:rPr lang="en-US" sz="1100" dirty="0" smtClean="0"/>
              <a:t>, </a:t>
            </a:r>
            <a:r>
              <a:rPr lang="en-US" sz="1100" i="1" dirty="0" smtClean="0"/>
              <a:t>Rev. Sci. Instr.</a:t>
            </a:r>
            <a:r>
              <a:rPr lang="en-US" sz="1100" dirty="0" smtClean="0"/>
              <a:t>, 2000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50404" y="4766692"/>
            <a:ext cx="2288939" cy="42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3221" y="4372404"/>
            <a:ext cx="184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Linear relationship under low load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71068" y="2946076"/>
            <a:ext cx="162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Simple Spring</a:t>
            </a:r>
          </a:p>
          <a:p>
            <a:pPr algn="ctr"/>
            <a:r>
              <a:rPr lang="en-US" b="1" dirty="0" smtClean="0"/>
              <a:t>Hooke’s Law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44649" y="4512015"/>
            <a:ext cx="4380562" cy="1615917"/>
            <a:chOff x="5344649" y="4512015"/>
            <a:chExt cx="4380562" cy="1615917"/>
          </a:xfrm>
        </p:grpSpPr>
        <p:sp>
          <p:nvSpPr>
            <p:cNvPr id="12" name="TextBox 11"/>
            <p:cNvSpPr txBox="1"/>
            <p:nvPr/>
          </p:nvSpPr>
          <p:spPr>
            <a:xfrm>
              <a:off x="7628589" y="5820155"/>
              <a:ext cx="1832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Spring constant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776123" y="5409568"/>
              <a:ext cx="116565" cy="410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92688" y="4512015"/>
              <a:ext cx="1832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extension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8010243" y="4792724"/>
              <a:ext cx="232744" cy="319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4649" y="4754505"/>
              <a:ext cx="679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Force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681738" y="5062282"/>
              <a:ext cx="322623" cy="114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157543" y="2669077"/>
            <a:ext cx="29813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Stretching DNA with magnetic tweezers</a:t>
            </a:r>
            <a:endParaRPr lang="en-US" i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140302"/>
              </p:ext>
            </p:extLst>
          </p:nvPr>
        </p:nvGraphicFramePr>
        <p:xfrm>
          <a:off x="6496050" y="3631025"/>
          <a:ext cx="11795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6" imgW="660400" imgH="419100" progId="Equation.3">
                  <p:embed/>
                </p:oleObj>
              </mc:Choice>
              <mc:Fallback>
                <p:oleObj name="Equation" r:id="rId6" imgW="660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6050" y="3631025"/>
                        <a:ext cx="1179513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For small extensions, the force-extension relationship of macromolecules and proteins is reasonably approximated by a spring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963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21925"/>
              </p:ext>
            </p:extLst>
          </p:nvPr>
        </p:nvGraphicFramePr>
        <p:xfrm>
          <a:off x="5999163" y="4760913"/>
          <a:ext cx="213836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1041400" imgH="419100" progId="Equation.3">
                  <p:embed/>
                </p:oleObj>
              </mc:Choice>
              <mc:Fallback>
                <p:oleObj name="Equation" r:id="rId3" imgW="1041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9163" y="4760913"/>
                        <a:ext cx="2138362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Macromolecules and Proteins as a Simple Spring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71068" y="2946076"/>
            <a:ext cx="162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Simple Spring</a:t>
            </a:r>
          </a:p>
          <a:p>
            <a:pPr algn="ctr"/>
            <a:r>
              <a:rPr lang="en-US" b="1" dirty="0" smtClean="0"/>
              <a:t>Hooke’s Law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8589" y="5820155"/>
            <a:ext cx="183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Spring constant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776123" y="5409568"/>
            <a:ext cx="116565" cy="41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92688" y="4512015"/>
            <a:ext cx="183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extension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010243" y="4792724"/>
            <a:ext cx="232744" cy="31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44649" y="4754505"/>
            <a:ext cx="67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Force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81738" y="5062282"/>
            <a:ext cx="322623" cy="11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1346"/>
              </p:ext>
            </p:extLst>
          </p:nvPr>
        </p:nvGraphicFramePr>
        <p:xfrm>
          <a:off x="6496050" y="3631025"/>
          <a:ext cx="11795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660400" imgH="419100" progId="Equation.3">
                  <p:embed/>
                </p:oleObj>
              </mc:Choice>
              <mc:Fallback>
                <p:oleObj name="Equation" r:id="rId5" imgW="660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6050" y="3631025"/>
                        <a:ext cx="1179513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803864" y="5882107"/>
            <a:ext cx="39228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765302" y="2620226"/>
            <a:ext cx="0" cy="3609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1173644" y="3254221"/>
            <a:ext cx="3215472" cy="2622166"/>
          </a:xfrm>
          <a:custGeom>
            <a:avLst/>
            <a:gdLst>
              <a:gd name="connsiteX0" fmla="*/ 0 w 3151163"/>
              <a:gd name="connsiteY0" fmla="*/ 16075 h 2555930"/>
              <a:gd name="connsiteX1" fmla="*/ 1575582 w 3151163"/>
              <a:gd name="connsiteY1" fmla="*/ 2555926 h 2555930"/>
              <a:gd name="connsiteX2" fmla="*/ 3151163 w 3151163"/>
              <a:gd name="connsiteY2" fmla="*/ 0 h 2555930"/>
              <a:gd name="connsiteX3" fmla="*/ 3151163 w 3151163"/>
              <a:gd name="connsiteY3" fmla="*/ 0 h 255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163" h="2555930">
                <a:moveTo>
                  <a:pt x="0" y="16075"/>
                </a:moveTo>
                <a:cubicBezTo>
                  <a:pt x="525194" y="1287340"/>
                  <a:pt x="1050388" y="2558605"/>
                  <a:pt x="1575582" y="2555926"/>
                </a:cubicBezTo>
                <a:cubicBezTo>
                  <a:pt x="2100776" y="2553247"/>
                  <a:pt x="3151163" y="0"/>
                  <a:pt x="3151163" y="0"/>
                </a:cubicBezTo>
                <a:lnTo>
                  <a:pt x="3151163" y="0"/>
                </a:lnTo>
              </a:path>
            </a:pathLst>
          </a:cu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For small extensions, the force-extension relationship of macromolecules and proteins is reasonably approximated by a spring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48870" y="6291413"/>
            <a:ext cx="446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Extension (</a:t>
            </a:r>
            <a:r>
              <a:rPr lang="en-US" sz="2000" i="1" dirty="0" smtClean="0"/>
              <a:t>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508308" y="4092358"/>
            <a:ext cx="395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Energy (</a:t>
            </a:r>
            <a:r>
              <a:rPr lang="en-US" sz="2000" i="1" dirty="0" smtClean="0"/>
              <a:t>U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55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Bimolecular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addition to mechanical and thermal forces, proteins are also subject to chemical forces, which arise from the formation of intermolecular bonds</a:t>
            </a:r>
          </a:p>
          <a:p>
            <a:endParaRPr lang="en-US" sz="2000" dirty="0"/>
          </a:p>
          <a:p>
            <a:r>
              <a:rPr lang="en-US" sz="2000" dirty="0" smtClean="0"/>
              <a:t>A very important chemical reaction in cell biology is the </a:t>
            </a:r>
            <a:r>
              <a:rPr lang="en-US" sz="2000" b="1" dirty="0" smtClean="0"/>
              <a:t>bimolecular reaction</a:t>
            </a:r>
            <a:r>
              <a:rPr lang="en-US" sz="2000" dirty="0" smtClean="0"/>
              <a:t>, in which two molecules come together to react or form a complex.  A simple case is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Here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reversibly associate to form the complex </a:t>
            </a:r>
            <a:r>
              <a:rPr lang="en-US" sz="2000" i="1" dirty="0" smtClean="0"/>
              <a:t>AB</a:t>
            </a:r>
            <a:r>
              <a:rPr lang="en-US" sz="2000" dirty="0" smtClean="0"/>
              <a:t>.</a:t>
            </a:r>
            <a:endParaRPr lang="en-US" sz="20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7907" y="4274477"/>
            <a:ext cx="2306539" cy="993775"/>
            <a:chOff x="2606638" y="4775200"/>
            <a:chExt cx="2306539" cy="99377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1893020"/>
                </p:ext>
              </p:extLst>
            </p:nvPr>
          </p:nvGraphicFramePr>
          <p:xfrm>
            <a:off x="2606638" y="5072670"/>
            <a:ext cx="913193" cy="382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6" name="Equation" r:id="rId3" imgW="393700" imgH="165100" progId="Equation.3">
                    <p:embed/>
                  </p:oleObj>
                </mc:Choice>
                <mc:Fallback>
                  <p:oleObj name="Equation" r:id="rId3" imgW="393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6638" y="5072670"/>
                          <a:ext cx="913193" cy="382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069952"/>
                </p:ext>
              </p:extLst>
            </p:nvPr>
          </p:nvGraphicFramePr>
          <p:xfrm>
            <a:off x="4324214" y="5052862"/>
            <a:ext cx="5889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7" name="Equation" r:id="rId5" imgW="254000" imgH="165100" progId="Equation.3">
                    <p:embed/>
                  </p:oleObj>
                </mc:Choice>
                <mc:Fallback>
                  <p:oleObj name="Equation" r:id="rId5" imgW="254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4214" y="5052862"/>
                          <a:ext cx="588963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3633484" y="5154341"/>
              <a:ext cx="562708" cy="53961"/>
              <a:chOff x="3633484" y="5154341"/>
              <a:chExt cx="562708" cy="539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rot="10800000">
              <a:off x="3633484" y="5334000"/>
              <a:ext cx="562708" cy="53961"/>
              <a:chOff x="3633484" y="5154341"/>
              <a:chExt cx="562708" cy="5396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195505"/>
                </p:ext>
              </p:extLst>
            </p:nvPr>
          </p:nvGraphicFramePr>
          <p:xfrm>
            <a:off x="3790950" y="4775200"/>
            <a:ext cx="234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" name="Equation" r:id="rId7" imgW="165100" imgH="254000" progId="Equation.3">
                    <p:embed/>
                  </p:oleObj>
                </mc:Choice>
                <mc:Fallback>
                  <p:oleObj name="Equation" r:id="rId7" imgW="1651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90950" y="4775200"/>
                          <a:ext cx="23495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3429905"/>
                </p:ext>
              </p:extLst>
            </p:nvPr>
          </p:nvGraphicFramePr>
          <p:xfrm>
            <a:off x="3795713" y="5410200"/>
            <a:ext cx="3063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9" name="Equation" r:id="rId9" imgW="215900" imgH="254000" progId="Equation.3">
                    <p:embed/>
                  </p:oleObj>
                </mc:Choice>
                <mc:Fallback>
                  <p:oleObj name="Equation" r:id="rId9" imgW="2159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95713" y="5410200"/>
                          <a:ext cx="30638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5047382" y="3827815"/>
            <a:ext cx="3607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Second-order, association </a:t>
            </a:r>
            <a:r>
              <a:rPr lang="en-US" sz="1600" dirty="0"/>
              <a:t>rate constant or on-rate (units of M</a:t>
            </a:r>
            <a:r>
              <a:rPr lang="en-US" sz="1600" baseline="30000" dirty="0"/>
              <a:t>-1</a:t>
            </a:r>
            <a:r>
              <a:rPr lang="en-US" sz="1600" dirty="0"/>
              <a:t>s</a:t>
            </a:r>
            <a:r>
              <a:rPr lang="en-US" sz="1600" baseline="30000" dirty="0"/>
              <a:t>-1</a:t>
            </a:r>
            <a:r>
              <a:rPr lang="en-US" sz="1600" dirty="0"/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64919" y="4191953"/>
            <a:ext cx="464998" cy="20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6661" y="5040735"/>
            <a:ext cx="33149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First-order, dissociation </a:t>
            </a:r>
            <a:r>
              <a:rPr lang="en-US" sz="1600" dirty="0"/>
              <a:t>rate constant or </a:t>
            </a:r>
            <a:r>
              <a:rPr lang="en-US" sz="1600" dirty="0" smtClean="0"/>
              <a:t>off-</a:t>
            </a:r>
            <a:r>
              <a:rPr lang="en-US" sz="1600" dirty="0"/>
              <a:t>rate (units of </a:t>
            </a:r>
            <a:r>
              <a:rPr lang="en-US" sz="1600" dirty="0" smtClean="0"/>
              <a:t>s</a:t>
            </a:r>
            <a:r>
              <a:rPr lang="en-US" sz="1600" baseline="30000" dirty="0"/>
              <a:t>-1</a:t>
            </a:r>
            <a:r>
              <a:rPr lang="en-US" sz="1600" dirty="0"/>
              <a:t>)</a:t>
            </a:r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 flipV="1">
            <a:off x="4783369" y="5088864"/>
            <a:ext cx="406029" cy="17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1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00241" y="1484788"/>
            <a:ext cx="2306539" cy="993775"/>
            <a:chOff x="2606638" y="4775200"/>
            <a:chExt cx="2306539" cy="993775"/>
          </a:xfrm>
        </p:grpSpPr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229412"/>
                </p:ext>
              </p:extLst>
            </p:nvPr>
          </p:nvGraphicFramePr>
          <p:xfrm>
            <a:off x="2606638" y="5072670"/>
            <a:ext cx="913193" cy="382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91" name="Equation" r:id="rId3" imgW="393700" imgH="165100" progId="Equation.3">
                    <p:embed/>
                  </p:oleObj>
                </mc:Choice>
                <mc:Fallback>
                  <p:oleObj name="Equation" r:id="rId3" imgW="393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6638" y="5072670"/>
                          <a:ext cx="913193" cy="382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441049"/>
                </p:ext>
              </p:extLst>
            </p:nvPr>
          </p:nvGraphicFramePr>
          <p:xfrm>
            <a:off x="4324214" y="5052862"/>
            <a:ext cx="5889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92" name="Equation" r:id="rId5" imgW="254000" imgH="165100" progId="Equation.3">
                    <p:embed/>
                  </p:oleObj>
                </mc:Choice>
                <mc:Fallback>
                  <p:oleObj name="Equation" r:id="rId5" imgW="254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4214" y="5052862"/>
                          <a:ext cx="588963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" name="Group 71"/>
            <p:cNvGrpSpPr/>
            <p:nvPr/>
          </p:nvGrpSpPr>
          <p:grpSpPr>
            <a:xfrm>
              <a:off x="3633484" y="5154341"/>
              <a:ext cx="562708" cy="53961"/>
              <a:chOff x="3633484" y="5154341"/>
              <a:chExt cx="562708" cy="53961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 rot="10800000">
              <a:off x="3633484" y="5334000"/>
              <a:ext cx="562708" cy="53961"/>
              <a:chOff x="3633484" y="5154341"/>
              <a:chExt cx="562708" cy="5396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1917250"/>
                </p:ext>
              </p:extLst>
            </p:nvPr>
          </p:nvGraphicFramePr>
          <p:xfrm>
            <a:off x="3790950" y="4775200"/>
            <a:ext cx="234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93" name="Equation" r:id="rId7" imgW="165100" imgH="254000" progId="Equation.3">
                    <p:embed/>
                  </p:oleObj>
                </mc:Choice>
                <mc:Fallback>
                  <p:oleObj name="Equation" r:id="rId7" imgW="1651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90950" y="4775200"/>
                          <a:ext cx="23495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431287"/>
                </p:ext>
              </p:extLst>
            </p:nvPr>
          </p:nvGraphicFramePr>
          <p:xfrm>
            <a:off x="3795713" y="5410200"/>
            <a:ext cx="3063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94" name="Equation" r:id="rId9" imgW="215900" imgH="254000" progId="Equation.3">
                    <p:embed/>
                  </p:oleObj>
                </mc:Choice>
                <mc:Fallback>
                  <p:oleObj name="Equation" r:id="rId9" imgW="2159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95713" y="5410200"/>
                          <a:ext cx="30638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Bimolecular Reactions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30837" y="3006026"/>
            <a:ext cx="0" cy="3086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30837" y="6092428"/>
            <a:ext cx="3616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54178" y="6277487"/>
            <a:ext cx="145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Free ([</a:t>
            </a:r>
            <a:r>
              <a:rPr lang="en-US" sz="2000" i="1" dirty="0" smtClean="0"/>
              <a:t>A</a:t>
            </a:r>
            <a:r>
              <a:rPr lang="en-US" sz="2000" dirty="0" smtClean="0"/>
              <a:t>]</a:t>
            </a:r>
            <a:r>
              <a:rPr lang="en-US" sz="2000" baseline="-25000" dirty="0" err="1" smtClean="0"/>
              <a:t>eq</a:t>
            </a:r>
            <a:r>
              <a:rPr lang="en-US" sz="2000" dirty="0"/>
              <a:t>)</a:t>
            </a:r>
          </a:p>
        </p:txBody>
      </p:sp>
      <p:sp>
        <p:nvSpPr>
          <p:cNvPr id="26" name="Freeform 25"/>
          <p:cNvSpPr/>
          <p:nvPr/>
        </p:nvSpPr>
        <p:spPr>
          <a:xfrm>
            <a:off x="5046914" y="3487087"/>
            <a:ext cx="3328014" cy="2573191"/>
          </a:xfrm>
          <a:custGeom>
            <a:avLst/>
            <a:gdLst>
              <a:gd name="connsiteX0" fmla="*/ 0 w 3328014"/>
              <a:gd name="connsiteY0" fmla="*/ 2573191 h 2573191"/>
              <a:gd name="connsiteX1" fmla="*/ 916410 w 3328014"/>
              <a:gd name="connsiteY1" fmla="*/ 386990 h 2573191"/>
              <a:gd name="connsiteX2" fmla="*/ 3328014 w 3328014"/>
              <a:gd name="connsiteY2" fmla="*/ 1190 h 257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014" h="2573191">
                <a:moveTo>
                  <a:pt x="0" y="2573191"/>
                </a:moveTo>
                <a:cubicBezTo>
                  <a:pt x="180870" y="1694424"/>
                  <a:pt x="361741" y="815657"/>
                  <a:pt x="916410" y="386990"/>
                </a:cubicBezTo>
                <a:cubicBezTo>
                  <a:pt x="1471079" y="-41677"/>
                  <a:pt x="3328014" y="1190"/>
                  <a:pt x="3328014" y="1190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32" idx="3"/>
            <a:endCxn id="26" idx="2"/>
          </p:cNvCxnSpPr>
          <p:nvPr/>
        </p:nvCxnSpPr>
        <p:spPr>
          <a:xfrm flipV="1">
            <a:off x="4892759" y="3488277"/>
            <a:ext cx="3482169" cy="141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3595647" y="4652945"/>
            <a:ext cx="1843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Bound ([</a:t>
            </a:r>
            <a:r>
              <a:rPr lang="en-US" sz="2000" i="1" dirty="0" smtClean="0"/>
              <a:t>AB</a:t>
            </a:r>
            <a:r>
              <a:rPr lang="en-US" sz="2000" dirty="0" smtClean="0"/>
              <a:t>]</a:t>
            </a:r>
            <a:r>
              <a:rPr lang="en-US" sz="2000" baseline="-25000" dirty="0" err="1" smtClean="0"/>
              <a:t>eq</a:t>
            </a:r>
            <a:r>
              <a:rPr lang="en-US" sz="20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04400" y="3302421"/>
            <a:ext cx="688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</a:t>
            </a:r>
            <a:r>
              <a:rPr lang="en-US" sz="2000" i="1" dirty="0" smtClean="0"/>
              <a:t>B</a:t>
            </a:r>
            <a:r>
              <a:rPr lang="en-US" sz="2000" dirty="0" smtClean="0"/>
              <a:t>]</a:t>
            </a:r>
            <a:r>
              <a:rPr lang="en-US" sz="2000" baseline="-25000" dirty="0" smtClean="0"/>
              <a:t>tot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30837" y="4661752"/>
            <a:ext cx="3858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16693" y="4661752"/>
            <a:ext cx="0" cy="139852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9748"/>
              </p:ext>
            </p:extLst>
          </p:nvPr>
        </p:nvGraphicFramePr>
        <p:xfrm>
          <a:off x="768041" y="2554417"/>
          <a:ext cx="2656435" cy="8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5" name="Equation" r:id="rId11" imgW="1663700" imgH="508000" progId="Equation.3">
                  <p:embed/>
                </p:oleObj>
              </mc:Choice>
              <mc:Fallback>
                <p:oleObj name="Equation" r:id="rId11" imgW="1663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8041" y="2554417"/>
                        <a:ext cx="2656435" cy="8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53544" y="1963214"/>
            <a:ext cx="127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Dissociation constant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286189" y="2452824"/>
            <a:ext cx="167269" cy="34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7552" y="3440921"/>
            <a:ext cx="132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Equilibrium constant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549920" y="3254196"/>
            <a:ext cx="314011" cy="200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7200" y="42116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</a:t>
            </a:r>
            <a:endParaRPr lang="en-US" dirty="0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93084"/>
              </p:ext>
            </p:extLst>
          </p:nvPr>
        </p:nvGraphicFramePr>
        <p:xfrm>
          <a:off x="1697719" y="4206646"/>
          <a:ext cx="2034405" cy="40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6" name="Equation" r:id="rId13" imgW="1333500" imgH="266700" progId="Equation.3">
                  <p:embed/>
                </p:oleObj>
              </mc:Choice>
              <mc:Fallback>
                <p:oleObj name="Equation" r:id="rId13" imgW="13335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7719" y="4206646"/>
                        <a:ext cx="2034405" cy="406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16883"/>
              </p:ext>
            </p:extLst>
          </p:nvPr>
        </p:nvGraphicFramePr>
        <p:xfrm>
          <a:off x="1697719" y="4804776"/>
          <a:ext cx="2401070" cy="73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7" name="Equation" r:id="rId15" imgW="1663700" imgH="508000" progId="Equation.3">
                  <p:embed/>
                </p:oleObj>
              </mc:Choice>
              <mc:Fallback>
                <p:oleObj name="Equation" r:id="rId15" imgW="1663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7719" y="4804776"/>
                        <a:ext cx="2401070" cy="73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01428"/>
              </p:ext>
            </p:extLst>
          </p:nvPr>
        </p:nvGraphicFramePr>
        <p:xfrm>
          <a:off x="1697719" y="5742976"/>
          <a:ext cx="1814429" cy="73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8" name="Equation" r:id="rId17" imgW="1257300" imgH="508000" progId="Equation.3">
                  <p:embed/>
                </p:oleObj>
              </mc:Choice>
              <mc:Fallback>
                <p:oleObj name="Equation" r:id="rId17" imgW="1257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97719" y="5742976"/>
                        <a:ext cx="1814429" cy="73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918439" y="5033375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82572" y="5947775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40869" y="4430919"/>
            <a:ext cx="44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½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5646" y="6140050"/>
            <a:ext cx="60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r>
              <a:rPr lang="en-US" sz="2400" i="1" baseline="-25000" dirty="0" smtClean="0"/>
              <a:t>D</a:t>
            </a:r>
            <a:endParaRPr lang="en-US" sz="2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6019800" y="5105400"/>
            <a:ext cx="227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Langmuir isotherm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27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Reversible Reaction Kinetics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00241" y="1484788"/>
            <a:ext cx="2306539" cy="993775"/>
            <a:chOff x="2606638" y="4775200"/>
            <a:chExt cx="2306539" cy="9937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9372662"/>
                </p:ext>
              </p:extLst>
            </p:nvPr>
          </p:nvGraphicFramePr>
          <p:xfrm>
            <a:off x="2606638" y="5072670"/>
            <a:ext cx="913193" cy="382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6" name="Equation" r:id="rId3" imgW="393700" imgH="165100" progId="Equation.3">
                    <p:embed/>
                  </p:oleObj>
                </mc:Choice>
                <mc:Fallback>
                  <p:oleObj name="Equation" r:id="rId3" imgW="393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6638" y="5072670"/>
                          <a:ext cx="913193" cy="382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3759907"/>
                </p:ext>
              </p:extLst>
            </p:nvPr>
          </p:nvGraphicFramePr>
          <p:xfrm>
            <a:off x="4324214" y="5052862"/>
            <a:ext cx="5889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7" name="Equation" r:id="rId5" imgW="254000" imgH="165100" progId="Equation.3">
                    <p:embed/>
                  </p:oleObj>
                </mc:Choice>
                <mc:Fallback>
                  <p:oleObj name="Equation" r:id="rId5" imgW="254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4214" y="5052862"/>
                          <a:ext cx="588963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3633484" y="5154341"/>
              <a:ext cx="562708" cy="53961"/>
              <a:chOff x="3633484" y="5154341"/>
              <a:chExt cx="562708" cy="5396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0800000">
              <a:off x="3633484" y="5334000"/>
              <a:ext cx="562708" cy="53961"/>
              <a:chOff x="3633484" y="5154341"/>
              <a:chExt cx="562708" cy="5396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9345194"/>
                </p:ext>
              </p:extLst>
            </p:nvPr>
          </p:nvGraphicFramePr>
          <p:xfrm>
            <a:off x="3790950" y="4775200"/>
            <a:ext cx="234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" name="Equation" r:id="rId7" imgW="165100" imgH="254000" progId="Equation.3">
                    <p:embed/>
                  </p:oleObj>
                </mc:Choice>
                <mc:Fallback>
                  <p:oleObj name="Equation" r:id="rId7" imgW="1651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90950" y="4775200"/>
                          <a:ext cx="23495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68670"/>
                </p:ext>
              </p:extLst>
            </p:nvPr>
          </p:nvGraphicFramePr>
          <p:xfrm>
            <a:off x="3795713" y="5410200"/>
            <a:ext cx="3063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9" name="Equation" r:id="rId9" imgW="215900" imgH="254000" progId="Equation.3">
                    <p:embed/>
                  </p:oleObj>
                </mc:Choice>
                <mc:Fallback>
                  <p:oleObj name="Equation" r:id="rId9" imgW="2159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95713" y="5410200"/>
                          <a:ext cx="30638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006828"/>
              </p:ext>
            </p:extLst>
          </p:nvPr>
        </p:nvGraphicFramePr>
        <p:xfrm>
          <a:off x="2909405" y="4164595"/>
          <a:ext cx="3288211" cy="80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Equation" r:id="rId11" imgW="1701800" imgH="419100" progId="Equation.3">
                  <p:embed/>
                </p:oleObj>
              </mc:Choice>
              <mc:Fallback>
                <p:oleObj name="Equation" r:id="rId11" imgW="1701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9405" y="4164595"/>
                        <a:ext cx="3288211" cy="809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20790"/>
              </p:ext>
            </p:extLst>
          </p:nvPr>
        </p:nvGraphicFramePr>
        <p:xfrm>
          <a:off x="3129894" y="5789358"/>
          <a:ext cx="2847233" cy="80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13" imgW="1473200" imgH="419100" progId="Equation.3">
                  <p:embed/>
                </p:oleObj>
              </mc:Choice>
              <mc:Fallback>
                <p:oleObj name="Equation" r:id="rId13" imgW="14732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9894" y="5789358"/>
                        <a:ext cx="2847233" cy="809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01469" y="3518870"/>
            <a:ext cx="1957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</a:t>
            </a:r>
            <a:r>
              <a:rPr lang="en-US" sz="1600" i="1" dirty="0" smtClean="0"/>
              <a:t>A</a:t>
            </a:r>
            <a:r>
              <a:rPr lang="en-US" sz="1600" dirty="0" smtClean="0"/>
              <a:t>] lost by the forward reaction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6839" y="5145934"/>
            <a:ext cx="23575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</a:t>
            </a:r>
            <a:r>
              <a:rPr lang="en-US" sz="1600" i="1" dirty="0" smtClean="0"/>
              <a:t>A</a:t>
            </a:r>
            <a:r>
              <a:rPr lang="en-US" sz="1600" dirty="0" smtClean="0"/>
              <a:t>] created by the reverse reaction</a:t>
            </a:r>
            <a:endParaRPr lang="en-US" sz="1600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5594953" y="4502967"/>
            <a:ext cx="346677" cy="9872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 flipV="1">
            <a:off x="4272196" y="3667598"/>
            <a:ext cx="346678" cy="11739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5196" y="2527262"/>
            <a:ext cx="795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Often we want to know how the concentration of each component changes in time.  For species </a:t>
            </a:r>
            <a:r>
              <a:rPr lang="en-US" i="1" dirty="0" smtClean="0"/>
              <a:t>A</a:t>
            </a:r>
            <a:r>
              <a:rPr lang="en-US" dirty="0" smtClean="0"/>
              <a:t>, it is lost in time due to the forward reaction (binding to </a:t>
            </a:r>
            <a:r>
              <a:rPr lang="en-US" i="1" dirty="0" smtClean="0"/>
              <a:t>B</a:t>
            </a:r>
            <a:r>
              <a:rPr lang="en-US" dirty="0" smtClean="0"/>
              <a:t>) and created by the reverse reaction (unbinding of </a:t>
            </a:r>
            <a:r>
              <a:rPr lang="en-US" i="1" dirty="0" smtClean="0"/>
              <a:t>AB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Module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some of the basic physical and chemical processes that underlie cellular behaviors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</a:t>
            </a:r>
            <a:r>
              <a:rPr lang="en-US" dirty="0" smtClean="0"/>
              <a:t>examples </a:t>
            </a:r>
            <a:r>
              <a:rPr lang="en-US" dirty="0" smtClean="0"/>
              <a:t>of how to approach modeling these intracellular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 how predictive models can be integrated with experiments to gain new insights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Inspire you to further explore these concepts and computational modeling of cellular processes!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9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400241" y="1484788"/>
            <a:ext cx="2306539" cy="993775"/>
            <a:chOff x="2606638" y="4775200"/>
            <a:chExt cx="2306539" cy="993775"/>
          </a:xfrm>
        </p:grpSpPr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229412"/>
                </p:ext>
              </p:extLst>
            </p:nvPr>
          </p:nvGraphicFramePr>
          <p:xfrm>
            <a:off x="2606638" y="5072670"/>
            <a:ext cx="913193" cy="382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7" name="Equation" r:id="rId3" imgW="393700" imgH="165100" progId="Equation.3">
                    <p:embed/>
                  </p:oleObj>
                </mc:Choice>
                <mc:Fallback>
                  <p:oleObj name="Equation" r:id="rId3" imgW="393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6638" y="5072670"/>
                          <a:ext cx="913193" cy="382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441049"/>
                </p:ext>
              </p:extLst>
            </p:nvPr>
          </p:nvGraphicFramePr>
          <p:xfrm>
            <a:off x="4324214" y="5052862"/>
            <a:ext cx="5889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8" name="Equation" r:id="rId5" imgW="254000" imgH="165100" progId="Equation.3">
                    <p:embed/>
                  </p:oleObj>
                </mc:Choice>
                <mc:Fallback>
                  <p:oleObj name="Equation" r:id="rId5" imgW="254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4214" y="5052862"/>
                          <a:ext cx="588963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3633484" y="5154341"/>
              <a:ext cx="562708" cy="53961"/>
              <a:chOff x="3633484" y="5154341"/>
              <a:chExt cx="562708" cy="5396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 rot="10800000">
              <a:off x="3633484" y="5334000"/>
              <a:ext cx="562708" cy="53961"/>
              <a:chOff x="3633484" y="5154341"/>
              <a:chExt cx="562708" cy="5396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1917250"/>
                </p:ext>
              </p:extLst>
            </p:nvPr>
          </p:nvGraphicFramePr>
          <p:xfrm>
            <a:off x="3790950" y="4775200"/>
            <a:ext cx="234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" name="Equation" r:id="rId7" imgW="165100" imgH="254000" progId="Equation.3">
                    <p:embed/>
                  </p:oleObj>
                </mc:Choice>
                <mc:Fallback>
                  <p:oleObj name="Equation" r:id="rId7" imgW="1651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90950" y="4775200"/>
                          <a:ext cx="23495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431287"/>
                </p:ext>
              </p:extLst>
            </p:nvPr>
          </p:nvGraphicFramePr>
          <p:xfrm>
            <a:off x="3795713" y="5410200"/>
            <a:ext cx="3063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" name="Equation" r:id="rId9" imgW="215900" imgH="254000" progId="Equation.3">
                    <p:embed/>
                  </p:oleObj>
                </mc:Choice>
                <mc:Fallback>
                  <p:oleObj name="Equation" r:id="rId9" imgW="2159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95713" y="5410200"/>
                          <a:ext cx="30638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Reversible Reaction Kinetics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243639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we add a small pulse of </a:t>
            </a:r>
            <a:r>
              <a:rPr lang="en-US" i="1" dirty="0" smtClean="0"/>
              <a:t>A </a:t>
            </a:r>
            <a:r>
              <a:rPr lang="en-US" dirty="0" smtClean="0"/>
              <a:t>at the beginning of the reaction, and want to know the timescale of </a:t>
            </a:r>
            <a:r>
              <a:rPr lang="en-US" i="1" dirty="0" smtClean="0"/>
              <a:t>A</a:t>
            </a:r>
            <a:r>
              <a:rPr lang="en-US" dirty="0" smtClean="0"/>
              <a:t> converting to </a:t>
            </a:r>
            <a:r>
              <a:rPr lang="en-US" i="1" dirty="0" smtClean="0"/>
              <a:t>AB </a:t>
            </a:r>
            <a:r>
              <a:rPr lang="en-US" dirty="0" smtClean="0"/>
              <a:t>through the forward reaction.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52850"/>
              </p:ext>
            </p:extLst>
          </p:nvPr>
        </p:nvGraphicFramePr>
        <p:xfrm>
          <a:off x="1446034" y="3323563"/>
          <a:ext cx="16637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" name="Equation" r:id="rId11" imgW="1092200" imgH="419100" progId="Equation.3">
                  <p:embed/>
                </p:oleObj>
              </mc:Choice>
              <mc:Fallback>
                <p:oleObj name="Equation" r:id="rId11" imgW="10922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6034" y="3323563"/>
                        <a:ext cx="1663700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227228"/>
              </p:ext>
            </p:extLst>
          </p:nvPr>
        </p:nvGraphicFramePr>
        <p:xfrm>
          <a:off x="-2741636" y="4060990"/>
          <a:ext cx="23225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2" name="Equation" r:id="rId13" imgW="1524000" imgH="469900" progId="Equation.3">
                  <p:embed/>
                </p:oleObj>
              </mc:Choice>
              <mc:Fallback>
                <p:oleObj name="Equation" r:id="rId13" imgW="1524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2741636" y="4060990"/>
                        <a:ext cx="2322512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1264"/>
              </p:ext>
            </p:extLst>
          </p:nvPr>
        </p:nvGraphicFramePr>
        <p:xfrm>
          <a:off x="1096784" y="3977430"/>
          <a:ext cx="2362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3" name="Equation" r:id="rId15" imgW="1549400" imgH="469900" progId="Equation.3">
                  <p:embed/>
                </p:oleObj>
              </mc:Choice>
              <mc:Fallback>
                <p:oleObj name="Equation" r:id="rId15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96784" y="3977430"/>
                        <a:ext cx="23622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26535"/>
              </p:ext>
            </p:extLst>
          </p:nvPr>
        </p:nvGraphicFramePr>
        <p:xfrm>
          <a:off x="1435715" y="4700753"/>
          <a:ext cx="16843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" name="Equation" r:id="rId17" imgW="1104900" imgH="469900" progId="Equation.3">
                  <p:embed/>
                </p:oleObj>
              </mc:Choice>
              <mc:Fallback>
                <p:oleObj name="Equation" r:id="rId17" imgW="1104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35715" y="4700753"/>
                        <a:ext cx="16843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291850"/>
              </p:ext>
            </p:extLst>
          </p:nvPr>
        </p:nvGraphicFramePr>
        <p:xfrm>
          <a:off x="9869365" y="2895775"/>
          <a:ext cx="1608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" name="Equation" r:id="rId19" imgW="1054100" imgH="292100" progId="Equation.3">
                  <p:embed/>
                </p:oleObj>
              </mc:Choice>
              <mc:Fallback>
                <p:oleObj name="Equation" r:id="rId19" imgW="1054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69365" y="2895775"/>
                        <a:ext cx="160813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56651"/>
              </p:ext>
            </p:extLst>
          </p:nvPr>
        </p:nvGraphicFramePr>
        <p:xfrm>
          <a:off x="818485" y="5925187"/>
          <a:ext cx="3024585" cy="54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6" name="Equation" r:id="rId21" imgW="1625600" imgH="292100" progId="Equation.3">
                  <p:embed/>
                </p:oleObj>
              </mc:Choice>
              <mc:Fallback>
                <p:oleObj name="Equation" r:id="rId21" imgW="1625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8485" y="5925187"/>
                        <a:ext cx="3024585" cy="54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781829"/>
              </p:ext>
            </p:extLst>
          </p:nvPr>
        </p:nvGraphicFramePr>
        <p:xfrm>
          <a:off x="9672554" y="4310064"/>
          <a:ext cx="61579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7" name="Equation" r:id="rId23" imgW="4038600" imgH="508000" progId="Equation.3">
                  <p:embed/>
                </p:oleObj>
              </mc:Choice>
              <mc:Fallback>
                <p:oleObj name="Equation" r:id="rId23" imgW="40386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672554" y="4310064"/>
                        <a:ext cx="6157912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V="1">
            <a:off x="4930583" y="3156434"/>
            <a:ext cx="0" cy="3086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930583" y="6242836"/>
            <a:ext cx="3616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53924" y="62774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time, </a:t>
            </a:r>
            <a:r>
              <a:rPr lang="en-US" sz="2000" i="1" dirty="0" smtClean="0"/>
              <a:t>t</a:t>
            </a:r>
            <a:endParaRPr lang="en-US" sz="2000" dirty="0"/>
          </a:p>
        </p:txBody>
      </p:sp>
      <p:sp>
        <p:nvSpPr>
          <p:cNvPr id="46" name="Freeform 45"/>
          <p:cNvSpPr/>
          <p:nvPr/>
        </p:nvSpPr>
        <p:spPr>
          <a:xfrm flipV="1">
            <a:off x="4946660" y="3670914"/>
            <a:ext cx="3355215" cy="2482490"/>
          </a:xfrm>
          <a:custGeom>
            <a:avLst/>
            <a:gdLst>
              <a:gd name="connsiteX0" fmla="*/ 0 w 3328014"/>
              <a:gd name="connsiteY0" fmla="*/ 2573191 h 2573191"/>
              <a:gd name="connsiteX1" fmla="*/ 916410 w 3328014"/>
              <a:gd name="connsiteY1" fmla="*/ 386990 h 2573191"/>
              <a:gd name="connsiteX2" fmla="*/ 3328014 w 3328014"/>
              <a:gd name="connsiteY2" fmla="*/ 1190 h 257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014" h="2573191">
                <a:moveTo>
                  <a:pt x="0" y="2573191"/>
                </a:moveTo>
                <a:cubicBezTo>
                  <a:pt x="180870" y="1694424"/>
                  <a:pt x="361741" y="815657"/>
                  <a:pt x="916410" y="386990"/>
                </a:cubicBezTo>
                <a:cubicBezTo>
                  <a:pt x="1471079" y="-41677"/>
                  <a:pt x="3328014" y="1190"/>
                  <a:pt x="3328014" y="1190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3"/>
          </p:cNvCxnSpPr>
          <p:nvPr/>
        </p:nvCxnSpPr>
        <p:spPr>
          <a:xfrm flipV="1">
            <a:off x="4697494" y="3637496"/>
            <a:ext cx="3577180" cy="153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4245138" y="4769929"/>
            <a:ext cx="811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[</a:t>
            </a:r>
            <a:r>
              <a:rPr lang="en-US" sz="2000" i="1" dirty="0" smtClean="0"/>
              <a:t>A</a:t>
            </a:r>
            <a:r>
              <a:rPr lang="en-US" sz="2000" dirty="0" smtClean="0"/>
              <a:t>](t)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4104146" y="3452829"/>
            <a:ext cx="59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</a:t>
            </a:r>
            <a:r>
              <a:rPr lang="en-US" sz="2000" i="1" dirty="0" smtClean="0"/>
              <a:t>A]</a:t>
            </a:r>
            <a:r>
              <a:rPr lang="en-US" sz="2000" baseline="-25000" dirty="0" smtClean="0"/>
              <a:t>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30171" y="4059384"/>
            <a:ext cx="3684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Binding time are exponentially distributed, meaning it can be described by a </a:t>
            </a:r>
            <a:r>
              <a:rPr lang="en-US" b="1" dirty="0" smtClean="0"/>
              <a:t>Poisson process!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287364" y="5467436"/>
            <a:ext cx="198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 can solve to get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457200" y="5856126"/>
            <a:ext cx="3665638" cy="711251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Enzymes</a:t>
            </a:r>
            <a:r>
              <a:rPr lang="en-US" sz="2000" dirty="0" smtClean="0"/>
              <a:t> act as biological catalysts, increasing the rate of a chemical reaction by lowering the activation energy between states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 enzymatic reaction can be thought of as special case of the bimolecular reaction.  Here we can think of </a:t>
            </a:r>
            <a:r>
              <a:rPr lang="en-US" sz="2000" i="1" dirty="0" smtClean="0"/>
              <a:t>A</a:t>
            </a:r>
            <a:r>
              <a:rPr lang="en-US" sz="2000" dirty="0" smtClean="0"/>
              <a:t> being the enzyme (</a:t>
            </a:r>
            <a:r>
              <a:rPr lang="en-US" sz="2000" i="1" dirty="0" smtClean="0"/>
              <a:t>E</a:t>
            </a:r>
            <a:r>
              <a:rPr lang="en-US" sz="2000" dirty="0" smtClean="0"/>
              <a:t>) and </a:t>
            </a:r>
            <a:r>
              <a:rPr lang="en-US" sz="2000" i="1" dirty="0" smtClean="0"/>
              <a:t>B</a:t>
            </a:r>
            <a:r>
              <a:rPr lang="en-US" sz="2000" dirty="0" smtClean="0"/>
              <a:t> the substrate (</a:t>
            </a:r>
            <a:r>
              <a:rPr lang="en-US" sz="2000" i="1" dirty="0" smtClean="0"/>
              <a:t>S</a:t>
            </a:r>
            <a:r>
              <a:rPr lang="en-US" sz="2000" dirty="0" smtClean="0"/>
              <a:t>), while </a:t>
            </a:r>
            <a:r>
              <a:rPr lang="en-US" sz="2000" i="1" dirty="0" smtClean="0"/>
              <a:t>AB </a:t>
            </a:r>
            <a:r>
              <a:rPr lang="en-US" sz="2000" dirty="0" smtClean="0"/>
              <a:t>is the intermediate that breaks down into the enzyme plus the product (</a:t>
            </a:r>
            <a:r>
              <a:rPr lang="en-US" sz="2000" i="1" dirty="0" smtClean="0"/>
              <a:t>P</a:t>
            </a:r>
            <a:r>
              <a:rPr lang="en-US" sz="2000" dirty="0" smtClean="0"/>
              <a:t>) such that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896511" y="2620226"/>
            <a:ext cx="413321" cy="380211"/>
            <a:chOff x="1977516" y="2620226"/>
            <a:chExt cx="413321" cy="380211"/>
          </a:xfrm>
        </p:grpSpPr>
        <p:sp>
          <p:nvSpPr>
            <p:cNvPr id="4" name="Oval 3"/>
            <p:cNvSpPr/>
            <p:nvPr/>
          </p:nvSpPr>
          <p:spPr>
            <a:xfrm>
              <a:off x="1977516" y="2620226"/>
              <a:ext cx="257237" cy="257237"/>
            </a:xfrm>
            <a:prstGeom prst="ellipse">
              <a:avLst/>
            </a:prstGeom>
            <a:gradFill flip="none" rotWithShape="1">
              <a:gsLst>
                <a:gs pos="0">
                  <a:srgbClr val="008000"/>
                </a:gs>
                <a:gs pos="100000">
                  <a:srgbClr val="18B8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33600" y="2743200"/>
              <a:ext cx="257237" cy="257237"/>
            </a:xfrm>
            <a:prstGeom prst="ellipse">
              <a:avLst/>
            </a:prstGeom>
            <a:gradFill flip="none" rotWithShape="1">
              <a:gsLst>
                <a:gs pos="0">
                  <a:srgbClr val="008000"/>
                </a:gs>
                <a:gs pos="100000">
                  <a:srgbClr val="18B8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156953" y="3000437"/>
            <a:ext cx="695680" cy="69568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43195" y="3000437"/>
            <a:ext cx="695680" cy="69568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33217" y="2810331"/>
            <a:ext cx="413321" cy="380211"/>
            <a:chOff x="1977516" y="2620226"/>
            <a:chExt cx="413321" cy="380211"/>
          </a:xfrm>
        </p:grpSpPr>
        <p:sp>
          <p:nvSpPr>
            <p:cNvPr id="9" name="Oval 8"/>
            <p:cNvSpPr/>
            <p:nvPr/>
          </p:nvSpPr>
          <p:spPr>
            <a:xfrm>
              <a:off x="1977516" y="2620226"/>
              <a:ext cx="257237" cy="257237"/>
            </a:xfrm>
            <a:prstGeom prst="ellipse">
              <a:avLst/>
            </a:prstGeom>
            <a:gradFill flip="none" rotWithShape="1">
              <a:gsLst>
                <a:gs pos="0">
                  <a:srgbClr val="008000"/>
                </a:gs>
                <a:gs pos="100000">
                  <a:srgbClr val="18B8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2743200"/>
              <a:ext cx="257237" cy="257237"/>
            </a:xfrm>
            <a:prstGeom prst="ellipse">
              <a:avLst/>
            </a:prstGeom>
            <a:gradFill flip="none" rotWithShape="1">
              <a:gsLst>
                <a:gs pos="0">
                  <a:srgbClr val="008000"/>
                </a:gs>
                <a:gs pos="100000">
                  <a:srgbClr val="18B8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6024395" y="3000437"/>
            <a:ext cx="695680" cy="69568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621077" y="2535035"/>
            <a:ext cx="541939" cy="508829"/>
            <a:chOff x="1977516" y="2620226"/>
            <a:chExt cx="541939" cy="508829"/>
          </a:xfrm>
        </p:grpSpPr>
        <p:sp>
          <p:nvSpPr>
            <p:cNvPr id="14" name="Oval 13"/>
            <p:cNvSpPr/>
            <p:nvPr/>
          </p:nvSpPr>
          <p:spPr>
            <a:xfrm>
              <a:off x="1977516" y="2620226"/>
              <a:ext cx="257237" cy="257237"/>
            </a:xfrm>
            <a:prstGeom prst="ellipse">
              <a:avLst/>
            </a:prstGeom>
            <a:gradFill flip="none" rotWithShape="1">
              <a:gsLst>
                <a:gs pos="0">
                  <a:srgbClr val="008000"/>
                </a:gs>
                <a:gs pos="100000">
                  <a:srgbClr val="18B8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62218" y="2871818"/>
              <a:ext cx="257237" cy="257237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F8624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309832" y="3325597"/>
            <a:ext cx="499820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86195" y="3325597"/>
            <a:ext cx="499820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7649" y="3597303"/>
            <a:ext cx="1305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Enzyme (E)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30075" y="2349046"/>
            <a:ext cx="1442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Substrate (S)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2438400"/>
            <a:ext cx="1271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Product (P)</a:t>
            </a:r>
            <a:endParaRPr lang="en-US" sz="1600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62175" y="5531867"/>
            <a:ext cx="3812951" cy="993775"/>
            <a:chOff x="3199917" y="5616064"/>
            <a:chExt cx="3812951" cy="993775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2409257"/>
                </p:ext>
              </p:extLst>
            </p:nvPr>
          </p:nvGraphicFramePr>
          <p:xfrm>
            <a:off x="3199917" y="5899150"/>
            <a:ext cx="912813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3" name="Equation" r:id="rId3" imgW="393700" imgH="177800" progId="Equation.3">
                    <p:embed/>
                  </p:oleObj>
                </mc:Choice>
                <mc:Fallback>
                  <p:oleObj name="Equation" r:id="rId3" imgW="3937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9917" y="5899150"/>
                          <a:ext cx="912813" cy="411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2825713"/>
                </p:ext>
              </p:extLst>
            </p:nvPr>
          </p:nvGraphicFramePr>
          <p:xfrm>
            <a:off x="4917592" y="5880100"/>
            <a:ext cx="58896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4" name="Equation" r:id="rId5" imgW="254000" imgH="177800" progId="Equation.3">
                    <p:embed/>
                  </p:oleObj>
                </mc:Choice>
                <mc:Fallback>
                  <p:oleObj name="Equation" r:id="rId5" imgW="254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17592" y="5880100"/>
                          <a:ext cx="588963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24"/>
            <p:cNvGrpSpPr/>
            <p:nvPr/>
          </p:nvGrpSpPr>
          <p:grpSpPr>
            <a:xfrm>
              <a:off x="4226579" y="5995205"/>
              <a:ext cx="562708" cy="53961"/>
              <a:chOff x="3633484" y="5154341"/>
              <a:chExt cx="562708" cy="5396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rot="10800000">
              <a:off x="4226579" y="6174864"/>
              <a:ext cx="562708" cy="53961"/>
              <a:chOff x="3633484" y="5154341"/>
              <a:chExt cx="562708" cy="5396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1762905"/>
                </p:ext>
              </p:extLst>
            </p:nvPr>
          </p:nvGraphicFramePr>
          <p:xfrm>
            <a:off x="4384045" y="5616064"/>
            <a:ext cx="234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" name="Equation" r:id="rId7" imgW="165100" imgH="254000" progId="Equation.3">
                    <p:embed/>
                  </p:oleObj>
                </mc:Choice>
                <mc:Fallback>
                  <p:oleObj name="Equation" r:id="rId7" imgW="1651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84045" y="5616064"/>
                          <a:ext cx="23495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10444"/>
                </p:ext>
              </p:extLst>
            </p:nvPr>
          </p:nvGraphicFramePr>
          <p:xfrm>
            <a:off x="4388808" y="6251064"/>
            <a:ext cx="3063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6" name="Equation" r:id="rId9" imgW="215900" imgH="254000" progId="Equation.3">
                    <p:embed/>
                  </p:oleObj>
                </mc:Choice>
                <mc:Fallback>
                  <p:oleObj name="Equation" r:id="rId9" imgW="2159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8808" y="6251064"/>
                          <a:ext cx="30638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709093"/>
                </p:ext>
              </p:extLst>
            </p:nvPr>
          </p:nvGraphicFramePr>
          <p:xfrm>
            <a:off x="6069893" y="5913438"/>
            <a:ext cx="9429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" name="Equation" r:id="rId11" imgW="406400" imgH="165100" progId="Equation.3">
                    <p:embed/>
                  </p:oleObj>
                </mc:Choice>
                <mc:Fallback>
                  <p:oleObj name="Equation" r:id="rId11" imgW="406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69893" y="5913438"/>
                          <a:ext cx="9429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Straight Connector 35"/>
            <p:cNvCxnSpPr/>
            <p:nvPr/>
          </p:nvCxnSpPr>
          <p:spPr>
            <a:xfrm>
              <a:off x="5509426" y="6095822"/>
              <a:ext cx="56270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713811"/>
                </p:ext>
              </p:extLst>
            </p:nvPr>
          </p:nvGraphicFramePr>
          <p:xfrm>
            <a:off x="5657367" y="5662613"/>
            <a:ext cx="2540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" name="Equation" r:id="rId13" imgW="177800" imgH="254000" progId="Equation.3">
                    <p:embed/>
                  </p:oleObj>
                </mc:Choice>
                <mc:Fallback>
                  <p:oleObj name="Equation" r:id="rId13" imgW="1778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57367" y="5662613"/>
                          <a:ext cx="25400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9"/>
          <p:cNvGrpSpPr/>
          <p:nvPr/>
        </p:nvGrpSpPr>
        <p:grpSpPr>
          <a:xfrm>
            <a:off x="5909116" y="5647348"/>
            <a:ext cx="1552547" cy="569913"/>
            <a:chOff x="5035682" y="5724014"/>
            <a:chExt cx="1552547" cy="569913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065416"/>
                </p:ext>
              </p:extLst>
            </p:nvPr>
          </p:nvGraphicFramePr>
          <p:xfrm>
            <a:off x="5035682" y="5879589"/>
            <a:ext cx="35242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9" name="Equation" r:id="rId15" imgW="152400" imgH="177800" progId="Equation.3">
                    <p:embed/>
                  </p:oleObj>
                </mc:Choice>
                <mc:Fallback>
                  <p:oleObj name="Equation" r:id="rId15" imgW="1524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35682" y="5879589"/>
                          <a:ext cx="352425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858118"/>
                </p:ext>
              </p:extLst>
            </p:nvPr>
          </p:nvGraphicFramePr>
          <p:xfrm>
            <a:off x="6234216" y="5912927"/>
            <a:ext cx="3540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0" name="Equation" r:id="rId17" imgW="152400" imgH="165100" progId="Equation.3">
                    <p:embed/>
                  </p:oleObj>
                </mc:Choice>
                <mc:Fallback>
                  <p:oleObj name="Equation" r:id="rId17" imgW="152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234216" y="5912927"/>
                          <a:ext cx="354013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Straight Connector 42"/>
            <p:cNvCxnSpPr/>
            <p:nvPr/>
          </p:nvCxnSpPr>
          <p:spPr>
            <a:xfrm>
              <a:off x="5509426" y="6095822"/>
              <a:ext cx="56270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669153"/>
                </p:ext>
              </p:extLst>
            </p:nvPr>
          </p:nvGraphicFramePr>
          <p:xfrm>
            <a:off x="5675445" y="5724014"/>
            <a:ext cx="219075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1" name="Equation" r:id="rId19" imgW="152400" imgH="165100" progId="Equation.3">
                    <p:embed/>
                  </p:oleObj>
                </mc:Choice>
                <mc:Fallback>
                  <p:oleObj name="Equation" r:id="rId19" imgW="152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675445" y="5724014"/>
                          <a:ext cx="219075" cy="233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Box 44"/>
          <p:cNvSpPr txBox="1"/>
          <p:nvPr/>
        </p:nvSpPr>
        <p:spPr>
          <a:xfrm>
            <a:off x="5168078" y="58184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Kinetics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15610" y="1464891"/>
            <a:ext cx="3812951" cy="993775"/>
            <a:chOff x="3199917" y="5616064"/>
            <a:chExt cx="3812951" cy="993775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9182893"/>
                </p:ext>
              </p:extLst>
            </p:nvPr>
          </p:nvGraphicFramePr>
          <p:xfrm>
            <a:off x="3199917" y="5899150"/>
            <a:ext cx="912813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9" name="Equation" r:id="rId3" imgW="393700" imgH="177800" progId="Equation.3">
                    <p:embed/>
                  </p:oleObj>
                </mc:Choice>
                <mc:Fallback>
                  <p:oleObj name="Equation" r:id="rId3" imgW="3937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9917" y="5899150"/>
                          <a:ext cx="912813" cy="411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345491"/>
                </p:ext>
              </p:extLst>
            </p:nvPr>
          </p:nvGraphicFramePr>
          <p:xfrm>
            <a:off x="4917592" y="5880100"/>
            <a:ext cx="58896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0" name="Equation" r:id="rId5" imgW="254000" imgH="177800" progId="Equation.3">
                    <p:embed/>
                  </p:oleObj>
                </mc:Choice>
                <mc:Fallback>
                  <p:oleObj name="Equation" r:id="rId5" imgW="254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17592" y="5880100"/>
                          <a:ext cx="588963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24"/>
            <p:cNvGrpSpPr/>
            <p:nvPr/>
          </p:nvGrpSpPr>
          <p:grpSpPr>
            <a:xfrm>
              <a:off x="4226579" y="5995205"/>
              <a:ext cx="562708" cy="53961"/>
              <a:chOff x="3633484" y="5154341"/>
              <a:chExt cx="562708" cy="5396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rot="10800000">
              <a:off x="4226579" y="6174864"/>
              <a:ext cx="562708" cy="53961"/>
              <a:chOff x="3633484" y="5154341"/>
              <a:chExt cx="562708" cy="5396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633484" y="5208302"/>
                <a:ext cx="562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083650" y="5154341"/>
                <a:ext cx="112542" cy="53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8914860"/>
                </p:ext>
              </p:extLst>
            </p:nvPr>
          </p:nvGraphicFramePr>
          <p:xfrm>
            <a:off x="4384045" y="5616064"/>
            <a:ext cx="234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1" name="Equation" r:id="rId7" imgW="165100" imgH="254000" progId="Equation.3">
                    <p:embed/>
                  </p:oleObj>
                </mc:Choice>
                <mc:Fallback>
                  <p:oleObj name="Equation" r:id="rId7" imgW="1651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84045" y="5616064"/>
                          <a:ext cx="23495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128919"/>
                </p:ext>
              </p:extLst>
            </p:nvPr>
          </p:nvGraphicFramePr>
          <p:xfrm>
            <a:off x="4388808" y="6251064"/>
            <a:ext cx="3063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2" name="Equation" r:id="rId9" imgW="215900" imgH="254000" progId="Equation.3">
                    <p:embed/>
                  </p:oleObj>
                </mc:Choice>
                <mc:Fallback>
                  <p:oleObj name="Equation" r:id="rId9" imgW="2159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8808" y="6251064"/>
                          <a:ext cx="306387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023582"/>
                </p:ext>
              </p:extLst>
            </p:nvPr>
          </p:nvGraphicFramePr>
          <p:xfrm>
            <a:off x="6069893" y="5913438"/>
            <a:ext cx="9429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3" name="Equation" r:id="rId11" imgW="406400" imgH="165100" progId="Equation.3">
                    <p:embed/>
                  </p:oleObj>
                </mc:Choice>
                <mc:Fallback>
                  <p:oleObj name="Equation" r:id="rId11" imgW="406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69893" y="5913438"/>
                          <a:ext cx="9429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Straight Connector 35"/>
            <p:cNvCxnSpPr/>
            <p:nvPr/>
          </p:nvCxnSpPr>
          <p:spPr>
            <a:xfrm>
              <a:off x="5509426" y="6095822"/>
              <a:ext cx="56270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714007"/>
                </p:ext>
              </p:extLst>
            </p:nvPr>
          </p:nvGraphicFramePr>
          <p:xfrm>
            <a:off x="5657367" y="5662613"/>
            <a:ext cx="2540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4" name="Equation" r:id="rId13" imgW="177800" imgH="254000" progId="Equation.3">
                    <p:embed/>
                  </p:oleObj>
                </mc:Choice>
                <mc:Fallback>
                  <p:oleObj name="Equation" r:id="rId13" imgW="1778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57367" y="5662613"/>
                          <a:ext cx="25400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/>
          <p:nvPr/>
        </p:nvGrpSpPr>
        <p:grpSpPr>
          <a:xfrm>
            <a:off x="3945812" y="2893733"/>
            <a:ext cx="1552547" cy="569913"/>
            <a:chOff x="5035682" y="5724014"/>
            <a:chExt cx="1552547" cy="569913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3779924"/>
                </p:ext>
              </p:extLst>
            </p:nvPr>
          </p:nvGraphicFramePr>
          <p:xfrm>
            <a:off x="5035682" y="5879589"/>
            <a:ext cx="35242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5" name="Equation" r:id="rId15" imgW="152400" imgH="177800" progId="Equation.3">
                    <p:embed/>
                  </p:oleObj>
                </mc:Choice>
                <mc:Fallback>
                  <p:oleObj name="Equation" r:id="rId15" imgW="1524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35682" y="5879589"/>
                          <a:ext cx="352425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530739"/>
                </p:ext>
              </p:extLst>
            </p:nvPr>
          </p:nvGraphicFramePr>
          <p:xfrm>
            <a:off x="6234216" y="5912927"/>
            <a:ext cx="3540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6" name="Equation" r:id="rId17" imgW="152400" imgH="165100" progId="Equation.3">
                    <p:embed/>
                  </p:oleObj>
                </mc:Choice>
                <mc:Fallback>
                  <p:oleObj name="Equation" r:id="rId17" imgW="152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234216" y="5912927"/>
                          <a:ext cx="354013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Straight Connector 46"/>
            <p:cNvCxnSpPr/>
            <p:nvPr/>
          </p:nvCxnSpPr>
          <p:spPr>
            <a:xfrm>
              <a:off x="5509426" y="6095822"/>
              <a:ext cx="562708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961721"/>
                </p:ext>
              </p:extLst>
            </p:nvPr>
          </p:nvGraphicFramePr>
          <p:xfrm>
            <a:off x="5675445" y="5724014"/>
            <a:ext cx="219075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7" name="Equation" r:id="rId19" imgW="152400" imgH="165100" progId="Equation.3">
                    <p:embed/>
                  </p:oleObj>
                </mc:Choice>
                <mc:Fallback>
                  <p:oleObj name="Equation" r:id="rId19" imgW="152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675445" y="5724014"/>
                          <a:ext cx="219075" cy="233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09618"/>
              </p:ext>
            </p:extLst>
          </p:nvPr>
        </p:nvGraphicFramePr>
        <p:xfrm>
          <a:off x="1392905" y="4115800"/>
          <a:ext cx="3092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Equation" r:id="rId21" imgW="1600200" imgH="469900" progId="Equation.3">
                  <p:embed/>
                </p:oleObj>
              </mc:Choice>
              <mc:Fallback>
                <p:oleObj name="Equation" r:id="rId21" imgW="1600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2905" y="4115800"/>
                        <a:ext cx="30924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54829"/>
              </p:ext>
            </p:extLst>
          </p:nvPr>
        </p:nvGraphicFramePr>
        <p:xfrm>
          <a:off x="5727672" y="4324557"/>
          <a:ext cx="17430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Equation" r:id="rId23" imgW="901700" imgH="254000" progId="Equation.3">
                  <p:embed/>
                </p:oleObj>
              </mc:Choice>
              <mc:Fallback>
                <p:oleObj name="Equation" r:id="rId23" imgW="901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27672" y="4324557"/>
                        <a:ext cx="174307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8414" y="4385159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507" y="5304752"/>
            <a:ext cx="803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known as the </a:t>
            </a:r>
            <a:r>
              <a:rPr lang="en-US" b="1" dirty="0" err="1" smtClean="0"/>
              <a:t>Michaelis-Menten</a:t>
            </a:r>
            <a:r>
              <a:rPr lang="en-US" b="1" dirty="0" smtClean="0"/>
              <a:t> equation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i="1" dirty="0" smtClean="0"/>
              <a:t>K</a:t>
            </a:r>
            <a:r>
              <a:rPr lang="en-US" i="1" baseline="-25000" dirty="0" smtClean="0"/>
              <a:t>M</a:t>
            </a:r>
            <a:r>
              <a:rPr lang="en-US" dirty="0" smtClean="0"/>
              <a:t> is the </a:t>
            </a:r>
            <a:r>
              <a:rPr lang="en-US" dirty="0" err="1" smtClean="0"/>
              <a:t>Michaelis-Menten</a:t>
            </a:r>
            <a:r>
              <a:rPr lang="en-US" dirty="0" smtClean="0"/>
              <a:t> constant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is the maximum catalysis rate per enzyme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37306" y="2446125"/>
            <a:ext cx="169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more simply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0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 must be based in physical and chemical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0876"/>
            <a:ext cx="8229600" cy="41461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Stuff inside cells has to move around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Thermal</a:t>
            </a:r>
            <a:r>
              <a:rPr lang="en-US" b="1" dirty="0" smtClean="0"/>
              <a:t> </a:t>
            </a:r>
            <a:r>
              <a:rPr lang="en-US" dirty="0" smtClean="0"/>
              <a:t>energy</a:t>
            </a:r>
            <a:r>
              <a:rPr lang="en-US" b="1" dirty="0" smtClean="0"/>
              <a:t> </a:t>
            </a:r>
            <a:r>
              <a:rPr lang="en-US" dirty="0" smtClean="0"/>
              <a:t>and diffusion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Things interact with each other and implement forces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Mechanical forces and energy</a:t>
            </a:r>
            <a:r>
              <a:rPr lang="en-US" b="1" dirty="0" smtClean="0"/>
              <a:t> </a:t>
            </a:r>
            <a:r>
              <a:rPr lang="en-US" dirty="0" smtClean="0"/>
              <a:t>potentials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Interactions produce some signal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Chemical reactions</a:t>
            </a:r>
            <a:r>
              <a:rPr lang="en-US" b="1" dirty="0" smtClean="0"/>
              <a:t> </a:t>
            </a:r>
            <a:r>
              <a:rPr lang="en-US" dirty="0" smtClean="0"/>
              <a:t>and kinetics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lphaLcPeriod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17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Essential Cellular Processes</a:t>
            </a:r>
            <a:endParaRPr lang="en-US" sz="24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323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Thursday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Brief introduction to MATLAB and the MATLAB Live environment</a:t>
            </a:r>
          </a:p>
          <a:p>
            <a:pPr lvl="1"/>
            <a:r>
              <a:rPr lang="en-US" dirty="0" smtClean="0"/>
              <a:t>Make sure you have access to MATLAB ahead of time!  An instructional can be found on the Synapse page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Examples of how to approach simulating the processes discussed today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the </a:t>
            </a:r>
            <a:r>
              <a:rPr lang="en-US" smtClean="0"/>
              <a:t>Module Activity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34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65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i="1" dirty="0" smtClean="0">
              <a:latin typeface="Cambria"/>
              <a:cs typeface="Cambria"/>
            </a:endParaRPr>
          </a:p>
          <a:p>
            <a:pPr marL="0" indent="0">
              <a:buNone/>
            </a:pPr>
            <a:endParaRPr lang="en-US" sz="2800" i="1" dirty="0">
              <a:latin typeface="Cambria"/>
              <a:cs typeface="Cambria"/>
            </a:endParaRPr>
          </a:p>
          <a:p>
            <a:pPr marL="0" indent="0">
              <a:buNone/>
            </a:pPr>
            <a:endParaRPr lang="en-US" sz="2800" i="1" dirty="0" smtClean="0">
              <a:latin typeface="Cambria"/>
              <a:cs typeface="Cambria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Cambria"/>
                <a:cs typeface="Cambria"/>
              </a:rPr>
              <a:t>We have entered the post-genomic era, giving us the molecular parts list.  We now need to build predictive models for cell behavior, so that we can design more effective therapies.</a:t>
            </a:r>
            <a:endParaRPr lang="en-US" sz="2800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0361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we model?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61" r="580"/>
          <a:stretch/>
        </p:blipFill>
        <p:spPr>
          <a:xfrm>
            <a:off x="212098" y="2400869"/>
            <a:ext cx="4457899" cy="3587777"/>
          </a:xfrm>
        </p:spPr>
      </p:pic>
      <p:sp>
        <p:nvSpPr>
          <p:cNvPr id="5" name="TextBox 4"/>
          <p:cNvSpPr txBox="1"/>
          <p:nvPr/>
        </p:nvSpPr>
        <p:spPr>
          <a:xfrm>
            <a:off x="118953" y="5987320"/>
            <a:ext cx="4177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Musacchio</a:t>
            </a:r>
            <a:r>
              <a:rPr lang="en-US" sz="1100" dirty="0" smtClean="0"/>
              <a:t> and Salmon, </a:t>
            </a:r>
            <a:r>
              <a:rPr lang="en-US" sz="1100" i="1" dirty="0" smtClean="0"/>
              <a:t>Nat. Rev. Mol. Cell Bio</a:t>
            </a:r>
            <a:r>
              <a:rPr lang="en-US" sz="1100" dirty="0" smtClean="0"/>
              <a:t>l., 2007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894"/>
          <a:stretch/>
        </p:blipFill>
        <p:spPr>
          <a:xfrm>
            <a:off x="4634756" y="1759200"/>
            <a:ext cx="4392577" cy="4626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7400" y="6293879"/>
            <a:ext cx="2853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Castle and </a:t>
            </a:r>
            <a:r>
              <a:rPr lang="en-US" sz="1100" dirty="0" err="1" smtClean="0"/>
              <a:t>Odde</a:t>
            </a:r>
            <a:r>
              <a:rPr lang="en-US" sz="1100" dirty="0" smtClean="0"/>
              <a:t>, </a:t>
            </a:r>
            <a:r>
              <a:rPr lang="en-US" sz="1100" i="1" dirty="0" smtClean="0"/>
              <a:t>Ency. of Cell Biol.</a:t>
            </a:r>
            <a:r>
              <a:rPr lang="en-US" sz="1100" dirty="0" smtClean="0"/>
              <a:t>, 2016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36066" y="1524000"/>
            <a:ext cx="0" cy="5085383"/>
          </a:xfrm>
          <a:prstGeom prst="line">
            <a:avLst/>
          </a:prstGeom>
          <a:ln>
            <a:solidFill>
              <a:srgbClr val="93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583670"/>
            <a:ext cx="38392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Spindle assembly checkpoint (SAC) signaling pathway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70868" y="1351240"/>
            <a:ext cx="383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Biopolymer assembly dynamics</a:t>
            </a:r>
            <a:endParaRPr 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61439" y="5160077"/>
            <a:ext cx="538591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mbria"/>
                <a:cs typeface="Cambria"/>
              </a:rPr>
              <a:t>Where there’s an arrow, there’s a way</a:t>
            </a:r>
            <a:r>
              <a:rPr lang="mr-IN" sz="2000" i="1" dirty="0" smtClean="0">
                <a:latin typeface="Cambria"/>
                <a:cs typeface="Cambria"/>
              </a:rPr>
              <a:t>…</a:t>
            </a:r>
            <a:endParaRPr lang="en-US" sz="2000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1342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 must be based in physical and chemical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0876"/>
            <a:ext cx="8229600" cy="41461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Stuff inside cells has to move around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Thermal</a:t>
            </a:r>
            <a:r>
              <a:rPr lang="en-US" b="1" dirty="0" smtClean="0"/>
              <a:t> </a:t>
            </a:r>
            <a:r>
              <a:rPr lang="en-US" dirty="0" smtClean="0"/>
              <a:t>energy</a:t>
            </a:r>
            <a:r>
              <a:rPr lang="en-US" b="1" dirty="0" smtClean="0"/>
              <a:t> </a:t>
            </a:r>
            <a:r>
              <a:rPr lang="en-US" dirty="0" smtClean="0"/>
              <a:t>and diffusion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Things interact with each other and implement forces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Mechanical forces and energy</a:t>
            </a:r>
            <a:r>
              <a:rPr lang="en-US" b="1" dirty="0" smtClean="0"/>
              <a:t> </a:t>
            </a:r>
            <a:r>
              <a:rPr lang="en-US" dirty="0" smtClean="0"/>
              <a:t>potentials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Interactions produce some signal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Chemical reactions</a:t>
            </a:r>
            <a:r>
              <a:rPr lang="en-US" b="1" dirty="0" smtClean="0"/>
              <a:t> </a:t>
            </a:r>
            <a:r>
              <a:rPr lang="en-US" dirty="0" smtClean="0"/>
              <a:t>and kinetics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lphaLcPeriod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17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Essential Cellular Processes</a:t>
            </a:r>
            <a:endParaRPr lang="en-US" sz="24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560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9326"/>
            <a:ext cx="8229600" cy="990600"/>
          </a:xfrm>
        </p:spPr>
        <p:txBody>
          <a:bodyPr/>
          <a:lstStyle/>
          <a:p>
            <a:r>
              <a:rPr lang="en-US" dirty="0" smtClean="0"/>
              <a:t>Let’s do a quick thought experiment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Proteins and cells are subject to thermal forces, which are the result of collisions with water and other molecules in the surrounding fluid.  As a result they are said to have </a:t>
            </a:r>
            <a:r>
              <a:rPr lang="en-US" sz="2200" b="1" dirty="0" smtClean="0"/>
              <a:t>thermal energy</a:t>
            </a:r>
            <a:endParaRPr lang="en-US" b="1" dirty="0" smtClean="0"/>
          </a:p>
          <a:p>
            <a:pPr marL="0" indent="0" algn="ctr">
              <a:buNone/>
            </a:pPr>
            <a:r>
              <a:rPr lang="en-US" sz="1900" b="1" dirty="0" smtClean="0"/>
              <a:t>Thermal energy </a:t>
            </a:r>
            <a:r>
              <a:rPr lang="en-US" sz="1900" dirty="0" smtClean="0">
                <a:sym typeface="Wingdings"/>
              </a:rPr>
              <a:t> in units of </a:t>
            </a:r>
            <a:r>
              <a:rPr lang="en-US" sz="1900" i="1" dirty="0" err="1" smtClean="0">
                <a:sym typeface="Wingdings"/>
              </a:rPr>
              <a:t>k</a:t>
            </a:r>
            <a:r>
              <a:rPr lang="en-US" sz="1900" i="1" baseline="-25000" dirty="0" err="1" smtClean="0">
                <a:sym typeface="Wingdings"/>
              </a:rPr>
              <a:t>B</a:t>
            </a:r>
            <a:r>
              <a:rPr lang="en-US" sz="1900" i="1" dirty="0" err="1" smtClean="0">
                <a:sym typeface="Wingdings"/>
              </a:rPr>
              <a:t>T</a:t>
            </a:r>
            <a:r>
              <a:rPr lang="en-US" sz="1900" i="1" dirty="0" smtClean="0">
                <a:sym typeface="Wingdings"/>
              </a:rPr>
              <a:t>,</a:t>
            </a:r>
            <a:endParaRPr lang="en-US" sz="1900" dirty="0">
              <a:sym typeface="Wingdings"/>
            </a:endParaRPr>
          </a:p>
          <a:p>
            <a:pPr marL="0" indent="0" algn="ctr">
              <a:buNone/>
            </a:pPr>
            <a:r>
              <a:rPr lang="en-US" sz="1800" dirty="0" smtClean="0">
                <a:sym typeface="Wingdings"/>
              </a:rPr>
              <a:t>where </a:t>
            </a:r>
            <a:r>
              <a:rPr lang="en-US" sz="1800" i="1" dirty="0" err="1" smtClean="0">
                <a:sym typeface="Wingdings"/>
              </a:rPr>
              <a:t>k</a:t>
            </a:r>
            <a:r>
              <a:rPr lang="en-US" sz="1800" i="1" baseline="-25000" dirty="0" err="1" smtClean="0">
                <a:sym typeface="Wingdings"/>
              </a:rPr>
              <a:t>B</a:t>
            </a:r>
            <a:r>
              <a:rPr lang="en-US" sz="1800" dirty="0" smtClean="0">
                <a:sym typeface="Wingdings"/>
              </a:rPr>
              <a:t> is Boltzmann’s constant and </a:t>
            </a:r>
            <a:r>
              <a:rPr lang="en-US" sz="1800" i="1" dirty="0" smtClean="0">
                <a:sym typeface="Wingdings"/>
              </a:rPr>
              <a:t>T</a:t>
            </a:r>
            <a:r>
              <a:rPr lang="en-US" sz="1800" dirty="0" smtClean="0">
                <a:sym typeface="Wingdings"/>
              </a:rPr>
              <a:t> is temperature</a:t>
            </a:r>
          </a:p>
          <a:p>
            <a:pPr marL="0" indent="0" algn="ctr">
              <a:buNone/>
            </a:pPr>
            <a:endParaRPr lang="en-US" sz="1900" dirty="0" smtClean="0"/>
          </a:p>
          <a:p>
            <a:r>
              <a:rPr lang="en-US" sz="2200" dirty="0" smtClean="0"/>
              <a:t>Forces due to these collisions are </a:t>
            </a:r>
            <a:r>
              <a:rPr lang="en-US" sz="2200" i="1" dirty="0" smtClean="0"/>
              <a:t>randomly</a:t>
            </a:r>
            <a:r>
              <a:rPr lang="en-US" sz="2200" dirty="0" smtClean="0"/>
              <a:t> directed, and the resulting motion is characterized by frequent changes in direction, called </a:t>
            </a:r>
            <a:r>
              <a:rPr lang="en-US" sz="2200" b="1" dirty="0" smtClean="0"/>
              <a:t>diffusion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 algn="ctr">
              <a:buNone/>
            </a:pPr>
            <a:r>
              <a:rPr lang="en-US" sz="1800" dirty="0" smtClean="0"/>
              <a:t>here </a:t>
            </a:r>
            <a:r>
              <a:rPr lang="en-US" sz="1800" i="1" dirty="0" smtClean="0"/>
              <a:t>D</a:t>
            </a:r>
            <a:r>
              <a:rPr lang="en-US" sz="1800" dirty="0" smtClean="0"/>
              <a:t> is the diffusion coefficient and </a:t>
            </a:r>
            <a:r>
              <a:rPr lang="en-US" sz="1800" i="1" dirty="0" err="1" smtClean="0"/>
              <a:t>γ</a:t>
            </a:r>
            <a:r>
              <a:rPr lang="en-US" sz="1800" dirty="0" smtClean="0"/>
              <a:t> is the drag coefficient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77191"/>
              </p:ext>
            </p:extLst>
          </p:nvPr>
        </p:nvGraphicFramePr>
        <p:xfrm>
          <a:off x="3068273" y="5097669"/>
          <a:ext cx="1054941" cy="84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3" imgW="571500" imgH="457200" progId="Equation.3">
                  <p:embed/>
                </p:oleObj>
              </mc:Choice>
              <mc:Fallback>
                <p:oleObj name="Equation" r:id="rId3" imgW="571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8273" y="5097669"/>
                        <a:ext cx="1054941" cy="843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0844" y="5301389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sphere,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514765"/>
              </p:ext>
            </p:extLst>
          </p:nvPr>
        </p:nvGraphicFramePr>
        <p:xfrm>
          <a:off x="6003925" y="5316538"/>
          <a:ext cx="11969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5" imgW="647700" imgH="203200" progId="Equation.3">
                  <p:embed/>
                </p:oleObj>
              </mc:Choice>
              <mc:Fallback>
                <p:oleObj name="Equation" r:id="rId5" imgW="64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925" y="5316538"/>
                        <a:ext cx="11969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47533" y="4916377"/>
            <a:ext cx="1285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fluid viscosity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73410" y="5305510"/>
            <a:ext cx="135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Radius of the sphere</a:t>
            </a:r>
            <a:endParaRPr lang="en-US" sz="14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53256" y="5487968"/>
            <a:ext cx="340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6881699" y="5070266"/>
            <a:ext cx="165834" cy="266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1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1224047" y="4639622"/>
            <a:ext cx="61049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as a 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Diffusion is a form of random motion that is characterized by frequent, abrupt changes in direction</a:t>
            </a:r>
          </a:p>
          <a:p>
            <a:r>
              <a:rPr lang="en-US" sz="2000" dirty="0" smtClean="0"/>
              <a:t>Diffusion in the absence of force can be approximated by a </a:t>
            </a:r>
            <a:r>
              <a:rPr lang="en-US" sz="2000" b="1" dirty="0"/>
              <a:t>r</a:t>
            </a:r>
            <a:r>
              <a:rPr lang="en-US" sz="2000" b="1" dirty="0" smtClean="0"/>
              <a:t>andom </a:t>
            </a:r>
            <a:r>
              <a:rPr lang="en-US" sz="2000" b="1" dirty="0"/>
              <a:t>w</a:t>
            </a:r>
            <a:r>
              <a:rPr lang="en-US" sz="2000" b="1" dirty="0" smtClean="0"/>
              <a:t>alk</a:t>
            </a:r>
          </a:p>
          <a:p>
            <a:endParaRPr lang="en-US" sz="2800" b="1" dirty="0" smtClean="0"/>
          </a:p>
        </p:txBody>
      </p:sp>
      <p:sp>
        <p:nvSpPr>
          <p:cNvPr id="4" name="Oval 3"/>
          <p:cNvSpPr/>
          <p:nvPr/>
        </p:nvSpPr>
        <p:spPr>
          <a:xfrm>
            <a:off x="4154103" y="3859315"/>
            <a:ext cx="504919" cy="5049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567218" y="3453709"/>
            <a:ext cx="642624" cy="352025"/>
          </a:xfrm>
          <a:custGeom>
            <a:avLst/>
            <a:gdLst>
              <a:gd name="connsiteX0" fmla="*/ 0 w 459017"/>
              <a:gd name="connsiteY0" fmla="*/ 352025 h 352025"/>
              <a:gd name="connsiteX1" fmla="*/ 198908 w 459017"/>
              <a:gd name="connsiteY1" fmla="*/ 137 h 352025"/>
              <a:gd name="connsiteX2" fmla="*/ 459017 w 459017"/>
              <a:gd name="connsiteY2" fmla="*/ 306127 h 35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017" h="352025">
                <a:moveTo>
                  <a:pt x="0" y="352025"/>
                </a:moveTo>
                <a:cubicBezTo>
                  <a:pt x="61202" y="179906"/>
                  <a:pt x="122405" y="7787"/>
                  <a:pt x="198908" y="137"/>
                </a:cubicBezTo>
                <a:cubicBezTo>
                  <a:pt x="275411" y="-7513"/>
                  <a:pt x="459017" y="306127"/>
                  <a:pt x="459017" y="306127"/>
                </a:cubicBezTo>
              </a:path>
            </a:pathLst>
          </a:cu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flipH="1">
            <a:off x="3643208" y="3453709"/>
            <a:ext cx="642624" cy="352025"/>
          </a:xfrm>
          <a:custGeom>
            <a:avLst/>
            <a:gdLst>
              <a:gd name="connsiteX0" fmla="*/ 0 w 459017"/>
              <a:gd name="connsiteY0" fmla="*/ 352025 h 352025"/>
              <a:gd name="connsiteX1" fmla="*/ 198908 w 459017"/>
              <a:gd name="connsiteY1" fmla="*/ 137 h 352025"/>
              <a:gd name="connsiteX2" fmla="*/ 459017 w 459017"/>
              <a:gd name="connsiteY2" fmla="*/ 306127 h 35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017" h="352025">
                <a:moveTo>
                  <a:pt x="0" y="352025"/>
                </a:moveTo>
                <a:cubicBezTo>
                  <a:pt x="61202" y="179906"/>
                  <a:pt x="122405" y="7787"/>
                  <a:pt x="198908" y="137"/>
                </a:cubicBezTo>
                <a:cubicBezTo>
                  <a:pt x="275411" y="-7513"/>
                  <a:pt x="459017" y="306127"/>
                  <a:pt x="459017" y="306127"/>
                </a:cubicBezTo>
              </a:path>
            </a:pathLst>
          </a:cu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3859315"/>
            <a:ext cx="504919" cy="50491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2000"/>
                </a:schemeClr>
              </a:gs>
              <a:gs pos="34000">
                <a:schemeClr val="accent1">
                  <a:shade val="70000"/>
                  <a:satMod val="140000"/>
                  <a:alpha val="22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2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2000"/>
                </a:schemeClr>
              </a:gs>
            </a:gsLst>
            <a:path path="circle">
              <a:fillToRect l="100000" t="100000" r="100000" b="10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52800" y="3859315"/>
            <a:ext cx="504919" cy="50491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2000"/>
                </a:schemeClr>
              </a:gs>
              <a:gs pos="34000">
                <a:schemeClr val="accent1">
                  <a:shade val="70000"/>
                  <a:satMod val="140000"/>
                  <a:alpha val="22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2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2000"/>
                </a:schemeClr>
              </a:gs>
            </a:gsLst>
            <a:path path="circle">
              <a:fillToRect l="100000" t="100000" r="100000" b="10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21863" y="4456034"/>
            <a:ext cx="0" cy="413086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57800" y="4532529"/>
            <a:ext cx="0" cy="22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4532529"/>
            <a:ext cx="0" cy="22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0531" y="49113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0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2992" y="4911352"/>
            <a:ext cx="50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+</a:t>
            </a:r>
            <a:r>
              <a:rPr lang="en-US" sz="2400" dirty="0" err="1" smtClean="0">
                <a:latin typeface="Symbol" charset="2"/>
                <a:cs typeface="Symbol" charset="2"/>
              </a:rPr>
              <a:t>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4911352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charset="2"/>
                <a:cs typeface="Symbol" charset="2"/>
              </a:rPr>
              <a:t>-</a:t>
            </a:r>
            <a:r>
              <a:rPr lang="en-US" sz="2400" dirty="0" err="1" smtClean="0">
                <a:latin typeface="Symbol" charset="2"/>
                <a:cs typeface="Symbol" charset="2"/>
              </a:rPr>
              <a:t>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096000" y="4532529"/>
            <a:ext cx="0" cy="22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4532529"/>
            <a:ext cx="0" cy="22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2794" y="4911352"/>
            <a:ext cx="6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-2δ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5594" y="4911352"/>
            <a:ext cx="659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+2δ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2503" y="3067179"/>
            <a:ext cx="9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= 0.5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35206" y="3052175"/>
            <a:ext cx="9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= 0.5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33486" y="5642328"/>
            <a:ext cx="582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1D Random Walk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9664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10385"/>
              </p:ext>
            </p:extLst>
          </p:nvPr>
        </p:nvGraphicFramePr>
        <p:xfrm>
          <a:off x="3744913" y="4191000"/>
          <a:ext cx="14430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3" imgW="698500" imgH="482600" progId="Equation.3">
                  <p:embed/>
                </p:oleObj>
              </mc:Choice>
              <mc:Fallback>
                <p:oleObj name="Equation" r:id="rId3" imgW="698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913" y="4191000"/>
                        <a:ext cx="1443037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as a Random Walk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24047" y="2854699"/>
            <a:ext cx="6104926" cy="916983"/>
            <a:chOff x="1224047" y="2854699"/>
            <a:chExt cx="6104926" cy="91698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224047" y="3038287"/>
              <a:ext cx="610492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21863" y="2854699"/>
              <a:ext cx="0" cy="41308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31194"/>
              <a:ext cx="0" cy="229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81400" y="2931194"/>
              <a:ext cx="0" cy="229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70531" y="331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0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2992" y="3310017"/>
              <a:ext cx="505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+</a:t>
              </a:r>
              <a:r>
                <a:rPr lang="en-US" sz="2400" dirty="0" err="1" smtClean="0">
                  <a:latin typeface="Symbol" charset="2"/>
                  <a:cs typeface="Symbol" charset="2"/>
                </a:rPr>
                <a:t>δ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3310017"/>
              <a:ext cx="49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ymbol" charset="2"/>
                  <a:cs typeface="Symbol" charset="2"/>
                </a:rPr>
                <a:t>-</a:t>
              </a:r>
              <a:r>
                <a:rPr lang="en-US" sz="2400" dirty="0" err="1" smtClean="0">
                  <a:latin typeface="Symbol" charset="2"/>
                  <a:cs typeface="Symbol" charset="2"/>
                </a:rPr>
                <a:t>δ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096000" y="2931194"/>
              <a:ext cx="0" cy="229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43200" y="2931194"/>
              <a:ext cx="0" cy="229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22794" y="3310017"/>
              <a:ext cx="644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-2δ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5594" y="3310017"/>
              <a:ext cx="659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+2δ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2503" y="1450840"/>
            <a:ext cx="2135416" cy="1312059"/>
            <a:chOff x="3322503" y="1450840"/>
            <a:chExt cx="2135416" cy="1312059"/>
          </a:xfrm>
        </p:grpSpPr>
        <p:sp>
          <p:nvSpPr>
            <p:cNvPr id="4" name="Oval 3"/>
            <p:cNvSpPr/>
            <p:nvPr/>
          </p:nvSpPr>
          <p:spPr>
            <a:xfrm>
              <a:off x="4154103" y="2257980"/>
              <a:ext cx="504919" cy="5049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67218" y="1852374"/>
              <a:ext cx="642624" cy="352025"/>
            </a:xfrm>
            <a:custGeom>
              <a:avLst/>
              <a:gdLst>
                <a:gd name="connsiteX0" fmla="*/ 0 w 459017"/>
                <a:gd name="connsiteY0" fmla="*/ 352025 h 352025"/>
                <a:gd name="connsiteX1" fmla="*/ 198908 w 459017"/>
                <a:gd name="connsiteY1" fmla="*/ 137 h 352025"/>
                <a:gd name="connsiteX2" fmla="*/ 459017 w 459017"/>
                <a:gd name="connsiteY2" fmla="*/ 306127 h 3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17" h="352025">
                  <a:moveTo>
                    <a:pt x="0" y="352025"/>
                  </a:moveTo>
                  <a:cubicBezTo>
                    <a:pt x="61202" y="179906"/>
                    <a:pt x="122405" y="7787"/>
                    <a:pt x="198908" y="137"/>
                  </a:cubicBezTo>
                  <a:cubicBezTo>
                    <a:pt x="275411" y="-7513"/>
                    <a:pt x="459017" y="306127"/>
                    <a:pt x="459017" y="306127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3643208" y="1852374"/>
              <a:ext cx="642624" cy="352025"/>
            </a:xfrm>
            <a:custGeom>
              <a:avLst/>
              <a:gdLst>
                <a:gd name="connsiteX0" fmla="*/ 0 w 459017"/>
                <a:gd name="connsiteY0" fmla="*/ 352025 h 352025"/>
                <a:gd name="connsiteX1" fmla="*/ 198908 w 459017"/>
                <a:gd name="connsiteY1" fmla="*/ 137 h 352025"/>
                <a:gd name="connsiteX2" fmla="*/ 459017 w 459017"/>
                <a:gd name="connsiteY2" fmla="*/ 306127 h 3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17" h="352025">
                  <a:moveTo>
                    <a:pt x="0" y="352025"/>
                  </a:moveTo>
                  <a:cubicBezTo>
                    <a:pt x="61202" y="179906"/>
                    <a:pt x="122405" y="7787"/>
                    <a:pt x="198908" y="137"/>
                  </a:cubicBezTo>
                  <a:cubicBezTo>
                    <a:pt x="275411" y="-7513"/>
                    <a:pt x="459017" y="306127"/>
                    <a:pt x="459017" y="306127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2257980"/>
              <a:ext cx="504919" cy="5049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22000"/>
                  </a:schemeClr>
                </a:gs>
                <a:gs pos="34000">
                  <a:schemeClr val="accent1">
                    <a:shade val="70000"/>
                    <a:satMod val="140000"/>
                    <a:alpha val="22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22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2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257980"/>
              <a:ext cx="504919" cy="5049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22000"/>
                  </a:schemeClr>
                </a:gs>
                <a:gs pos="34000">
                  <a:schemeClr val="accent1">
                    <a:shade val="70000"/>
                    <a:satMod val="140000"/>
                    <a:alpha val="22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22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2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2503" y="1465844"/>
              <a:ext cx="9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 = 0.5</a:t>
              </a:r>
              <a:endParaRPr lang="en-US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5206" y="1450840"/>
              <a:ext cx="9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 = 0.5</a:t>
              </a:r>
              <a:endParaRPr lang="en-US" i="1" dirty="0"/>
            </a:p>
          </p:txBody>
        </p: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83229"/>
              </p:ext>
            </p:extLst>
          </p:nvPr>
        </p:nvGraphicFramePr>
        <p:xfrm>
          <a:off x="3765550" y="4210625"/>
          <a:ext cx="14160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5" imgW="685800" imgH="254000" progId="Equation.3">
                  <p:embed/>
                </p:oleObj>
              </mc:Choice>
              <mc:Fallback>
                <p:oleObj name="Equation" r:id="rId5" imgW="685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5550" y="4210625"/>
                        <a:ext cx="14160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11220"/>
              </p:ext>
            </p:extLst>
          </p:nvPr>
        </p:nvGraphicFramePr>
        <p:xfrm>
          <a:off x="3700650" y="5787261"/>
          <a:ext cx="16525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7" imgW="800100" imgH="254000" progId="Equation.3">
                  <p:embed/>
                </p:oleObj>
              </mc:Choice>
              <mc:Fallback>
                <p:oleObj name="Equation" r:id="rId7" imgW="800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0650" y="5787261"/>
                        <a:ext cx="16525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23016"/>
              </p:ext>
            </p:extLst>
          </p:nvPr>
        </p:nvGraphicFramePr>
        <p:xfrm>
          <a:off x="4419788" y="5313690"/>
          <a:ext cx="157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9" imgW="76200" imgH="190500" progId="Equation.3">
                  <p:embed/>
                </p:oleObj>
              </mc:Choice>
              <mc:Fallback>
                <p:oleObj name="Equation" r:id="rId9" imgW="76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788" y="5313690"/>
                        <a:ext cx="15716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4133379" y="1446440"/>
            <a:ext cx="2135416" cy="1312059"/>
            <a:chOff x="3322503" y="1450840"/>
            <a:chExt cx="2135416" cy="1312059"/>
          </a:xfrm>
        </p:grpSpPr>
        <p:sp>
          <p:nvSpPr>
            <p:cNvPr id="70" name="Oval 69"/>
            <p:cNvSpPr/>
            <p:nvPr/>
          </p:nvSpPr>
          <p:spPr>
            <a:xfrm>
              <a:off x="4154103" y="2257980"/>
              <a:ext cx="504919" cy="5049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567218" y="1852374"/>
              <a:ext cx="642624" cy="352025"/>
            </a:xfrm>
            <a:custGeom>
              <a:avLst/>
              <a:gdLst>
                <a:gd name="connsiteX0" fmla="*/ 0 w 459017"/>
                <a:gd name="connsiteY0" fmla="*/ 352025 h 352025"/>
                <a:gd name="connsiteX1" fmla="*/ 198908 w 459017"/>
                <a:gd name="connsiteY1" fmla="*/ 137 h 352025"/>
                <a:gd name="connsiteX2" fmla="*/ 459017 w 459017"/>
                <a:gd name="connsiteY2" fmla="*/ 306127 h 3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17" h="352025">
                  <a:moveTo>
                    <a:pt x="0" y="352025"/>
                  </a:moveTo>
                  <a:cubicBezTo>
                    <a:pt x="61202" y="179906"/>
                    <a:pt x="122405" y="7787"/>
                    <a:pt x="198908" y="137"/>
                  </a:cubicBezTo>
                  <a:cubicBezTo>
                    <a:pt x="275411" y="-7513"/>
                    <a:pt x="459017" y="306127"/>
                    <a:pt x="459017" y="306127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flipH="1">
              <a:off x="3643208" y="1852374"/>
              <a:ext cx="642624" cy="352025"/>
            </a:xfrm>
            <a:custGeom>
              <a:avLst/>
              <a:gdLst>
                <a:gd name="connsiteX0" fmla="*/ 0 w 459017"/>
                <a:gd name="connsiteY0" fmla="*/ 352025 h 352025"/>
                <a:gd name="connsiteX1" fmla="*/ 198908 w 459017"/>
                <a:gd name="connsiteY1" fmla="*/ 137 h 352025"/>
                <a:gd name="connsiteX2" fmla="*/ 459017 w 459017"/>
                <a:gd name="connsiteY2" fmla="*/ 306127 h 3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17" h="352025">
                  <a:moveTo>
                    <a:pt x="0" y="352025"/>
                  </a:moveTo>
                  <a:cubicBezTo>
                    <a:pt x="61202" y="179906"/>
                    <a:pt x="122405" y="7787"/>
                    <a:pt x="198908" y="137"/>
                  </a:cubicBezTo>
                  <a:cubicBezTo>
                    <a:pt x="275411" y="-7513"/>
                    <a:pt x="459017" y="306127"/>
                    <a:pt x="459017" y="306127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953000" y="2257980"/>
              <a:ext cx="504919" cy="5049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22000"/>
                  </a:schemeClr>
                </a:gs>
                <a:gs pos="34000">
                  <a:schemeClr val="accent1">
                    <a:shade val="70000"/>
                    <a:satMod val="140000"/>
                    <a:alpha val="22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22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2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52800" y="2257980"/>
              <a:ext cx="504919" cy="5049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22000"/>
                  </a:schemeClr>
                </a:gs>
                <a:gs pos="34000">
                  <a:schemeClr val="accent1">
                    <a:shade val="70000"/>
                    <a:satMod val="140000"/>
                    <a:alpha val="22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22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2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503" y="1465844"/>
              <a:ext cx="9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 = 0.5</a:t>
              </a:r>
              <a:endParaRPr lang="en-US" i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35206" y="1450840"/>
              <a:ext cx="9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 = 0.5</a:t>
              </a:r>
              <a:endParaRPr lang="en-US" i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22678" y="1446440"/>
            <a:ext cx="2135416" cy="1312059"/>
            <a:chOff x="3322503" y="1450840"/>
            <a:chExt cx="2135416" cy="1312059"/>
          </a:xfrm>
        </p:grpSpPr>
        <p:sp>
          <p:nvSpPr>
            <p:cNvPr id="36" name="Oval 35"/>
            <p:cNvSpPr/>
            <p:nvPr/>
          </p:nvSpPr>
          <p:spPr>
            <a:xfrm>
              <a:off x="4154103" y="2257980"/>
              <a:ext cx="504919" cy="5049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567218" y="1852374"/>
              <a:ext cx="642624" cy="352025"/>
            </a:xfrm>
            <a:custGeom>
              <a:avLst/>
              <a:gdLst>
                <a:gd name="connsiteX0" fmla="*/ 0 w 459017"/>
                <a:gd name="connsiteY0" fmla="*/ 352025 h 352025"/>
                <a:gd name="connsiteX1" fmla="*/ 198908 w 459017"/>
                <a:gd name="connsiteY1" fmla="*/ 137 h 352025"/>
                <a:gd name="connsiteX2" fmla="*/ 459017 w 459017"/>
                <a:gd name="connsiteY2" fmla="*/ 306127 h 3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17" h="352025">
                  <a:moveTo>
                    <a:pt x="0" y="352025"/>
                  </a:moveTo>
                  <a:cubicBezTo>
                    <a:pt x="61202" y="179906"/>
                    <a:pt x="122405" y="7787"/>
                    <a:pt x="198908" y="137"/>
                  </a:cubicBezTo>
                  <a:cubicBezTo>
                    <a:pt x="275411" y="-7513"/>
                    <a:pt x="459017" y="306127"/>
                    <a:pt x="459017" y="306127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flipH="1">
              <a:off x="3643208" y="1852374"/>
              <a:ext cx="642624" cy="352025"/>
            </a:xfrm>
            <a:custGeom>
              <a:avLst/>
              <a:gdLst>
                <a:gd name="connsiteX0" fmla="*/ 0 w 459017"/>
                <a:gd name="connsiteY0" fmla="*/ 352025 h 352025"/>
                <a:gd name="connsiteX1" fmla="*/ 198908 w 459017"/>
                <a:gd name="connsiteY1" fmla="*/ 137 h 352025"/>
                <a:gd name="connsiteX2" fmla="*/ 459017 w 459017"/>
                <a:gd name="connsiteY2" fmla="*/ 306127 h 3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17" h="352025">
                  <a:moveTo>
                    <a:pt x="0" y="352025"/>
                  </a:moveTo>
                  <a:cubicBezTo>
                    <a:pt x="61202" y="179906"/>
                    <a:pt x="122405" y="7787"/>
                    <a:pt x="198908" y="137"/>
                  </a:cubicBezTo>
                  <a:cubicBezTo>
                    <a:pt x="275411" y="-7513"/>
                    <a:pt x="459017" y="306127"/>
                    <a:pt x="459017" y="306127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53000" y="2257980"/>
              <a:ext cx="504919" cy="5049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22000"/>
                  </a:schemeClr>
                </a:gs>
                <a:gs pos="34000">
                  <a:schemeClr val="accent1">
                    <a:shade val="70000"/>
                    <a:satMod val="140000"/>
                    <a:alpha val="22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22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2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257980"/>
              <a:ext cx="504919" cy="5049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70000"/>
                    <a:satMod val="150000"/>
                    <a:alpha val="22000"/>
                  </a:schemeClr>
                </a:gs>
                <a:gs pos="34000">
                  <a:schemeClr val="accent1">
                    <a:shade val="70000"/>
                    <a:satMod val="140000"/>
                    <a:alpha val="22000"/>
                  </a:schemeClr>
                </a:gs>
                <a:gs pos="70000">
                  <a:schemeClr val="accent1">
                    <a:tint val="100000"/>
                    <a:shade val="90000"/>
                    <a:satMod val="140000"/>
                    <a:alpha val="22000"/>
                  </a:schemeClr>
                </a:gs>
                <a:gs pos="100000">
                  <a:schemeClr val="accent1">
                    <a:tint val="100000"/>
                    <a:shade val="100000"/>
                    <a:satMod val="100000"/>
                    <a:alpha val="2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22503" y="1465844"/>
              <a:ext cx="9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 = 0.5</a:t>
              </a:r>
              <a:endParaRPr lang="en-US" i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35206" y="1450840"/>
              <a:ext cx="9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 = 0.5</a:t>
              </a:r>
              <a:endParaRPr lang="en-US" i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87576" y="2241905"/>
            <a:ext cx="53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</a:t>
            </a:r>
            <a:r>
              <a:rPr lang="en-US" sz="2400" i="1" baseline="-25000" dirty="0" smtClean="0"/>
              <a:t>1</a:t>
            </a:r>
            <a:endParaRPr lang="en-US" sz="24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179108" y="2269925"/>
            <a:ext cx="53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0476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1609</TotalTime>
  <Words>1288</Words>
  <Application>Microsoft Macintosh PowerPoint</Application>
  <PresentationFormat>On-screen Show (4:3)</PresentationFormat>
  <Paragraphs>212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Clarity</vt:lpstr>
      <vt:lpstr>Equation</vt:lpstr>
      <vt:lpstr> Cellular Engineering: computational modeling of biophysical processes</vt:lpstr>
      <vt:lpstr>Goals for Module 6:</vt:lpstr>
      <vt:lpstr>PowerPoint Presentation</vt:lpstr>
      <vt:lpstr>What can we model?</vt:lpstr>
      <vt:lpstr>Models must be based in physical and chemical principles</vt:lpstr>
      <vt:lpstr>Let’s do a quick thought experiment…</vt:lpstr>
      <vt:lpstr>Diffusion</vt:lpstr>
      <vt:lpstr>Diffusion as a Random Walk</vt:lpstr>
      <vt:lpstr>Diffusion as a Random Walk</vt:lpstr>
      <vt:lpstr>Let’s simulate it…</vt:lpstr>
      <vt:lpstr>Diffusion as a Random Walk</vt:lpstr>
      <vt:lpstr>Diffusion as a Random Walk</vt:lpstr>
      <vt:lpstr>Diffusion in an Energy Potential</vt:lpstr>
      <vt:lpstr>Diffusion in an Energy Potential</vt:lpstr>
      <vt:lpstr>Macromolecules and Proteins as a Simple Spring</vt:lpstr>
      <vt:lpstr>Macromolecules and Proteins as a Simple Spring</vt:lpstr>
      <vt:lpstr>Bimolecular Reactions</vt:lpstr>
      <vt:lpstr>Bimolecular Reactions</vt:lpstr>
      <vt:lpstr>Reversible Reaction Kinetics</vt:lpstr>
      <vt:lpstr>Reversible Reaction Kinetics</vt:lpstr>
      <vt:lpstr>Enzyme Kinetics</vt:lpstr>
      <vt:lpstr>Enzyme Kinetics</vt:lpstr>
      <vt:lpstr>Models must be based in physical and chemical principles</vt:lpstr>
      <vt:lpstr>For Thursday…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Engineering: modeling intracellular chemical and physical processes</dc:title>
  <dc:creator>Brian Castle</dc:creator>
  <cp:lastModifiedBy>Brian Castle</cp:lastModifiedBy>
  <cp:revision>99</cp:revision>
  <dcterms:created xsi:type="dcterms:W3CDTF">2018-05-22T15:27:56Z</dcterms:created>
  <dcterms:modified xsi:type="dcterms:W3CDTF">2018-06-19T15:53:32Z</dcterms:modified>
</cp:coreProperties>
</file>