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504" r:id="rId3"/>
    <p:sldId id="277" r:id="rId4"/>
    <p:sldId id="257" r:id="rId5"/>
    <p:sldId id="539" r:id="rId6"/>
    <p:sldId id="261" r:id="rId7"/>
    <p:sldId id="655" r:id="rId8"/>
    <p:sldId id="656" r:id="rId9"/>
    <p:sldId id="657" r:id="rId10"/>
    <p:sldId id="658" r:id="rId11"/>
    <p:sldId id="540" r:id="rId12"/>
    <p:sldId id="541" r:id="rId13"/>
    <p:sldId id="542" r:id="rId14"/>
    <p:sldId id="544" r:id="rId15"/>
    <p:sldId id="545" r:id="rId16"/>
    <p:sldId id="555" r:id="rId17"/>
    <p:sldId id="556" r:id="rId18"/>
    <p:sldId id="547" r:id="rId19"/>
    <p:sldId id="548" r:id="rId20"/>
    <p:sldId id="571" r:id="rId21"/>
    <p:sldId id="258" r:id="rId22"/>
    <p:sldId id="259" r:id="rId23"/>
    <p:sldId id="260" r:id="rId24"/>
    <p:sldId id="265" r:id="rId25"/>
    <p:sldId id="268" r:id="rId26"/>
    <p:sldId id="267" r:id="rId27"/>
    <p:sldId id="270" r:id="rId28"/>
    <p:sldId id="269" r:id="rId29"/>
    <p:sldId id="661" r:id="rId30"/>
    <p:sldId id="663" r:id="rId31"/>
    <p:sldId id="662" r:id="rId32"/>
    <p:sldId id="271" r:id="rId33"/>
    <p:sldId id="272" r:id="rId34"/>
    <p:sldId id="273" r:id="rId35"/>
    <p:sldId id="274" r:id="rId36"/>
    <p:sldId id="65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61"/>
    <p:restoredTop sz="94650"/>
  </p:normalViewPr>
  <p:slideViewPr>
    <p:cSldViewPr snapToGrid="0" snapToObjects="1">
      <p:cViewPr varScale="1">
        <p:scale>
          <a:sx n="96" d="100"/>
          <a:sy n="96" d="100"/>
        </p:scale>
        <p:origin x="184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7DC08-DDC7-8541-B825-628A3340E498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0F0E1-EE66-1346-9E6D-A740A4FC9C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48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D53A18-F8F3-F340-9E5E-FC285A5FC83E}" type="slidenum">
              <a:rPr lang="en-US"/>
              <a:pPr/>
              <a:t>2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8681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D437-7E5C-884C-810C-30BFC6C4CCE8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8D09-F777-5349-B167-E4265C09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4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D437-7E5C-884C-810C-30BFC6C4CCE8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8D09-F777-5349-B167-E4265C09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D437-7E5C-884C-810C-30BFC6C4CCE8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8D09-F777-5349-B167-E4265C09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0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D437-7E5C-884C-810C-30BFC6C4CCE8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8D09-F777-5349-B167-E4265C09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6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D437-7E5C-884C-810C-30BFC6C4CCE8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8D09-F777-5349-B167-E4265C09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4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D437-7E5C-884C-810C-30BFC6C4CCE8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8D09-F777-5349-B167-E4265C09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D437-7E5C-884C-810C-30BFC6C4CCE8}" type="datetimeFigureOut">
              <a:rPr lang="en-US" smtClean="0"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8D09-F777-5349-B167-E4265C09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5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D437-7E5C-884C-810C-30BFC6C4CCE8}" type="datetimeFigureOut">
              <a:rPr lang="en-US" smtClean="0"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8D09-F777-5349-B167-E4265C09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9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D437-7E5C-884C-810C-30BFC6C4CCE8}" type="datetimeFigureOut">
              <a:rPr lang="en-US" smtClean="0"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8D09-F777-5349-B167-E4265C09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4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D437-7E5C-884C-810C-30BFC6C4CCE8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8D09-F777-5349-B167-E4265C09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7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D437-7E5C-884C-810C-30BFC6C4CCE8}" type="datetimeFigureOut">
              <a:rPr lang="en-US" smtClean="0"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8D09-F777-5349-B167-E4265C09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0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0D437-7E5C-884C-810C-30BFC6C4CCE8}" type="datetimeFigureOut">
              <a:rPr lang="en-US" smtClean="0"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18D09-F777-5349-B167-E4265C09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7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x.org/staff/churchill/labsite/software/anova/index.html" TargetMode="External"/><Relationship Id="rId2" Type="http://schemas.openxmlformats.org/officeDocument/2006/relationships/hyperlink" Target="http://www.ncbi.nlm.nih.gov/entrez/query.fcgi?cmd=Retrieve&amp;db=PubMed&amp;list_uids=11309499&amp;dopt=Abstrac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web.stanford.edu/~tibs/softwar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ure.com/articles/nmeth.4120" TargetMode="External"/><Relationship Id="rId2" Type="http://schemas.openxmlformats.org/officeDocument/2006/relationships/hyperlink" Target="https://med.stanford.edu/news/all-news/2016/03/misleading-p-values-showing-up-more-often-in-journal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modeling for cancer prognosis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91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4030" y="365761"/>
            <a:ext cx="687035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3366FF"/>
                </a:solidFill>
                <a:latin typeface="Calibri" charset="0"/>
              </a:rPr>
              <a:t>Why Multiple Testing Matters</a:t>
            </a:r>
          </a:p>
          <a:p>
            <a:r>
              <a:rPr lang="en-US" sz="3200" dirty="0">
                <a:solidFill>
                  <a:srgbClr val="3366FF"/>
                </a:solidFill>
                <a:latin typeface="Calibri" charset="0"/>
              </a:rPr>
              <a:t> 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charset="0"/>
              </a:rPr>
              <a:t>Genomics = Lots of Data = Lots of Hypothesis Tests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charset="0"/>
              </a:rPr>
              <a:t>A typical gene expression expression might result in performing 20,000 separate hypothesis tests. 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charset="0"/>
              </a:rPr>
              <a:t>If we use a standard p-value cut-off of 0.05, we would expect </a:t>
            </a:r>
            <a:r>
              <a:rPr lang="en-US" sz="2400" b="1" dirty="0">
                <a:latin typeface="Calibri" charset="0"/>
              </a:rPr>
              <a:t>1000 </a:t>
            </a:r>
            <a:r>
              <a:rPr lang="en-US" sz="2400" dirty="0">
                <a:latin typeface="Calibri" charset="0"/>
              </a:rPr>
              <a:t>genes to be deemed “significant” by chance.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1361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989B325-A180-5041-AD52-F80ACE12BF1E}" type="datetime1">
              <a:rPr lang="en-US" sz="1400"/>
              <a:pPr/>
              <a:t>7/13/18</a:t>
            </a:fld>
            <a:endParaRPr lang="en-US" sz="140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0430EED-11FD-1345-9972-20B9B7738DCB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Arial" charset="0"/>
              </a:rPr>
              <a:t>Identifying Differential Expression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Arial" charset="0"/>
              </a:rPr>
              <a:t>Compare treatment to the control</a:t>
            </a:r>
          </a:p>
          <a:p>
            <a:pPr lvl="1" eaLnBrk="1" hangingPunct="1"/>
            <a:r>
              <a:rPr lang="en-US" dirty="0">
                <a:latin typeface="Arial" charset="0"/>
              </a:rPr>
              <a:t>The fold approach</a:t>
            </a:r>
          </a:p>
          <a:p>
            <a:pPr lvl="1" eaLnBrk="1" hangingPunct="1"/>
            <a:r>
              <a:rPr lang="en-US" dirty="0">
                <a:latin typeface="Arial" charset="0"/>
              </a:rPr>
              <a:t>The t-test (unpaired or paired)</a:t>
            </a:r>
          </a:p>
          <a:p>
            <a:pPr lvl="1" eaLnBrk="1" hangingPunct="1"/>
            <a:r>
              <a:rPr lang="en-US" dirty="0">
                <a:latin typeface="Arial" charset="0"/>
              </a:rPr>
              <a:t>Variations of the t-test</a:t>
            </a:r>
          </a:p>
          <a:p>
            <a:pPr lvl="2" eaLnBrk="1" hangingPunct="1"/>
            <a:r>
              <a:rPr lang="en-US" dirty="0">
                <a:latin typeface="Arial" charset="0"/>
                <a:hlinkClick r:id="rId2"/>
              </a:rPr>
              <a:t>SAM</a:t>
            </a:r>
            <a:r>
              <a:rPr lang="en-US" dirty="0">
                <a:latin typeface="Arial" charset="0"/>
              </a:rPr>
              <a:t>: significance analysis of microarrays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  <a:latin typeface="Arial" charset="0"/>
              </a:rPr>
              <a:t>Compare several treatments</a:t>
            </a:r>
          </a:p>
          <a:p>
            <a:pPr lvl="1" eaLnBrk="1" hangingPunct="1"/>
            <a:r>
              <a:rPr lang="en-US" dirty="0">
                <a:latin typeface="Arial" charset="0"/>
              </a:rPr>
              <a:t>ANOVA: analysis of variance</a:t>
            </a:r>
          </a:p>
          <a:p>
            <a:pPr lvl="1" eaLnBrk="1" hangingPunct="1"/>
            <a:r>
              <a:rPr lang="en-US" dirty="0">
                <a:latin typeface="Arial" charset="0"/>
              </a:rPr>
              <a:t>MAANOVA:  </a:t>
            </a:r>
            <a:r>
              <a:rPr lang="en-US" dirty="0">
                <a:latin typeface="Arial" charset="0"/>
                <a:hlinkClick r:id="rId3"/>
              </a:rPr>
              <a:t>http://www.jax.org/staff/churchill/labsite/software/anova/index.html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4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00E04D0-D04A-4B4F-BDAB-6CD173E36ED9}" type="datetime1">
              <a:rPr lang="en-US" sz="1400"/>
              <a:pPr/>
              <a:t>7/13/18</a:t>
            </a:fld>
            <a:endParaRPr lang="en-US" sz="140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2944B7-15FB-914B-9C3D-8DED06066D39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Fold Change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Measure ratios of gene expression levels.</a:t>
            </a:r>
          </a:p>
          <a:p>
            <a:pPr eaLnBrk="1" hangingPunct="1"/>
            <a:r>
              <a:rPr lang="en-US" dirty="0">
                <a:latin typeface="Arial" charset="0"/>
              </a:rPr>
              <a:t>Ratio = </a:t>
            </a:r>
            <a:r>
              <a:rPr lang="en-US" dirty="0" err="1">
                <a:latin typeface="Arial" charset="0"/>
              </a:rPr>
              <a:t>T</a:t>
            </a:r>
            <a:r>
              <a:rPr lang="en-US" baseline="-25000" dirty="0" err="1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/C</a:t>
            </a:r>
            <a:r>
              <a:rPr lang="en-US" baseline="-25000" dirty="0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. Ratio of measured treatment intensity to control intensity for the </a:t>
            </a:r>
            <a:r>
              <a:rPr lang="en-US" i="1" dirty="0" err="1">
                <a:latin typeface="Arial" charset="0"/>
              </a:rPr>
              <a:t>i</a:t>
            </a:r>
            <a:r>
              <a:rPr lang="en-US" baseline="30000" dirty="0" err="1">
                <a:latin typeface="Arial" charset="0"/>
              </a:rPr>
              <a:t>th</a:t>
            </a:r>
            <a:r>
              <a:rPr lang="en-US" dirty="0">
                <a:latin typeface="Arial" charset="0"/>
              </a:rPr>
              <a:t> gene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Arial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Arial" charset="0"/>
              </a:rPr>
              <a:t>log</a:t>
            </a:r>
            <a:r>
              <a:rPr lang="en-US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ratio treats up and down regulated genes equally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Arial" charset="0"/>
              </a:rPr>
              <a:t>e.g. when looking for genes with more than 2 fold variation in expression</a:t>
            </a:r>
          </a:p>
          <a:p>
            <a:pPr lvl="1" eaLnBrk="1" hangingPunct="1"/>
            <a:endParaRPr lang="en-US" sz="31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069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1AEF99-2F97-A24E-A832-A1800063D632}" type="datetime1">
              <a:rPr lang="en-US" sz="1400"/>
              <a:pPr/>
              <a:t>7/13/18</a:t>
            </a:fld>
            <a:endParaRPr lang="en-US" sz="140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95B3C0-C64E-CA4C-86F2-7714C10807B8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The Fold Approach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600201"/>
            <a:ext cx="76962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In northern blot analysis, a 2-fold change can be seen with bare eyes</a:t>
            </a:r>
          </a:p>
          <a:p>
            <a:pPr eaLnBrk="1" hangingPunct="1"/>
            <a:r>
              <a:rPr lang="en-US" dirty="0">
                <a:latin typeface="Arial" charset="0"/>
              </a:rPr>
              <a:t>Thus biologists tend to use 2-fold as the threshold of differential expression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If x1 and x2 are in log2 space:</a:t>
            </a:r>
          </a:p>
          <a:p>
            <a:pPr lvl="1"/>
            <a:r>
              <a:rPr lang="en-US" dirty="0">
                <a:latin typeface="Arial" charset="0"/>
              </a:rPr>
              <a:t>Difference in mean(x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, x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) &gt; 1</a:t>
            </a:r>
          </a:p>
          <a:p>
            <a:pPr lvl="1"/>
            <a:r>
              <a:rPr lang="en-US" dirty="0">
                <a:latin typeface="Arial" charset="0"/>
              </a:rPr>
              <a:t>Difference in mean(x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, x</a:t>
            </a:r>
            <a:r>
              <a:rPr lang="en-US" baseline="-25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) &lt; -1</a:t>
            </a:r>
          </a:p>
        </p:txBody>
      </p:sp>
    </p:spTree>
    <p:extLst>
      <p:ext uri="{BB962C8B-B14F-4D97-AF65-F5344CB8AC3E}">
        <p14:creationId xmlns:p14="http://schemas.microsoft.com/office/powerpoint/2010/main" val="2575374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5F417E7-B4D6-F241-8275-75DC565E9472}" type="datetime1">
              <a:rPr lang="en-US" sz="1400"/>
              <a:pPr/>
              <a:t>7/13/18</a:t>
            </a:fld>
            <a:endParaRPr lang="en-US" sz="140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6E7A2E8-5F04-3D41-BACF-103D0D777FE3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Two-fold up-regulation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Problems with this approach:</a:t>
            </a:r>
          </a:p>
          <a:p>
            <a:pPr lvl="1" eaLnBrk="1" hangingPunct="1"/>
            <a:r>
              <a:rPr lang="en-US" dirty="0">
                <a:latin typeface="Arial" charset="0"/>
              </a:rPr>
              <a:t>Only identifies most changed genes.</a:t>
            </a:r>
          </a:p>
          <a:p>
            <a:pPr lvl="1" eaLnBrk="1" hangingPunct="1"/>
            <a:r>
              <a:rPr lang="en-US" dirty="0">
                <a:latin typeface="Arial" charset="0"/>
              </a:rPr>
              <a:t>Also identifies noise and highly variable genes.</a:t>
            </a:r>
          </a:p>
          <a:p>
            <a:pPr lvl="1" eaLnBrk="1" hangingPunct="1"/>
            <a:r>
              <a:rPr lang="en-US" dirty="0">
                <a:latin typeface="Arial" charset="0"/>
              </a:rPr>
              <a:t>Ratio is unstable when the denominator is small.</a:t>
            </a:r>
          </a:p>
          <a:p>
            <a:pPr lvl="1" eaLnBrk="1" hangingPunct="1"/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Arial" charset="0"/>
              </a:rPr>
              <a:t>No estimate of significance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305621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51E241-5C47-C74E-9275-40C037EDD148}" type="datetime1">
              <a:rPr lang="en-US" sz="1400"/>
              <a:pPr/>
              <a:t>7/13/18</a:t>
            </a:fld>
            <a:endParaRPr lang="en-US" sz="140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62CE65D-89F3-5B45-BEAE-A0F1AF066AD0}" type="slidenum">
              <a:rPr lang="en-US" sz="1400"/>
              <a:pPr/>
              <a:t>15</a:t>
            </a:fld>
            <a:endParaRPr 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Ratios are unstable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Initial measurements:</a:t>
            </a: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</a:rPr>
              <a:t>		30/60 = 0.5</a:t>
            </a: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</a:rPr>
              <a:t>		500/1000 = 0.5</a:t>
            </a:r>
          </a:p>
          <a:p>
            <a:pPr eaLnBrk="1" hangingPunct="1"/>
            <a:r>
              <a:rPr lang="en-US">
                <a:latin typeface="Arial" charset="0"/>
              </a:rPr>
              <a:t>Add random noise (+15 numerator and -15 denominator):</a:t>
            </a: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</a:rPr>
              <a:t>		45/45 = 1.0</a:t>
            </a:r>
          </a:p>
          <a:p>
            <a:pPr eaLnBrk="1" hangingPunct="1">
              <a:buFontTx/>
              <a:buNone/>
            </a:pPr>
            <a:r>
              <a:rPr lang="en-US">
                <a:latin typeface="Arial" charset="0"/>
              </a:rPr>
              <a:t>		515/985 = 0.52</a:t>
            </a:r>
          </a:p>
        </p:txBody>
      </p:sp>
    </p:spTree>
    <p:extLst>
      <p:ext uri="{BB962C8B-B14F-4D97-AF65-F5344CB8AC3E}">
        <p14:creationId xmlns:p14="http://schemas.microsoft.com/office/powerpoint/2010/main" val="4110685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D4E70E-6755-5C49-895D-99B3C65123E2}" type="datetime1">
              <a:rPr lang="en-US" sz="1400"/>
              <a:pPr/>
              <a:t>7/13/18</a:t>
            </a:fld>
            <a:endParaRPr lang="en-US" sz="1400"/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37990C5-2DB2-8F4B-BFB8-CD59614E591F}" type="slidenum">
              <a:rPr lang="en-US" sz="1400"/>
              <a:pPr/>
              <a:t>16</a:t>
            </a:fld>
            <a:endParaRPr lang="en-US" sz="14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8763000" cy="9144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sz="4800" b="1">
                <a:latin typeface="Arial" charset="0"/>
              </a:rPr>
              <a:t>What does </a:t>
            </a:r>
            <a:r>
              <a:rPr lang="en-US" sz="4800" b="1" i="1">
                <a:latin typeface="Arial" charset="0"/>
              </a:rPr>
              <a:t>difference</a:t>
            </a:r>
            <a:r>
              <a:rPr lang="en-US" sz="4800" b="1">
                <a:latin typeface="Arial" charset="0"/>
              </a:rPr>
              <a:t> mean?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610600" cy="3124200"/>
          </a:xfrm>
          <a:noFill/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>
                <a:latin typeface="Arial" charset="0"/>
              </a:rPr>
              <a:t>a statistical difference is a function of the </a:t>
            </a:r>
            <a:r>
              <a:rPr lang="en-US" b="1" i="1">
                <a:latin typeface="Arial" charset="0"/>
              </a:rPr>
              <a:t>difference between means </a:t>
            </a:r>
            <a:r>
              <a:rPr lang="en-US" b="1">
                <a:latin typeface="Arial" charset="0"/>
              </a:rPr>
              <a:t>relative to the </a:t>
            </a:r>
            <a:r>
              <a:rPr lang="en-US" b="1" i="1">
                <a:latin typeface="Arial" charset="0"/>
              </a:rPr>
              <a:t>variability</a:t>
            </a:r>
            <a:endParaRPr lang="en-US" b="1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>
                <a:latin typeface="Arial" charset="0"/>
              </a:rPr>
              <a:t>a small difference between means with large variability could be due to </a:t>
            </a:r>
            <a:r>
              <a:rPr lang="en-US" b="1" i="1">
                <a:latin typeface="Arial" charset="0"/>
              </a:rPr>
              <a:t>chance</a:t>
            </a:r>
            <a:endParaRPr lang="en-US" b="1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>
                <a:latin typeface="Arial" charset="0"/>
              </a:rPr>
              <a:t>like a </a:t>
            </a:r>
            <a:r>
              <a:rPr lang="en-US" b="1" i="1">
                <a:latin typeface="Arial" charset="0"/>
              </a:rPr>
              <a:t>signal-to-noise</a:t>
            </a:r>
            <a:r>
              <a:rPr lang="en-US" b="1">
                <a:latin typeface="Arial" charset="0"/>
              </a:rPr>
              <a:t> ratio</a:t>
            </a:r>
          </a:p>
        </p:txBody>
      </p:sp>
      <p:sp>
        <p:nvSpPr>
          <p:cNvPr id="32774" name="Line 4"/>
          <p:cNvSpPr>
            <a:spLocks noChangeShapeType="1"/>
          </p:cNvSpPr>
          <p:nvPr/>
        </p:nvSpPr>
        <p:spPr bwMode="auto">
          <a:xfrm>
            <a:off x="4787900" y="6394450"/>
            <a:ext cx="2757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5"/>
          <p:cNvSpPr>
            <a:spLocks noChangeShapeType="1"/>
          </p:cNvSpPr>
          <p:nvPr/>
        </p:nvSpPr>
        <p:spPr bwMode="auto">
          <a:xfrm flipV="1">
            <a:off x="4772025" y="4827588"/>
            <a:ext cx="0" cy="158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776" name="Group 6"/>
          <p:cNvGrpSpPr>
            <a:grpSpLocks/>
          </p:cNvGrpSpPr>
          <p:nvPr/>
        </p:nvGrpSpPr>
        <p:grpSpPr bwMode="auto">
          <a:xfrm>
            <a:off x="5486401" y="4954588"/>
            <a:ext cx="815975" cy="1439862"/>
            <a:chOff x="2496" y="3121"/>
            <a:chExt cx="514" cy="907"/>
          </a:xfrm>
        </p:grpSpPr>
        <p:grpSp>
          <p:nvGrpSpPr>
            <p:cNvPr id="32788" name="Group 7"/>
            <p:cNvGrpSpPr>
              <a:grpSpLocks/>
            </p:cNvGrpSpPr>
            <p:nvPr/>
          </p:nvGrpSpPr>
          <p:grpSpPr bwMode="auto">
            <a:xfrm>
              <a:off x="2496" y="3121"/>
              <a:ext cx="514" cy="851"/>
              <a:chOff x="2496" y="3121"/>
              <a:chExt cx="514" cy="851"/>
            </a:xfrm>
          </p:grpSpPr>
          <p:sp>
            <p:nvSpPr>
              <p:cNvPr id="32790" name="Freeform 8"/>
              <p:cNvSpPr>
                <a:spLocks/>
              </p:cNvSpPr>
              <p:nvPr/>
            </p:nvSpPr>
            <p:spPr bwMode="auto">
              <a:xfrm>
                <a:off x="2496" y="3360"/>
                <a:ext cx="191" cy="612"/>
              </a:xfrm>
              <a:custGeom>
                <a:avLst/>
                <a:gdLst>
                  <a:gd name="T0" fmla="*/ 21 w 191"/>
                  <a:gd name="T1" fmla="*/ 602 h 612"/>
                  <a:gd name="T2" fmla="*/ 62 w 191"/>
                  <a:gd name="T3" fmla="*/ 576 h 612"/>
                  <a:gd name="T4" fmla="*/ 71 w 191"/>
                  <a:gd name="T5" fmla="*/ 563 h 612"/>
                  <a:gd name="T6" fmla="*/ 81 w 191"/>
                  <a:gd name="T7" fmla="*/ 545 h 612"/>
                  <a:gd name="T8" fmla="*/ 84 w 191"/>
                  <a:gd name="T9" fmla="*/ 540 h 612"/>
                  <a:gd name="T10" fmla="*/ 88 w 191"/>
                  <a:gd name="T11" fmla="*/ 527 h 612"/>
                  <a:gd name="T12" fmla="*/ 92 w 191"/>
                  <a:gd name="T13" fmla="*/ 518 h 612"/>
                  <a:gd name="T14" fmla="*/ 96 w 191"/>
                  <a:gd name="T15" fmla="*/ 509 h 612"/>
                  <a:gd name="T16" fmla="*/ 100 w 191"/>
                  <a:gd name="T17" fmla="*/ 500 h 612"/>
                  <a:gd name="T18" fmla="*/ 103 w 191"/>
                  <a:gd name="T19" fmla="*/ 487 h 612"/>
                  <a:gd name="T20" fmla="*/ 111 w 191"/>
                  <a:gd name="T21" fmla="*/ 465 h 612"/>
                  <a:gd name="T22" fmla="*/ 117 w 191"/>
                  <a:gd name="T23" fmla="*/ 439 h 612"/>
                  <a:gd name="T24" fmla="*/ 118 w 191"/>
                  <a:gd name="T25" fmla="*/ 434 h 612"/>
                  <a:gd name="T26" fmla="*/ 120 w 191"/>
                  <a:gd name="T27" fmla="*/ 421 h 612"/>
                  <a:gd name="T28" fmla="*/ 126 w 191"/>
                  <a:gd name="T29" fmla="*/ 398 h 612"/>
                  <a:gd name="T30" fmla="*/ 128 w 191"/>
                  <a:gd name="T31" fmla="*/ 390 h 612"/>
                  <a:gd name="T32" fmla="*/ 130 w 191"/>
                  <a:gd name="T33" fmla="*/ 376 h 612"/>
                  <a:gd name="T34" fmla="*/ 132 w 191"/>
                  <a:gd name="T35" fmla="*/ 368 h 612"/>
                  <a:gd name="T36" fmla="*/ 135 w 191"/>
                  <a:gd name="T37" fmla="*/ 354 h 612"/>
                  <a:gd name="T38" fmla="*/ 137 w 191"/>
                  <a:gd name="T39" fmla="*/ 341 h 612"/>
                  <a:gd name="T40" fmla="*/ 139 w 191"/>
                  <a:gd name="T41" fmla="*/ 337 h 612"/>
                  <a:gd name="T42" fmla="*/ 139 w 191"/>
                  <a:gd name="T43" fmla="*/ 328 h 612"/>
                  <a:gd name="T44" fmla="*/ 141 w 191"/>
                  <a:gd name="T45" fmla="*/ 314 h 612"/>
                  <a:gd name="T46" fmla="*/ 143 w 191"/>
                  <a:gd name="T47" fmla="*/ 306 h 612"/>
                  <a:gd name="T48" fmla="*/ 145 w 191"/>
                  <a:gd name="T49" fmla="*/ 301 h 612"/>
                  <a:gd name="T50" fmla="*/ 147 w 191"/>
                  <a:gd name="T51" fmla="*/ 284 h 612"/>
                  <a:gd name="T52" fmla="*/ 149 w 191"/>
                  <a:gd name="T53" fmla="*/ 274 h 612"/>
                  <a:gd name="T54" fmla="*/ 150 w 191"/>
                  <a:gd name="T55" fmla="*/ 266 h 612"/>
                  <a:gd name="T56" fmla="*/ 152 w 191"/>
                  <a:gd name="T57" fmla="*/ 252 h 612"/>
                  <a:gd name="T58" fmla="*/ 154 w 191"/>
                  <a:gd name="T59" fmla="*/ 244 h 612"/>
                  <a:gd name="T60" fmla="*/ 156 w 191"/>
                  <a:gd name="T61" fmla="*/ 231 h 612"/>
                  <a:gd name="T62" fmla="*/ 158 w 191"/>
                  <a:gd name="T63" fmla="*/ 221 h 612"/>
                  <a:gd name="T64" fmla="*/ 158 w 191"/>
                  <a:gd name="T65" fmla="*/ 213 h 612"/>
                  <a:gd name="T66" fmla="*/ 160 w 191"/>
                  <a:gd name="T67" fmla="*/ 199 h 612"/>
                  <a:gd name="T68" fmla="*/ 162 w 191"/>
                  <a:gd name="T69" fmla="*/ 195 h 612"/>
                  <a:gd name="T70" fmla="*/ 164 w 191"/>
                  <a:gd name="T71" fmla="*/ 186 h 612"/>
                  <a:gd name="T72" fmla="*/ 165 w 191"/>
                  <a:gd name="T73" fmla="*/ 173 h 612"/>
                  <a:gd name="T74" fmla="*/ 165 w 191"/>
                  <a:gd name="T75" fmla="*/ 164 h 612"/>
                  <a:gd name="T76" fmla="*/ 167 w 191"/>
                  <a:gd name="T77" fmla="*/ 155 h 612"/>
                  <a:gd name="T78" fmla="*/ 169 w 191"/>
                  <a:gd name="T79" fmla="*/ 146 h 612"/>
                  <a:gd name="T80" fmla="*/ 169 w 191"/>
                  <a:gd name="T81" fmla="*/ 137 h 612"/>
                  <a:gd name="T82" fmla="*/ 171 w 191"/>
                  <a:gd name="T83" fmla="*/ 129 h 612"/>
                  <a:gd name="T84" fmla="*/ 173 w 191"/>
                  <a:gd name="T85" fmla="*/ 124 h 612"/>
                  <a:gd name="T86" fmla="*/ 173 w 191"/>
                  <a:gd name="T87" fmla="*/ 115 h 612"/>
                  <a:gd name="T88" fmla="*/ 175 w 191"/>
                  <a:gd name="T89" fmla="*/ 106 h 612"/>
                  <a:gd name="T90" fmla="*/ 175 w 191"/>
                  <a:gd name="T91" fmla="*/ 97 h 612"/>
                  <a:gd name="T92" fmla="*/ 177 w 191"/>
                  <a:gd name="T93" fmla="*/ 93 h 612"/>
                  <a:gd name="T94" fmla="*/ 177 w 191"/>
                  <a:gd name="T95" fmla="*/ 84 h 612"/>
                  <a:gd name="T96" fmla="*/ 179 w 191"/>
                  <a:gd name="T97" fmla="*/ 80 h 612"/>
                  <a:gd name="T98" fmla="*/ 180 w 191"/>
                  <a:gd name="T99" fmla="*/ 71 h 612"/>
                  <a:gd name="T100" fmla="*/ 182 w 191"/>
                  <a:gd name="T101" fmla="*/ 53 h 612"/>
                  <a:gd name="T102" fmla="*/ 184 w 191"/>
                  <a:gd name="T103" fmla="*/ 44 h 612"/>
                  <a:gd name="T104" fmla="*/ 186 w 191"/>
                  <a:gd name="T105" fmla="*/ 27 h 612"/>
                  <a:gd name="T106" fmla="*/ 188 w 191"/>
                  <a:gd name="T107" fmla="*/ 22 h 612"/>
                  <a:gd name="T108" fmla="*/ 188 w 191"/>
                  <a:gd name="T109" fmla="*/ 13 h 612"/>
                  <a:gd name="T110" fmla="*/ 190 w 191"/>
                  <a:gd name="T111" fmla="*/ 9 h 612"/>
                  <a:gd name="T112" fmla="*/ 190 w 191"/>
                  <a:gd name="T113" fmla="*/ 0 h 61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1"/>
                  <a:gd name="T172" fmla="*/ 0 h 612"/>
                  <a:gd name="T173" fmla="*/ 191 w 191"/>
                  <a:gd name="T174" fmla="*/ 612 h 61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1" h="612">
                    <a:moveTo>
                      <a:pt x="0" y="611"/>
                    </a:moveTo>
                    <a:lnTo>
                      <a:pt x="21" y="602"/>
                    </a:lnTo>
                    <a:lnTo>
                      <a:pt x="55" y="584"/>
                    </a:lnTo>
                    <a:lnTo>
                      <a:pt x="62" y="576"/>
                    </a:lnTo>
                    <a:lnTo>
                      <a:pt x="68" y="567"/>
                    </a:lnTo>
                    <a:lnTo>
                      <a:pt x="71" y="563"/>
                    </a:lnTo>
                    <a:lnTo>
                      <a:pt x="73" y="558"/>
                    </a:lnTo>
                    <a:lnTo>
                      <a:pt x="81" y="545"/>
                    </a:lnTo>
                    <a:lnTo>
                      <a:pt x="83" y="540"/>
                    </a:lnTo>
                    <a:lnTo>
                      <a:pt x="84" y="540"/>
                    </a:lnTo>
                    <a:lnTo>
                      <a:pt x="84" y="536"/>
                    </a:lnTo>
                    <a:lnTo>
                      <a:pt x="88" y="527"/>
                    </a:lnTo>
                    <a:lnTo>
                      <a:pt x="90" y="527"/>
                    </a:lnTo>
                    <a:lnTo>
                      <a:pt x="92" y="518"/>
                    </a:lnTo>
                    <a:lnTo>
                      <a:pt x="94" y="514"/>
                    </a:lnTo>
                    <a:lnTo>
                      <a:pt x="96" y="509"/>
                    </a:lnTo>
                    <a:lnTo>
                      <a:pt x="98" y="505"/>
                    </a:lnTo>
                    <a:lnTo>
                      <a:pt x="100" y="500"/>
                    </a:lnTo>
                    <a:lnTo>
                      <a:pt x="101" y="496"/>
                    </a:lnTo>
                    <a:lnTo>
                      <a:pt x="103" y="487"/>
                    </a:lnTo>
                    <a:lnTo>
                      <a:pt x="105" y="482"/>
                    </a:lnTo>
                    <a:lnTo>
                      <a:pt x="111" y="465"/>
                    </a:lnTo>
                    <a:lnTo>
                      <a:pt x="113" y="456"/>
                    </a:lnTo>
                    <a:lnTo>
                      <a:pt x="117" y="439"/>
                    </a:lnTo>
                    <a:lnTo>
                      <a:pt x="117" y="434"/>
                    </a:lnTo>
                    <a:lnTo>
                      <a:pt x="118" y="434"/>
                    </a:lnTo>
                    <a:lnTo>
                      <a:pt x="118" y="429"/>
                    </a:lnTo>
                    <a:lnTo>
                      <a:pt x="120" y="421"/>
                    </a:lnTo>
                    <a:lnTo>
                      <a:pt x="126" y="403"/>
                    </a:lnTo>
                    <a:lnTo>
                      <a:pt x="126" y="398"/>
                    </a:lnTo>
                    <a:lnTo>
                      <a:pt x="126" y="394"/>
                    </a:lnTo>
                    <a:lnTo>
                      <a:pt x="128" y="390"/>
                    </a:lnTo>
                    <a:lnTo>
                      <a:pt x="130" y="381"/>
                    </a:lnTo>
                    <a:lnTo>
                      <a:pt x="130" y="376"/>
                    </a:lnTo>
                    <a:lnTo>
                      <a:pt x="132" y="372"/>
                    </a:lnTo>
                    <a:lnTo>
                      <a:pt x="132" y="368"/>
                    </a:lnTo>
                    <a:lnTo>
                      <a:pt x="134" y="363"/>
                    </a:lnTo>
                    <a:lnTo>
                      <a:pt x="135" y="354"/>
                    </a:lnTo>
                    <a:lnTo>
                      <a:pt x="135" y="345"/>
                    </a:lnTo>
                    <a:lnTo>
                      <a:pt x="137" y="341"/>
                    </a:lnTo>
                    <a:lnTo>
                      <a:pt x="137" y="337"/>
                    </a:lnTo>
                    <a:lnTo>
                      <a:pt x="139" y="337"/>
                    </a:lnTo>
                    <a:lnTo>
                      <a:pt x="139" y="332"/>
                    </a:lnTo>
                    <a:lnTo>
                      <a:pt x="139" y="328"/>
                    </a:lnTo>
                    <a:lnTo>
                      <a:pt x="141" y="319"/>
                    </a:lnTo>
                    <a:lnTo>
                      <a:pt x="141" y="314"/>
                    </a:lnTo>
                    <a:lnTo>
                      <a:pt x="143" y="310"/>
                    </a:lnTo>
                    <a:lnTo>
                      <a:pt x="143" y="306"/>
                    </a:lnTo>
                    <a:lnTo>
                      <a:pt x="145" y="306"/>
                    </a:lnTo>
                    <a:lnTo>
                      <a:pt x="145" y="301"/>
                    </a:lnTo>
                    <a:lnTo>
                      <a:pt x="145" y="297"/>
                    </a:lnTo>
                    <a:lnTo>
                      <a:pt x="147" y="284"/>
                    </a:lnTo>
                    <a:lnTo>
                      <a:pt x="149" y="279"/>
                    </a:lnTo>
                    <a:lnTo>
                      <a:pt x="149" y="274"/>
                    </a:lnTo>
                    <a:lnTo>
                      <a:pt x="149" y="270"/>
                    </a:lnTo>
                    <a:lnTo>
                      <a:pt x="150" y="266"/>
                    </a:lnTo>
                    <a:lnTo>
                      <a:pt x="152" y="257"/>
                    </a:lnTo>
                    <a:lnTo>
                      <a:pt x="152" y="252"/>
                    </a:lnTo>
                    <a:lnTo>
                      <a:pt x="152" y="248"/>
                    </a:lnTo>
                    <a:lnTo>
                      <a:pt x="154" y="244"/>
                    </a:lnTo>
                    <a:lnTo>
                      <a:pt x="154" y="239"/>
                    </a:lnTo>
                    <a:lnTo>
                      <a:pt x="156" y="231"/>
                    </a:lnTo>
                    <a:lnTo>
                      <a:pt x="156" y="226"/>
                    </a:lnTo>
                    <a:lnTo>
                      <a:pt x="158" y="221"/>
                    </a:lnTo>
                    <a:lnTo>
                      <a:pt x="158" y="217"/>
                    </a:lnTo>
                    <a:lnTo>
                      <a:pt x="158" y="213"/>
                    </a:lnTo>
                    <a:lnTo>
                      <a:pt x="160" y="203"/>
                    </a:lnTo>
                    <a:lnTo>
                      <a:pt x="160" y="199"/>
                    </a:lnTo>
                    <a:lnTo>
                      <a:pt x="162" y="199"/>
                    </a:lnTo>
                    <a:lnTo>
                      <a:pt x="162" y="195"/>
                    </a:lnTo>
                    <a:lnTo>
                      <a:pt x="162" y="190"/>
                    </a:lnTo>
                    <a:lnTo>
                      <a:pt x="164" y="186"/>
                    </a:lnTo>
                    <a:lnTo>
                      <a:pt x="164" y="182"/>
                    </a:lnTo>
                    <a:lnTo>
                      <a:pt x="165" y="173"/>
                    </a:lnTo>
                    <a:lnTo>
                      <a:pt x="165" y="168"/>
                    </a:lnTo>
                    <a:lnTo>
                      <a:pt x="165" y="164"/>
                    </a:lnTo>
                    <a:lnTo>
                      <a:pt x="167" y="160"/>
                    </a:lnTo>
                    <a:lnTo>
                      <a:pt x="167" y="155"/>
                    </a:lnTo>
                    <a:lnTo>
                      <a:pt x="167" y="150"/>
                    </a:lnTo>
                    <a:lnTo>
                      <a:pt x="169" y="146"/>
                    </a:lnTo>
                    <a:lnTo>
                      <a:pt x="169" y="142"/>
                    </a:lnTo>
                    <a:lnTo>
                      <a:pt x="169" y="137"/>
                    </a:lnTo>
                    <a:lnTo>
                      <a:pt x="171" y="133"/>
                    </a:lnTo>
                    <a:lnTo>
                      <a:pt x="171" y="129"/>
                    </a:lnTo>
                    <a:lnTo>
                      <a:pt x="171" y="124"/>
                    </a:lnTo>
                    <a:lnTo>
                      <a:pt x="173" y="124"/>
                    </a:lnTo>
                    <a:lnTo>
                      <a:pt x="173" y="120"/>
                    </a:lnTo>
                    <a:lnTo>
                      <a:pt x="173" y="115"/>
                    </a:lnTo>
                    <a:lnTo>
                      <a:pt x="175" y="111"/>
                    </a:lnTo>
                    <a:lnTo>
                      <a:pt x="175" y="106"/>
                    </a:lnTo>
                    <a:lnTo>
                      <a:pt x="175" y="102"/>
                    </a:lnTo>
                    <a:lnTo>
                      <a:pt x="175" y="97"/>
                    </a:lnTo>
                    <a:lnTo>
                      <a:pt x="177" y="97"/>
                    </a:lnTo>
                    <a:lnTo>
                      <a:pt x="177" y="93"/>
                    </a:lnTo>
                    <a:lnTo>
                      <a:pt x="177" y="89"/>
                    </a:lnTo>
                    <a:lnTo>
                      <a:pt x="177" y="84"/>
                    </a:lnTo>
                    <a:lnTo>
                      <a:pt x="179" y="84"/>
                    </a:lnTo>
                    <a:lnTo>
                      <a:pt x="179" y="80"/>
                    </a:lnTo>
                    <a:lnTo>
                      <a:pt x="179" y="75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82" y="53"/>
                    </a:lnTo>
                    <a:lnTo>
                      <a:pt x="182" y="49"/>
                    </a:lnTo>
                    <a:lnTo>
                      <a:pt x="184" y="44"/>
                    </a:lnTo>
                    <a:lnTo>
                      <a:pt x="184" y="40"/>
                    </a:lnTo>
                    <a:lnTo>
                      <a:pt x="186" y="27"/>
                    </a:lnTo>
                    <a:lnTo>
                      <a:pt x="186" y="22"/>
                    </a:lnTo>
                    <a:lnTo>
                      <a:pt x="188" y="22"/>
                    </a:lnTo>
                    <a:lnTo>
                      <a:pt x="188" y="18"/>
                    </a:lnTo>
                    <a:lnTo>
                      <a:pt x="188" y="13"/>
                    </a:lnTo>
                    <a:lnTo>
                      <a:pt x="188" y="9"/>
                    </a:lnTo>
                    <a:lnTo>
                      <a:pt x="190" y="9"/>
                    </a:lnTo>
                    <a:lnTo>
                      <a:pt x="190" y="5"/>
                    </a:lnTo>
                    <a:lnTo>
                      <a:pt x="190" y="0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1" name="Freeform 9"/>
              <p:cNvSpPr>
                <a:spLocks/>
              </p:cNvSpPr>
              <p:nvPr/>
            </p:nvSpPr>
            <p:spPr bwMode="auto">
              <a:xfrm>
                <a:off x="2686" y="3147"/>
                <a:ext cx="44" cy="214"/>
              </a:xfrm>
              <a:custGeom>
                <a:avLst/>
                <a:gdLst>
                  <a:gd name="T0" fmla="*/ 0 w 44"/>
                  <a:gd name="T1" fmla="*/ 213 h 214"/>
                  <a:gd name="T2" fmla="*/ 0 w 44"/>
                  <a:gd name="T3" fmla="*/ 213 h 214"/>
                  <a:gd name="T4" fmla="*/ 0 w 44"/>
                  <a:gd name="T5" fmla="*/ 208 h 214"/>
                  <a:gd name="T6" fmla="*/ 2 w 44"/>
                  <a:gd name="T7" fmla="*/ 208 h 214"/>
                  <a:gd name="T8" fmla="*/ 2 w 44"/>
                  <a:gd name="T9" fmla="*/ 204 h 214"/>
                  <a:gd name="T10" fmla="*/ 2 w 44"/>
                  <a:gd name="T11" fmla="*/ 200 h 214"/>
                  <a:gd name="T12" fmla="*/ 4 w 44"/>
                  <a:gd name="T13" fmla="*/ 191 h 214"/>
                  <a:gd name="T14" fmla="*/ 4 w 44"/>
                  <a:gd name="T15" fmla="*/ 186 h 214"/>
                  <a:gd name="T16" fmla="*/ 5 w 44"/>
                  <a:gd name="T17" fmla="*/ 186 h 214"/>
                  <a:gd name="T18" fmla="*/ 5 w 44"/>
                  <a:gd name="T19" fmla="*/ 182 h 214"/>
                  <a:gd name="T20" fmla="*/ 5 w 44"/>
                  <a:gd name="T21" fmla="*/ 178 h 214"/>
                  <a:gd name="T22" fmla="*/ 5 w 44"/>
                  <a:gd name="T23" fmla="*/ 173 h 214"/>
                  <a:gd name="T24" fmla="*/ 7 w 44"/>
                  <a:gd name="T25" fmla="*/ 169 h 214"/>
                  <a:gd name="T26" fmla="*/ 7 w 44"/>
                  <a:gd name="T27" fmla="*/ 164 h 214"/>
                  <a:gd name="T28" fmla="*/ 9 w 44"/>
                  <a:gd name="T29" fmla="*/ 160 h 214"/>
                  <a:gd name="T30" fmla="*/ 9 w 44"/>
                  <a:gd name="T31" fmla="*/ 155 h 214"/>
                  <a:gd name="T32" fmla="*/ 9 w 44"/>
                  <a:gd name="T33" fmla="*/ 151 h 214"/>
                  <a:gd name="T34" fmla="*/ 11 w 44"/>
                  <a:gd name="T35" fmla="*/ 147 h 214"/>
                  <a:gd name="T36" fmla="*/ 11 w 44"/>
                  <a:gd name="T37" fmla="*/ 142 h 214"/>
                  <a:gd name="T38" fmla="*/ 13 w 44"/>
                  <a:gd name="T39" fmla="*/ 138 h 214"/>
                  <a:gd name="T40" fmla="*/ 13 w 44"/>
                  <a:gd name="T41" fmla="*/ 133 h 214"/>
                  <a:gd name="T42" fmla="*/ 13 w 44"/>
                  <a:gd name="T43" fmla="*/ 129 h 214"/>
                  <a:gd name="T44" fmla="*/ 15 w 44"/>
                  <a:gd name="T45" fmla="*/ 125 h 214"/>
                  <a:gd name="T46" fmla="*/ 15 w 44"/>
                  <a:gd name="T47" fmla="*/ 120 h 214"/>
                  <a:gd name="T48" fmla="*/ 15 w 44"/>
                  <a:gd name="T49" fmla="*/ 115 h 214"/>
                  <a:gd name="T50" fmla="*/ 17 w 44"/>
                  <a:gd name="T51" fmla="*/ 115 h 214"/>
                  <a:gd name="T52" fmla="*/ 17 w 44"/>
                  <a:gd name="T53" fmla="*/ 111 h 214"/>
                  <a:gd name="T54" fmla="*/ 17 w 44"/>
                  <a:gd name="T55" fmla="*/ 107 h 214"/>
                  <a:gd name="T56" fmla="*/ 19 w 44"/>
                  <a:gd name="T57" fmla="*/ 107 h 214"/>
                  <a:gd name="T58" fmla="*/ 19 w 44"/>
                  <a:gd name="T59" fmla="*/ 102 h 214"/>
                  <a:gd name="T60" fmla="*/ 19 w 44"/>
                  <a:gd name="T61" fmla="*/ 98 h 214"/>
                  <a:gd name="T62" fmla="*/ 21 w 44"/>
                  <a:gd name="T63" fmla="*/ 98 h 214"/>
                  <a:gd name="T64" fmla="*/ 21 w 44"/>
                  <a:gd name="T65" fmla="*/ 93 h 214"/>
                  <a:gd name="T66" fmla="*/ 21 w 44"/>
                  <a:gd name="T67" fmla="*/ 89 h 214"/>
                  <a:gd name="T68" fmla="*/ 22 w 44"/>
                  <a:gd name="T69" fmla="*/ 84 h 214"/>
                  <a:gd name="T70" fmla="*/ 22 w 44"/>
                  <a:gd name="T71" fmla="*/ 80 h 214"/>
                  <a:gd name="T72" fmla="*/ 22 w 44"/>
                  <a:gd name="T73" fmla="*/ 76 h 214"/>
                  <a:gd name="T74" fmla="*/ 24 w 44"/>
                  <a:gd name="T75" fmla="*/ 76 h 214"/>
                  <a:gd name="T76" fmla="*/ 24 w 44"/>
                  <a:gd name="T77" fmla="*/ 71 h 214"/>
                  <a:gd name="T78" fmla="*/ 24 w 44"/>
                  <a:gd name="T79" fmla="*/ 67 h 214"/>
                  <a:gd name="T80" fmla="*/ 26 w 44"/>
                  <a:gd name="T81" fmla="*/ 67 h 214"/>
                  <a:gd name="T82" fmla="*/ 26 w 44"/>
                  <a:gd name="T83" fmla="*/ 62 h 214"/>
                  <a:gd name="T84" fmla="*/ 26 w 44"/>
                  <a:gd name="T85" fmla="*/ 58 h 214"/>
                  <a:gd name="T86" fmla="*/ 28 w 44"/>
                  <a:gd name="T87" fmla="*/ 58 h 214"/>
                  <a:gd name="T88" fmla="*/ 28 w 44"/>
                  <a:gd name="T89" fmla="*/ 54 h 214"/>
                  <a:gd name="T90" fmla="*/ 28 w 44"/>
                  <a:gd name="T91" fmla="*/ 49 h 214"/>
                  <a:gd name="T92" fmla="*/ 30 w 44"/>
                  <a:gd name="T93" fmla="*/ 49 h 214"/>
                  <a:gd name="T94" fmla="*/ 30 w 44"/>
                  <a:gd name="T95" fmla="*/ 44 h 214"/>
                  <a:gd name="T96" fmla="*/ 32 w 44"/>
                  <a:gd name="T97" fmla="*/ 40 h 214"/>
                  <a:gd name="T98" fmla="*/ 32 w 44"/>
                  <a:gd name="T99" fmla="*/ 36 h 214"/>
                  <a:gd name="T100" fmla="*/ 33 w 44"/>
                  <a:gd name="T101" fmla="*/ 36 h 214"/>
                  <a:gd name="T102" fmla="*/ 33 w 44"/>
                  <a:gd name="T103" fmla="*/ 31 h 214"/>
                  <a:gd name="T104" fmla="*/ 33 w 44"/>
                  <a:gd name="T105" fmla="*/ 27 h 214"/>
                  <a:gd name="T106" fmla="*/ 35 w 44"/>
                  <a:gd name="T107" fmla="*/ 27 h 214"/>
                  <a:gd name="T108" fmla="*/ 35 w 44"/>
                  <a:gd name="T109" fmla="*/ 22 h 214"/>
                  <a:gd name="T110" fmla="*/ 37 w 44"/>
                  <a:gd name="T111" fmla="*/ 18 h 214"/>
                  <a:gd name="T112" fmla="*/ 37 w 44"/>
                  <a:gd name="T113" fmla="*/ 14 h 214"/>
                  <a:gd name="T114" fmla="*/ 39 w 44"/>
                  <a:gd name="T115" fmla="*/ 14 h 214"/>
                  <a:gd name="T116" fmla="*/ 39 w 44"/>
                  <a:gd name="T117" fmla="*/ 9 h 214"/>
                  <a:gd name="T118" fmla="*/ 41 w 44"/>
                  <a:gd name="T119" fmla="*/ 9 h 214"/>
                  <a:gd name="T120" fmla="*/ 41 w 44"/>
                  <a:gd name="T121" fmla="*/ 5 h 214"/>
                  <a:gd name="T122" fmla="*/ 43 w 44"/>
                  <a:gd name="T123" fmla="*/ 0 h 21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4"/>
                  <a:gd name="T187" fmla="*/ 0 h 214"/>
                  <a:gd name="T188" fmla="*/ 44 w 44"/>
                  <a:gd name="T189" fmla="*/ 214 h 21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4" h="214">
                    <a:moveTo>
                      <a:pt x="0" y="213"/>
                    </a:moveTo>
                    <a:lnTo>
                      <a:pt x="0" y="213"/>
                    </a:lnTo>
                    <a:lnTo>
                      <a:pt x="0" y="208"/>
                    </a:lnTo>
                    <a:lnTo>
                      <a:pt x="2" y="208"/>
                    </a:lnTo>
                    <a:lnTo>
                      <a:pt x="2" y="204"/>
                    </a:lnTo>
                    <a:lnTo>
                      <a:pt x="2" y="200"/>
                    </a:lnTo>
                    <a:lnTo>
                      <a:pt x="4" y="191"/>
                    </a:lnTo>
                    <a:lnTo>
                      <a:pt x="4" y="186"/>
                    </a:lnTo>
                    <a:lnTo>
                      <a:pt x="5" y="186"/>
                    </a:lnTo>
                    <a:lnTo>
                      <a:pt x="5" y="182"/>
                    </a:lnTo>
                    <a:lnTo>
                      <a:pt x="5" y="178"/>
                    </a:lnTo>
                    <a:lnTo>
                      <a:pt x="5" y="173"/>
                    </a:lnTo>
                    <a:lnTo>
                      <a:pt x="7" y="169"/>
                    </a:lnTo>
                    <a:lnTo>
                      <a:pt x="7" y="164"/>
                    </a:lnTo>
                    <a:lnTo>
                      <a:pt x="9" y="160"/>
                    </a:lnTo>
                    <a:lnTo>
                      <a:pt x="9" y="155"/>
                    </a:lnTo>
                    <a:lnTo>
                      <a:pt x="9" y="151"/>
                    </a:lnTo>
                    <a:lnTo>
                      <a:pt x="11" y="147"/>
                    </a:lnTo>
                    <a:lnTo>
                      <a:pt x="11" y="142"/>
                    </a:lnTo>
                    <a:lnTo>
                      <a:pt x="13" y="138"/>
                    </a:lnTo>
                    <a:lnTo>
                      <a:pt x="13" y="133"/>
                    </a:lnTo>
                    <a:lnTo>
                      <a:pt x="13" y="129"/>
                    </a:lnTo>
                    <a:lnTo>
                      <a:pt x="15" y="125"/>
                    </a:lnTo>
                    <a:lnTo>
                      <a:pt x="15" y="120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7" y="111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2"/>
                    </a:lnTo>
                    <a:lnTo>
                      <a:pt x="19" y="98"/>
                    </a:lnTo>
                    <a:lnTo>
                      <a:pt x="21" y="98"/>
                    </a:lnTo>
                    <a:lnTo>
                      <a:pt x="21" y="93"/>
                    </a:lnTo>
                    <a:lnTo>
                      <a:pt x="21" y="89"/>
                    </a:lnTo>
                    <a:lnTo>
                      <a:pt x="22" y="84"/>
                    </a:lnTo>
                    <a:lnTo>
                      <a:pt x="22" y="80"/>
                    </a:lnTo>
                    <a:lnTo>
                      <a:pt x="22" y="76"/>
                    </a:lnTo>
                    <a:lnTo>
                      <a:pt x="24" y="76"/>
                    </a:lnTo>
                    <a:lnTo>
                      <a:pt x="24" y="71"/>
                    </a:lnTo>
                    <a:lnTo>
                      <a:pt x="24" y="67"/>
                    </a:lnTo>
                    <a:lnTo>
                      <a:pt x="26" y="67"/>
                    </a:lnTo>
                    <a:lnTo>
                      <a:pt x="26" y="62"/>
                    </a:lnTo>
                    <a:lnTo>
                      <a:pt x="26" y="58"/>
                    </a:lnTo>
                    <a:lnTo>
                      <a:pt x="28" y="58"/>
                    </a:lnTo>
                    <a:lnTo>
                      <a:pt x="28" y="54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0" y="44"/>
                    </a:lnTo>
                    <a:lnTo>
                      <a:pt x="32" y="40"/>
                    </a:lnTo>
                    <a:lnTo>
                      <a:pt x="32" y="36"/>
                    </a:lnTo>
                    <a:lnTo>
                      <a:pt x="33" y="36"/>
                    </a:lnTo>
                    <a:lnTo>
                      <a:pt x="33" y="31"/>
                    </a:lnTo>
                    <a:lnTo>
                      <a:pt x="33" y="27"/>
                    </a:lnTo>
                    <a:lnTo>
                      <a:pt x="35" y="27"/>
                    </a:lnTo>
                    <a:lnTo>
                      <a:pt x="35" y="22"/>
                    </a:lnTo>
                    <a:lnTo>
                      <a:pt x="37" y="18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39" y="9"/>
                    </a:lnTo>
                    <a:lnTo>
                      <a:pt x="41" y="9"/>
                    </a:lnTo>
                    <a:lnTo>
                      <a:pt x="41" y="5"/>
                    </a:lnTo>
                    <a:lnTo>
                      <a:pt x="43" y="0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2" name="Freeform 10"/>
              <p:cNvSpPr>
                <a:spLocks/>
              </p:cNvSpPr>
              <p:nvPr/>
            </p:nvSpPr>
            <p:spPr bwMode="auto">
              <a:xfrm>
                <a:off x="2729" y="3121"/>
                <a:ext cx="34" cy="27"/>
              </a:xfrm>
              <a:custGeom>
                <a:avLst/>
                <a:gdLst>
                  <a:gd name="T0" fmla="*/ 0 w 34"/>
                  <a:gd name="T1" fmla="*/ 26 h 27"/>
                  <a:gd name="T2" fmla="*/ 0 w 34"/>
                  <a:gd name="T3" fmla="*/ 26 h 27"/>
                  <a:gd name="T4" fmla="*/ 0 w 34"/>
                  <a:gd name="T5" fmla="*/ 22 h 27"/>
                  <a:gd name="T6" fmla="*/ 2 w 34"/>
                  <a:gd name="T7" fmla="*/ 22 h 27"/>
                  <a:gd name="T8" fmla="*/ 2 w 34"/>
                  <a:gd name="T9" fmla="*/ 18 h 27"/>
                  <a:gd name="T10" fmla="*/ 4 w 34"/>
                  <a:gd name="T11" fmla="*/ 18 h 27"/>
                  <a:gd name="T12" fmla="*/ 4 w 34"/>
                  <a:gd name="T13" fmla="*/ 13 h 27"/>
                  <a:gd name="T14" fmla="*/ 6 w 34"/>
                  <a:gd name="T15" fmla="*/ 13 h 27"/>
                  <a:gd name="T16" fmla="*/ 8 w 34"/>
                  <a:gd name="T17" fmla="*/ 9 h 27"/>
                  <a:gd name="T18" fmla="*/ 10 w 34"/>
                  <a:gd name="T19" fmla="*/ 9 h 27"/>
                  <a:gd name="T20" fmla="*/ 10 w 34"/>
                  <a:gd name="T21" fmla="*/ 5 h 27"/>
                  <a:gd name="T22" fmla="*/ 12 w 34"/>
                  <a:gd name="T23" fmla="*/ 5 h 27"/>
                  <a:gd name="T24" fmla="*/ 13 w 34"/>
                  <a:gd name="T25" fmla="*/ 5 h 27"/>
                  <a:gd name="T26" fmla="*/ 13 w 34"/>
                  <a:gd name="T27" fmla="*/ 0 h 27"/>
                  <a:gd name="T28" fmla="*/ 15 w 34"/>
                  <a:gd name="T29" fmla="*/ 0 h 27"/>
                  <a:gd name="T30" fmla="*/ 18 w 34"/>
                  <a:gd name="T31" fmla="*/ 0 h 27"/>
                  <a:gd name="T32" fmla="*/ 19 w 34"/>
                  <a:gd name="T33" fmla="*/ 0 h 27"/>
                  <a:gd name="T34" fmla="*/ 21 w 34"/>
                  <a:gd name="T35" fmla="*/ 0 h 27"/>
                  <a:gd name="T36" fmla="*/ 23 w 34"/>
                  <a:gd name="T37" fmla="*/ 0 h 27"/>
                  <a:gd name="T38" fmla="*/ 25 w 34"/>
                  <a:gd name="T39" fmla="*/ 0 h 27"/>
                  <a:gd name="T40" fmla="*/ 25 w 34"/>
                  <a:gd name="T41" fmla="*/ 5 h 27"/>
                  <a:gd name="T42" fmla="*/ 27 w 34"/>
                  <a:gd name="T43" fmla="*/ 5 h 27"/>
                  <a:gd name="T44" fmla="*/ 29 w 34"/>
                  <a:gd name="T45" fmla="*/ 5 h 27"/>
                  <a:gd name="T46" fmla="*/ 29 w 34"/>
                  <a:gd name="T47" fmla="*/ 9 h 27"/>
                  <a:gd name="T48" fmla="*/ 31 w 34"/>
                  <a:gd name="T49" fmla="*/ 9 h 27"/>
                  <a:gd name="T50" fmla="*/ 31 w 34"/>
                  <a:gd name="T51" fmla="*/ 13 h 27"/>
                  <a:gd name="T52" fmla="*/ 33 w 34"/>
                  <a:gd name="T53" fmla="*/ 13 h 2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4"/>
                  <a:gd name="T82" fmla="*/ 0 h 27"/>
                  <a:gd name="T83" fmla="*/ 34 w 34"/>
                  <a:gd name="T84" fmla="*/ 27 h 2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4" h="27">
                    <a:moveTo>
                      <a:pt x="0" y="26"/>
                    </a:moveTo>
                    <a:lnTo>
                      <a:pt x="0" y="26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2" y="18"/>
                    </a:lnTo>
                    <a:lnTo>
                      <a:pt x="4" y="18"/>
                    </a:lnTo>
                    <a:lnTo>
                      <a:pt x="4" y="13"/>
                    </a:lnTo>
                    <a:lnTo>
                      <a:pt x="6" y="13"/>
                    </a:lnTo>
                    <a:lnTo>
                      <a:pt x="8" y="9"/>
                    </a:lnTo>
                    <a:lnTo>
                      <a:pt x="10" y="9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5" y="5"/>
                    </a:lnTo>
                    <a:lnTo>
                      <a:pt x="27" y="5"/>
                    </a:lnTo>
                    <a:lnTo>
                      <a:pt x="29" y="5"/>
                    </a:lnTo>
                    <a:lnTo>
                      <a:pt x="29" y="9"/>
                    </a:lnTo>
                    <a:lnTo>
                      <a:pt x="31" y="9"/>
                    </a:lnTo>
                    <a:lnTo>
                      <a:pt x="31" y="13"/>
                    </a:lnTo>
                    <a:lnTo>
                      <a:pt x="33" y="13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3" name="Freeform 11"/>
              <p:cNvSpPr>
                <a:spLocks/>
              </p:cNvSpPr>
              <p:nvPr/>
            </p:nvSpPr>
            <p:spPr bwMode="auto">
              <a:xfrm>
                <a:off x="2762" y="3134"/>
                <a:ext cx="46" cy="205"/>
              </a:xfrm>
              <a:custGeom>
                <a:avLst/>
                <a:gdLst>
                  <a:gd name="T0" fmla="*/ 0 w 46"/>
                  <a:gd name="T1" fmla="*/ 0 h 205"/>
                  <a:gd name="T2" fmla="*/ 0 w 46"/>
                  <a:gd name="T3" fmla="*/ 0 h 205"/>
                  <a:gd name="T4" fmla="*/ 2 w 46"/>
                  <a:gd name="T5" fmla="*/ 0 h 205"/>
                  <a:gd name="T6" fmla="*/ 2 w 46"/>
                  <a:gd name="T7" fmla="*/ 5 h 205"/>
                  <a:gd name="T8" fmla="*/ 4 w 46"/>
                  <a:gd name="T9" fmla="*/ 5 h 205"/>
                  <a:gd name="T10" fmla="*/ 4 w 46"/>
                  <a:gd name="T11" fmla="*/ 9 h 205"/>
                  <a:gd name="T12" fmla="*/ 6 w 46"/>
                  <a:gd name="T13" fmla="*/ 9 h 205"/>
                  <a:gd name="T14" fmla="*/ 6 w 46"/>
                  <a:gd name="T15" fmla="*/ 13 h 205"/>
                  <a:gd name="T16" fmla="*/ 8 w 46"/>
                  <a:gd name="T17" fmla="*/ 13 h 205"/>
                  <a:gd name="T18" fmla="*/ 8 w 46"/>
                  <a:gd name="T19" fmla="*/ 18 h 205"/>
                  <a:gd name="T20" fmla="*/ 8 w 46"/>
                  <a:gd name="T21" fmla="*/ 22 h 205"/>
                  <a:gd name="T22" fmla="*/ 9 w 46"/>
                  <a:gd name="T23" fmla="*/ 22 h 205"/>
                  <a:gd name="T24" fmla="*/ 9 w 46"/>
                  <a:gd name="T25" fmla="*/ 27 h 205"/>
                  <a:gd name="T26" fmla="*/ 11 w 46"/>
                  <a:gd name="T27" fmla="*/ 27 h 205"/>
                  <a:gd name="T28" fmla="*/ 11 w 46"/>
                  <a:gd name="T29" fmla="*/ 31 h 205"/>
                  <a:gd name="T30" fmla="*/ 13 w 46"/>
                  <a:gd name="T31" fmla="*/ 36 h 205"/>
                  <a:gd name="T32" fmla="*/ 13 w 46"/>
                  <a:gd name="T33" fmla="*/ 40 h 205"/>
                  <a:gd name="T34" fmla="*/ 15 w 46"/>
                  <a:gd name="T35" fmla="*/ 40 h 205"/>
                  <a:gd name="T36" fmla="*/ 15 w 46"/>
                  <a:gd name="T37" fmla="*/ 44 h 205"/>
                  <a:gd name="T38" fmla="*/ 15 w 46"/>
                  <a:gd name="T39" fmla="*/ 49 h 205"/>
                  <a:gd name="T40" fmla="*/ 17 w 46"/>
                  <a:gd name="T41" fmla="*/ 49 h 205"/>
                  <a:gd name="T42" fmla="*/ 17 w 46"/>
                  <a:gd name="T43" fmla="*/ 54 h 205"/>
                  <a:gd name="T44" fmla="*/ 19 w 46"/>
                  <a:gd name="T45" fmla="*/ 54 h 205"/>
                  <a:gd name="T46" fmla="*/ 19 w 46"/>
                  <a:gd name="T47" fmla="*/ 58 h 205"/>
                  <a:gd name="T48" fmla="*/ 19 w 46"/>
                  <a:gd name="T49" fmla="*/ 62 h 205"/>
                  <a:gd name="T50" fmla="*/ 21 w 46"/>
                  <a:gd name="T51" fmla="*/ 62 h 205"/>
                  <a:gd name="T52" fmla="*/ 21 w 46"/>
                  <a:gd name="T53" fmla="*/ 67 h 205"/>
                  <a:gd name="T54" fmla="*/ 21 w 46"/>
                  <a:gd name="T55" fmla="*/ 71 h 205"/>
                  <a:gd name="T56" fmla="*/ 23 w 46"/>
                  <a:gd name="T57" fmla="*/ 71 h 205"/>
                  <a:gd name="T58" fmla="*/ 23 w 46"/>
                  <a:gd name="T59" fmla="*/ 75 h 205"/>
                  <a:gd name="T60" fmla="*/ 24 w 46"/>
                  <a:gd name="T61" fmla="*/ 80 h 205"/>
                  <a:gd name="T62" fmla="*/ 24 w 46"/>
                  <a:gd name="T63" fmla="*/ 84 h 205"/>
                  <a:gd name="T64" fmla="*/ 24 w 46"/>
                  <a:gd name="T65" fmla="*/ 89 h 205"/>
                  <a:gd name="T66" fmla="*/ 26 w 46"/>
                  <a:gd name="T67" fmla="*/ 93 h 205"/>
                  <a:gd name="T68" fmla="*/ 26 w 46"/>
                  <a:gd name="T69" fmla="*/ 97 h 205"/>
                  <a:gd name="T70" fmla="*/ 28 w 46"/>
                  <a:gd name="T71" fmla="*/ 102 h 205"/>
                  <a:gd name="T72" fmla="*/ 28 w 46"/>
                  <a:gd name="T73" fmla="*/ 107 h 205"/>
                  <a:gd name="T74" fmla="*/ 30 w 46"/>
                  <a:gd name="T75" fmla="*/ 111 h 205"/>
                  <a:gd name="T76" fmla="*/ 30 w 46"/>
                  <a:gd name="T77" fmla="*/ 115 h 205"/>
                  <a:gd name="T78" fmla="*/ 32 w 46"/>
                  <a:gd name="T79" fmla="*/ 120 h 205"/>
                  <a:gd name="T80" fmla="*/ 32 w 46"/>
                  <a:gd name="T81" fmla="*/ 124 h 205"/>
                  <a:gd name="T82" fmla="*/ 32 w 46"/>
                  <a:gd name="T83" fmla="*/ 129 h 205"/>
                  <a:gd name="T84" fmla="*/ 34 w 46"/>
                  <a:gd name="T85" fmla="*/ 133 h 205"/>
                  <a:gd name="T86" fmla="*/ 34 w 46"/>
                  <a:gd name="T87" fmla="*/ 138 h 205"/>
                  <a:gd name="T88" fmla="*/ 36 w 46"/>
                  <a:gd name="T89" fmla="*/ 142 h 205"/>
                  <a:gd name="T90" fmla="*/ 36 w 46"/>
                  <a:gd name="T91" fmla="*/ 146 h 205"/>
                  <a:gd name="T92" fmla="*/ 36 w 46"/>
                  <a:gd name="T93" fmla="*/ 151 h 205"/>
                  <a:gd name="T94" fmla="*/ 37 w 46"/>
                  <a:gd name="T95" fmla="*/ 155 h 205"/>
                  <a:gd name="T96" fmla="*/ 37 w 46"/>
                  <a:gd name="T97" fmla="*/ 160 h 205"/>
                  <a:gd name="T98" fmla="*/ 37 w 46"/>
                  <a:gd name="T99" fmla="*/ 164 h 205"/>
                  <a:gd name="T100" fmla="*/ 39 w 46"/>
                  <a:gd name="T101" fmla="*/ 164 h 205"/>
                  <a:gd name="T102" fmla="*/ 39 w 46"/>
                  <a:gd name="T103" fmla="*/ 168 h 205"/>
                  <a:gd name="T104" fmla="*/ 39 w 46"/>
                  <a:gd name="T105" fmla="*/ 173 h 205"/>
                  <a:gd name="T106" fmla="*/ 41 w 46"/>
                  <a:gd name="T107" fmla="*/ 177 h 205"/>
                  <a:gd name="T108" fmla="*/ 41 w 46"/>
                  <a:gd name="T109" fmla="*/ 182 h 205"/>
                  <a:gd name="T110" fmla="*/ 43 w 46"/>
                  <a:gd name="T111" fmla="*/ 186 h 205"/>
                  <a:gd name="T112" fmla="*/ 43 w 46"/>
                  <a:gd name="T113" fmla="*/ 191 h 205"/>
                  <a:gd name="T114" fmla="*/ 43 w 46"/>
                  <a:gd name="T115" fmla="*/ 195 h 205"/>
                  <a:gd name="T116" fmla="*/ 43 w 46"/>
                  <a:gd name="T117" fmla="*/ 199 h 205"/>
                  <a:gd name="T118" fmla="*/ 45 w 46"/>
                  <a:gd name="T119" fmla="*/ 199 h 205"/>
                  <a:gd name="T120" fmla="*/ 45 w 46"/>
                  <a:gd name="T121" fmla="*/ 204 h 20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6"/>
                  <a:gd name="T184" fmla="*/ 0 h 205"/>
                  <a:gd name="T185" fmla="*/ 46 w 46"/>
                  <a:gd name="T186" fmla="*/ 205 h 205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6" h="205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6" y="13"/>
                    </a:lnTo>
                    <a:lnTo>
                      <a:pt x="8" y="13"/>
                    </a:lnTo>
                    <a:lnTo>
                      <a:pt x="8" y="18"/>
                    </a:lnTo>
                    <a:lnTo>
                      <a:pt x="8" y="22"/>
                    </a:lnTo>
                    <a:lnTo>
                      <a:pt x="9" y="22"/>
                    </a:lnTo>
                    <a:lnTo>
                      <a:pt x="9" y="27"/>
                    </a:lnTo>
                    <a:lnTo>
                      <a:pt x="11" y="27"/>
                    </a:lnTo>
                    <a:lnTo>
                      <a:pt x="11" y="31"/>
                    </a:lnTo>
                    <a:lnTo>
                      <a:pt x="13" y="36"/>
                    </a:lnTo>
                    <a:lnTo>
                      <a:pt x="13" y="40"/>
                    </a:lnTo>
                    <a:lnTo>
                      <a:pt x="15" y="40"/>
                    </a:lnTo>
                    <a:lnTo>
                      <a:pt x="15" y="44"/>
                    </a:lnTo>
                    <a:lnTo>
                      <a:pt x="15" y="49"/>
                    </a:lnTo>
                    <a:lnTo>
                      <a:pt x="17" y="49"/>
                    </a:lnTo>
                    <a:lnTo>
                      <a:pt x="17" y="54"/>
                    </a:lnTo>
                    <a:lnTo>
                      <a:pt x="19" y="54"/>
                    </a:lnTo>
                    <a:lnTo>
                      <a:pt x="19" y="58"/>
                    </a:lnTo>
                    <a:lnTo>
                      <a:pt x="19" y="62"/>
                    </a:lnTo>
                    <a:lnTo>
                      <a:pt x="21" y="62"/>
                    </a:lnTo>
                    <a:lnTo>
                      <a:pt x="21" y="67"/>
                    </a:lnTo>
                    <a:lnTo>
                      <a:pt x="21" y="71"/>
                    </a:lnTo>
                    <a:lnTo>
                      <a:pt x="23" y="71"/>
                    </a:lnTo>
                    <a:lnTo>
                      <a:pt x="23" y="75"/>
                    </a:lnTo>
                    <a:lnTo>
                      <a:pt x="24" y="80"/>
                    </a:lnTo>
                    <a:lnTo>
                      <a:pt x="24" y="84"/>
                    </a:lnTo>
                    <a:lnTo>
                      <a:pt x="24" y="89"/>
                    </a:lnTo>
                    <a:lnTo>
                      <a:pt x="26" y="93"/>
                    </a:lnTo>
                    <a:lnTo>
                      <a:pt x="26" y="97"/>
                    </a:lnTo>
                    <a:lnTo>
                      <a:pt x="28" y="102"/>
                    </a:lnTo>
                    <a:lnTo>
                      <a:pt x="28" y="107"/>
                    </a:lnTo>
                    <a:lnTo>
                      <a:pt x="30" y="111"/>
                    </a:lnTo>
                    <a:lnTo>
                      <a:pt x="30" y="115"/>
                    </a:lnTo>
                    <a:lnTo>
                      <a:pt x="32" y="120"/>
                    </a:lnTo>
                    <a:lnTo>
                      <a:pt x="32" y="124"/>
                    </a:lnTo>
                    <a:lnTo>
                      <a:pt x="32" y="129"/>
                    </a:lnTo>
                    <a:lnTo>
                      <a:pt x="34" y="133"/>
                    </a:lnTo>
                    <a:lnTo>
                      <a:pt x="34" y="138"/>
                    </a:lnTo>
                    <a:lnTo>
                      <a:pt x="36" y="142"/>
                    </a:lnTo>
                    <a:lnTo>
                      <a:pt x="36" y="146"/>
                    </a:lnTo>
                    <a:lnTo>
                      <a:pt x="36" y="151"/>
                    </a:lnTo>
                    <a:lnTo>
                      <a:pt x="37" y="155"/>
                    </a:lnTo>
                    <a:lnTo>
                      <a:pt x="37" y="160"/>
                    </a:lnTo>
                    <a:lnTo>
                      <a:pt x="37" y="164"/>
                    </a:lnTo>
                    <a:lnTo>
                      <a:pt x="39" y="164"/>
                    </a:lnTo>
                    <a:lnTo>
                      <a:pt x="39" y="168"/>
                    </a:lnTo>
                    <a:lnTo>
                      <a:pt x="39" y="173"/>
                    </a:lnTo>
                    <a:lnTo>
                      <a:pt x="41" y="177"/>
                    </a:lnTo>
                    <a:lnTo>
                      <a:pt x="41" y="182"/>
                    </a:lnTo>
                    <a:lnTo>
                      <a:pt x="43" y="186"/>
                    </a:lnTo>
                    <a:lnTo>
                      <a:pt x="43" y="191"/>
                    </a:lnTo>
                    <a:lnTo>
                      <a:pt x="43" y="195"/>
                    </a:lnTo>
                    <a:lnTo>
                      <a:pt x="43" y="199"/>
                    </a:lnTo>
                    <a:lnTo>
                      <a:pt x="45" y="199"/>
                    </a:lnTo>
                    <a:lnTo>
                      <a:pt x="45" y="204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4" name="Freeform 12"/>
              <p:cNvSpPr>
                <a:spLocks/>
              </p:cNvSpPr>
              <p:nvPr/>
            </p:nvSpPr>
            <p:spPr bwMode="auto">
              <a:xfrm>
                <a:off x="2807" y="3338"/>
                <a:ext cx="137" cy="601"/>
              </a:xfrm>
              <a:custGeom>
                <a:avLst/>
                <a:gdLst>
                  <a:gd name="T0" fmla="*/ 0 w 137"/>
                  <a:gd name="T1" fmla="*/ 0 h 601"/>
                  <a:gd name="T2" fmla="*/ 0 w 137"/>
                  <a:gd name="T3" fmla="*/ 9 h 601"/>
                  <a:gd name="T4" fmla="*/ 2 w 137"/>
                  <a:gd name="T5" fmla="*/ 13 h 601"/>
                  <a:gd name="T6" fmla="*/ 4 w 137"/>
                  <a:gd name="T7" fmla="*/ 26 h 601"/>
                  <a:gd name="T8" fmla="*/ 6 w 137"/>
                  <a:gd name="T9" fmla="*/ 35 h 601"/>
                  <a:gd name="T10" fmla="*/ 6 w 137"/>
                  <a:gd name="T11" fmla="*/ 44 h 601"/>
                  <a:gd name="T12" fmla="*/ 7 w 137"/>
                  <a:gd name="T13" fmla="*/ 48 h 601"/>
                  <a:gd name="T14" fmla="*/ 9 w 137"/>
                  <a:gd name="T15" fmla="*/ 57 h 601"/>
                  <a:gd name="T16" fmla="*/ 9 w 137"/>
                  <a:gd name="T17" fmla="*/ 66 h 601"/>
                  <a:gd name="T18" fmla="*/ 11 w 137"/>
                  <a:gd name="T19" fmla="*/ 75 h 601"/>
                  <a:gd name="T20" fmla="*/ 13 w 137"/>
                  <a:gd name="T21" fmla="*/ 88 h 601"/>
                  <a:gd name="T22" fmla="*/ 15 w 137"/>
                  <a:gd name="T23" fmla="*/ 93 h 601"/>
                  <a:gd name="T24" fmla="*/ 15 w 137"/>
                  <a:gd name="T25" fmla="*/ 101 h 601"/>
                  <a:gd name="T26" fmla="*/ 17 w 137"/>
                  <a:gd name="T27" fmla="*/ 110 h 601"/>
                  <a:gd name="T28" fmla="*/ 19 w 137"/>
                  <a:gd name="T29" fmla="*/ 119 h 601"/>
                  <a:gd name="T30" fmla="*/ 19 w 137"/>
                  <a:gd name="T31" fmla="*/ 128 h 601"/>
                  <a:gd name="T32" fmla="*/ 21 w 137"/>
                  <a:gd name="T33" fmla="*/ 141 h 601"/>
                  <a:gd name="T34" fmla="*/ 23 w 137"/>
                  <a:gd name="T35" fmla="*/ 159 h 601"/>
                  <a:gd name="T36" fmla="*/ 24 w 137"/>
                  <a:gd name="T37" fmla="*/ 168 h 601"/>
                  <a:gd name="T38" fmla="*/ 26 w 137"/>
                  <a:gd name="T39" fmla="*/ 176 h 601"/>
                  <a:gd name="T40" fmla="*/ 28 w 137"/>
                  <a:gd name="T41" fmla="*/ 185 h 601"/>
                  <a:gd name="T42" fmla="*/ 30 w 137"/>
                  <a:gd name="T43" fmla="*/ 203 h 601"/>
                  <a:gd name="T44" fmla="*/ 32 w 137"/>
                  <a:gd name="T45" fmla="*/ 212 h 601"/>
                  <a:gd name="T46" fmla="*/ 32 w 137"/>
                  <a:gd name="T47" fmla="*/ 221 h 601"/>
                  <a:gd name="T48" fmla="*/ 34 w 137"/>
                  <a:gd name="T49" fmla="*/ 225 h 601"/>
                  <a:gd name="T50" fmla="*/ 36 w 137"/>
                  <a:gd name="T51" fmla="*/ 234 h 601"/>
                  <a:gd name="T52" fmla="*/ 36 w 137"/>
                  <a:gd name="T53" fmla="*/ 243 h 601"/>
                  <a:gd name="T54" fmla="*/ 38 w 137"/>
                  <a:gd name="T55" fmla="*/ 252 h 601"/>
                  <a:gd name="T56" fmla="*/ 40 w 137"/>
                  <a:gd name="T57" fmla="*/ 265 h 601"/>
                  <a:gd name="T58" fmla="*/ 41 w 137"/>
                  <a:gd name="T59" fmla="*/ 274 h 601"/>
                  <a:gd name="T60" fmla="*/ 45 w 137"/>
                  <a:gd name="T61" fmla="*/ 295 h 601"/>
                  <a:gd name="T62" fmla="*/ 47 w 137"/>
                  <a:gd name="T63" fmla="*/ 309 h 601"/>
                  <a:gd name="T64" fmla="*/ 49 w 137"/>
                  <a:gd name="T65" fmla="*/ 313 h 601"/>
                  <a:gd name="T66" fmla="*/ 49 w 137"/>
                  <a:gd name="T67" fmla="*/ 322 h 601"/>
                  <a:gd name="T68" fmla="*/ 51 w 137"/>
                  <a:gd name="T69" fmla="*/ 331 h 601"/>
                  <a:gd name="T70" fmla="*/ 53 w 137"/>
                  <a:gd name="T71" fmla="*/ 344 h 601"/>
                  <a:gd name="T72" fmla="*/ 55 w 137"/>
                  <a:gd name="T73" fmla="*/ 357 h 601"/>
                  <a:gd name="T74" fmla="*/ 57 w 137"/>
                  <a:gd name="T75" fmla="*/ 366 h 601"/>
                  <a:gd name="T76" fmla="*/ 59 w 137"/>
                  <a:gd name="T77" fmla="*/ 375 h 601"/>
                  <a:gd name="T78" fmla="*/ 60 w 137"/>
                  <a:gd name="T79" fmla="*/ 388 h 601"/>
                  <a:gd name="T80" fmla="*/ 62 w 137"/>
                  <a:gd name="T81" fmla="*/ 393 h 601"/>
                  <a:gd name="T82" fmla="*/ 66 w 137"/>
                  <a:gd name="T83" fmla="*/ 410 h 601"/>
                  <a:gd name="T84" fmla="*/ 68 w 137"/>
                  <a:gd name="T85" fmla="*/ 419 h 601"/>
                  <a:gd name="T86" fmla="*/ 70 w 137"/>
                  <a:gd name="T87" fmla="*/ 428 h 601"/>
                  <a:gd name="T88" fmla="*/ 77 w 137"/>
                  <a:gd name="T89" fmla="*/ 455 h 601"/>
                  <a:gd name="T90" fmla="*/ 77 w 137"/>
                  <a:gd name="T91" fmla="*/ 463 h 601"/>
                  <a:gd name="T92" fmla="*/ 83 w 137"/>
                  <a:gd name="T93" fmla="*/ 481 h 601"/>
                  <a:gd name="T94" fmla="*/ 93 w 137"/>
                  <a:gd name="T95" fmla="*/ 516 h 601"/>
                  <a:gd name="T96" fmla="*/ 100 w 137"/>
                  <a:gd name="T97" fmla="*/ 534 h 601"/>
                  <a:gd name="T98" fmla="*/ 104 w 137"/>
                  <a:gd name="T99" fmla="*/ 547 h 601"/>
                  <a:gd name="T100" fmla="*/ 110 w 137"/>
                  <a:gd name="T101" fmla="*/ 560 h 601"/>
                  <a:gd name="T102" fmla="*/ 125 w 137"/>
                  <a:gd name="T103" fmla="*/ 583 h 601"/>
                  <a:gd name="T104" fmla="*/ 136 w 137"/>
                  <a:gd name="T105" fmla="*/ 600 h 60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7"/>
                  <a:gd name="T160" fmla="*/ 0 h 601"/>
                  <a:gd name="T161" fmla="*/ 137 w 137"/>
                  <a:gd name="T162" fmla="*/ 601 h 60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7" h="601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2" y="13"/>
                    </a:lnTo>
                    <a:lnTo>
                      <a:pt x="4" y="22"/>
                    </a:lnTo>
                    <a:lnTo>
                      <a:pt x="4" y="26"/>
                    </a:lnTo>
                    <a:lnTo>
                      <a:pt x="4" y="31"/>
                    </a:lnTo>
                    <a:lnTo>
                      <a:pt x="6" y="35"/>
                    </a:lnTo>
                    <a:lnTo>
                      <a:pt x="6" y="40"/>
                    </a:lnTo>
                    <a:lnTo>
                      <a:pt x="6" y="44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7" y="53"/>
                    </a:lnTo>
                    <a:lnTo>
                      <a:pt x="9" y="57"/>
                    </a:lnTo>
                    <a:lnTo>
                      <a:pt x="9" y="62"/>
                    </a:lnTo>
                    <a:lnTo>
                      <a:pt x="9" y="66"/>
                    </a:lnTo>
                    <a:lnTo>
                      <a:pt x="11" y="71"/>
                    </a:lnTo>
                    <a:lnTo>
                      <a:pt x="11" y="75"/>
                    </a:lnTo>
                    <a:lnTo>
                      <a:pt x="13" y="84"/>
                    </a:lnTo>
                    <a:lnTo>
                      <a:pt x="13" y="88"/>
                    </a:lnTo>
                    <a:lnTo>
                      <a:pt x="13" y="93"/>
                    </a:lnTo>
                    <a:lnTo>
                      <a:pt x="15" y="93"/>
                    </a:lnTo>
                    <a:lnTo>
                      <a:pt x="15" y="97"/>
                    </a:lnTo>
                    <a:lnTo>
                      <a:pt x="15" y="101"/>
                    </a:lnTo>
                    <a:lnTo>
                      <a:pt x="15" y="106"/>
                    </a:lnTo>
                    <a:lnTo>
                      <a:pt x="17" y="110"/>
                    </a:lnTo>
                    <a:lnTo>
                      <a:pt x="17" y="114"/>
                    </a:lnTo>
                    <a:lnTo>
                      <a:pt x="19" y="119"/>
                    </a:lnTo>
                    <a:lnTo>
                      <a:pt x="19" y="124"/>
                    </a:lnTo>
                    <a:lnTo>
                      <a:pt x="19" y="128"/>
                    </a:lnTo>
                    <a:lnTo>
                      <a:pt x="21" y="137"/>
                    </a:lnTo>
                    <a:lnTo>
                      <a:pt x="21" y="141"/>
                    </a:lnTo>
                    <a:lnTo>
                      <a:pt x="23" y="150"/>
                    </a:lnTo>
                    <a:lnTo>
                      <a:pt x="23" y="159"/>
                    </a:lnTo>
                    <a:lnTo>
                      <a:pt x="24" y="163"/>
                    </a:lnTo>
                    <a:lnTo>
                      <a:pt x="24" y="168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6" y="181"/>
                    </a:lnTo>
                    <a:lnTo>
                      <a:pt x="28" y="185"/>
                    </a:lnTo>
                    <a:lnTo>
                      <a:pt x="28" y="190"/>
                    </a:lnTo>
                    <a:lnTo>
                      <a:pt x="30" y="203"/>
                    </a:lnTo>
                    <a:lnTo>
                      <a:pt x="30" y="207"/>
                    </a:lnTo>
                    <a:lnTo>
                      <a:pt x="32" y="212"/>
                    </a:lnTo>
                    <a:lnTo>
                      <a:pt x="32" y="216"/>
                    </a:lnTo>
                    <a:lnTo>
                      <a:pt x="32" y="221"/>
                    </a:lnTo>
                    <a:lnTo>
                      <a:pt x="34" y="221"/>
                    </a:lnTo>
                    <a:lnTo>
                      <a:pt x="34" y="225"/>
                    </a:lnTo>
                    <a:lnTo>
                      <a:pt x="34" y="229"/>
                    </a:lnTo>
                    <a:lnTo>
                      <a:pt x="36" y="234"/>
                    </a:lnTo>
                    <a:lnTo>
                      <a:pt x="36" y="238"/>
                    </a:lnTo>
                    <a:lnTo>
                      <a:pt x="36" y="243"/>
                    </a:lnTo>
                    <a:lnTo>
                      <a:pt x="38" y="247"/>
                    </a:lnTo>
                    <a:lnTo>
                      <a:pt x="38" y="252"/>
                    </a:lnTo>
                    <a:lnTo>
                      <a:pt x="38" y="256"/>
                    </a:lnTo>
                    <a:lnTo>
                      <a:pt x="40" y="265"/>
                    </a:lnTo>
                    <a:lnTo>
                      <a:pt x="41" y="269"/>
                    </a:lnTo>
                    <a:lnTo>
                      <a:pt x="41" y="274"/>
                    </a:lnTo>
                    <a:lnTo>
                      <a:pt x="43" y="287"/>
                    </a:lnTo>
                    <a:lnTo>
                      <a:pt x="45" y="295"/>
                    </a:lnTo>
                    <a:lnTo>
                      <a:pt x="47" y="305"/>
                    </a:lnTo>
                    <a:lnTo>
                      <a:pt x="47" y="309"/>
                    </a:lnTo>
                    <a:lnTo>
                      <a:pt x="47" y="313"/>
                    </a:lnTo>
                    <a:lnTo>
                      <a:pt x="49" y="313"/>
                    </a:lnTo>
                    <a:lnTo>
                      <a:pt x="49" y="318"/>
                    </a:lnTo>
                    <a:lnTo>
                      <a:pt x="49" y="322"/>
                    </a:lnTo>
                    <a:lnTo>
                      <a:pt x="51" y="326"/>
                    </a:lnTo>
                    <a:lnTo>
                      <a:pt x="51" y="331"/>
                    </a:lnTo>
                    <a:lnTo>
                      <a:pt x="51" y="335"/>
                    </a:lnTo>
                    <a:lnTo>
                      <a:pt x="53" y="344"/>
                    </a:lnTo>
                    <a:lnTo>
                      <a:pt x="55" y="349"/>
                    </a:lnTo>
                    <a:lnTo>
                      <a:pt x="55" y="357"/>
                    </a:lnTo>
                    <a:lnTo>
                      <a:pt x="57" y="357"/>
                    </a:lnTo>
                    <a:lnTo>
                      <a:pt x="57" y="366"/>
                    </a:lnTo>
                    <a:lnTo>
                      <a:pt x="59" y="371"/>
                    </a:lnTo>
                    <a:lnTo>
                      <a:pt x="59" y="375"/>
                    </a:lnTo>
                    <a:lnTo>
                      <a:pt x="60" y="384"/>
                    </a:lnTo>
                    <a:lnTo>
                      <a:pt x="60" y="388"/>
                    </a:lnTo>
                    <a:lnTo>
                      <a:pt x="62" y="388"/>
                    </a:lnTo>
                    <a:lnTo>
                      <a:pt x="62" y="393"/>
                    </a:lnTo>
                    <a:lnTo>
                      <a:pt x="66" y="406"/>
                    </a:lnTo>
                    <a:lnTo>
                      <a:pt x="66" y="410"/>
                    </a:lnTo>
                    <a:lnTo>
                      <a:pt x="68" y="415"/>
                    </a:lnTo>
                    <a:lnTo>
                      <a:pt x="68" y="419"/>
                    </a:lnTo>
                    <a:lnTo>
                      <a:pt x="70" y="424"/>
                    </a:lnTo>
                    <a:lnTo>
                      <a:pt x="70" y="428"/>
                    </a:lnTo>
                    <a:lnTo>
                      <a:pt x="74" y="441"/>
                    </a:lnTo>
                    <a:lnTo>
                      <a:pt x="77" y="455"/>
                    </a:lnTo>
                    <a:lnTo>
                      <a:pt x="77" y="459"/>
                    </a:lnTo>
                    <a:lnTo>
                      <a:pt x="77" y="463"/>
                    </a:lnTo>
                    <a:lnTo>
                      <a:pt x="81" y="476"/>
                    </a:lnTo>
                    <a:lnTo>
                      <a:pt x="83" y="481"/>
                    </a:lnTo>
                    <a:lnTo>
                      <a:pt x="93" y="512"/>
                    </a:lnTo>
                    <a:lnTo>
                      <a:pt x="93" y="516"/>
                    </a:lnTo>
                    <a:lnTo>
                      <a:pt x="96" y="525"/>
                    </a:lnTo>
                    <a:lnTo>
                      <a:pt x="100" y="534"/>
                    </a:lnTo>
                    <a:lnTo>
                      <a:pt x="102" y="543"/>
                    </a:lnTo>
                    <a:lnTo>
                      <a:pt x="104" y="547"/>
                    </a:lnTo>
                    <a:lnTo>
                      <a:pt x="106" y="552"/>
                    </a:lnTo>
                    <a:lnTo>
                      <a:pt x="110" y="560"/>
                    </a:lnTo>
                    <a:lnTo>
                      <a:pt x="114" y="569"/>
                    </a:lnTo>
                    <a:lnTo>
                      <a:pt x="125" y="583"/>
                    </a:lnTo>
                    <a:lnTo>
                      <a:pt x="127" y="587"/>
                    </a:lnTo>
                    <a:lnTo>
                      <a:pt x="136" y="600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95" name="Freeform 13"/>
              <p:cNvSpPr>
                <a:spLocks/>
              </p:cNvSpPr>
              <p:nvPr/>
            </p:nvSpPr>
            <p:spPr bwMode="auto">
              <a:xfrm>
                <a:off x="2943" y="3938"/>
                <a:ext cx="67" cy="34"/>
              </a:xfrm>
              <a:custGeom>
                <a:avLst/>
                <a:gdLst>
                  <a:gd name="T0" fmla="*/ 0 w 67"/>
                  <a:gd name="T1" fmla="*/ 0 h 34"/>
                  <a:gd name="T2" fmla="*/ 2 w 67"/>
                  <a:gd name="T3" fmla="*/ 0 h 34"/>
                  <a:gd name="T4" fmla="*/ 6 w 67"/>
                  <a:gd name="T5" fmla="*/ 5 h 34"/>
                  <a:gd name="T6" fmla="*/ 32 w 67"/>
                  <a:gd name="T7" fmla="*/ 24 h 34"/>
                  <a:gd name="T8" fmla="*/ 66 w 67"/>
                  <a:gd name="T9" fmla="*/ 33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34"/>
                  <a:gd name="T17" fmla="*/ 67 w 67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34">
                    <a:moveTo>
                      <a:pt x="0" y="0"/>
                    </a:moveTo>
                    <a:lnTo>
                      <a:pt x="2" y="0"/>
                    </a:lnTo>
                    <a:lnTo>
                      <a:pt x="6" y="5"/>
                    </a:lnTo>
                    <a:lnTo>
                      <a:pt x="32" y="24"/>
                    </a:lnTo>
                    <a:lnTo>
                      <a:pt x="66" y="33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89" name="Line 14"/>
            <p:cNvSpPr>
              <a:spLocks noChangeShapeType="1"/>
            </p:cNvSpPr>
            <p:nvPr/>
          </p:nvSpPr>
          <p:spPr bwMode="auto">
            <a:xfrm>
              <a:off x="2747" y="3123"/>
              <a:ext cx="0" cy="9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77" name="Group 15"/>
          <p:cNvGrpSpPr>
            <a:grpSpLocks/>
          </p:cNvGrpSpPr>
          <p:nvPr/>
        </p:nvGrpSpPr>
        <p:grpSpPr bwMode="auto">
          <a:xfrm>
            <a:off x="6061076" y="4959350"/>
            <a:ext cx="798513" cy="1430338"/>
            <a:chOff x="2858" y="3124"/>
            <a:chExt cx="503" cy="901"/>
          </a:xfrm>
        </p:grpSpPr>
        <p:grpSp>
          <p:nvGrpSpPr>
            <p:cNvPr id="32780" name="Group 16"/>
            <p:cNvGrpSpPr>
              <a:grpSpLocks/>
            </p:cNvGrpSpPr>
            <p:nvPr/>
          </p:nvGrpSpPr>
          <p:grpSpPr bwMode="auto">
            <a:xfrm>
              <a:off x="2858" y="3124"/>
              <a:ext cx="503" cy="845"/>
              <a:chOff x="2858" y="3124"/>
              <a:chExt cx="503" cy="845"/>
            </a:xfrm>
          </p:grpSpPr>
          <p:sp>
            <p:nvSpPr>
              <p:cNvPr id="32782" name="Freeform 17"/>
              <p:cNvSpPr>
                <a:spLocks/>
              </p:cNvSpPr>
              <p:nvPr/>
            </p:nvSpPr>
            <p:spPr bwMode="auto">
              <a:xfrm>
                <a:off x="2858" y="3361"/>
                <a:ext cx="187" cy="608"/>
              </a:xfrm>
              <a:custGeom>
                <a:avLst/>
                <a:gdLst>
                  <a:gd name="T0" fmla="*/ 20 w 187"/>
                  <a:gd name="T1" fmla="*/ 598 h 608"/>
                  <a:gd name="T2" fmla="*/ 61 w 187"/>
                  <a:gd name="T3" fmla="*/ 572 h 608"/>
                  <a:gd name="T4" fmla="*/ 70 w 187"/>
                  <a:gd name="T5" fmla="*/ 559 h 608"/>
                  <a:gd name="T6" fmla="*/ 79 w 187"/>
                  <a:gd name="T7" fmla="*/ 541 h 608"/>
                  <a:gd name="T8" fmla="*/ 83 w 187"/>
                  <a:gd name="T9" fmla="*/ 537 h 608"/>
                  <a:gd name="T10" fmla="*/ 87 w 187"/>
                  <a:gd name="T11" fmla="*/ 523 h 608"/>
                  <a:gd name="T12" fmla="*/ 90 w 187"/>
                  <a:gd name="T13" fmla="*/ 515 h 608"/>
                  <a:gd name="T14" fmla="*/ 94 w 187"/>
                  <a:gd name="T15" fmla="*/ 506 h 608"/>
                  <a:gd name="T16" fmla="*/ 98 w 187"/>
                  <a:gd name="T17" fmla="*/ 497 h 608"/>
                  <a:gd name="T18" fmla="*/ 101 w 187"/>
                  <a:gd name="T19" fmla="*/ 484 h 608"/>
                  <a:gd name="T20" fmla="*/ 109 w 187"/>
                  <a:gd name="T21" fmla="*/ 462 h 608"/>
                  <a:gd name="T22" fmla="*/ 114 w 187"/>
                  <a:gd name="T23" fmla="*/ 436 h 608"/>
                  <a:gd name="T24" fmla="*/ 116 w 187"/>
                  <a:gd name="T25" fmla="*/ 431 h 608"/>
                  <a:gd name="T26" fmla="*/ 118 w 187"/>
                  <a:gd name="T27" fmla="*/ 418 h 608"/>
                  <a:gd name="T28" fmla="*/ 123 w 187"/>
                  <a:gd name="T29" fmla="*/ 396 h 608"/>
                  <a:gd name="T30" fmla="*/ 125 w 187"/>
                  <a:gd name="T31" fmla="*/ 387 h 608"/>
                  <a:gd name="T32" fmla="*/ 127 w 187"/>
                  <a:gd name="T33" fmla="*/ 374 h 608"/>
                  <a:gd name="T34" fmla="*/ 129 w 187"/>
                  <a:gd name="T35" fmla="*/ 365 h 608"/>
                  <a:gd name="T36" fmla="*/ 132 w 187"/>
                  <a:gd name="T37" fmla="*/ 352 h 608"/>
                  <a:gd name="T38" fmla="*/ 134 w 187"/>
                  <a:gd name="T39" fmla="*/ 339 h 608"/>
                  <a:gd name="T40" fmla="*/ 136 w 187"/>
                  <a:gd name="T41" fmla="*/ 334 h 608"/>
                  <a:gd name="T42" fmla="*/ 136 w 187"/>
                  <a:gd name="T43" fmla="*/ 326 h 608"/>
                  <a:gd name="T44" fmla="*/ 138 w 187"/>
                  <a:gd name="T45" fmla="*/ 312 h 608"/>
                  <a:gd name="T46" fmla="*/ 140 w 187"/>
                  <a:gd name="T47" fmla="*/ 304 h 608"/>
                  <a:gd name="T48" fmla="*/ 142 w 187"/>
                  <a:gd name="T49" fmla="*/ 299 h 608"/>
                  <a:gd name="T50" fmla="*/ 143 w 187"/>
                  <a:gd name="T51" fmla="*/ 282 h 608"/>
                  <a:gd name="T52" fmla="*/ 145 w 187"/>
                  <a:gd name="T53" fmla="*/ 273 h 608"/>
                  <a:gd name="T54" fmla="*/ 147 w 187"/>
                  <a:gd name="T55" fmla="*/ 264 h 608"/>
                  <a:gd name="T56" fmla="*/ 149 w 187"/>
                  <a:gd name="T57" fmla="*/ 251 h 608"/>
                  <a:gd name="T58" fmla="*/ 151 w 187"/>
                  <a:gd name="T59" fmla="*/ 242 h 608"/>
                  <a:gd name="T60" fmla="*/ 153 w 187"/>
                  <a:gd name="T61" fmla="*/ 229 h 608"/>
                  <a:gd name="T62" fmla="*/ 155 w 187"/>
                  <a:gd name="T63" fmla="*/ 220 h 608"/>
                  <a:gd name="T64" fmla="*/ 155 w 187"/>
                  <a:gd name="T65" fmla="*/ 211 h 608"/>
                  <a:gd name="T66" fmla="*/ 156 w 187"/>
                  <a:gd name="T67" fmla="*/ 198 h 608"/>
                  <a:gd name="T68" fmla="*/ 158 w 187"/>
                  <a:gd name="T69" fmla="*/ 194 h 608"/>
                  <a:gd name="T70" fmla="*/ 160 w 187"/>
                  <a:gd name="T71" fmla="*/ 185 h 608"/>
                  <a:gd name="T72" fmla="*/ 162 w 187"/>
                  <a:gd name="T73" fmla="*/ 172 h 608"/>
                  <a:gd name="T74" fmla="*/ 162 w 187"/>
                  <a:gd name="T75" fmla="*/ 163 h 608"/>
                  <a:gd name="T76" fmla="*/ 164 w 187"/>
                  <a:gd name="T77" fmla="*/ 154 h 608"/>
                  <a:gd name="T78" fmla="*/ 166 w 187"/>
                  <a:gd name="T79" fmla="*/ 145 h 608"/>
                  <a:gd name="T80" fmla="*/ 166 w 187"/>
                  <a:gd name="T81" fmla="*/ 136 h 608"/>
                  <a:gd name="T82" fmla="*/ 168 w 187"/>
                  <a:gd name="T83" fmla="*/ 128 h 608"/>
                  <a:gd name="T84" fmla="*/ 169 w 187"/>
                  <a:gd name="T85" fmla="*/ 123 h 608"/>
                  <a:gd name="T86" fmla="*/ 169 w 187"/>
                  <a:gd name="T87" fmla="*/ 115 h 608"/>
                  <a:gd name="T88" fmla="*/ 171 w 187"/>
                  <a:gd name="T89" fmla="*/ 105 h 608"/>
                  <a:gd name="T90" fmla="*/ 171 w 187"/>
                  <a:gd name="T91" fmla="*/ 97 h 608"/>
                  <a:gd name="T92" fmla="*/ 173 w 187"/>
                  <a:gd name="T93" fmla="*/ 92 h 608"/>
                  <a:gd name="T94" fmla="*/ 173 w 187"/>
                  <a:gd name="T95" fmla="*/ 84 h 608"/>
                  <a:gd name="T96" fmla="*/ 175 w 187"/>
                  <a:gd name="T97" fmla="*/ 79 h 608"/>
                  <a:gd name="T98" fmla="*/ 177 w 187"/>
                  <a:gd name="T99" fmla="*/ 70 h 608"/>
                  <a:gd name="T100" fmla="*/ 179 w 187"/>
                  <a:gd name="T101" fmla="*/ 53 h 608"/>
                  <a:gd name="T102" fmla="*/ 180 w 187"/>
                  <a:gd name="T103" fmla="*/ 44 h 608"/>
                  <a:gd name="T104" fmla="*/ 182 w 187"/>
                  <a:gd name="T105" fmla="*/ 26 h 608"/>
                  <a:gd name="T106" fmla="*/ 184 w 187"/>
                  <a:gd name="T107" fmla="*/ 22 h 608"/>
                  <a:gd name="T108" fmla="*/ 184 w 187"/>
                  <a:gd name="T109" fmla="*/ 13 h 608"/>
                  <a:gd name="T110" fmla="*/ 186 w 187"/>
                  <a:gd name="T111" fmla="*/ 9 h 608"/>
                  <a:gd name="T112" fmla="*/ 186 w 187"/>
                  <a:gd name="T113" fmla="*/ 0 h 60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87"/>
                  <a:gd name="T172" fmla="*/ 0 h 608"/>
                  <a:gd name="T173" fmla="*/ 187 w 187"/>
                  <a:gd name="T174" fmla="*/ 608 h 60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87" h="608">
                    <a:moveTo>
                      <a:pt x="0" y="607"/>
                    </a:moveTo>
                    <a:lnTo>
                      <a:pt x="20" y="598"/>
                    </a:lnTo>
                    <a:lnTo>
                      <a:pt x="53" y="581"/>
                    </a:lnTo>
                    <a:lnTo>
                      <a:pt x="61" y="572"/>
                    </a:lnTo>
                    <a:lnTo>
                      <a:pt x="66" y="563"/>
                    </a:lnTo>
                    <a:lnTo>
                      <a:pt x="70" y="559"/>
                    </a:lnTo>
                    <a:lnTo>
                      <a:pt x="72" y="554"/>
                    </a:lnTo>
                    <a:lnTo>
                      <a:pt x="79" y="541"/>
                    </a:lnTo>
                    <a:lnTo>
                      <a:pt x="81" y="537"/>
                    </a:lnTo>
                    <a:lnTo>
                      <a:pt x="83" y="537"/>
                    </a:lnTo>
                    <a:lnTo>
                      <a:pt x="83" y="533"/>
                    </a:lnTo>
                    <a:lnTo>
                      <a:pt x="87" y="523"/>
                    </a:lnTo>
                    <a:lnTo>
                      <a:pt x="88" y="523"/>
                    </a:lnTo>
                    <a:lnTo>
                      <a:pt x="90" y="515"/>
                    </a:lnTo>
                    <a:lnTo>
                      <a:pt x="92" y="510"/>
                    </a:lnTo>
                    <a:lnTo>
                      <a:pt x="94" y="506"/>
                    </a:lnTo>
                    <a:lnTo>
                      <a:pt x="96" y="502"/>
                    </a:lnTo>
                    <a:lnTo>
                      <a:pt x="98" y="497"/>
                    </a:lnTo>
                    <a:lnTo>
                      <a:pt x="99" y="492"/>
                    </a:lnTo>
                    <a:lnTo>
                      <a:pt x="101" y="484"/>
                    </a:lnTo>
                    <a:lnTo>
                      <a:pt x="103" y="479"/>
                    </a:lnTo>
                    <a:lnTo>
                      <a:pt x="109" y="462"/>
                    </a:lnTo>
                    <a:lnTo>
                      <a:pt x="110" y="453"/>
                    </a:lnTo>
                    <a:lnTo>
                      <a:pt x="114" y="436"/>
                    </a:lnTo>
                    <a:lnTo>
                      <a:pt x="114" y="431"/>
                    </a:lnTo>
                    <a:lnTo>
                      <a:pt x="116" y="431"/>
                    </a:lnTo>
                    <a:lnTo>
                      <a:pt x="116" y="427"/>
                    </a:lnTo>
                    <a:lnTo>
                      <a:pt x="118" y="418"/>
                    </a:lnTo>
                    <a:lnTo>
                      <a:pt x="123" y="400"/>
                    </a:lnTo>
                    <a:lnTo>
                      <a:pt x="123" y="396"/>
                    </a:lnTo>
                    <a:lnTo>
                      <a:pt x="123" y="392"/>
                    </a:lnTo>
                    <a:lnTo>
                      <a:pt x="125" y="387"/>
                    </a:lnTo>
                    <a:lnTo>
                      <a:pt x="127" y="378"/>
                    </a:lnTo>
                    <a:lnTo>
                      <a:pt x="127" y="374"/>
                    </a:lnTo>
                    <a:lnTo>
                      <a:pt x="129" y="369"/>
                    </a:lnTo>
                    <a:lnTo>
                      <a:pt x="129" y="365"/>
                    </a:lnTo>
                    <a:lnTo>
                      <a:pt x="131" y="361"/>
                    </a:lnTo>
                    <a:lnTo>
                      <a:pt x="132" y="352"/>
                    </a:lnTo>
                    <a:lnTo>
                      <a:pt x="132" y="343"/>
                    </a:lnTo>
                    <a:lnTo>
                      <a:pt x="134" y="339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6" y="330"/>
                    </a:lnTo>
                    <a:lnTo>
                      <a:pt x="136" y="326"/>
                    </a:lnTo>
                    <a:lnTo>
                      <a:pt x="138" y="317"/>
                    </a:lnTo>
                    <a:lnTo>
                      <a:pt x="138" y="312"/>
                    </a:lnTo>
                    <a:lnTo>
                      <a:pt x="140" y="308"/>
                    </a:lnTo>
                    <a:lnTo>
                      <a:pt x="140" y="304"/>
                    </a:lnTo>
                    <a:lnTo>
                      <a:pt x="142" y="304"/>
                    </a:lnTo>
                    <a:lnTo>
                      <a:pt x="142" y="299"/>
                    </a:lnTo>
                    <a:lnTo>
                      <a:pt x="142" y="295"/>
                    </a:lnTo>
                    <a:lnTo>
                      <a:pt x="143" y="282"/>
                    </a:lnTo>
                    <a:lnTo>
                      <a:pt x="145" y="277"/>
                    </a:lnTo>
                    <a:lnTo>
                      <a:pt x="145" y="273"/>
                    </a:lnTo>
                    <a:lnTo>
                      <a:pt x="145" y="269"/>
                    </a:lnTo>
                    <a:lnTo>
                      <a:pt x="147" y="264"/>
                    </a:lnTo>
                    <a:lnTo>
                      <a:pt x="149" y="255"/>
                    </a:lnTo>
                    <a:lnTo>
                      <a:pt x="149" y="251"/>
                    </a:lnTo>
                    <a:lnTo>
                      <a:pt x="149" y="246"/>
                    </a:lnTo>
                    <a:lnTo>
                      <a:pt x="151" y="242"/>
                    </a:lnTo>
                    <a:lnTo>
                      <a:pt x="151" y="238"/>
                    </a:lnTo>
                    <a:lnTo>
                      <a:pt x="153" y="229"/>
                    </a:lnTo>
                    <a:lnTo>
                      <a:pt x="153" y="224"/>
                    </a:lnTo>
                    <a:lnTo>
                      <a:pt x="155" y="220"/>
                    </a:lnTo>
                    <a:lnTo>
                      <a:pt x="155" y="216"/>
                    </a:lnTo>
                    <a:lnTo>
                      <a:pt x="155" y="211"/>
                    </a:lnTo>
                    <a:lnTo>
                      <a:pt x="156" y="202"/>
                    </a:lnTo>
                    <a:lnTo>
                      <a:pt x="156" y="198"/>
                    </a:lnTo>
                    <a:lnTo>
                      <a:pt x="158" y="198"/>
                    </a:lnTo>
                    <a:lnTo>
                      <a:pt x="158" y="194"/>
                    </a:lnTo>
                    <a:lnTo>
                      <a:pt x="158" y="189"/>
                    </a:lnTo>
                    <a:lnTo>
                      <a:pt x="160" y="185"/>
                    </a:lnTo>
                    <a:lnTo>
                      <a:pt x="160" y="180"/>
                    </a:lnTo>
                    <a:lnTo>
                      <a:pt x="162" y="172"/>
                    </a:lnTo>
                    <a:lnTo>
                      <a:pt x="162" y="167"/>
                    </a:lnTo>
                    <a:lnTo>
                      <a:pt x="162" y="163"/>
                    </a:lnTo>
                    <a:lnTo>
                      <a:pt x="164" y="159"/>
                    </a:lnTo>
                    <a:lnTo>
                      <a:pt x="164" y="154"/>
                    </a:lnTo>
                    <a:lnTo>
                      <a:pt x="164" y="149"/>
                    </a:lnTo>
                    <a:lnTo>
                      <a:pt x="166" y="145"/>
                    </a:lnTo>
                    <a:lnTo>
                      <a:pt x="166" y="141"/>
                    </a:lnTo>
                    <a:lnTo>
                      <a:pt x="166" y="136"/>
                    </a:lnTo>
                    <a:lnTo>
                      <a:pt x="168" y="132"/>
                    </a:lnTo>
                    <a:lnTo>
                      <a:pt x="168" y="128"/>
                    </a:lnTo>
                    <a:lnTo>
                      <a:pt x="168" y="123"/>
                    </a:lnTo>
                    <a:lnTo>
                      <a:pt x="169" y="123"/>
                    </a:lnTo>
                    <a:lnTo>
                      <a:pt x="169" y="119"/>
                    </a:lnTo>
                    <a:lnTo>
                      <a:pt x="169" y="115"/>
                    </a:lnTo>
                    <a:lnTo>
                      <a:pt x="171" y="110"/>
                    </a:lnTo>
                    <a:lnTo>
                      <a:pt x="171" y="105"/>
                    </a:lnTo>
                    <a:lnTo>
                      <a:pt x="171" y="101"/>
                    </a:lnTo>
                    <a:lnTo>
                      <a:pt x="171" y="97"/>
                    </a:lnTo>
                    <a:lnTo>
                      <a:pt x="173" y="97"/>
                    </a:lnTo>
                    <a:lnTo>
                      <a:pt x="173" y="92"/>
                    </a:lnTo>
                    <a:lnTo>
                      <a:pt x="173" y="88"/>
                    </a:lnTo>
                    <a:lnTo>
                      <a:pt x="173" y="84"/>
                    </a:lnTo>
                    <a:lnTo>
                      <a:pt x="175" y="84"/>
                    </a:lnTo>
                    <a:lnTo>
                      <a:pt x="175" y="79"/>
                    </a:lnTo>
                    <a:lnTo>
                      <a:pt x="175" y="75"/>
                    </a:lnTo>
                    <a:lnTo>
                      <a:pt x="177" y="70"/>
                    </a:lnTo>
                    <a:lnTo>
                      <a:pt x="177" y="66"/>
                    </a:lnTo>
                    <a:lnTo>
                      <a:pt x="179" y="53"/>
                    </a:lnTo>
                    <a:lnTo>
                      <a:pt x="179" y="49"/>
                    </a:lnTo>
                    <a:lnTo>
                      <a:pt x="180" y="44"/>
                    </a:lnTo>
                    <a:lnTo>
                      <a:pt x="180" y="40"/>
                    </a:lnTo>
                    <a:lnTo>
                      <a:pt x="182" y="26"/>
                    </a:lnTo>
                    <a:lnTo>
                      <a:pt x="182" y="22"/>
                    </a:lnTo>
                    <a:lnTo>
                      <a:pt x="184" y="22"/>
                    </a:lnTo>
                    <a:lnTo>
                      <a:pt x="184" y="18"/>
                    </a:lnTo>
                    <a:lnTo>
                      <a:pt x="184" y="13"/>
                    </a:lnTo>
                    <a:lnTo>
                      <a:pt x="184" y="9"/>
                    </a:lnTo>
                    <a:lnTo>
                      <a:pt x="186" y="9"/>
                    </a:lnTo>
                    <a:lnTo>
                      <a:pt x="186" y="5"/>
                    </a:lnTo>
                    <a:lnTo>
                      <a:pt x="186" y="0"/>
                    </a:lnTo>
                  </a:path>
                </a:pathLst>
              </a:custGeom>
              <a:noFill/>
              <a:ln w="50800" cap="rnd">
                <a:solidFill>
                  <a:srgbClr val="00279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3" name="Freeform 18"/>
              <p:cNvSpPr>
                <a:spLocks/>
              </p:cNvSpPr>
              <p:nvPr/>
            </p:nvSpPr>
            <p:spPr bwMode="auto">
              <a:xfrm>
                <a:off x="3044" y="3150"/>
                <a:ext cx="44" cy="212"/>
              </a:xfrm>
              <a:custGeom>
                <a:avLst/>
                <a:gdLst>
                  <a:gd name="T0" fmla="*/ 0 w 44"/>
                  <a:gd name="T1" fmla="*/ 211 h 212"/>
                  <a:gd name="T2" fmla="*/ 0 w 44"/>
                  <a:gd name="T3" fmla="*/ 211 h 212"/>
                  <a:gd name="T4" fmla="*/ 0 w 44"/>
                  <a:gd name="T5" fmla="*/ 206 h 212"/>
                  <a:gd name="T6" fmla="*/ 2 w 44"/>
                  <a:gd name="T7" fmla="*/ 206 h 212"/>
                  <a:gd name="T8" fmla="*/ 2 w 44"/>
                  <a:gd name="T9" fmla="*/ 202 h 212"/>
                  <a:gd name="T10" fmla="*/ 2 w 44"/>
                  <a:gd name="T11" fmla="*/ 198 h 212"/>
                  <a:gd name="T12" fmla="*/ 4 w 44"/>
                  <a:gd name="T13" fmla="*/ 189 h 212"/>
                  <a:gd name="T14" fmla="*/ 4 w 44"/>
                  <a:gd name="T15" fmla="*/ 185 h 212"/>
                  <a:gd name="T16" fmla="*/ 5 w 44"/>
                  <a:gd name="T17" fmla="*/ 185 h 212"/>
                  <a:gd name="T18" fmla="*/ 5 w 44"/>
                  <a:gd name="T19" fmla="*/ 180 h 212"/>
                  <a:gd name="T20" fmla="*/ 5 w 44"/>
                  <a:gd name="T21" fmla="*/ 176 h 212"/>
                  <a:gd name="T22" fmla="*/ 5 w 44"/>
                  <a:gd name="T23" fmla="*/ 172 h 212"/>
                  <a:gd name="T24" fmla="*/ 7 w 44"/>
                  <a:gd name="T25" fmla="*/ 167 h 212"/>
                  <a:gd name="T26" fmla="*/ 7 w 44"/>
                  <a:gd name="T27" fmla="*/ 163 h 212"/>
                  <a:gd name="T28" fmla="*/ 9 w 44"/>
                  <a:gd name="T29" fmla="*/ 158 h 212"/>
                  <a:gd name="T30" fmla="*/ 9 w 44"/>
                  <a:gd name="T31" fmla="*/ 154 h 212"/>
                  <a:gd name="T32" fmla="*/ 9 w 44"/>
                  <a:gd name="T33" fmla="*/ 150 h 212"/>
                  <a:gd name="T34" fmla="*/ 11 w 44"/>
                  <a:gd name="T35" fmla="*/ 145 h 212"/>
                  <a:gd name="T36" fmla="*/ 11 w 44"/>
                  <a:gd name="T37" fmla="*/ 141 h 212"/>
                  <a:gd name="T38" fmla="*/ 13 w 44"/>
                  <a:gd name="T39" fmla="*/ 137 h 212"/>
                  <a:gd name="T40" fmla="*/ 13 w 44"/>
                  <a:gd name="T41" fmla="*/ 132 h 212"/>
                  <a:gd name="T42" fmla="*/ 13 w 44"/>
                  <a:gd name="T43" fmla="*/ 128 h 212"/>
                  <a:gd name="T44" fmla="*/ 15 w 44"/>
                  <a:gd name="T45" fmla="*/ 123 h 212"/>
                  <a:gd name="T46" fmla="*/ 15 w 44"/>
                  <a:gd name="T47" fmla="*/ 119 h 212"/>
                  <a:gd name="T48" fmla="*/ 15 w 44"/>
                  <a:gd name="T49" fmla="*/ 114 h 212"/>
                  <a:gd name="T50" fmla="*/ 17 w 44"/>
                  <a:gd name="T51" fmla="*/ 114 h 212"/>
                  <a:gd name="T52" fmla="*/ 17 w 44"/>
                  <a:gd name="T53" fmla="*/ 110 h 212"/>
                  <a:gd name="T54" fmla="*/ 17 w 44"/>
                  <a:gd name="T55" fmla="*/ 106 h 212"/>
                  <a:gd name="T56" fmla="*/ 19 w 44"/>
                  <a:gd name="T57" fmla="*/ 106 h 212"/>
                  <a:gd name="T58" fmla="*/ 19 w 44"/>
                  <a:gd name="T59" fmla="*/ 101 h 212"/>
                  <a:gd name="T60" fmla="*/ 19 w 44"/>
                  <a:gd name="T61" fmla="*/ 97 h 212"/>
                  <a:gd name="T62" fmla="*/ 21 w 44"/>
                  <a:gd name="T63" fmla="*/ 97 h 212"/>
                  <a:gd name="T64" fmla="*/ 21 w 44"/>
                  <a:gd name="T65" fmla="*/ 93 h 212"/>
                  <a:gd name="T66" fmla="*/ 21 w 44"/>
                  <a:gd name="T67" fmla="*/ 88 h 212"/>
                  <a:gd name="T68" fmla="*/ 22 w 44"/>
                  <a:gd name="T69" fmla="*/ 83 h 212"/>
                  <a:gd name="T70" fmla="*/ 22 w 44"/>
                  <a:gd name="T71" fmla="*/ 79 h 212"/>
                  <a:gd name="T72" fmla="*/ 22 w 44"/>
                  <a:gd name="T73" fmla="*/ 75 h 212"/>
                  <a:gd name="T74" fmla="*/ 24 w 44"/>
                  <a:gd name="T75" fmla="*/ 75 h 212"/>
                  <a:gd name="T76" fmla="*/ 24 w 44"/>
                  <a:gd name="T77" fmla="*/ 70 h 212"/>
                  <a:gd name="T78" fmla="*/ 24 w 44"/>
                  <a:gd name="T79" fmla="*/ 66 h 212"/>
                  <a:gd name="T80" fmla="*/ 26 w 44"/>
                  <a:gd name="T81" fmla="*/ 66 h 212"/>
                  <a:gd name="T82" fmla="*/ 26 w 44"/>
                  <a:gd name="T83" fmla="*/ 62 h 212"/>
                  <a:gd name="T84" fmla="*/ 26 w 44"/>
                  <a:gd name="T85" fmla="*/ 57 h 212"/>
                  <a:gd name="T86" fmla="*/ 28 w 44"/>
                  <a:gd name="T87" fmla="*/ 57 h 212"/>
                  <a:gd name="T88" fmla="*/ 28 w 44"/>
                  <a:gd name="T89" fmla="*/ 53 h 212"/>
                  <a:gd name="T90" fmla="*/ 28 w 44"/>
                  <a:gd name="T91" fmla="*/ 49 h 212"/>
                  <a:gd name="T92" fmla="*/ 30 w 44"/>
                  <a:gd name="T93" fmla="*/ 49 h 212"/>
                  <a:gd name="T94" fmla="*/ 30 w 44"/>
                  <a:gd name="T95" fmla="*/ 44 h 212"/>
                  <a:gd name="T96" fmla="*/ 32 w 44"/>
                  <a:gd name="T97" fmla="*/ 40 h 212"/>
                  <a:gd name="T98" fmla="*/ 32 w 44"/>
                  <a:gd name="T99" fmla="*/ 35 h 212"/>
                  <a:gd name="T100" fmla="*/ 33 w 44"/>
                  <a:gd name="T101" fmla="*/ 35 h 212"/>
                  <a:gd name="T102" fmla="*/ 33 w 44"/>
                  <a:gd name="T103" fmla="*/ 31 h 212"/>
                  <a:gd name="T104" fmla="*/ 33 w 44"/>
                  <a:gd name="T105" fmla="*/ 27 h 212"/>
                  <a:gd name="T106" fmla="*/ 35 w 44"/>
                  <a:gd name="T107" fmla="*/ 27 h 212"/>
                  <a:gd name="T108" fmla="*/ 35 w 44"/>
                  <a:gd name="T109" fmla="*/ 22 h 212"/>
                  <a:gd name="T110" fmla="*/ 37 w 44"/>
                  <a:gd name="T111" fmla="*/ 18 h 212"/>
                  <a:gd name="T112" fmla="*/ 37 w 44"/>
                  <a:gd name="T113" fmla="*/ 14 h 212"/>
                  <a:gd name="T114" fmla="*/ 39 w 44"/>
                  <a:gd name="T115" fmla="*/ 14 h 212"/>
                  <a:gd name="T116" fmla="*/ 39 w 44"/>
                  <a:gd name="T117" fmla="*/ 9 h 212"/>
                  <a:gd name="T118" fmla="*/ 41 w 44"/>
                  <a:gd name="T119" fmla="*/ 9 h 212"/>
                  <a:gd name="T120" fmla="*/ 41 w 44"/>
                  <a:gd name="T121" fmla="*/ 5 h 212"/>
                  <a:gd name="T122" fmla="*/ 43 w 44"/>
                  <a:gd name="T123" fmla="*/ 0 h 2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4"/>
                  <a:gd name="T187" fmla="*/ 0 h 212"/>
                  <a:gd name="T188" fmla="*/ 44 w 44"/>
                  <a:gd name="T189" fmla="*/ 212 h 212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4" h="212">
                    <a:moveTo>
                      <a:pt x="0" y="211"/>
                    </a:moveTo>
                    <a:lnTo>
                      <a:pt x="0" y="211"/>
                    </a:lnTo>
                    <a:lnTo>
                      <a:pt x="0" y="206"/>
                    </a:lnTo>
                    <a:lnTo>
                      <a:pt x="2" y="206"/>
                    </a:lnTo>
                    <a:lnTo>
                      <a:pt x="2" y="202"/>
                    </a:lnTo>
                    <a:lnTo>
                      <a:pt x="2" y="198"/>
                    </a:lnTo>
                    <a:lnTo>
                      <a:pt x="4" y="189"/>
                    </a:lnTo>
                    <a:lnTo>
                      <a:pt x="4" y="185"/>
                    </a:lnTo>
                    <a:lnTo>
                      <a:pt x="5" y="185"/>
                    </a:lnTo>
                    <a:lnTo>
                      <a:pt x="5" y="180"/>
                    </a:lnTo>
                    <a:lnTo>
                      <a:pt x="5" y="176"/>
                    </a:lnTo>
                    <a:lnTo>
                      <a:pt x="5" y="172"/>
                    </a:lnTo>
                    <a:lnTo>
                      <a:pt x="7" y="167"/>
                    </a:lnTo>
                    <a:lnTo>
                      <a:pt x="7" y="163"/>
                    </a:lnTo>
                    <a:lnTo>
                      <a:pt x="9" y="158"/>
                    </a:lnTo>
                    <a:lnTo>
                      <a:pt x="9" y="154"/>
                    </a:lnTo>
                    <a:lnTo>
                      <a:pt x="9" y="150"/>
                    </a:lnTo>
                    <a:lnTo>
                      <a:pt x="11" y="145"/>
                    </a:lnTo>
                    <a:lnTo>
                      <a:pt x="11" y="141"/>
                    </a:lnTo>
                    <a:lnTo>
                      <a:pt x="13" y="137"/>
                    </a:lnTo>
                    <a:lnTo>
                      <a:pt x="13" y="132"/>
                    </a:lnTo>
                    <a:lnTo>
                      <a:pt x="13" y="128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5" y="114"/>
                    </a:lnTo>
                    <a:lnTo>
                      <a:pt x="17" y="114"/>
                    </a:lnTo>
                    <a:lnTo>
                      <a:pt x="17" y="110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9" y="101"/>
                    </a:lnTo>
                    <a:lnTo>
                      <a:pt x="19" y="97"/>
                    </a:lnTo>
                    <a:lnTo>
                      <a:pt x="21" y="97"/>
                    </a:lnTo>
                    <a:lnTo>
                      <a:pt x="21" y="93"/>
                    </a:lnTo>
                    <a:lnTo>
                      <a:pt x="21" y="88"/>
                    </a:lnTo>
                    <a:lnTo>
                      <a:pt x="22" y="83"/>
                    </a:lnTo>
                    <a:lnTo>
                      <a:pt x="22" y="79"/>
                    </a:lnTo>
                    <a:lnTo>
                      <a:pt x="22" y="75"/>
                    </a:lnTo>
                    <a:lnTo>
                      <a:pt x="24" y="75"/>
                    </a:lnTo>
                    <a:lnTo>
                      <a:pt x="24" y="70"/>
                    </a:lnTo>
                    <a:lnTo>
                      <a:pt x="24" y="66"/>
                    </a:lnTo>
                    <a:lnTo>
                      <a:pt x="26" y="66"/>
                    </a:lnTo>
                    <a:lnTo>
                      <a:pt x="26" y="62"/>
                    </a:lnTo>
                    <a:lnTo>
                      <a:pt x="26" y="57"/>
                    </a:lnTo>
                    <a:lnTo>
                      <a:pt x="28" y="57"/>
                    </a:lnTo>
                    <a:lnTo>
                      <a:pt x="28" y="53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0" y="44"/>
                    </a:lnTo>
                    <a:lnTo>
                      <a:pt x="32" y="40"/>
                    </a:lnTo>
                    <a:lnTo>
                      <a:pt x="32" y="35"/>
                    </a:lnTo>
                    <a:lnTo>
                      <a:pt x="33" y="35"/>
                    </a:lnTo>
                    <a:lnTo>
                      <a:pt x="33" y="31"/>
                    </a:lnTo>
                    <a:lnTo>
                      <a:pt x="33" y="27"/>
                    </a:lnTo>
                    <a:lnTo>
                      <a:pt x="35" y="27"/>
                    </a:lnTo>
                    <a:lnTo>
                      <a:pt x="35" y="22"/>
                    </a:lnTo>
                    <a:lnTo>
                      <a:pt x="37" y="18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39" y="9"/>
                    </a:lnTo>
                    <a:lnTo>
                      <a:pt x="41" y="9"/>
                    </a:lnTo>
                    <a:lnTo>
                      <a:pt x="41" y="5"/>
                    </a:lnTo>
                    <a:lnTo>
                      <a:pt x="43" y="0"/>
                    </a:lnTo>
                  </a:path>
                </a:pathLst>
              </a:custGeom>
              <a:noFill/>
              <a:ln w="50800" cap="rnd">
                <a:solidFill>
                  <a:srgbClr val="00279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4" name="Freeform 19"/>
              <p:cNvSpPr>
                <a:spLocks/>
              </p:cNvSpPr>
              <p:nvPr/>
            </p:nvSpPr>
            <p:spPr bwMode="auto">
              <a:xfrm>
                <a:off x="3087" y="3124"/>
                <a:ext cx="32" cy="27"/>
              </a:xfrm>
              <a:custGeom>
                <a:avLst/>
                <a:gdLst>
                  <a:gd name="T0" fmla="*/ 0 w 32"/>
                  <a:gd name="T1" fmla="*/ 26 h 27"/>
                  <a:gd name="T2" fmla="*/ 0 w 32"/>
                  <a:gd name="T3" fmla="*/ 26 h 27"/>
                  <a:gd name="T4" fmla="*/ 0 w 32"/>
                  <a:gd name="T5" fmla="*/ 22 h 27"/>
                  <a:gd name="T6" fmla="*/ 2 w 32"/>
                  <a:gd name="T7" fmla="*/ 22 h 27"/>
                  <a:gd name="T8" fmla="*/ 2 w 32"/>
                  <a:gd name="T9" fmla="*/ 18 h 27"/>
                  <a:gd name="T10" fmla="*/ 4 w 32"/>
                  <a:gd name="T11" fmla="*/ 18 h 27"/>
                  <a:gd name="T12" fmla="*/ 4 w 32"/>
                  <a:gd name="T13" fmla="*/ 13 h 27"/>
                  <a:gd name="T14" fmla="*/ 5 w 32"/>
                  <a:gd name="T15" fmla="*/ 13 h 27"/>
                  <a:gd name="T16" fmla="*/ 7 w 32"/>
                  <a:gd name="T17" fmla="*/ 9 h 27"/>
                  <a:gd name="T18" fmla="*/ 9 w 32"/>
                  <a:gd name="T19" fmla="*/ 9 h 27"/>
                  <a:gd name="T20" fmla="*/ 9 w 32"/>
                  <a:gd name="T21" fmla="*/ 5 h 27"/>
                  <a:gd name="T22" fmla="*/ 11 w 32"/>
                  <a:gd name="T23" fmla="*/ 5 h 27"/>
                  <a:gd name="T24" fmla="*/ 13 w 32"/>
                  <a:gd name="T25" fmla="*/ 5 h 27"/>
                  <a:gd name="T26" fmla="*/ 13 w 32"/>
                  <a:gd name="T27" fmla="*/ 0 h 27"/>
                  <a:gd name="T28" fmla="*/ 15 w 32"/>
                  <a:gd name="T29" fmla="*/ 0 h 27"/>
                  <a:gd name="T30" fmla="*/ 16 w 32"/>
                  <a:gd name="T31" fmla="*/ 0 h 27"/>
                  <a:gd name="T32" fmla="*/ 18 w 32"/>
                  <a:gd name="T33" fmla="*/ 0 h 27"/>
                  <a:gd name="T34" fmla="*/ 20 w 32"/>
                  <a:gd name="T35" fmla="*/ 0 h 27"/>
                  <a:gd name="T36" fmla="*/ 22 w 32"/>
                  <a:gd name="T37" fmla="*/ 0 h 27"/>
                  <a:gd name="T38" fmla="*/ 24 w 32"/>
                  <a:gd name="T39" fmla="*/ 0 h 27"/>
                  <a:gd name="T40" fmla="*/ 24 w 32"/>
                  <a:gd name="T41" fmla="*/ 5 h 27"/>
                  <a:gd name="T42" fmla="*/ 26 w 32"/>
                  <a:gd name="T43" fmla="*/ 5 h 27"/>
                  <a:gd name="T44" fmla="*/ 27 w 32"/>
                  <a:gd name="T45" fmla="*/ 5 h 27"/>
                  <a:gd name="T46" fmla="*/ 27 w 32"/>
                  <a:gd name="T47" fmla="*/ 9 h 27"/>
                  <a:gd name="T48" fmla="*/ 29 w 32"/>
                  <a:gd name="T49" fmla="*/ 9 h 27"/>
                  <a:gd name="T50" fmla="*/ 29 w 32"/>
                  <a:gd name="T51" fmla="*/ 13 h 27"/>
                  <a:gd name="T52" fmla="*/ 31 w 32"/>
                  <a:gd name="T53" fmla="*/ 13 h 2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2"/>
                  <a:gd name="T82" fmla="*/ 0 h 27"/>
                  <a:gd name="T83" fmla="*/ 32 w 32"/>
                  <a:gd name="T84" fmla="*/ 27 h 2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2" h="27">
                    <a:moveTo>
                      <a:pt x="0" y="26"/>
                    </a:moveTo>
                    <a:lnTo>
                      <a:pt x="0" y="26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2" y="18"/>
                    </a:lnTo>
                    <a:lnTo>
                      <a:pt x="4" y="18"/>
                    </a:lnTo>
                    <a:lnTo>
                      <a:pt x="4" y="13"/>
                    </a:lnTo>
                    <a:lnTo>
                      <a:pt x="5" y="13"/>
                    </a:lnTo>
                    <a:lnTo>
                      <a:pt x="7" y="9"/>
                    </a:lnTo>
                    <a:lnTo>
                      <a:pt x="9" y="9"/>
                    </a:lnTo>
                    <a:lnTo>
                      <a:pt x="9" y="5"/>
                    </a:lnTo>
                    <a:lnTo>
                      <a:pt x="11" y="5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4" y="5"/>
                    </a:lnTo>
                    <a:lnTo>
                      <a:pt x="26" y="5"/>
                    </a:lnTo>
                    <a:lnTo>
                      <a:pt x="27" y="5"/>
                    </a:lnTo>
                    <a:lnTo>
                      <a:pt x="27" y="9"/>
                    </a:lnTo>
                    <a:lnTo>
                      <a:pt x="29" y="9"/>
                    </a:lnTo>
                    <a:lnTo>
                      <a:pt x="29" y="13"/>
                    </a:lnTo>
                    <a:lnTo>
                      <a:pt x="31" y="13"/>
                    </a:lnTo>
                  </a:path>
                </a:pathLst>
              </a:custGeom>
              <a:noFill/>
              <a:ln w="50800" cap="rnd">
                <a:solidFill>
                  <a:srgbClr val="00279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5" name="Freeform 20"/>
              <p:cNvSpPr>
                <a:spLocks/>
              </p:cNvSpPr>
              <p:nvPr/>
            </p:nvSpPr>
            <p:spPr bwMode="auto">
              <a:xfrm>
                <a:off x="3118" y="3137"/>
                <a:ext cx="45" cy="204"/>
              </a:xfrm>
              <a:custGeom>
                <a:avLst/>
                <a:gdLst>
                  <a:gd name="T0" fmla="*/ 0 w 45"/>
                  <a:gd name="T1" fmla="*/ 0 h 204"/>
                  <a:gd name="T2" fmla="*/ 0 w 45"/>
                  <a:gd name="T3" fmla="*/ 0 h 204"/>
                  <a:gd name="T4" fmla="*/ 2 w 45"/>
                  <a:gd name="T5" fmla="*/ 0 h 204"/>
                  <a:gd name="T6" fmla="*/ 2 w 45"/>
                  <a:gd name="T7" fmla="*/ 5 h 204"/>
                  <a:gd name="T8" fmla="*/ 4 w 45"/>
                  <a:gd name="T9" fmla="*/ 5 h 204"/>
                  <a:gd name="T10" fmla="*/ 4 w 45"/>
                  <a:gd name="T11" fmla="*/ 9 h 204"/>
                  <a:gd name="T12" fmla="*/ 6 w 45"/>
                  <a:gd name="T13" fmla="*/ 9 h 204"/>
                  <a:gd name="T14" fmla="*/ 6 w 45"/>
                  <a:gd name="T15" fmla="*/ 13 h 204"/>
                  <a:gd name="T16" fmla="*/ 7 w 45"/>
                  <a:gd name="T17" fmla="*/ 13 h 204"/>
                  <a:gd name="T18" fmla="*/ 7 w 45"/>
                  <a:gd name="T19" fmla="*/ 18 h 204"/>
                  <a:gd name="T20" fmla="*/ 7 w 45"/>
                  <a:gd name="T21" fmla="*/ 22 h 204"/>
                  <a:gd name="T22" fmla="*/ 9 w 45"/>
                  <a:gd name="T23" fmla="*/ 22 h 204"/>
                  <a:gd name="T24" fmla="*/ 9 w 45"/>
                  <a:gd name="T25" fmla="*/ 27 h 204"/>
                  <a:gd name="T26" fmla="*/ 11 w 45"/>
                  <a:gd name="T27" fmla="*/ 27 h 204"/>
                  <a:gd name="T28" fmla="*/ 11 w 45"/>
                  <a:gd name="T29" fmla="*/ 31 h 204"/>
                  <a:gd name="T30" fmla="*/ 13 w 45"/>
                  <a:gd name="T31" fmla="*/ 36 h 204"/>
                  <a:gd name="T32" fmla="*/ 13 w 45"/>
                  <a:gd name="T33" fmla="*/ 40 h 204"/>
                  <a:gd name="T34" fmla="*/ 15 w 45"/>
                  <a:gd name="T35" fmla="*/ 40 h 204"/>
                  <a:gd name="T36" fmla="*/ 15 w 45"/>
                  <a:gd name="T37" fmla="*/ 44 h 204"/>
                  <a:gd name="T38" fmla="*/ 15 w 45"/>
                  <a:gd name="T39" fmla="*/ 49 h 204"/>
                  <a:gd name="T40" fmla="*/ 17 w 45"/>
                  <a:gd name="T41" fmla="*/ 49 h 204"/>
                  <a:gd name="T42" fmla="*/ 17 w 45"/>
                  <a:gd name="T43" fmla="*/ 53 h 204"/>
                  <a:gd name="T44" fmla="*/ 18 w 45"/>
                  <a:gd name="T45" fmla="*/ 53 h 204"/>
                  <a:gd name="T46" fmla="*/ 18 w 45"/>
                  <a:gd name="T47" fmla="*/ 57 h 204"/>
                  <a:gd name="T48" fmla="*/ 18 w 45"/>
                  <a:gd name="T49" fmla="*/ 62 h 204"/>
                  <a:gd name="T50" fmla="*/ 20 w 45"/>
                  <a:gd name="T51" fmla="*/ 62 h 204"/>
                  <a:gd name="T52" fmla="*/ 20 w 45"/>
                  <a:gd name="T53" fmla="*/ 66 h 204"/>
                  <a:gd name="T54" fmla="*/ 20 w 45"/>
                  <a:gd name="T55" fmla="*/ 71 h 204"/>
                  <a:gd name="T56" fmla="*/ 22 w 45"/>
                  <a:gd name="T57" fmla="*/ 71 h 204"/>
                  <a:gd name="T58" fmla="*/ 22 w 45"/>
                  <a:gd name="T59" fmla="*/ 75 h 204"/>
                  <a:gd name="T60" fmla="*/ 24 w 45"/>
                  <a:gd name="T61" fmla="*/ 80 h 204"/>
                  <a:gd name="T62" fmla="*/ 24 w 45"/>
                  <a:gd name="T63" fmla="*/ 84 h 204"/>
                  <a:gd name="T64" fmla="*/ 24 w 45"/>
                  <a:gd name="T65" fmla="*/ 88 h 204"/>
                  <a:gd name="T66" fmla="*/ 26 w 45"/>
                  <a:gd name="T67" fmla="*/ 93 h 204"/>
                  <a:gd name="T68" fmla="*/ 26 w 45"/>
                  <a:gd name="T69" fmla="*/ 97 h 204"/>
                  <a:gd name="T70" fmla="*/ 28 w 45"/>
                  <a:gd name="T71" fmla="*/ 102 h 204"/>
                  <a:gd name="T72" fmla="*/ 28 w 45"/>
                  <a:gd name="T73" fmla="*/ 106 h 204"/>
                  <a:gd name="T74" fmla="*/ 29 w 45"/>
                  <a:gd name="T75" fmla="*/ 110 h 204"/>
                  <a:gd name="T76" fmla="*/ 29 w 45"/>
                  <a:gd name="T77" fmla="*/ 115 h 204"/>
                  <a:gd name="T78" fmla="*/ 31 w 45"/>
                  <a:gd name="T79" fmla="*/ 119 h 204"/>
                  <a:gd name="T80" fmla="*/ 31 w 45"/>
                  <a:gd name="T81" fmla="*/ 123 h 204"/>
                  <a:gd name="T82" fmla="*/ 31 w 45"/>
                  <a:gd name="T83" fmla="*/ 128 h 204"/>
                  <a:gd name="T84" fmla="*/ 33 w 45"/>
                  <a:gd name="T85" fmla="*/ 132 h 204"/>
                  <a:gd name="T86" fmla="*/ 33 w 45"/>
                  <a:gd name="T87" fmla="*/ 137 h 204"/>
                  <a:gd name="T88" fmla="*/ 35 w 45"/>
                  <a:gd name="T89" fmla="*/ 141 h 204"/>
                  <a:gd name="T90" fmla="*/ 35 w 45"/>
                  <a:gd name="T91" fmla="*/ 146 h 204"/>
                  <a:gd name="T92" fmla="*/ 35 w 45"/>
                  <a:gd name="T93" fmla="*/ 150 h 204"/>
                  <a:gd name="T94" fmla="*/ 37 w 45"/>
                  <a:gd name="T95" fmla="*/ 154 h 204"/>
                  <a:gd name="T96" fmla="*/ 37 w 45"/>
                  <a:gd name="T97" fmla="*/ 159 h 204"/>
                  <a:gd name="T98" fmla="*/ 37 w 45"/>
                  <a:gd name="T99" fmla="*/ 163 h 204"/>
                  <a:gd name="T100" fmla="*/ 39 w 45"/>
                  <a:gd name="T101" fmla="*/ 163 h 204"/>
                  <a:gd name="T102" fmla="*/ 39 w 45"/>
                  <a:gd name="T103" fmla="*/ 167 h 204"/>
                  <a:gd name="T104" fmla="*/ 39 w 45"/>
                  <a:gd name="T105" fmla="*/ 172 h 204"/>
                  <a:gd name="T106" fmla="*/ 40 w 45"/>
                  <a:gd name="T107" fmla="*/ 177 h 204"/>
                  <a:gd name="T108" fmla="*/ 40 w 45"/>
                  <a:gd name="T109" fmla="*/ 181 h 204"/>
                  <a:gd name="T110" fmla="*/ 42 w 45"/>
                  <a:gd name="T111" fmla="*/ 185 h 204"/>
                  <a:gd name="T112" fmla="*/ 42 w 45"/>
                  <a:gd name="T113" fmla="*/ 190 h 204"/>
                  <a:gd name="T114" fmla="*/ 42 w 45"/>
                  <a:gd name="T115" fmla="*/ 194 h 204"/>
                  <a:gd name="T116" fmla="*/ 42 w 45"/>
                  <a:gd name="T117" fmla="*/ 198 h 204"/>
                  <a:gd name="T118" fmla="*/ 44 w 45"/>
                  <a:gd name="T119" fmla="*/ 198 h 204"/>
                  <a:gd name="T120" fmla="*/ 44 w 45"/>
                  <a:gd name="T121" fmla="*/ 203 h 20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5"/>
                  <a:gd name="T184" fmla="*/ 0 h 204"/>
                  <a:gd name="T185" fmla="*/ 45 w 45"/>
                  <a:gd name="T186" fmla="*/ 204 h 204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5" h="204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6" y="13"/>
                    </a:lnTo>
                    <a:lnTo>
                      <a:pt x="7" y="13"/>
                    </a:lnTo>
                    <a:lnTo>
                      <a:pt x="7" y="18"/>
                    </a:lnTo>
                    <a:lnTo>
                      <a:pt x="7" y="22"/>
                    </a:lnTo>
                    <a:lnTo>
                      <a:pt x="9" y="22"/>
                    </a:lnTo>
                    <a:lnTo>
                      <a:pt x="9" y="27"/>
                    </a:lnTo>
                    <a:lnTo>
                      <a:pt x="11" y="27"/>
                    </a:lnTo>
                    <a:lnTo>
                      <a:pt x="11" y="31"/>
                    </a:lnTo>
                    <a:lnTo>
                      <a:pt x="13" y="36"/>
                    </a:lnTo>
                    <a:lnTo>
                      <a:pt x="13" y="40"/>
                    </a:lnTo>
                    <a:lnTo>
                      <a:pt x="15" y="40"/>
                    </a:lnTo>
                    <a:lnTo>
                      <a:pt x="15" y="44"/>
                    </a:lnTo>
                    <a:lnTo>
                      <a:pt x="15" y="49"/>
                    </a:lnTo>
                    <a:lnTo>
                      <a:pt x="17" y="49"/>
                    </a:lnTo>
                    <a:lnTo>
                      <a:pt x="17" y="53"/>
                    </a:lnTo>
                    <a:lnTo>
                      <a:pt x="18" y="53"/>
                    </a:lnTo>
                    <a:lnTo>
                      <a:pt x="18" y="57"/>
                    </a:lnTo>
                    <a:lnTo>
                      <a:pt x="18" y="62"/>
                    </a:lnTo>
                    <a:lnTo>
                      <a:pt x="20" y="62"/>
                    </a:lnTo>
                    <a:lnTo>
                      <a:pt x="20" y="66"/>
                    </a:lnTo>
                    <a:lnTo>
                      <a:pt x="20" y="71"/>
                    </a:lnTo>
                    <a:lnTo>
                      <a:pt x="22" y="71"/>
                    </a:lnTo>
                    <a:lnTo>
                      <a:pt x="22" y="75"/>
                    </a:lnTo>
                    <a:lnTo>
                      <a:pt x="24" y="80"/>
                    </a:lnTo>
                    <a:lnTo>
                      <a:pt x="24" y="84"/>
                    </a:lnTo>
                    <a:lnTo>
                      <a:pt x="24" y="88"/>
                    </a:lnTo>
                    <a:lnTo>
                      <a:pt x="26" y="93"/>
                    </a:lnTo>
                    <a:lnTo>
                      <a:pt x="26" y="97"/>
                    </a:lnTo>
                    <a:lnTo>
                      <a:pt x="28" y="102"/>
                    </a:lnTo>
                    <a:lnTo>
                      <a:pt x="28" y="106"/>
                    </a:lnTo>
                    <a:lnTo>
                      <a:pt x="29" y="110"/>
                    </a:lnTo>
                    <a:lnTo>
                      <a:pt x="29" y="115"/>
                    </a:lnTo>
                    <a:lnTo>
                      <a:pt x="31" y="119"/>
                    </a:lnTo>
                    <a:lnTo>
                      <a:pt x="31" y="123"/>
                    </a:lnTo>
                    <a:lnTo>
                      <a:pt x="31" y="128"/>
                    </a:lnTo>
                    <a:lnTo>
                      <a:pt x="33" y="132"/>
                    </a:lnTo>
                    <a:lnTo>
                      <a:pt x="33" y="137"/>
                    </a:lnTo>
                    <a:lnTo>
                      <a:pt x="35" y="141"/>
                    </a:lnTo>
                    <a:lnTo>
                      <a:pt x="35" y="146"/>
                    </a:lnTo>
                    <a:lnTo>
                      <a:pt x="35" y="150"/>
                    </a:lnTo>
                    <a:lnTo>
                      <a:pt x="37" y="154"/>
                    </a:lnTo>
                    <a:lnTo>
                      <a:pt x="37" y="159"/>
                    </a:lnTo>
                    <a:lnTo>
                      <a:pt x="37" y="163"/>
                    </a:lnTo>
                    <a:lnTo>
                      <a:pt x="39" y="163"/>
                    </a:lnTo>
                    <a:lnTo>
                      <a:pt x="39" y="167"/>
                    </a:lnTo>
                    <a:lnTo>
                      <a:pt x="39" y="172"/>
                    </a:lnTo>
                    <a:lnTo>
                      <a:pt x="40" y="177"/>
                    </a:lnTo>
                    <a:lnTo>
                      <a:pt x="40" y="181"/>
                    </a:lnTo>
                    <a:lnTo>
                      <a:pt x="42" y="185"/>
                    </a:lnTo>
                    <a:lnTo>
                      <a:pt x="42" y="190"/>
                    </a:lnTo>
                    <a:lnTo>
                      <a:pt x="42" y="194"/>
                    </a:lnTo>
                    <a:lnTo>
                      <a:pt x="42" y="198"/>
                    </a:lnTo>
                    <a:lnTo>
                      <a:pt x="44" y="198"/>
                    </a:lnTo>
                    <a:lnTo>
                      <a:pt x="44" y="203"/>
                    </a:lnTo>
                  </a:path>
                </a:pathLst>
              </a:custGeom>
              <a:noFill/>
              <a:ln w="50800" cap="rnd">
                <a:solidFill>
                  <a:srgbClr val="00279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6" name="Freeform 21"/>
              <p:cNvSpPr>
                <a:spLocks/>
              </p:cNvSpPr>
              <p:nvPr/>
            </p:nvSpPr>
            <p:spPr bwMode="auto">
              <a:xfrm>
                <a:off x="3162" y="3340"/>
                <a:ext cx="134" cy="597"/>
              </a:xfrm>
              <a:custGeom>
                <a:avLst/>
                <a:gdLst>
                  <a:gd name="T0" fmla="*/ 0 w 134"/>
                  <a:gd name="T1" fmla="*/ 0 h 597"/>
                  <a:gd name="T2" fmla="*/ 0 w 134"/>
                  <a:gd name="T3" fmla="*/ 9 h 597"/>
                  <a:gd name="T4" fmla="*/ 2 w 134"/>
                  <a:gd name="T5" fmla="*/ 13 h 597"/>
                  <a:gd name="T6" fmla="*/ 4 w 134"/>
                  <a:gd name="T7" fmla="*/ 26 h 597"/>
                  <a:gd name="T8" fmla="*/ 6 w 134"/>
                  <a:gd name="T9" fmla="*/ 35 h 597"/>
                  <a:gd name="T10" fmla="*/ 6 w 134"/>
                  <a:gd name="T11" fmla="*/ 44 h 597"/>
                  <a:gd name="T12" fmla="*/ 7 w 134"/>
                  <a:gd name="T13" fmla="*/ 48 h 597"/>
                  <a:gd name="T14" fmla="*/ 9 w 134"/>
                  <a:gd name="T15" fmla="*/ 57 h 597"/>
                  <a:gd name="T16" fmla="*/ 9 w 134"/>
                  <a:gd name="T17" fmla="*/ 66 h 597"/>
                  <a:gd name="T18" fmla="*/ 11 w 134"/>
                  <a:gd name="T19" fmla="*/ 74 h 597"/>
                  <a:gd name="T20" fmla="*/ 13 w 134"/>
                  <a:gd name="T21" fmla="*/ 87 h 597"/>
                  <a:gd name="T22" fmla="*/ 15 w 134"/>
                  <a:gd name="T23" fmla="*/ 92 h 597"/>
                  <a:gd name="T24" fmla="*/ 15 w 134"/>
                  <a:gd name="T25" fmla="*/ 101 h 597"/>
                  <a:gd name="T26" fmla="*/ 17 w 134"/>
                  <a:gd name="T27" fmla="*/ 110 h 597"/>
                  <a:gd name="T28" fmla="*/ 18 w 134"/>
                  <a:gd name="T29" fmla="*/ 118 h 597"/>
                  <a:gd name="T30" fmla="*/ 18 w 134"/>
                  <a:gd name="T31" fmla="*/ 127 h 597"/>
                  <a:gd name="T32" fmla="*/ 20 w 134"/>
                  <a:gd name="T33" fmla="*/ 140 h 597"/>
                  <a:gd name="T34" fmla="*/ 22 w 134"/>
                  <a:gd name="T35" fmla="*/ 158 h 597"/>
                  <a:gd name="T36" fmla="*/ 24 w 134"/>
                  <a:gd name="T37" fmla="*/ 167 h 597"/>
                  <a:gd name="T38" fmla="*/ 26 w 134"/>
                  <a:gd name="T39" fmla="*/ 175 h 597"/>
                  <a:gd name="T40" fmla="*/ 28 w 134"/>
                  <a:gd name="T41" fmla="*/ 184 h 597"/>
                  <a:gd name="T42" fmla="*/ 29 w 134"/>
                  <a:gd name="T43" fmla="*/ 202 h 597"/>
                  <a:gd name="T44" fmla="*/ 31 w 134"/>
                  <a:gd name="T45" fmla="*/ 210 h 597"/>
                  <a:gd name="T46" fmla="*/ 31 w 134"/>
                  <a:gd name="T47" fmla="*/ 219 h 597"/>
                  <a:gd name="T48" fmla="*/ 33 w 134"/>
                  <a:gd name="T49" fmla="*/ 223 h 597"/>
                  <a:gd name="T50" fmla="*/ 35 w 134"/>
                  <a:gd name="T51" fmla="*/ 232 h 597"/>
                  <a:gd name="T52" fmla="*/ 35 w 134"/>
                  <a:gd name="T53" fmla="*/ 241 h 597"/>
                  <a:gd name="T54" fmla="*/ 37 w 134"/>
                  <a:gd name="T55" fmla="*/ 250 h 597"/>
                  <a:gd name="T56" fmla="*/ 39 w 134"/>
                  <a:gd name="T57" fmla="*/ 263 h 597"/>
                  <a:gd name="T58" fmla="*/ 41 w 134"/>
                  <a:gd name="T59" fmla="*/ 272 h 597"/>
                  <a:gd name="T60" fmla="*/ 44 w 134"/>
                  <a:gd name="T61" fmla="*/ 293 h 597"/>
                  <a:gd name="T62" fmla="*/ 46 w 134"/>
                  <a:gd name="T63" fmla="*/ 307 h 597"/>
                  <a:gd name="T64" fmla="*/ 48 w 134"/>
                  <a:gd name="T65" fmla="*/ 311 h 597"/>
                  <a:gd name="T66" fmla="*/ 48 w 134"/>
                  <a:gd name="T67" fmla="*/ 320 h 597"/>
                  <a:gd name="T68" fmla="*/ 50 w 134"/>
                  <a:gd name="T69" fmla="*/ 329 h 597"/>
                  <a:gd name="T70" fmla="*/ 52 w 134"/>
                  <a:gd name="T71" fmla="*/ 342 h 597"/>
                  <a:gd name="T72" fmla="*/ 54 w 134"/>
                  <a:gd name="T73" fmla="*/ 355 h 597"/>
                  <a:gd name="T74" fmla="*/ 56 w 134"/>
                  <a:gd name="T75" fmla="*/ 364 h 597"/>
                  <a:gd name="T76" fmla="*/ 57 w 134"/>
                  <a:gd name="T77" fmla="*/ 373 h 597"/>
                  <a:gd name="T78" fmla="*/ 59 w 134"/>
                  <a:gd name="T79" fmla="*/ 386 h 597"/>
                  <a:gd name="T80" fmla="*/ 61 w 134"/>
                  <a:gd name="T81" fmla="*/ 390 h 597"/>
                  <a:gd name="T82" fmla="*/ 65 w 134"/>
                  <a:gd name="T83" fmla="*/ 408 h 597"/>
                  <a:gd name="T84" fmla="*/ 67 w 134"/>
                  <a:gd name="T85" fmla="*/ 416 h 597"/>
                  <a:gd name="T86" fmla="*/ 68 w 134"/>
                  <a:gd name="T87" fmla="*/ 425 h 597"/>
                  <a:gd name="T88" fmla="*/ 76 w 134"/>
                  <a:gd name="T89" fmla="*/ 452 h 597"/>
                  <a:gd name="T90" fmla="*/ 76 w 134"/>
                  <a:gd name="T91" fmla="*/ 460 h 597"/>
                  <a:gd name="T92" fmla="*/ 81 w 134"/>
                  <a:gd name="T93" fmla="*/ 478 h 597"/>
                  <a:gd name="T94" fmla="*/ 91 w 134"/>
                  <a:gd name="T95" fmla="*/ 513 h 597"/>
                  <a:gd name="T96" fmla="*/ 98 w 134"/>
                  <a:gd name="T97" fmla="*/ 530 h 597"/>
                  <a:gd name="T98" fmla="*/ 102 w 134"/>
                  <a:gd name="T99" fmla="*/ 543 h 597"/>
                  <a:gd name="T100" fmla="*/ 107 w 134"/>
                  <a:gd name="T101" fmla="*/ 557 h 597"/>
                  <a:gd name="T102" fmla="*/ 122 w 134"/>
                  <a:gd name="T103" fmla="*/ 579 h 597"/>
                  <a:gd name="T104" fmla="*/ 133 w 134"/>
                  <a:gd name="T105" fmla="*/ 596 h 59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4"/>
                  <a:gd name="T160" fmla="*/ 0 h 597"/>
                  <a:gd name="T161" fmla="*/ 134 w 134"/>
                  <a:gd name="T162" fmla="*/ 597 h 59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4" h="597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2" y="13"/>
                    </a:lnTo>
                    <a:lnTo>
                      <a:pt x="4" y="22"/>
                    </a:lnTo>
                    <a:lnTo>
                      <a:pt x="4" y="26"/>
                    </a:lnTo>
                    <a:lnTo>
                      <a:pt x="4" y="31"/>
                    </a:lnTo>
                    <a:lnTo>
                      <a:pt x="6" y="35"/>
                    </a:lnTo>
                    <a:lnTo>
                      <a:pt x="6" y="39"/>
                    </a:lnTo>
                    <a:lnTo>
                      <a:pt x="6" y="44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7" y="53"/>
                    </a:lnTo>
                    <a:lnTo>
                      <a:pt x="9" y="57"/>
                    </a:lnTo>
                    <a:lnTo>
                      <a:pt x="9" y="61"/>
                    </a:lnTo>
                    <a:lnTo>
                      <a:pt x="9" y="66"/>
                    </a:lnTo>
                    <a:lnTo>
                      <a:pt x="11" y="70"/>
                    </a:lnTo>
                    <a:lnTo>
                      <a:pt x="11" y="74"/>
                    </a:lnTo>
                    <a:lnTo>
                      <a:pt x="13" y="83"/>
                    </a:lnTo>
                    <a:lnTo>
                      <a:pt x="13" y="87"/>
                    </a:lnTo>
                    <a:lnTo>
                      <a:pt x="13" y="92"/>
                    </a:lnTo>
                    <a:lnTo>
                      <a:pt x="15" y="92"/>
                    </a:lnTo>
                    <a:lnTo>
                      <a:pt x="15" y="96"/>
                    </a:lnTo>
                    <a:lnTo>
                      <a:pt x="15" y="101"/>
                    </a:lnTo>
                    <a:lnTo>
                      <a:pt x="15" y="105"/>
                    </a:lnTo>
                    <a:lnTo>
                      <a:pt x="17" y="110"/>
                    </a:lnTo>
                    <a:lnTo>
                      <a:pt x="17" y="114"/>
                    </a:lnTo>
                    <a:lnTo>
                      <a:pt x="18" y="118"/>
                    </a:lnTo>
                    <a:lnTo>
                      <a:pt x="18" y="123"/>
                    </a:lnTo>
                    <a:lnTo>
                      <a:pt x="18" y="127"/>
                    </a:lnTo>
                    <a:lnTo>
                      <a:pt x="20" y="136"/>
                    </a:lnTo>
                    <a:lnTo>
                      <a:pt x="20" y="140"/>
                    </a:lnTo>
                    <a:lnTo>
                      <a:pt x="22" y="149"/>
                    </a:lnTo>
                    <a:lnTo>
                      <a:pt x="22" y="158"/>
                    </a:lnTo>
                    <a:lnTo>
                      <a:pt x="24" y="162"/>
                    </a:lnTo>
                    <a:lnTo>
                      <a:pt x="24" y="167"/>
                    </a:lnTo>
                    <a:lnTo>
                      <a:pt x="26" y="171"/>
                    </a:lnTo>
                    <a:lnTo>
                      <a:pt x="26" y="175"/>
                    </a:lnTo>
                    <a:lnTo>
                      <a:pt x="26" y="180"/>
                    </a:lnTo>
                    <a:lnTo>
                      <a:pt x="28" y="184"/>
                    </a:lnTo>
                    <a:lnTo>
                      <a:pt x="28" y="188"/>
                    </a:lnTo>
                    <a:lnTo>
                      <a:pt x="29" y="202"/>
                    </a:lnTo>
                    <a:lnTo>
                      <a:pt x="29" y="206"/>
                    </a:lnTo>
                    <a:lnTo>
                      <a:pt x="31" y="210"/>
                    </a:lnTo>
                    <a:lnTo>
                      <a:pt x="31" y="215"/>
                    </a:lnTo>
                    <a:lnTo>
                      <a:pt x="31" y="219"/>
                    </a:lnTo>
                    <a:lnTo>
                      <a:pt x="33" y="219"/>
                    </a:lnTo>
                    <a:lnTo>
                      <a:pt x="33" y="223"/>
                    </a:lnTo>
                    <a:lnTo>
                      <a:pt x="33" y="228"/>
                    </a:lnTo>
                    <a:lnTo>
                      <a:pt x="35" y="232"/>
                    </a:lnTo>
                    <a:lnTo>
                      <a:pt x="35" y="237"/>
                    </a:lnTo>
                    <a:lnTo>
                      <a:pt x="35" y="241"/>
                    </a:lnTo>
                    <a:lnTo>
                      <a:pt x="37" y="245"/>
                    </a:lnTo>
                    <a:lnTo>
                      <a:pt x="37" y="250"/>
                    </a:lnTo>
                    <a:lnTo>
                      <a:pt x="37" y="254"/>
                    </a:lnTo>
                    <a:lnTo>
                      <a:pt x="39" y="263"/>
                    </a:lnTo>
                    <a:lnTo>
                      <a:pt x="41" y="267"/>
                    </a:lnTo>
                    <a:lnTo>
                      <a:pt x="41" y="272"/>
                    </a:lnTo>
                    <a:lnTo>
                      <a:pt x="42" y="285"/>
                    </a:lnTo>
                    <a:lnTo>
                      <a:pt x="44" y="293"/>
                    </a:lnTo>
                    <a:lnTo>
                      <a:pt x="46" y="303"/>
                    </a:lnTo>
                    <a:lnTo>
                      <a:pt x="46" y="307"/>
                    </a:lnTo>
                    <a:lnTo>
                      <a:pt x="46" y="311"/>
                    </a:lnTo>
                    <a:lnTo>
                      <a:pt x="48" y="311"/>
                    </a:lnTo>
                    <a:lnTo>
                      <a:pt x="48" y="316"/>
                    </a:lnTo>
                    <a:lnTo>
                      <a:pt x="48" y="320"/>
                    </a:lnTo>
                    <a:lnTo>
                      <a:pt x="50" y="324"/>
                    </a:lnTo>
                    <a:lnTo>
                      <a:pt x="50" y="329"/>
                    </a:lnTo>
                    <a:lnTo>
                      <a:pt x="50" y="333"/>
                    </a:lnTo>
                    <a:lnTo>
                      <a:pt x="52" y="342"/>
                    </a:lnTo>
                    <a:lnTo>
                      <a:pt x="54" y="346"/>
                    </a:lnTo>
                    <a:lnTo>
                      <a:pt x="54" y="355"/>
                    </a:lnTo>
                    <a:lnTo>
                      <a:pt x="56" y="355"/>
                    </a:lnTo>
                    <a:lnTo>
                      <a:pt x="56" y="364"/>
                    </a:lnTo>
                    <a:lnTo>
                      <a:pt x="57" y="368"/>
                    </a:lnTo>
                    <a:lnTo>
                      <a:pt x="57" y="373"/>
                    </a:lnTo>
                    <a:lnTo>
                      <a:pt x="59" y="381"/>
                    </a:lnTo>
                    <a:lnTo>
                      <a:pt x="59" y="386"/>
                    </a:lnTo>
                    <a:lnTo>
                      <a:pt x="61" y="386"/>
                    </a:lnTo>
                    <a:lnTo>
                      <a:pt x="61" y="390"/>
                    </a:lnTo>
                    <a:lnTo>
                      <a:pt x="65" y="403"/>
                    </a:lnTo>
                    <a:lnTo>
                      <a:pt x="65" y="408"/>
                    </a:lnTo>
                    <a:lnTo>
                      <a:pt x="67" y="412"/>
                    </a:lnTo>
                    <a:lnTo>
                      <a:pt x="67" y="416"/>
                    </a:lnTo>
                    <a:lnTo>
                      <a:pt x="68" y="421"/>
                    </a:lnTo>
                    <a:lnTo>
                      <a:pt x="68" y="425"/>
                    </a:lnTo>
                    <a:lnTo>
                      <a:pt x="72" y="438"/>
                    </a:lnTo>
                    <a:lnTo>
                      <a:pt x="76" y="452"/>
                    </a:lnTo>
                    <a:lnTo>
                      <a:pt x="76" y="456"/>
                    </a:lnTo>
                    <a:lnTo>
                      <a:pt x="76" y="460"/>
                    </a:lnTo>
                    <a:lnTo>
                      <a:pt x="79" y="473"/>
                    </a:lnTo>
                    <a:lnTo>
                      <a:pt x="81" y="478"/>
                    </a:lnTo>
                    <a:lnTo>
                      <a:pt x="91" y="509"/>
                    </a:lnTo>
                    <a:lnTo>
                      <a:pt x="91" y="513"/>
                    </a:lnTo>
                    <a:lnTo>
                      <a:pt x="94" y="522"/>
                    </a:lnTo>
                    <a:lnTo>
                      <a:pt x="98" y="530"/>
                    </a:lnTo>
                    <a:lnTo>
                      <a:pt x="100" y="539"/>
                    </a:lnTo>
                    <a:lnTo>
                      <a:pt x="102" y="543"/>
                    </a:lnTo>
                    <a:lnTo>
                      <a:pt x="104" y="548"/>
                    </a:lnTo>
                    <a:lnTo>
                      <a:pt x="107" y="557"/>
                    </a:lnTo>
                    <a:lnTo>
                      <a:pt x="111" y="566"/>
                    </a:lnTo>
                    <a:lnTo>
                      <a:pt x="122" y="579"/>
                    </a:lnTo>
                    <a:lnTo>
                      <a:pt x="124" y="583"/>
                    </a:lnTo>
                    <a:lnTo>
                      <a:pt x="133" y="596"/>
                    </a:lnTo>
                  </a:path>
                </a:pathLst>
              </a:custGeom>
              <a:noFill/>
              <a:ln w="50800" cap="rnd">
                <a:solidFill>
                  <a:srgbClr val="00279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7" name="Freeform 22"/>
              <p:cNvSpPr>
                <a:spLocks/>
              </p:cNvSpPr>
              <p:nvPr/>
            </p:nvSpPr>
            <p:spPr bwMode="auto">
              <a:xfrm>
                <a:off x="3295" y="3936"/>
                <a:ext cx="66" cy="33"/>
              </a:xfrm>
              <a:custGeom>
                <a:avLst/>
                <a:gdLst>
                  <a:gd name="T0" fmla="*/ 0 w 66"/>
                  <a:gd name="T1" fmla="*/ 0 h 33"/>
                  <a:gd name="T2" fmla="*/ 2 w 66"/>
                  <a:gd name="T3" fmla="*/ 0 h 33"/>
                  <a:gd name="T4" fmla="*/ 6 w 66"/>
                  <a:gd name="T5" fmla="*/ 5 h 33"/>
                  <a:gd name="T6" fmla="*/ 32 w 66"/>
                  <a:gd name="T7" fmla="*/ 23 h 33"/>
                  <a:gd name="T8" fmla="*/ 65 w 66"/>
                  <a:gd name="T9" fmla="*/ 32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33"/>
                  <a:gd name="T17" fmla="*/ 66 w 66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33">
                    <a:moveTo>
                      <a:pt x="0" y="0"/>
                    </a:moveTo>
                    <a:lnTo>
                      <a:pt x="2" y="0"/>
                    </a:lnTo>
                    <a:lnTo>
                      <a:pt x="6" y="5"/>
                    </a:lnTo>
                    <a:lnTo>
                      <a:pt x="32" y="23"/>
                    </a:lnTo>
                    <a:lnTo>
                      <a:pt x="65" y="32"/>
                    </a:lnTo>
                  </a:path>
                </a:pathLst>
              </a:custGeom>
              <a:noFill/>
              <a:ln w="50800" cap="rnd">
                <a:solidFill>
                  <a:srgbClr val="00279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781" name="Line 23"/>
            <p:cNvSpPr>
              <a:spLocks noChangeShapeType="1"/>
            </p:cNvSpPr>
            <p:nvPr/>
          </p:nvSpPr>
          <p:spPr bwMode="auto">
            <a:xfrm>
              <a:off x="3104" y="3126"/>
              <a:ext cx="0" cy="8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8" name="AutoShape 24"/>
          <p:cNvSpPr>
            <a:spLocks noChangeArrowheads="1"/>
          </p:cNvSpPr>
          <p:nvPr/>
        </p:nvSpPr>
        <p:spPr bwMode="auto">
          <a:xfrm>
            <a:off x="2749550" y="5187950"/>
            <a:ext cx="1663700" cy="977900"/>
          </a:xfrm>
          <a:prstGeom prst="roundRect">
            <a:avLst>
              <a:gd name="adj" fmla="val 12495"/>
            </a:avLst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400" b="1"/>
              <a:t>low</a:t>
            </a:r>
          </a:p>
          <a:p>
            <a:pPr algn="ctr"/>
            <a:r>
              <a:rPr lang="en-US" sz="2400" b="1"/>
              <a:t>variability</a:t>
            </a:r>
          </a:p>
        </p:txBody>
      </p:sp>
      <p:sp>
        <p:nvSpPr>
          <p:cNvPr id="32779" name="AutoShape 25"/>
          <p:cNvSpPr>
            <a:spLocks noChangeArrowheads="1"/>
          </p:cNvSpPr>
          <p:nvPr/>
        </p:nvSpPr>
        <p:spPr bwMode="auto">
          <a:xfrm>
            <a:off x="7092950" y="4806950"/>
            <a:ext cx="3111500" cy="1206500"/>
          </a:xfrm>
          <a:prstGeom prst="roundRect">
            <a:avLst>
              <a:gd name="adj" fmla="val 12495"/>
            </a:avLst>
          </a:prstGeom>
          <a:solidFill>
            <a:srgbClr val="00279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400" b="1"/>
              <a:t>Which one shows</a:t>
            </a:r>
          </a:p>
          <a:p>
            <a:pPr algn="ctr"/>
            <a:r>
              <a:rPr lang="en-US" sz="2400" b="1"/>
              <a:t>the </a:t>
            </a:r>
            <a:r>
              <a:rPr lang="en-US" sz="2400" b="1" i="1"/>
              <a:t>greatest</a:t>
            </a:r>
            <a:endParaRPr lang="en-US" sz="2400" b="1"/>
          </a:p>
          <a:p>
            <a:pPr algn="ctr"/>
            <a:r>
              <a:rPr lang="en-US" sz="2400" b="1"/>
              <a:t>difference?</a:t>
            </a:r>
          </a:p>
        </p:txBody>
      </p:sp>
    </p:spTree>
    <p:extLst>
      <p:ext uri="{BB962C8B-B14F-4D97-AF65-F5344CB8AC3E}">
        <p14:creationId xmlns:p14="http://schemas.microsoft.com/office/powerpoint/2010/main" val="36001927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4FAC25-D800-8F43-9416-02EE8DB2DF39}" type="datetime1">
              <a:rPr lang="en-US" sz="1400"/>
              <a:pPr/>
              <a:t>7/13/18</a:t>
            </a:fld>
            <a:endParaRPr lang="en-US" sz="1400"/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3EBD01E-FEE3-3840-A84F-687DD8E72C6D}" type="slidenum">
              <a:rPr lang="en-US" sz="1400"/>
              <a:pPr/>
              <a:t>17</a:t>
            </a:fld>
            <a:endParaRPr lang="en-US" sz="14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229600" cy="11430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sz="4800" b="1">
                <a:latin typeface="Arial" charset="0"/>
              </a:rPr>
              <a:t>So we estimate</a:t>
            </a:r>
          </a:p>
        </p:txBody>
      </p:sp>
      <p:sp>
        <p:nvSpPr>
          <p:cNvPr id="33797" name="Line 3"/>
          <p:cNvSpPr>
            <a:spLocks noChangeShapeType="1"/>
          </p:cNvSpPr>
          <p:nvPr/>
        </p:nvSpPr>
        <p:spPr bwMode="auto">
          <a:xfrm>
            <a:off x="4787900" y="6394450"/>
            <a:ext cx="2757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4"/>
          <p:cNvSpPr>
            <a:spLocks noChangeShapeType="1"/>
          </p:cNvSpPr>
          <p:nvPr/>
        </p:nvSpPr>
        <p:spPr bwMode="auto">
          <a:xfrm flipV="1">
            <a:off x="4772025" y="4827588"/>
            <a:ext cx="0" cy="158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799" name="Group 5"/>
          <p:cNvGrpSpPr>
            <a:grpSpLocks/>
          </p:cNvGrpSpPr>
          <p:nvPr/>
        </p:nvGrpSpPr>
        <p:grpSpPr bwMode="auto">
          <a:xfrm>
            <a:off x="5486401" y="4954588"/>
            <a:ext cx="815975" cy="1439862"/>
            <a:chOff x="2496" y="3121"/>
            <a:chExt cx="514" cy="907"/>
          </a:xfrm>
        </p:grpSpPr>
        <p:grpSp>
          <p:nvGrpSpPr>
            <p:cNvPr id="33827" name="Group 6"/>
            <p:cNvGrpSpPr>
              <a:grpSpLocks/>
            </p:cNvGrpSpPr>
            <p:nvPr/>
          </p:nvGrpSpPr>
          <p:grpSpPr bwMode="auto">
            <a:xfrm>
              <a:off x="2496" y="3121"/>
              <a:ext cx="514" cy="851"/>
              <a:chOff x="2496" y="3121"/>
              <a:chExt cx="514" cy="851"/>
            </a:xfrm>
          </p:grpSpPr>
          <p:sp>
            <p:nvSpPr>
              <p:cNvPr id="33829" name="Freeform 7"/>
              <p:cNvSpPr>
                <a:spLocks/>
              </p:cNvSpPr>
              <p:nvPr/>
            </p:nvSpPr>
            <p:spPr bwMode="auto">
              <a:xfrm>
                <a:off x="2496" y="3360"/>
                <a:ext cx="191" cy="612"/>
              </a:xfrm>
              <a:custGeom>
                <a:avLst/>
                <a:gdLst>
                  <a:gd name="T0" fmla="*/ 21 w 191"/>
                  <a:gd name="T1" fmla="*/ 602 h 612"/>
                  <a:gd name="T2" fmla="*/ 62 w 191"/>
                  <a:gd name="T3" fmla="*/ 576 h 612"/>
                  <a:gd name="T4" fmla="*/ 71 w 191"/>
                  <a:gd name="T5" fmla="*/ 563 h 612"/>
                  <a:gd name="T6" fmla="*/ 81 w 191"/>
                  <a:gd name="T7" fmla="*/ 545 h 612"/>
                  <a:gd name="T8" fmla="*/ 84 w 191"/>
                  <a:gd name="T9" fmla="*/ 540 h 612"/>
                  <a:gd name="T10" fmla="*/ 88 w 191"/>
                  <a:gd name="T11" fmla="*/ 527 h 612"/>
                  <a:gd name="T12" fmla="*/ 92 w 191"/>
                  <a:gd name="T13" fmla="*/ 518 h 612"/>
                  <a:gd name="T14" fmla="*/ 96 w 191"/>
                  <a:gd name="T15" fmla="*/ 509 h 612"/>
                  <a:gd name="T16" fmla="*/ 100 w 191"/>
                  <a:gd name="T17" fmla="*/ 500 h 612"/>
                  <a:gd name="T18" fmla="*/ 103 w 191"/>
                  <a:gd name="T19" fmla="*/ 487 h 612"/>
                  <a:gd name="T20" fmla="*/ 111 w 191"/>
                  <a:gd name="T21" fmla="*/ 465 h 612"/>
                  <a:gd name="T22" fmla="*/ 117 w 191"/>
                  <a:gd name="T23" fmla="*/ 439 h 612"/>
                  <a:gd name="T24" fmla="*/ 118 w 191"/>
                  <a:gd name="T25" fmla="*/ 434 h 612"/>
                  <a:gd name="T26" fmla="*/ 120 w 191"/>
                  <a:gd name="T27" fmla="*/ 421 h 612"/>
                  <a:gd name="T28" fmla="*/ 126 w 191"/>
                  <a:gd name="T29" fmla="*/ 398 h 612"/>
                  <a:gd name="T30" fmla="*/ 128 w 191"/>
                  <a:gd name="T31" fmla="*/ 390 h 612"/>
                  <a:gd name="T32" fmla="*/ 130 w 191"/>
                  <a:gd name="T33" fmla="*/ 376 h 612"/>
                  <a:gd name="T34" fmla="*/ 132 w 191"/>
                  <a:gd name="T35" fmla="*/ 368 h 612"/>
                  <a:gd name="T36" fmla="*/ 135 w 191"/>
                  <a:gd name="T37" fmla="*/ 354 h 612"/>
                  <a:gd name="T38" fmla="*/ 137 w 191"/>
                  <a:gd name="T39" fmla="*/ 341 h 612"/>
                  <a:gd name="T40" fmla="*/ 139 w 191"/>
                  <a:gd name="T41" fmla="*/ 337 h 612"/>
                  <a:gd name="T42" fmla="*/ 139 w 191"/>
                  <a:gd name="T43" fmla="*/ 328 h 612"/>
                  <a:gd name="T44" fmla="*/ 141 w 191"/>
                  <a:gd name="T45" fmla="*/ 314 h 612"/>
                  <a:gd name="T46" fmla="*/ 143 w 191"/>
                  <a:gd name="T47" fmla="*/ 306 h 612"/>
                  <a:gd name="T48" fmla="*/ 145 w 191"/>
                  <a:gd name="T49" fmla="*/ 301 h 612"/>
                  <a:gd name="T50" fmla="*/ 147 w 191"/>
                  <a:gd name="T51" fmla="*/ 284 h 612"/>
                  <a:gd name="T52" fmla="*/ 149 w 191"/>
                  <a:gd name="T53" fmla="*/ 274 h 612"/>
                  <a:gd name="T54" fmla="*/ 150 w 191"/>
                  <a:gd name="T55" fmla="*/ 266 h 612"/>
                  <a:gd name="T56" fmla="*/ 152 w 191"/>
                  <a:gd name="T57" fmla="*/ 252 h 612"/>
                  <a:gd name="T58" fmla="*/ 154 w 191"/>
                  <a:gd name="T59" fmla="*/ 244 h 612"/>
                  <a:gd name="T60" fmla="*/ 156 w 191"/>
                  <a:gd name="T61" fmla="*/ 231 h 612"/>
                  <a:gd name="T62" fmla="*/ 158 w 191"/>
                  <a:gd name="T63" fmla="*/ 221 h 612"/>
                  <a:gd name="T64" fmla="*/ 158 w 191"/>
                  <a:gd name="T65" fmla="*/ 213 h 612"/>
                  <a:gd name="T66" fmla="*/ 160 w 191"/>
                  <a:gd name="T67" fmla="*/ 199 h 612"/>
                  <a:gd name="T68" fmla="*/ 162 w 191"/>
                  <a:gd name="T69" fmla="*/ 195 h 612"/>
                  <a:gd name="T70" fmla="*/ 164 w 191"/>
                  <a:gd name="T71" fmla="*/ 186 h 612"/>
                  <a:gd name="T72" fmla="*/ 165 w 191"/>
                  <a:gd name="T73" fmla="*/ 173 h 612"/>
                  <a:gd name="T74" fmla="*/ 165 w 191"/>
                  <a:gd name="T75" fmla="*/ 164 h 612"/>
                  <a:gd name="T76" fmla="*/ 167 w 191"/>
                  <a:gd name="T77" fmla="*/ 155 h 612"/>
                  <a:gd name="T78" fmla="*/ 169 w 191"/>
                  <a:gd name="T79" fmla="*/ 146 h 612"/>
                  <a:gd name="T80" fmla="*/ 169 w 191"/>
                  <a:gd name="T81" fmla="*/ 137 h 612"/>
                  <a:gd name="T82" fmla="*/ 171 w 191"/>
                  <a:gd name="T83" fmla="*/ 129 h 612"/>
                  <a:gd name="T84" fmla="*/ 173 w 191"/>
                  <a:gd name="T85" fmla="*/ 124 h 612"/>
                  <a:gd name="T86" fmla="*/ 173 w 191"/>
                  <a:gd name="T87" fmla="*/ 115 h 612"/>
                  <a:gd name="T88" fmla="*/ 175 w 191"/>
                  <a:gd name="T89" fmla="*/ 106 h 612"/>
                  <a:gd name="T90" fmla="*/ 175 w 191"/>
                  <a:gd name="T91" fmla="*/ 97 h 612"/>
                  <a:gd name="T92" fmla="*/ 177 w 191"/>
                  <a:gd name="T93" fmla="*/ 93 h 612"/>
                  <a:gd name="T94" fmla="*/ 177 w 191"/>
                  <a:gd name="T95" fmla="*/ 84 h 612"/>
                  <a:gd name="T96" fmla="*/ 179 w 191"/>
                  <a:gd name="T97" fmla="*/ 80 h 612"/>
                  <a:gd name="T98" fmla="*/ 180 w 191"/>
                  <a:gd name="T99" fmla="*/ 71 h 612"/>
                  <a:gd name="T100" fmla="*/ 182 w 191"/>
                  <a:gd name="T101" fmla="*/ 53 h 612"/>
                  <a:gd name="T102" fmla="*/ 184 w 191"/>
                  <a:gd name="T103" fmla="*/ 44 h 612"/>
                  <a:gd name="T104" fmla="*/ 186 w 191"/>
                  <a:gd name="T105" fmla="*/ 27 h 612"/>
                  <a:gd name="T106" fmla="*/ 188 w 191"/>
                  <a:gd name="T107" fmla="*/ 22 h 612"/>
                  <a:gd name="T108" fmla="*/ 188 w 191"/>
                  <a:gd name="T109" fmla="*/ 13 h 612"/>
                  <a:gd name="T110" fmla="*/ 190 w 191"/>
                  <a:gd name="T111" fmla="*/ 9 h 612"/>
                  <a:gd name="T112" fmla="*/ 190 w 191"/>
                  <a:gd name="T113" fmla="*/ 0 h 61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1"/>
                  <a:gd name="T172" fmla="*/ 0 h 612"/>
                  <a:gd name="T173" fmla="*/ 191 w 191"/>
                  <a:gd name="T174" fmla="*/ 612 h 61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1" h="612">
                    <a:moveTo>
                      <a:pt x="0" y="611"/>
                    </a:moveTo>
                    <a:lnTo>
                      <a:pt x="21" y="602"/>
                    </a:lnTo>
                    <a:lnTo>
                      <a:pt x="55" y="584"/>
                    </a:lnTo>
                    <a:lnTo>
                      <a:pt x="62" y="576"/>
                    </a:lnTo>
                    <a:lnTo>
                      <a:pt x="68" y="567"/>
                    </a:lnTo>
                    <a:lnTo>
                      <a:pt x="71" y="563"/>
                    </a:lnTo>
                    <a:lnTo>
                      <a:pt x="73" y="558"/>
                    </a:lnTo>
                    <a:lnTo>
                      <a:pt x="81" y="545"/>
                    </a:lnTo>
                    <a:lnTo>
                      <a:pt x="83" y="540"/>
                    </a:lnTo>
                    <a:lnTo>
                      <a:pt x="84" y="540"/>
                    </a:lnTo>
                    <a:lnTo>
                      <a:pt x="84" y="536"/>
                    </a:lnTo>
                    <a:lnTo>
                      <a:pt x="88" y="527"/>
                    </a:lnTo>
                    <a:lnTo>
                      <a:pt x="90" y="527"/>
                    </a:lnTo>
                    <a:lnTo>
                      <a:pt x="92" y="518"/>
                    </a:lnTo>
                    <a:lnTo>
                      <a:pt x="94" y="514"/>
                    </a:lnTo>
                    <a:lnTo>
                      <a:pt x="96" y="509"/>
                    </a:lnTo>
                    <a:lnTo>
                      <a:pt x="98" y="505"/>
                    </a:lnTo>
                    <a:lnTo>
                      <a:pt x="100" y="500"/>
                    </a:lnTo>
                    <a:lnTo>
                      <a:pt x="101" y="496"/>
                    </a:lnTo>
                    <a:lnTo>
                      <a:pt x="103" y="487"/>
                    </a:lnTo>
                    <a:lnTo>
                      <a:pt x="105" y="482"/>
                    </a:lnTo>
                    <a:lnTo>
                      <a:pt x="111" y="465"/>
                    </a:lnTo>
                    <a:lnTo>
                      <a:pt x="113" y="456"/>
                    </a:lnTo>
                    <a:lnTo>
                      <a:pt x="117" y="439"/>
                    </a:lnTo>
                    <a:lnTo>
                      <a:pt x="117" y="434"/>
                    </a:lnTo>
                    <a:lnTo>
                      <a:pt x="118" y="434"/>
                    </a:lnTo>
                    <a:lnTo>
                      <a:pt x="118" y="429"/>
                    </a:lnTo>
                    <a:lnTo>
                      <a:pt x="120" y="421"/>
                    </a:lnTo>
                    <a:lnTo>
                      <a:pt x="126" y="403"/>
                    </a:lnTo>
                    <a:lnTo>
                      <a:pt x="126" y="398"/>
                    </a:lnTo>
                    <a:lnTo>
                      <a:pt x="126" y="394"/>
                    </a:lnTo>
                    <a:lnTo>
                      <a:pt x="128" y="390"/>
                    </a:lnTo>
                    <a:lnTo>
                      <a:pt x="130" y="381"/>
                    </a:lnTo>
                    <a:lnTo>
                      <a:pt x="130" y="376"/>
                    </a:lnTo>
                    <a:lnTo>
                      <a:pt x="132" y="372"/>
                    </a:lnTo>
                    <a:lnTo>
                      <a:pt x="132" y="368"/>
                    </a:lnTo>
                    <a:lnTo>
                      <a:pt x="134" y="363"/>
                    </a:lnTo>
                    <a:lnTo>
                      <a:pt x="135" y="354"/>
                    </a:lnTo>
                    <a:lnTo>
                      <a:pt x="135" y="345"/>
                    </a:lnTo>
                    <a:lnTo>
                      <a:pt x="137" y="341"/>
                    </a:lnTo>
                    <a:lnTo>
                      <a:pt x="137" y="337"/>
                    </a:lnTo>
                    <a:lnTo>
                      <a:pt x="139" y="337"/>
                    </a:lnTo>
                    <a:lnTo>
                      <a:pt x="139" y="332"/>
                    </a:lnTo>
                    <a:lnTo>
                      <a:pt x="139" y="328"/>
                    </a:lnTo>
                    <a:lnTo>
                      <a:pt x="141" y="319"/>
                    </a:lnTo>
                    <a:lnTo>
                      <a:pt x="141" y="314"/>
                    </a:lnTo>
                    <a:lnTo>
                      <a:pt x="143" y="310"/>
                    </a:lnTo>
                    <a:lnTo>
                      <a:pt x="143" y="306"/>
                    </a:lnTo>
                    <a:lnTo>
                      <a:pt x="145" y="306"/>
                    </a:lnTo>
                    <a:lnTo>
                      <a:pt x="145" y="301"/>
                    </a:lnTo>
                    <a:lnTo>
                      <a:pt x="145" y="297"/>
                    </a:lnTo>
                    <a:lnTo>
                      <a:pt x="147" y="284"/>
                    </a:lnTo>
                    <a:lnTo>
                      <a:pt x="149" y="279"/>
                    </a:lnTo>
                    <a:lnTo>
                      <a:pt x="149" y="274"/>
                    </a:lnTo>
                    <a:lnTo>
                      <a:pt x="149" y="270"/>
                    </a:lnTo>
                    <a:lnTo>
                      <a:pt x="150" y="266"/>
                    </a:lnTo>
                    <a:lnTo>
                      <a:pt x="152" y="257"/>
                    </a:lnTo>
                    <a:lnTo>
                      <a:pt x="152" y="252"/>
                    </a:lnTo>
                    <a:lnTo>
                      <a:pt x="152" y="248"/>
                    </a:lnTo>
                    <a:lnTo>
                      <a:pt x="154" y="244"/>
                    </a:lnTo>
                    <a:lnTo>
                      <a:pt x="154" y="239"/>
                    </a:lnTo>
                    <a:lnTo>
                      <a:pt x="156" y="231"/>
                    </a:lnTo>
                    <a:lnTo>
                      <a:pt x="156" y="226"/>
                    </a:lnTo>
                    <a:lnTo>
                      <a:pt x="158" y="221"/>
                    </a:lnTo>
                    <a:lnTo>
                      <a:pt x="158" y="217"/>
                    </a:lnTo>
                    <a:lnTo>
                      <a:pt x="158" y="213"/>
                    </a:lnTo>
                    <a:lnTo>
                      <a:pt x="160" y="203"/>
                    </a:lnTo>
                    <a:lnTo>
                      <a:pt x="160" y="199"/>
                    </a:lnTo>
                    <a:lnTo>
                      <a:pt x="162" y="199"/>
                    </a:lnTo>
                    <a:lnTo>
                      <a:pt x="162" y="195"/>
                    </a:lnTo>
                    <a:lnTo>
                      <a:pt x="162" y="190"/>
                    </a:lnTo>
                    <a:lnTo>
                      <a:pt x="164" y="186"/>
                    </a:lnTo>
                    <a:lnTo>
                      <a:pt x="164" y="182"/>
                    </a:lnTo>
                    <a:lnTo>
                      <a:pt x="165" y="173"/>
                    </a:lnTo>
                    <a:lnTo>
                      <a:pt x="165" y="168"/>
                    </a:lnTo>
                    <a:lnTo>
                      <a:pt x="165" y="164"/>
                    </a:lnTo>
                    <a:lnTo>
                      <a:pt x="167" y="160"/>
                    </a:lnTo>
                    <a:lnTo>
                      <a:pt x="167" y="155"/>
                    </a:lnTo>
                    <a:lnTo>
                      <a:pt x="167" y="150"/>
                    </a:lnTo>
                    <a:lnTo>
                      <a:pt x="169" y="146"/>
                    </a:lnTo>
                    <a:lnTo>
                      <a:pt x="169" y="142"/>
                    </a:lnTo>
                    <a:lnTo>
                      <a:pt x="169" y="137"/>
                    </a:lnTo>
                    <a:lnTo>
                      <a:pt x="171" y="133"/>
                    </a:lnTo>
                    <a:lnTo>
                      <a:pt x="171" y="129"/>
                    </a:lnTo>
                    <a:lnTo>
                      <a:pt x="171" y="124"/>
                    </a:lnTo>
                    <a:lnTo>
                      <a:pt x="173" y="124"/>
                    </a:lnTo>
                    <a:lnTo>
                      <a:pt x="173" y="120"/>
                    </a:lnTo>
                    <a:lnTo>
                      <a:pt x="173" y="115"/>
                    </a:lnTo>
                    <a:lnTo>
                      <a:pt x="175" y="111"/>
                    </a:lnTo>
                    <a:lnTo>
                      <a:pt x="175" y="106"/>
                    </a:lnTo>
                    <a:lnTo>
                      <a:pt x="175" y="102"/>
                    </a:lnTo>
                    <a:lnTo>
                      <a:pt x="175" y="97"/>
                    </a:lnTo>
                    <a:lnTo>
                      <a:pt x="177" y="97"/>
                    </a:lnTo>
                    <a:lnTo>
                      <a:pt x="177" y="93"/>
                    </a:lnTo>
                    <a:lnTo>
                      <a:pt x="177" y="89"/>
                    </a:lnTo>
                    <a:lnTo>
                      <a:pt x="177" y="84"/>
                    </a:lnTo>
                    <a:lnTo>
                      <a:pt x="179" y="84"/>
                    </a:lnTo>
                    <a:lnTo>
                      <a:pt x="179" y="80"/>
                    </a:lnTo>
                    <a:lnTo>
                      <a:pt x="179" y="75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82" y="53"/>
                    </a:lnTo>
                    <a:lnTo>
                      <a:pt x="182" y="49"/>
                    </a:lnTo>
                    <a:lnTo>
                      <a:pt x="184" y="44"/>
                    </a:lnTo>
                    <a:lnTo>
                      <a:pt x="184" y="40"/>
                    </a:lnTo>
                    <a:lnTo>
                      <a:pt x="186" y="27"/>
                    </a:lnTo>
                    <a:lnTo>
                      <a:pt x="186" y="22"/>
                    </a:lnTo>
                    <a:lnTo>
                      <a:pt x="188" y="22"/>
                    </a:lnTo>
                    <a:lnTo>
                      <a:pt x="188" y="18"/>
                    </a:lnTo>
                    <a:lnTo>
                      <a:pt x="188" y="13"/>
                    </a:lnTo>
                    <a:lnTo>
                      <a:pt x="188" y="9"/>
                    </a:lnTo>
                    <a:lnTo>
                      <a:pt x="190" y="9"/>
                    </a:lnTo>
                    <a:lnTo>
                      <a:pt x="190" y="5"/>
                    </a:lnTo>
                    <a:lnTo>
                      <a:pt x="190" y="0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0" name="Freeform 8"/>
              <p:cNvSpPr>
                <a:spLocks/>
              </p:cNvSpPr>
              <p:nvPr/>
            </p:nvSpPr>
            <p:spPr bwMode="auto">
              <a:xfrm>
                <a:off x="2686" y="3147"/>
                <a:ext cx="44" cy="214"/>
              </a:xfrm>
              <a:custGeom>
                <a:avLst/>
                <a:gdLst>
                  <a:gd name="T0" fmla="*/ 0 w 44"/>
                  <a:gd name="T1" fmla="*/ 213 h 214"/>
                  <a:gd name="T2" fmla="*/ 0 w 44"/>
                  <a:gd name="T3" fmla="*/ 213 h 214"/>
                  <a:gd name="T4" fmla="*/ 0 w 44"/>
                  <a:gd name="T5" fmla="*/ 208 h 214"/>
                  <a:gd name="T6" fmla="*/ 2 w 44"/>
                  <a:gd name="T7" fmla="*/ 208 h 214"/>
                  <a:gd name="T8" fmla="*/ 2 w 44"/>
                  <a:gd name="T9" fmla="*/ 204 h 214"/>
                  <a:gd name="T10" fmla="*/ 2 w 44"/>
                  <a:gd name="T11" fmla="*/ 200 h 214"/>
                  <a:gd name="T12" fmla="*/ 4 w 44"/>
                  <a:gd name="T13" fmla="*/ 191 h 214"/>
                  <a:gd name="T14" fmla="*/ 4 w 44"/>
                  <a:gd name="T15" fmla="*/ 186 h 214"/>
                  <a:gd name="T16" fmla="*/ 5 w 44"/>
                  <a:gd name="T17" fmla="*/ 186 h 214"/>
                  <a:gd name="T18" fmla="*/ 5 w 44"/>
                  <a:gd name="T19" fmla="*/ 182 h 214"/>
                  <a:gd name="T20" fmla="*/ 5 w 44"/>
                  <a:gd name="T21" fmla="*/ 178 h 214"/>
                  <a:gd name="T22" fmla="*/ 5 w 44"/>
                  <a:gd name="T23" fmla="*/ 173 h 214"/>
                  <a:gd name="T24" fmla="*/ 7 w 44"/>
                  <a:gd name="T25" fmla="*/ 169 h 214"/>
                  <a:gd name="T26" fmla="*/ 7 w 44"/>
                  <a:gd name="T27" fmla="*/ 164 h 214"/>
                  <a:gd name="T28" fmla="*/ 9 w 44"/>
                  <a:gd name="T29" fmla="*/ 160 h 214"/>
                  <a:gd name="T30" fmla="*/ 9 w 44"/>
                  <a:gd name="T31" fmla="*/ 155 h 214"/>
                  <a:gd name="T32" fmla="*/ 9 w 44"/>
                  <a:gd name="T33" fmla="*/ 151 h 214"/>
                  <a:gd name="T34" fmla="*/ 11 w 44"/>
                  <a:gd name="T35" fmla="*/ 147 h 214"/>
                  <a:gd name="T36" fmla="*/ 11 w 44"/>
                  <a:gd name="T37" fmla="*/ 142 h 214"/>
                  <a:gd name="T38" fmla="*/ 13 w 44"/>
                  <a:gd name="T39" fmla="*/ 138 h 214"/>
                  <a:gd name="T40" fmla="*/ 13 w 44"/>
                  <a:gd name="T41" fmla="*/ 133 h 214"/>
                  <a:gd name="T42" fmla="*/ 13 w 44"/>
                  <a:gd name="T43" fmla="*/ 129 h 214"/>
                  <a:gd name="T44" fmla="*/ 15 w 44"/>
                  <a:gd name="T45" fmla="*/ 125 h 214"/>
                  <a:gd name="T46" fmla="*/ 15 w 44"/>
                  <a:gd name="T47" fmla="*/ 120 h 214"/>
                  <a:gd name="T48" fmla="*/ 15 w 44"/>
                  <a:gd name="T49" fmla="*/ 115 h 214"/>
                  <a:gd name="T50" fmla="*/ 17 w 44"/>
                  <a:gd name="T51" fmla="*/ 115 h 214"/>
                  <a:gd name="T52" fmla="*/ 17 w 44"/>
                  <a:gd name="T53" fmla="*/ 111 h 214"/>
                  <a:gd name="T54" fmla="*/ 17 w 44"/>
                  <a:gd name="T55" fmla="*/ 107 h 214"/>
                  <a:gd name="T56" fmla="*/ 19 w 44"/>
                  <a:gd name="T57" fmla="*/ 107 h 214"/>
                  <a:gd name="T58" fmla="*/ 19 w 44"/>
                  <a:gd name="T59" fmla="*/ 102 h 214"/>
                  <a:gd name="T60" fmla="*/ 19 w 44"/>
                  <a:gd name="T61" fmla="*/ 98 h 214"/>
                  <a:gd name="T62" fmla="*/ 21 w 44"/>
                  <a:gd name="T63" fmla="*/ 98 h 214"/>
                  <a:gd name="T64" fmla="*/ 21 w 44"/>
                  <a:gd name="T65" fmla="*/ 93 h 214"/>
                  <a:gd name="T66" fmla="*/ 21 w 44"/>
                  <a:gd name="T67" fmla="*/ 89 h 214"/>
                  <a:gd name="T68" fmla="*/ 22 w 44"/>
                  <a:gd name="T69" fmla="*/ 84 h 214"/>
                  <a:gd name="T70" fmla="*/ 22 w 44"/>
                  <a:gd name="T71" fmla="*/ 80 h 214"/>
                  <a:gd name="T72" fmla="*/ 22 w 44"/>
                  <a:gd name="T73" fmla="*/ 76 h 214"/>
                  <a:gd name="T74" fmla="*/ 24 w 44"/>
                  <a:gd name="T75" fmla="*/ 76 h 214"/>
                  <a:gd name="T76" fmla="*/ 24 w 44"/>
                  <a:gd name="T77" fmla="*/ 71 h 214"/>
                  <a:gd name="T78" fmla="*/ 24 w 44"/>
                  <a:gd name="T79" fmla="*/ 67 h 214"/>
                  <a:gd name="T80" fmla="*/ 26 w 44"/>
                  <a:gd name="T81" fmla="*/ 67 h 214"/>
                  <a:gd name="T82" fmla="*/ 26 w 44"/>
                  <a:gd name="T83" fmla="*/ 62 h 214"/>
                  <a:gd name="T84" fmla="*/ 26 w 44"/>
                  <a:gd name="T85" fmla="*/ 58 h 214"/>
                  <a:gd name="T86" fmla="*/ 28 w 44"/>
                  <a:gd name="T87" fmla="*/ 58 h 214"/>
                  <a:gd name="T88" fmla="*/ 28 w 44"/>
                  <a:gd name="T89" fmla="*/ 54 h 214"/>
                  <a:gd name="T90" fmla="*/ 28 w 44"/>
                  <a:gd name="T91" fmla="*/ 49 h 214"/>
                  <a:gd name="T92" fmla="*/ 30 w 44"/>
                  <a:gd name="T93" fmla="*/ 49 h 214"/>
                  <a:gd name="T94" fmla="*/ 30 w 44"/>
                  <a:gd name="T95" fmla="*/ 44 h 214"/>
                  <a:gd name="T96" fmla="*/ 32 w 44"/>
                  <a:gd name="T97" fmla="*/ 40 h 214"/>
                  <a:gd name="T98" fmla="*/ 32 w 44"/>
                  <a:gd name="T99" fmla="*/ 36 h 214"/>
                  <a:gd name="T100" fmla="*/ 33 w 44"/>
                  <a:gd name="T101" fmla="*/ 36 h 214"/>
                  <a:gd name="T102" fmla="*/ 33 w 44"/>
                  <a:gd name="T103" fmla="*/ 31 h 214"/>
                  <a:gd name="T104" fmla="*/ 33 w 44"/>
                  <a:gd name="T105" fmla="*/ 27 h 214"/>
                  <a:gd name="T106" fmla="*/ 35 w 44"/>
                  <a:gd name="T107" fmla="*/ 27 h 214"/>
                  <a:gd name="T108" fmla="*/ 35 w 44"/>
                  <a:gd name="T109" fmla="*/ 22 h 214"/>
                  <a:gd name="T110" fmla="*/ 37 w 44"/>
                  <a:gd name="T111" fmla="*/ 18 h 214"/>
                  <a:gd name="T112" fmla="*/ 37 w 44"/>
                  <a:gd name="T113" fmla="*/ 14 h 214"/>
                  <a:gd name="T114" fmla="*/ 39 w 44"/>
                  <a:gd name="T115" fmla="*/ 14 h 214"/>
                  <a:gd name="T116" fmla="*/ 39 w 44"/>
                  <a:gd name="T117" fmla="*/ 9 h 214"/>
                  <a:gd name="T118" fmla="*/ 41 w 44"/>
                  <a:gd name="T119" fmla="*/ 9 h 214"/>
                  <a:gd name="T120" fmla="*/ 41 w 44"/>
                  <a:gd name="T121" fmla="*/ 5 h 214"/>
                  <a:gd name="T122" fmla="*/ 43 w 44"/>
                  <a:gd name="T123" fmla="*/ 0 h 21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4"/>
                  <a:gd name="T187" fmla="*/ 0 h 214"/>
                  <a:gd name="T188" fmla="*/ 44 w 44"/>
                  <a:gd name="T189" fmla="*/ 214 h 21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4" h="214">
                    <a:moveTo>
                      <a:pt x="0" y="213"/>
                    </a:moveTo>
                    <a:lnTo>
                      <a:pt x="0" y="213"/>
                    </a:lnTo>
                    <a:lnTo>
                      <a:pt x="0" y="208"/>
                    </a:lnTo>
                    <a:lnTo>
                      <a:pt x="2" y="208"/>
                    </a:lnTo>
                    <a:lnTo>
                      <a:pt x="2" y="204"/>
                    </a:lnTo>
                    <a:lnTo>
                      <a:pt x="2" y="200"/>
                    </a:lnTo>
                    <a:lnTo>
                      <a:pt x="4" y="191"/>
                    </a:lnTo>
                    <a:lnTo>
                      <a:pt x="4" y="186"/>
                    </a:lnTo>
                    <a:lnTo>
                      <a:pt x="5" y="186"/>
                    </a:lnTo>
                    <a:lnTo>
                      <a:pt x="5" y="182"/>
                    </a:lnTo>
                    <a:lnTo>
                      <a:pt x="5" y="178"/>
                    </a:lnTo>
                    <a:lnTo>
                      <a:pt x="5" y="173"/>
                    </a:lnTo>
                    <a:lnTo>
                      <a:pt x="7" y="169"/>
                    </a:lnTo>
                    <a:lnTo>
                      <a:pt x="7" y="164"/>
                    </a:lnTo>
                    <a:lnTo>
                      <a:pt x="9" y="160"/>
                    </a:lnTo>
                    <a:lnTo>
                      <a:pt x="9" y="155"/>
                    </a:lnTo>
                    <a:lnTo>
                      <a:pt x="9" y="151"/>
                    </a:lnTo>
                    <a:lnTo>
                      <a:pt x="11" y="147"/>
                    </a:lnTo>
                    <a:lnTo>
                      <a:pt x="11" y="142"/>
                    </a:lnTo>
                    <a:lnTo>
                      <a:pt x="13" y="138"/>
                    </a:lnTo>
                    <a:lnTo>
                      <a:pt x="13" y="133"/>
                    </a:lnTo>
                    <a:lnTo>
                      <a:pt x="13" y="129"/>
                    </a:lnTo>
                    <a:lnTo>
                      <a:pt x="15" y="125"/>
                    </a:lnTo>
                    <a:lnTo>
                      <a:pt x="15" y="120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7" y="111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2"/>
                    </a:lnTo>
                    <a:lnTo>
                      <a:pt x="19" y="98"/>
                    </a:lnTo>
                    <a:lnTo>
                      <a:pt x="21" y="98"/>
                    </a:lnTo>
                    <a:lnTo>
                      <a:pt x="21" y="93"/>
                    </a:lnTo>
                    <a:lnTo>
                      <a:pt x="21" y="89"/>
                    </a:lnTo>
                    <a:lnTo>
                      <a:pt x="22" y="84"/>
                    </a:lnTo>
                    <a:lnTo>
                      <a:pt x="22" y="80"/>
                    </a:lnTo>
                    <a:lnTo>
                      <a:pt x="22" y="76"/>
                    </a:lnTo>
                    <a:lnTo>
                      <a:pt x="24" y="76"/>
                    </a:lnTo>
                    <a:lnTo>
                      <a:pt x="24" y="71"/>
                    </a:lnTo>
                    <a:lnTo>
                      <a:pt x="24" y="67"/>
                    </a:lnTo>
                    <a:lnTo>
                      <a:pt x="26" y="67"/>
                    </a:lnTo>
                    <a:lnTo>
                      <a:pt x="26" y="62"/>
                    </a:lnTo>
                    <a:lnTo>
                      <a:pt x="26" y="58"/>
                    </a:lnTo>
                    <a:lnTo>
                      <a:pt x="28" y="58"/>
                    </a:lnTo>
                    <a:lnTo>
                      <a:pt x="28" y="54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0" y="44"/>
                    </a:lnTo>
                    <a:lnTo>
                      <a:pt x="32" y="40"/>
                    </a:lnTo>
                    <a:lnTo>
                      <a:pt x="32" y="36"/>
                    </a:lnTo>
                    <a:lnTo>
                      <a:pt x="33" y="36"/>
                    </a:lnTo>
                    <a:lnTo>
                      <a:pt x="33" y="31"/>
                    </a:lnTo>
                    <a:lnTo>
                      <a:pt x="33" y="27"/>
                    </a:lnTo>
                    <a:lnTo>
                      <a:pt x="35" y="27"/>
                    </a:lnTo>
                    <a:lnTo>
                      <a:pt x="35" y="22"/>
                    </a:lnTo>
                    <a:lnTo>
                      <a:pt x="37" y="18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39" y="9"/>
                    </a:lnTo>
                    <a:lnTo>
                      <a:pt x="41" y="9"/>
                    </a:lnTo>
                    <a:lnTo>
                      <a:pt x="41" y="5"/>
                    </a:lnTo>
                    <a:lnTo>
                      <a:pt x="43" y="0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1" name="Freeform 9"/>
              <p:cNvSpPr>
                <a:spLocks/>
              </p:cNvSpPr>
              <p:nvPr/>
            </p:nvSpPr>
            <p:spPr bwMode="auto">
              <a:xfrm>
                <a:off x="2729" y="3121"/>
                <a:ext cx="34" cy="27"/>
              </a:xfrm>
              <a:custGeom>
                <a:avLst/>
                <a:gdLst>
                  <a:gd name="T0" fmla="*/ 0 w 34"/>
                  <a:gd name="T1" fmla="*/ 26 h 27"/>
                  <a:gd name="T2" fmla="*/ 0 w 34"/>
                  <a:gd name="T3" fmla="*/ 26 h 27"/>
                  <a:gd name="T4" fmla="*/ 0 w 34"/>
                  <a:gd name="T5" fmla="*/ 22 h 27"/>
                  <a:gd name="T6" fmla="*/ 2 w 34"/>
                  <a:gd name="T7" fmla="*/ 22 h 27"/>
                  <a:gd name="T8" fmla="*/ 2 w 34"/>
                  <a:gd name="T9" fmla="*/ 18 h 27"/>
                  <a:gd name="T10" fmla="*/ 4 w 34"/>
                  <a:gd name="T11" fmla="*/ 18 h 27"/>
                  <a:gd name="T12" fmla="*/ 4 w 34"/>
                  <a:gd name="T13" fmla="*/ 13 h 27"/>
                  <a:gd name="T14" fmla="*/ 6 w 34"/>
                  <a:gd name="T15" fmla="*/ 13 h 27"/>
                  <a:gd name="T16" fmla="*/ 8 w 34"/>
                  <a:gd name="T17" fmla="*/ 9 h 27"/>
                  <a:gd name="T18" fmla="*/ 10 w 34"/>
                  <a:gd name="T19" fmla="*/ 9 h 27"/>
                  <a:gd name="T20" fmla="*/ 10 w 34"/>
                  <a:gd name="T21" fmla="*/ 5 h 27"/>
                  <a:gd name="T22" fmla="*/ 12 w 34"/>
                  <a:gd name="T23" fmla="*/ 5 h 27"/>
                  <a:gd name="T24" fmla="*/ 13 w 34"/>
                  <a:gd name="T25" fmla="*/ 5 h 27"/>
                  <a:gd name="T26" fmla="*/ 13 w 34"/>
                  <a:gd name="T27" fmla="*/ 0 h 27"/>
                  <a:gd name="T28" fmla="*/ 15 w 34"/>
                  <a:gd name="T29" fmla="*/ 0 h 27"/>
                  <a:gd name="T30" fmla="*/ 18 w 34"/>
                  <a:gd name="T31" fmla="*/ 0 h 27"/>
                  <a:gd name="T32" fmla="*/ 19 w 34"/>
                  <a:gd name="T33" fmla="*/ 0 h 27"/>
                  <a:gd name="T34" fmla="*/ 21 w 34"/>
                  <a:gd name="T35" fmla="*/ 0 h 27"/>
                  <a:gd name="T36" fmla="*/ 23 w 34"/>
                  <a:gd name="T37" fmla="*/ 0 h 27"/>
                  <a:gd name="T38" fmla="*/ 25 w 34"/>
                  <a:gd name="T39" fmla="*/ 0 h 27"/>
                  <a:gd name="T40" fmla="*/ 25 w 34"/>
                  <a:gd name="T41" fmla="*/ 5 h 27"/>
                  <a:gd name="T42" fmla="*/ 27 w 34"/>
                  <a:gd name="T43" fmla="*/ 5 h 27"/>
                  <a:gd name="T44" fmla="*/ 29 w 34"/>
                  <a:gd name="T45" fmla="*/ 5 h 27"/>
                  <a:gd name="T46" fmla="*/ 29 w 34"/>
                  <a:gd name="T47" fmla="*/ 9 h 27"/>
                  <a:gd name="T48" fmla="*/ 31 w 34"/>
                  <a:gd name="T49" fmla="*/ 9 h 27"/>
                  <a:gd name="T50" fmla="*/ 31 w 34"/>
                  <a:gd name="T51" fmla="*/ 13 h 27"/>
                  <a:gd name="T52" fmla="*/ 33 w 34"/>
                  <a:gd name="T53" fmla="*/ 13 h 2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4"/>
                  <a:gd name="T82" fmla="*/ 0 h 27"/>
                  <a:gd name="T83" fmla="*/ 34 w 34"/>
                  <a:gd name="T84" fmla="*/ 27 h 2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4" h="27">
                    <a:moveTo>
                      <a:pt x="0" y="26"/>
                    </a:moveTo>
                    <a:lnTo>
                      <a:pt x="0" y="26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2" y="18"/>
                    </a:lnTo>
                    <a:lnTo>
                      <a:pt x="4" y="18"/>
                    </a:lnTo>
                    <a:lnTo>
                      <a:pt x="4" y="13"/>
                    </a:lnTo>
                    <a:lnTo>
                      <a:pt x="6" y="13"/>
                    </a:lnTo>
                    <a:lnTo>
                      <a:pt x="8" y="9"/>
                    </a:lnTo>
                    <a:lnTo>
                      <a:pt x="10" y="9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5" y="5"/>
                    </a:lnTo>
                    <a:lnTo>
                      <a:pt x="27" y="5"/>
                    </a:lnTo>
                    <a:lnTo>
                      <a:pt x="29" y="5"/>
                    </a:lnTo>
                    <a:lnTo>
                      <a:pt x="29" y="9"/>
                    </a:lnTo>
                    <a:lnTo>
                      <a:pt x="31" y="9"/>
                    </a:lnTo>
                    <a:lnTo>
                      <a:pt x="31" y="13"/>
                    </a:lnTo>
                    <a:lnTo>
                      <a:pt x="33" y="13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2" name="Freeform 10"/>
              <p:cNvSpPr>
                <a:spLocks/>
              </p:cNvSpPr>
              <p:nvPr/>
            </p:nvSpPr>
            <p:spPr bwMode="auto">
              <a:xfrm>
                <a:off x="2762" y="3134"/>
                <a:ext cx="46" cy="205"/>
              </a:xfrm>
              <a:custGeom>
                <a:avLst/>
                <a:gdLst>
                  <a:gd name="T0" fmla="*/ 0 w 46"/>
                  <a:gd name="T1" fmla="*/ 0 h 205"/>
                  <a:gd name="T2" fmla="*/ 0 w 46"/>
                  <a:gd name="T3" fmla="*/ 0 h 205"/>
                  <a:gd name="T4" fmla="*/ 2 w 46"/>
                  <a:gd name="T5" fmla="*/ 0 h 205"/>
                  <a:gd name="T6" fmla="*/ 2 w 46"/>
                  <a:gd name="T7" fmla="*/ 5 h 205"/>
                  <a:gd name="T8" fmla="*/ 4 w 46"/>
                  <a:gd name="T9" fmla="*/ 5 h 205"/>
                  <a:gd name="T10" fmla="*/ 4 w 46"/>
                  <a:gd name="T11" fmla="*/ 9 h 205"/>
                  <a:gd name="T12" fmla="*/ 6 w 46"/>
                  <a:gd name="T13" fmla="*/ 9 h 205"/>
                  <a:gd name="T14" fmla="*/ 6 w 46"/>
                  <a:gd name="T15" fmla="*/ 13 h 205"/>
                  <a:gd name="T16" fmla="*/ 8 w 46"/>
                  <a:gd name="T17" fmla="*/ 13 h 205"/>
                  <a:gd name="T18" fmla="*/ 8 w 46"/>
                  <a:gd name="T19" fmla="*/ 18 h 205"/>
                  <a:gd name="T20" fmla="*/ 8 w 46"/>
                  <a:gd name="T21" fmla="*/ 22 h 205"/>
                  <a:gd name="T22" fmla="*/ 9 w 46"/>
                  <a:gd name="T23" fmla="*/ 22 h 205"/>
                  <a:gd name="T24" fmla="*/ 9 w 46"/>
                  <a:gd name="T25" fmla="*/ 27 h 205"/>
                  <a:gd name="T26" fmla="*/ 11 w 46"/>
                  <a:gd name="T27" fmla="*/ 27 h 205"/>
                  <a:gd name="T28" fmla="*/ 11 w 46"/>
                  <a:gd name="T29" fmla="*/ 31 h 205"/>
                  <a:gd name="T30" fmla="*/ 13 w 46"/>
                  <a:gd name="T31" fmla="*/ 36 h 205"/>
                  <a:gd name="T32" fmla="*/ 13 w 46"/>
                  <a:gd name="T33" fmla="*/ 40 h 205"/>
                  <a:gd name="T34" fmla="*/ 15 w 46"/>
                  <a:gd name="T35" fmla="*/ 40 h 205"/>
                  <a:gd name="T36" fmla="*/ 15 w 46"/>
                  <a:gd name="T37" fmla="*/ 44 h 205"/>
                  <a:gd name="T38" fmla="*/ 15 w 46"/>
                  <a:gd name="T39" fmla="*/ 49 h 205"/>
                  <a:gd name="T40" fmla="*/ 17 w 46"/>
                  <a:gd name="T41" fmla="*/ 49 h 205"/>
                  <a:gd name="T42" fmla="*/ 17 w 46"/>
                  <a:gd name="T43" fmla="*/ 54 h 205"/>
                  <a:gd name="T44" fmla="*/ 19 w 46"/>
                  <a:gd name="T45" fmla="*/ 54 h 205"/>
                  <a:gd name="T46" fmla="*/ 19 w 46"/>
                  <a:gd name="T47" fmla="*/ 58 h 205"/>
                  <a:gd name="T48" fmla="*/ 19 w 46"/>
                  <a:gd name="T49" fmla="*/ 62 h 205"/>
                  <a:gd name="T50" fmla="*/ 21 w 46"/>
                  <a:gd name="T51" fmla="*/ 62 h 205"/>
                  <a:gd name="T52" fmla="*/ 21 w 46"/>
                  <a:gd name="T53" fmla="*/ 67 h 205"/>
                  <a:gd name="T54" fmla="*/ 21 w 46"/>
                  <a:gd name="T55" fmla="*/ 71 h 205"/>
                  <a:gd name="T56" fmla="*/ 23 w 46"/>
                  <a:gd name="T57" fmla="*/ 71 h 205"/>
                  <a:gd name="T58" fmla="*/ 23 w 46"/>
                  <a:gd name="T59" fmla="*/ 75 h 205"/>
                  <a:gd name="T60" fmla="*/ 24 w 46"/>
                  <a:gd name="T61" fmla="*/ 80 h 205"/>
                  <a:gd name="T62" fmla="*/ 24 w 46"/>
                  <a:gd name="T63" fmla="*/ 84 h 205"/>
                  <a:gd name="T64" fmla="*/ 24 w 46"/>
                  <a:gd name="T65" fmla="*/ 89 h 205"/>
                  <a:gd name="T66" fmla="*/ 26 w 46"/>
                  <a:gd name="T67" fmla="*/ 93 h 205"/>
                  <a:gd name="T68" fmla="*/ 26 w 46"/>
                  <a:gd name="T69" fmla="*/ 97 h 205"/>
                  <a:gd name="T70" fmla="*/ 28 w 46"/>
                  <a:gd name="T71" fmla="*/ 102 h 205"/>
                  <a:gd name="T72" fmla="*/ 28 w 46"/>
                  <a:gd name="T73" fmla="*/ 107 h 205"/>
                  <a:gd name="T74" fmla="*/ 30 w 46"/>
                  <a:gd name="T75" fmla="*/ 111 h 205"/>
                  <a:gd name="T76" fmla="*/ 30 w 46"/>
                  <a:gd name="T77" fmla="*/ 115 h 205"/>
                  <a:gd name="T78" fmla="*/ 32 w 46"/>
                  <a:gd name="T79" fmla="*/ 120 h 205"/>
                  <a:gd name="T80" fmla="*/ 32 w 46"/>
                  <a:gd name="T81" fmla="*/ 124 h 205"/>
                  <a:gd name="T82" fmla="*/ 32 w 46"/>
                  <a:gd name="T83" fmla="*/ 129 h 205"/>
                  <a:gd name="T84" fmla="*/ 34 w 46"/>
                  <a:gd name="T85" fmla="*/ 133 h 205"/>
                  <a:gd name="T86" fmla="*/ 34 w 46"/>
                  <a:gd name="T87" fmla="*/ 138 h 205"/>
                  <a:gd name="T88" fmla="*/ 36 w 46"/>
                  <a:gd name="T89" fmla="*/ 142 h 205"/>
                  <a:gd name="T90" fmla="*/ 36 w 46"/>
                  <a:gd name="T91" fmla="*/ 146 h 205"/>
                  <a:gd name="T92" fmla="*/ 36 w 46"/>
                  <a:gd name="T93" fmla="*/ 151 h 205"/>
                  <a:gd name="T94" fmla="*/ 37 w 46"/>
                  <a:gd name="T95" fmla="*/ 155 h 205"/>
                  <a:gd name="T96" fmla="*/ 37 w 46"/>
                  <a:gd name="T97" fmla="*/ 160 h 205"/>
                  <a:gd name="T98" fmla="*/ 37 w 46"/>
                  <a:gd name="T99" fmla="*/ 164 h 205"/>
                  <a:gd name="T100" fmla="*/ 39 w 46"/>
                  <a:gd name="T101" fmla="*/ 164 h 205"/>
                  <a:gd name="T102" fmla="*/ 39 w 46"/>
                  <a:gd name="T103" fmla="*/ 168 h 205"/>
                  <a:gd name="T104" fmla="*/ 39 w 46"/>
                  <a:gd name="T105" fmla="*/ 173 h 205"/>
                  <a:gd name="T106" fmla="*/ 41 w 46"/>
                  <a:gd name="T107" fmla="*/ 177 h 205"/>
                  <a:gd name="T108" fmla="*/ 41 w 46"/>
                  <a:gd name="T109" fmla="*/ 182 h 205"/>
                  <a:gd name="T110" fmla="*/ 43 w 46"/>
                  <a:gd name="T111" fmla="*/ 186 h 205"/>
                  <a:gd name="T112" fmla="*/ 43 w 46"/>
                  <a:gd name="T113" fmla="*/ 191 h 205"/>
                  <a:gd name="T114" fmla="*/ 43 w 46"/>
                  <a:gd name="T115" fmla="*/ 195 h 205"/>
                  <a:gd name="T116" fmla="*/ 43 w 46"/>
                  <a:gd name="T117" fmla="*/ 199 h 205"/>
                  <a:gd name="T118" fmla="*/ 45 w 46"/>
                  <a:gd name="T119" fmla="*/ 199 h 205"/>
                  <a:gd name="T120" fmla="*/ 45 w 46"/>
                  <a:gd name="T121" fmla="*/ 204 h 20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6"/>
                  <a:gd name="T184" fmla="*/ 0 h 205"/>
                  <a:gd name="T185" fmla="*/ 46 w 46"/>
                  <a:gd name="T186" fmla="*/ 205 h 205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6" h="205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6" y="13"/>
                    </a:lnTo>
                    <a:lnTo>
                      <a:pt x="8" y="13"/>
                    </a:lnTo>
                    <a:lnTo>
                      <a:pt x="8" y="18"/>
                    </a:lnTo>
                    <a:lnTo>
                      <a:pt x="8" y="22"/>
                    </a:lnTo>
                    <a:lnTo>
                      <a:pt x="9" y="22"/>
                    </a:lnTo>
                    <a:lnTo>
                      <a:pt x="9" y="27"/>
                    </a:lnTo>
                    <a:lnTo>
                      <a:pt x="11" y="27"/>
                    </a:lnTo>
                    <a:lnTo>
                      <a:pt x="11" y="31"/>
                    </a:lnTo>
                    <a:lnTo>
                      <a:pt x="13" y="36"/>
                    </a:lnTo>
                    <a:lnTo>
                      <a:pt x="13" y="40"/>
                    </a:lnTo>
                    <a:lnTo>
                      <a:pt x="15" y="40"/>
                    </a:lnTo>
                    <a:lnTo>
                      <a:pt x="15" y="44"/>
                    </a:lnTo>
                    <a:lnTo>
                      <a:pt x="15" y="49"/>
                    </a:lnTo>
                    <a:lnTo>
                      <a:pt x="17" y="49"/>
                    </a:lnTo>
                    <a:lnTo>
                      <a:pt x="17" y="54"/>
                    </a:lnTo>
                    <a:lnTo>
                      <a:pt x="19" y="54"/>
                    </a:lnTo>
                    <a:lnTo>
                      <a:pt x="19" y="58"/>
                    </a:lnTo>
                    <a:lnTo>
                      <a:pt x="19" y="62"/>
                    </a:lnTo>
                    <a:lnTo>
                      <a:pt x="21" y="62"/>
                    </a:lnTo>
                    <a:lnTo>
                      <a:pt x="21" y="67"/>
                    </a:lnTo>
                    <a:lnTo>
                      <a:pt x="21" y="71"/>
                    </a:lnTo>
                    <a:lnTo>
                      <a:pt x="23" y="71"/>
                    </a:lnTo>
                    <a:lnTo>
                      <a:pt x="23" y="75"/>
                    </a:lnTo>
                    <a:lnTo>
                      <a:pt x="24" y="80"/>
                    </a:lnTo>
                    <a:lnTo>
                      <a:pt x="24" y="84"/>
                    </a:lnTo>
                    <a:lnTo>
                      <a:pt x="24" y="89"/>
                    </a:lnTo>
                    <a:lnTo>
                      <a:pt x="26" y="93"/>
                    </a:lnTo>
                    <a:lnTo>
                      <a:pt x="26" y="97"/>
                    </a:lnTo>
                    <a:lnTo>
                      <a:pt x="28" y="102"/>
                    </a:lnTo>
                    <a:lnTo>
                      <a:pt x="28" y="107"/>
                    </a:lnTo>
                    <a:lnTo>
                      <a:pt x="30" y="111"/>
                    </a:lnTo>
                    <a:lnTo>
                      <a:pt x="30" y="115"/>
                    </a:lnTo>
                    <a:lnTo>
                      <a:pt x="32" y="120"/>
                    </a:lnTo>
                    <a:lnTo>
                      <a:pt x="32" y="124"/>
                    </a:lnTo>
                    <a:lnTo>
                      <a:pt x="32" y="129"/>
                    </a:lnTo>
                    <a:lnTo>
                      <a:pt x="34" y="133"/>
                    </a:lnTo>
                    <a:lnTo>
                      <a:pt x="34" y="138"/>
                    </a:lnTo>
                    <a:lnTo>
                      <a:pt x="36" y="142"/>
                    </a:lnTo>
                    <a:lnTo>
                      <a:pt x="36" y="146"/>
                    </a:lnTo>
                    <a:lnTo>
                      <a:pt x="36" y="151"/>
                    </a:lnTo>
                    <a:lnTo>
                      <a:pt x="37" y="155"/>
                    </a:lnTo>
                    <a:lnTo>
                      <a:pt x="37" y="160"/>
                    </a:lnTo>
                    <a:lnTo>
                      <a:pt x="37" y="164"/>
                    </a:lnTo>
                    <a:lnTo>
                      <a:pt x="39" y="164"/>
                    </a:lnTo>
                    <a:lnTo>
                      <a:pt x="39" y="168"/>
                    </a:lnTo>
                    <a:lnTo>
                      <a:pt x="39" y="173"/>
                    </a:lnTo>
                    <a:lnTo>
                      <a:pt x="41" y="177"/>
                    </a:lnTo>
                    <a:lnTo>
                      <a:pt x="41" y="182"/>
                    </a:lnTo>
                    <a:lnTo>
                      <a:pt x="43" y="186"/>
                    </a:lnTo>
                    <a:lnTo>
                      <a:pt x="43" y="191"/>
                    </a:lnTo>
                    <a:lnTo>
                      <a:pt x="43" y="195"/>
                    </a:lnTo>
                    <a:lnTo>
                      <a:pt x="43" y="199"/>
                    </a:lnTo>
                    <a:lnTo>
                      <a:pt x="45" y="199"/>
                    </a:lnTo>
                    <a:lnTo>
                      <a:pt x="45" y="204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3" name="Freeform 11"/>
              <p:cNvSpPr>
                <a:spLocks/>
              </p:cNvSpPr>
              <p:nvPr/>
            </p:nvSpPr>
            <p:spPr bwMode="auto">
              <a:xfrm>
                <a:off x="2807" y="3338"/>
                <a:ext cx="137" cy="601"/>
              </a:xfrm>
              <a:custGeom>
                <a:avLst/>
                <a:gdLst>
                  <a:gd name="T0" fmla="*/ 0 w 137"/>
                  <a:gd name="T1" fmla="*/ 0 h 601"/>
                  <a:gd name="T2" fmla="*/ 0 w 137"/>
                  <a:gd name="T3" fmla="*/ 9 h 601"/>
                  <a:gd name="T4" fmla="*/ 2 w 137"/>
                  <a:gd name="T5" fmla="*/ 13 h 601"/>
                  <a:gd name="T6" fmla="*/ 4 w 137"/>
                  <a:gd name="T7" fmla="*/ 26 h 601"/>
                  <a:gd name="T8" fmla="*/ 6 w 137"/>
                  <a:gd name="T9" fmla="*/ 35 h 601"/>
                  <a:gd name="T10" fmla="*/ 6 w 137"/>
                  <a:gd name="T11" fmla="*/ 44 h 601"/>
                  <a:gd name="T12" fmla="*/ 7 w 137"/>
                  <a:gd name="T13" fmla="*/ 48 h 601"/>
                  <a:gd name="T14" fmla="*/ 9 w 137"/>
                  <a:gd name="T15" fmla="*/ 57 h 601"/>
                  <a:gd name="T16" fmla="*/ 9 w 137"/>
                  <a:gd name="T17" fmla="*/ 66 h 601"/>
                  <a:gd name="T18" fmla="*/ 11 w 137"/>
                  <a:gd name="T19" fmla="*/ 75 h 601"/>
                  <a:gd name="T20" fmla="*/ 13 w 137"/>
                  <a:gd name="T21" fmla="*/ 88 h 601"/>
                  <a:gd name="T22" fmla="*/ 15 w 137"/>
                  <a:gd name="T23" fmla="*/ 93 h 601"/>
                  <a:gd name="T24" fmla="*/ 15 w 137"/>
                  <a:gd name="T25" fmla="*/ 101 h 601"/>
                  <a:gd name="T26" fmla="*/ 17 w 137"/>
                  <a:gd name="T27" fmla="*/ 110 h 601"/>
                  <a:gd name="T28" fmla="*/ 19 w 137"/>
                  <a:gd name="T29" fmla="*/ 119 h 601"/>
                  <a:gd name="T30" fmla="*/ 19 w 137"/>
                  <a:gd name="T31" fmla="*/ 128 h 601"/>
                  <a:gd name="T32" fmla="*/ 21 w 137"/>
                  <a:gd name="T33" fmla="*/ 141 h 601"/>
                  <a:gd name="T34" fmla="*/ 23 w 137"/>
                  <a:gd name="T35" fmla="*/ 159 h 601"/>
                  <a:gd name="T36" fmla="*/ 24 w 137"/>
                  <a:gd name="T37" fmla="*/ 168 h 601"/>
                  <a:gd name="T38" fmla="*/ 26 w 137"/>
                  <a:gd name="T39" fmla="*/ 176 h 601"/>
                  <a:gd name="T40" fmla="*/ 28 w 137"/>
                  <a:gd name="T41" fmla="*/ 185 h 601"/>
                  <a:gd name="T42" fmla="*/ 30 w 137"/>
                  <a:gd name="T43" fmla="*/ 203 h 601"/>
                  <a:gd name="T44" fmla="*/ 32 w 137"/>
                  <a:gd name="T45" fmla="*/ 212 h 601"/>
                  <a:gd name="T46" fmla="*/ 32 w 137"/>
                  <a:gd name="T47" fmla="*/ 221 h 601"/>
                  <a:gd name="T48" fmla="*/ 34 w 137"/>
                  <a:gd name="T49" fmla="*/ 225 h 601"/>
                  <a:gd name="T50" fmla="*/ 36 w 137"/>
                  <a:gd name="T51" fmla="*/ 234 h 601"/>
                  <a:gd name="T52" fmla="*/ 36 w 137"/>
                  <a:gd name="T53" fmla="*/ 243 h 601"/>
                  <a:gd name="T54" fmla="*/ 38 w 137"/>
                  <a:gd name="T55" fmla="*/ 252 h 601"/>
                  <a:gd name="T56" fmla="*/ 40 w 137"/>
                  <a:gd name="T57" fmla="*/ 265 h 601"/>
                  <a:gd name="T58" fmla="*/ 41 w 137"/>
                  <a:gd name="T59" fmla="*/ 274 h 601"/>
                  <a:gd name="T60" fmla="*/ 45 w 137"/>
                  <a:gd name="T61" fmla="*/ 295 h 601"/>
                  <a:gd name="T62" fmla="*/ 47 w 137"/>
                  <a:gd name="T63" fmla="*/ 309 h 601"/>
                  <a:gd name="T64" fmla="*/ 49 w 137"/>
                  <a:gd name="T65" fmla="*/ 313 h 601"/>
                  <a:gd name="T66" fmla="*/ 49 w 137"/>
                  <a:gd name="T67" fmla="*/ 322 h 601"/>
                  <a:gd name="T68" fmla="*/ 51 w 137"/>
                  <a:gd name="T69" fmla="*/ 331 h 601"/>
                  <a:gd name="T70" fmla="*/ 53 w 137"/>
                  <a:gd name="T71" fmla="*/ 344 h 601"/>
                  <a:gd name="T72" fmla="*/ 55 w 137"/>
                  <a:gd name="T73" fmla="*/ 357 h 601"/>
                  <a:gd name="T74" fmla="*/ 57 w 137"/>
                  <a:gd name="T75" fmla="*/ 366 h 601"/>
                  <a:gd name="T76" fmla="*/ 59 w 137"/>
                  <a:gd name="T77" fmla="*/ 375 h 601"/>
                  <a:gd name="T78" fmla="*/ 60 w 137"/>
                  <a:gd name="T79" fmla="*/ 388 h 601"/>
                  <a:gd name="T80" fmla="*/ 62 w 137"/>
                  <a:gd name="T81" fmla="*/ 393 h 601"/>
                  <a:gd name="T82" fmla="*/ 66 w 137"/>
                  <a:gd name="T83" fmla="*/ 410 h 601"/>
                  <a:gd name="T84" fmla="*/ 68 w 137"/>
                  <a:gd name="T85" fmla="*/ 419 h 601"/>
                  <a:gd name="T86" fmla="*/ 70 w 137"/>
                  <a:gd name="T87" fmla="*/ 428 h 601"/>
                  <a:gd name="T88" fmla="*/ 77 w 137"/>
                  <a:gd name="T89" fmla="*/ 455 h 601"/>
                  <a:gd name="T90" fmla="*/ 77 w 137"/>
                  <a:gd name="T91" fmla="*/ 463 h 601"/>
                  <a:gd name="T92" fmla="*/ 83 w 137"/>
                  <a:gd name="T93" fmla="*/ 481 h 601"/>
                  <a:gd name="T94" fmla="*/ 93 w 137"/>
                  <a:gd name="T95" fmla="*/ 516 h 601"/>
                  <a:gd name="T96" fmla="*/ 100 w 137"/>
                  <a:gd name="T97" fmla="*/ 534 h 601"/>
                  <a:gd name="T98" fmla="*/ 104 w 137"/>
                  <a:gd name="T99" fmla="*/ 547 h 601"/>
                  <a:gd name="T100" fmla="*/ 110 w 137"/>
                  <a:gd name="T101" fmla="*/ 560 h 601"/>
                  <a:gd name="T102" fmla="*/ 125 w 137"/>
                  <a:gd name="T103" fmla="*/ 583 h 601"/>
                  <a:gd name="T104" fmla="*/ 136 w 137"/>
                  <a:gd name="T105" fmla="*/ 600 h 60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7"/>
                  <a:gd name="T160" fmla="*/ 0 h 601"/>
                  <a:gd name="T161" fmla="*/ 137 w 137"/>
                  <a:gd name="T162" fmla="*/ 601 h 60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7" h="601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2" y="13"/>
                    </a:lnTo>
                    <a:lnTo>
                      <a:pt x="4" y="22"/>
                    </a:lnTo>
                    <a:lnTo>
                      <a:pt x="4" y="26"/>
                    </a:lnTo>
                    <a:lnTo>
                      <a:pt x="4" y="31"/>
                    </a:lnTo>
                    <a:lnTo>
                      <a:pt x="6" y="35"/>
                    </a:lnTo>
                    <a:lnTo>
                      <a:pt x="6" y="40"/>
                    </a:lnTo>
                    <a:lnTo>
                      <a:pt x="6" y="44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7" y="53"/>
                    </a:lnTo>
                    <a:lnTo>
                      <a:pt x="9" y="57"/>
                    </a:lnTo>
                    <a:lnTo>
                      <a:pt x="9" y="62"/>
                    </a:lnTo>
                    <a:lnTo>
                      <a:pt x="9" y="66"/>
                    </a:lnTo>
                    <a:lnTo>
                      <a:pt x="11" y="71"/>
                    </a:lnTo>
                    <a:lnTo>
                      <a:pt x="11" y="75"/>
                    </a:lnTo>
                    <a:lnTo>
                      <a:pt x="13" y="84"/>
                    </a:lnTo>
                    <a:lnTo>
                      <a:pt x="13" y="88"/>
                    </a:lnTo>
                    <a:lnTo>
                      <a:pt x="13" y="93"/>
                    </a:lnTo>
                    <a:lnTo>
                      <a:pt x="15" y="93"/>
                    </a:lnTo>
                    <a:lnTo>
                      <a:pt x="15" y="97"/>
                    </a:lnTo>
                    <a:lnTo>
                      <a:pt x="15" y="101"/>
                    </a:lnTo>
                    <a:lnTo>
                      <a:pt x="15" y="106"/>
                    </a:lnTo>
                    <a:lnTo>
                      <a:pt x="17" y="110"/>
                    </a:lnTo>
                    <a:lnTo>
                      <a:pt x="17" y="114"/>
                    </a:lnTo>
                    <a:lnTo>
                      <a:pt x="19" y="119"/>
                    </a:lnTo>
                    <a:lnTo>
                      <a:pt x="19" y="124"/>
                    </a:lnTo>
                    <a:lnTo>
                      <a:pt x="19" y="128"/>
                    </a:lnTo>
                    <a:lnTo>
                      <a:pt x="21" y="137"/>
                    </a:lnTo>
                    <a:lnTo>
                      <a:pt x="21" y="141"/>
                    </a:lnTo>
                    <a:lnTo>
                      <a:pt x="23" y="150"/>
                    </a:lnTo>
                    <a:lnTo>
                      <a:pt x="23" y="159"/>
                    </a:lnTo>
                    <a:lnTo>
                      <a:pt x="24" y="163"/>
                    </a:lnTo>
                    <a:lnTo>
                      <a:pt x="24" y="168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6" y="181"/>
                    </a:lnTo>
                    <a:lnTo>
                      <a:pt x="28" y="185"/>
                    </a:lnTo>
                    <a:lnTo>
                      <a:pt x="28" y="190"/>
                    </a:lnTo>
                    <a:lnTo>
                      <a:pt x="30" y="203"/>
                    </a:lnTo>
                    <a:lnTo>
                      <a:pt x="30" y="207"/>
                    </a:lnTo>
                    <a:lnTo>
                      <a:pt x="32" y="212"/>
                    </a:lnTo>
                    <a:lnTo>
                      <a:pt x="32" y="216"/>
                    </a:lnTo>
                    <a:lnTo>
                      <a:pt x="32" y="221"/>
                    </a:lnTo>
                    <a:lnTo>
                      <a:pt x="34" y="221"/>
                    </a:lnTo>
                    <a:lnTo>
                      <a:pt x="34" y="225"/>
                    </a:lnTo>
                    <a:lnTo>
                      <a:pt x="34" y="229"/>
                    </a:lnTo>
                    <a:lnTo>
                      <a:pt x="36" y="234"/>
                    </a:lnTo>
                    <a:lnTo>
                      <a:pt x="36" y="238"/>
                    </a:lnTo>
                    <a:lnTo>
                      <a:pt x="36" y="243"/>
                    </a:lnTo>
                    <a:lnTo>
                      <a:pt x="38" y="247"/>
                    </a:lnTo>
                    <a:lnTo>
                      <a:pt x="38" y="252"/>
                    </a:lnTo>
                    <a:lnTo>
                      <a:pt x="38" y="256"/>
                    </a:lnTo>
                    <a:lnTo>
                      <a:pt x="40" y="265"/>
                    </a:lnTo>
                    <a:lnTo>
                      <a:pt x="41" y="269"/>
                    </a:lnTo>
                    <a:lnTo>
                      <a:pt x="41" y="274"/>
                    </a:lnTo>
                    <a:lnTo>
                      <a:pt x="43" y="287"/>
                    </a:lnTo>
                    <a:lnTo>
                      <a:pt x="45" y="295"/>
                    </a:lnTo>
                    <a:lnTo>
                      <a:pt x="47" y="305"/>
                    </a:lnTo>
                    <a:lnTo>
                      <a:pt x="47" y="309"/>
                    </a:lnTo>
                    <a:lnTo>
                      <a:pt x="47" y="313"/>
                    </a:lnTo>
                    <a:lnTo>
                      <a:pt x="49" y="313"/>
                    </a:lnTo>
                    <a:lnTo>
                      <a:pt x="49" y="318"/>
                    </a:lnTo>
                    <a:lnTo>
                      <a:pt x="49" y="322"/>
                    </a:lnTo>
                    <a:lnTo>
                      <a:pt x="51" y="326"/>
                    </a:lnTo>
                    <a:lnTo>
                      <a:pt x="51" y="331"/>
                    </a:lnTo>
                    <a:lnTo>
                      <a:pt x="51" y="335"/>
                    </a:lnTo>
                    <a:lnTo>
                      <a:pt x="53" y="344"/>
                    </a:lnTo>
                    <a:lnTo>
                      <a:pt x="55" y="349"/>
                    </a:lnTo>
                    <a:lnTo>
                      <a:pt x="55" y="357"/>
                    </a:lnTo>
                    <a:lnTo>
                      <a:pt x="57" y="357"/>
                    </a:lnTo>
                    <a:lnTo>
                      <a:pt x="57" y="366"/>
                    </a:lnTo>
                    <a:lnTo>
                      <a:pt x="59" y="371"/>
                    </a:lnTo>
                    <a:lnTo>
                      <a:pt x="59" y="375"/>
                    </a:lnTo>
                    <a:lnTo>
                      <a:pt x="60" y="384"/>
                    </a:lnTo>
                    <a:lnTo>
                      <a:pt x="60" y="388"/>
                    </a:lnTo>
                    <a:lnTo>
                      <a:pt x="62" y="388"/>
                    </a:lnTo>
                    <a:lnTo>
                      <a:pt x="62" y="393"/>
                    </a:lnTo>
                    <a:lnTo>
                      <a:pt x="66" y="406"/>
                    </a:lnTo>
                    <a:lnTo>
                      <a:pt x="66" y="410"/>
                    </a:lnTo>
                    <a:lnTo>
                      <a:pt x="68" y="415"/>
                    </a:lnTo>
                    <a:lnTo>
                      <a:pt x="68" y="419"/>
                    </a:lnTo>
                    <a:lnTo>
                      <a:pt x="70" y="424"/>
                    </a:lnTo>
                    <a:lnTo>
                      <a:pt x="70" y="428"/>
                    </a:lnTo>
                    <a:lnTo>
                      <a:pt x="74" y="441"/>
                    </a:lnTo>
                    <a:lnTo>
                      <a:pt x="77" y="455"/>
                    </a:lnTo>
                    <a:lnTo>
                      <a:pt x="77" y="459"/>
                    </a:lnTo>
                    <a:lnTo>
                      <a:pt x="77" y="463"/>
                    </a:lnTo>
                    <a:lnTo>
                      <a:pt x="81" y="476"/>
                    </a:lnTo>
                    <a:lnTo>
                      <a:pt x="83" y="481"/>
                    </a:lnTo>
                    <a:lnTo>
                      <a:pt x="93" y="512"/>
                    </a:lnTo>
                    <a:lnTo>
                      <a:pt x="93" y="516"/>
                    </a:lnTo>
                    <a:lnTo>
                      <a:pt x="96" y="525"/>
                    </a:lnTo>
                    <a:lnTo>
                      <a:pt x="100" y="534"/>
                    </a:lnTo>
                    <a:lnTo>
                      <a:pt x="102" y="543"/>
                    </a:lnTo>
                    <a:lnTo>
                      <a:pt x="104" y="547"/>
                    </a:lnTo>
                    <a:lnTo>
                      <a:pt x="106" y="552"/>
                    </a:lnTo>
                    <a:lnTo>
                      <a:pt x="110" y="560"/>
                    </a:lnTo>
                    <a:lnTo>
                      <a:pt x="114" y="569"/>
                    </a:lnTo>
                    <a:lnTo>
                      <a:pt x="125" y="583"/>
                    </a:lnTo>
                    <a:lnTo>
                      <a:pt x="127" y="587"/>
                    </a:lnTo>
                    <a:lnTo>
                      <a:pt x="136" y="600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4" name="Freeform 12"/>
              <p:cNvSpPr>
                <a:spLocks/>
              </p:cNvSpPr>
              <p:nvPr/>
            </p:nvSpPr>
            <p:spPr bwMode="auto">
              <a:xfrm>
                <a:off x="2943" y="3938"/>
                <a:ext cx="67" cy="34"/>
              </a:xfrm>
              <a:custGeom>
                <a:avLst/>
                <a:gdLst>
                  <a:gd name="T0" fmla="*/ 0 w 67"/>
                  <a:gd name="T1" fmla="*/ 0 h 34"/>
                  <a:gd name="T2" fmla="*/ 2 w 67"/>
                  <a:gd name="T3" fmla="*/ 0 h 34"/>
                  <a:gd name="T4" fmla="*/ 6 w 67"/>
                  <a:gd name="T5" fmla="*/ 5 h 34"/>
                  <a:gd name="T6" fmla="*/ 32 w 67"/>
                  <a:gd name="T7" fmla="*/ 24 h 34"/>
                  <a:gd name="T8" fmla="*/ 66 w 67"/>
                  <a:gd name="T9" fmla="*/ 33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34"/>
                  <a:gd name="T17" fmla="*/ 67 w 67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34">
                    <a:moveTo>
                      <a:pt x="0" y="0"/>
                    </a:moveTo>
                    <a:lnTo>
                      <a:pt x="2" y="0"/>
                    </a:lnTo>
                    <a:lnTo>
                      <a:pt x="6" y="5"/>
                    </a:lnTo>
                    <a:lnTo>
                      <a:pt x="32" y="24"/>
                    </a:lnTo>
                    <a:lnTo>
                      <a:pt x="66" y="33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28" name="Line 13"/>
            <p:cNvSpPr>
              <a:spLocks noChangeShapeType="1"/>
            </p:cNvSpPr>
            <p:nvPr/>
          </p:nvSpPr>
          <p:spPr bwMode="auto">
            <a:xfrm>
              <a:off x="2747" y="3123"/>
              <a:ext cx="0" cy="9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00" name="Group 14"/>
          <p:cNvGrpSpPr>
            <a:grpSpLocks/>
          </p:cNvGrpSpPr>
          <p:nvPr/>
        </p:nvGrpSpPr>
        <p:grpSpPr bwMode="auto">
          <a:xfrm>
            <a:off x="6061076" y="4959350"/>
            <a:ext cx="798513" cy="1430338"/>
            <a:chOff x="2858" y="3124"/>
            <a:chExt cx="503" cy="901"/>
          </a:xfrm>
        </p:grpSpPr>
        <p:grpSp>
          <p:nvGrpSpPr>
            <p:cNvPr id="33819" name="Group 15"/>
            <p:cNvGrpSpPr>
              <a:grpSpLocks/>
            </p:cNvGrpSpPr>
            <p:nvPr/>
          </p:nvGrpSpPr>
          <p:grpSpPr bwMode="auto">
            <a:xfrm>
              <a:off x="2858" y="3124"/>
              <a:ext cx="503" cy="845"/>
              <a:chOff x="2858" y="3124"/>
              <a:chExt cx="503" cy="845"/>
            </a:xfrm>
          </p:grpSpPr>
          <p:sp>
            <p:nvSpPr>
              <p:cNvPr id="33821" name="Freeform 16"/>
              <p:cNvSpPr>
                <a:spLocks/>
              </p:cNvSpPr>
              <p:nvPr/>
            </p:nvSpPr>
            <p:spPr bwMode="auto">
              <a:xfrm>
                <a:off x="2858" y="3361"/>
                <a:ext cx="187" cy="608"/>
              </a:xfrm>
              <a:custGeom>
                <a:avLst/>
                <a:gdLst>
                  <a:gd name="T0" fmla="*/ 20 w 187"/>
                  <a:gd name="T1" fmla="*/ 598 h 608"/>
                  <a:gd name="T2" fmla="*/ 61 w 187"/>
                  <a:gd name="T3" fmla="*/ 572 h 608"/>
                  <a:gd name="T4" fmla="*/ 70 w 187"/>
                  <a:gd name="T5" fmla="*/ 559 h 608"/>
                  <a:gd name="T6" fmla="*/ 79 w 187"/>
                  <a:gd name="T7" fmla="*/ 541 h 608"/>
                  <a:gd name="T8" fmla="*/ 83 w 187"/>
                  <a:gd name="T9" fmla="*/ 537 h 608"/>
                  <a:gd name="T10" fmla="*/ 87 w 187"/>
                  <a:gd name="T11" fmla="*/ 523 h 608"/>
                  <a:gd name="T12" fmla="*/ 90 w 187"/>
                  <a:gd name="T13" fmla="*/ 515 h 608"/>
                  <a:gd name="T14" fmla="*/ 94 w 187"/>
                  <a:gd name="T15" fmla="*/ 506 h 608"/>
                  <a:gd name="T16" fmla="*/ 98 w 187"/>
                  <a:gd name="T17" fmla="*/ 497 h 608"/>
                  <a:gd name="T18" fmla="*/ 101 w 187"/>
                  <a:gd name="T19" fmla="*/ 484 h 608"/>
                  <a:gd name="T20" fmla="*/ 109 w 187"/>
                  <a:gd name="T21" fmla="*/ 462 h 608"/>
                  <a:gd name="T22" fmla="*/ 114 w 187"/>
                  <a:gd name="T23" fmla="*/ 436 h 608"/>
                  <a:gd name="T24" fmla="*/ 116 w 187"/>
                  <a:gd name="T25" fmla="*/ 431 h 608"/>
                  <a:gd name="T26" fmla="*/ 118 w 187"/>
                  <a:gd name="T27" fmla="*/ 418 h 608"/>
                  <a:gd name="T28" fmla="*/ 123 w 187"/>
                  <a:gd name="T29" fmla="*/ 396 h 608"/>
                  <a:gd name="T30" fmla="*/ 125 w 187"/>
                  <a:gd name="T31" fmla="*/ 387 h 608"/>
                  <a:gd name="T32" fmla="*/ 127 w 187"/>
                  <a:gd name="T33" fmla="*/ 374 h 608"/>
                  <a:gd name="T34" fmla="*/ 129 w 187"/>
                  <a:gd name="T35" fmla="*/ 365 h 608"/>
                  <a:gd name="T36" fmla="*/ 132 w 187"/>
                  <a:gd name="T37" fmla="*/ 352 h 608"/>
                  <a:gd name="T38" fmla="*/ 134 w 187"/>
                  <a:gd name="T39" fmla="*/ 339 h 608"/>
                  <a:gd name="T40" fmla="*/ 136 w 187"/>
                  <a:gd name="T41" fmla="*/ 334 h 608"/>
                  <a:gd name="T42" fmla="*/ 136 w 187"/>
                  <a:gd name="T43" fmla="*/ 326 h 608"/>
                  <a:gd name="T44" fmla="*/ 138 w 187"/>
                  <a:gd name="T45" fmla="*/ 312 h 608"/>
                  <a:gd name="T46" fmla="*/ 140 w 187"/>
                  <a:gd name="T47" fmla="*/ 304 h 608"/>
                  <a:gd name="T48" fmla="*/ 142 w 187"/>
                  <a:gd name="T49" fmla="*/ 299 h 608"/>
                  <a:gd name="T50" fmla="*/ 143 w 187"/>
                  <a:gd name="T51" fmla="*/ 282 h 608"/>
                  <a:gd name="T52" fmla="*/ 145 w 187"/>
                  <a:gd name="T53" fmla="*/ 273 h 608"/>
                  <a:gd name="T54" fmla="*/ 147 w 187"/>
                  <a:gd name="T55" fmla="*/ 264 h 608"/>
                  <a:gd name="T56" fmla="*/ 149 w 187"/>
                  <a:gd name="T57" fmla="*/ 251 h 608"/>
                  <a:gd name="T58" fmla="*/ 151 w 187"/>
                  <a:gd name="T59" fmla="*/ 242 h 608"/>
                  <a:gd name="T60" fmla="*/ 153 w 187"/>
                  <a:gd name="T61" fmla="*/ 229 h 608"/>
                  <a:gd name="T62" fmla="*/ 155 w 187"/>
                  <a:gd name="T63" fmla="*/ 220 h 608"/>
                  <a:gd name="T64" fmla="*/ 155 w 187"/>
                  <a:gd name="T65" fmla="*/ 211 h 608"/>
                  <a:gd name="T66" fmla="*/ 156 w 187"/>
                  <a:gd name="T67" fmla="*/ 198 h 608"/>
                  <a:gd name="T68" fmla="*/ 158 w 187"/>
                  <a:gd name="T69" fmla="*/ 194 h 608"/>
                  <a:gd name="T70" fmla="*/ 160 w 187"/>
                  <a:gd name="T71" fmla="*/ 185 h 608"/>
                  <a:gd name="T72" fmla="*/ 162 w 187"/>
                  <a:gd name="T73" fmla="*/ 172 h 608"/>
                  <a:gd name="T74" fmla="*/ 162 w 187"/>
                  <a:gd name="T75" fmla="*/ 163 h 608"/>
                  <a:gd name="T76" fmla="*/ 164 w 187"/>
                  <a:gd name="T77" fmla="*/ 154 h 608"/>
                  <a:gd name="T78" fmla="*/ 166 w 187"/>
                  <a:gd name="T79" fmla="*/ 145 h 608"/>
                  <a:gd name="T80" fmla="*/ 166 w 187"/>
                  <a:gd name="T81" fmla="*/ 136 h 608"/>
                  <a:gd name="T82" fmla="*/ 168 w 187"/>
                  <a:gd name="T83" fmla="*/ 128 h 608"/>
                  <a:gd name="T84" fmla="*/ 169 w 187"/>
                  <a:gd name="T85" fmla="*/ 123 h 608"/>
                  <a:gd name="T86" fmla="*/ 169 w 187"/>
                  <a:gd name="T87" fmla="*/ 115 h 608"/>
                  <a:gd name="T88" fmla="*/ 171 w 187"/>
                  <a:gd name="T89" fmla="*/ 105 h 608"/>
                  <a:gd name="T90" fmla="*/ 171 w 187"/>
                  <a:gd name="T91" fmla="*/ 97 h 608"/>
                  <a:gd name="T92" fmla="*/ 173 w 187"/>
                  <a:gd name="T93" fmla="*/ 92 h 608"/>
                  <a:gd name="T94" fmla="*/ 173 w 187"/>
                  <a:gd name="T95" fmla="*/ 84 h 608"/>
                  <a:gd name="T96" fmla="*/ 175 w 187"/>
                  <a:gd name="T97" fmla="*/ 79 h 608"/>
                  <a:gd name="T98" fmla="*/ 177 w 187"/>
                  <a:gd name="T99" fmla="*/ 70 h 608"/>
                  <a:gd name="T100" fmla="*/ 179 w 187"/>
                  <a:gd name="T101" fmla="*/ 53 h 608"/>
                  <a:gd name="T102" fmla="*/ 180 w 187"/>
                  <a:gd name="T103" fmla="*/ 44 h 608"/>
                  <a:gd name="T104" fmla="*/ 182 w 187"/>
                  <a:gd name="T105" fmla="*/ 26 h 608"/>
                  <a:gd name="T106" fmla="*/ 184 w 187"/>
                  <a:gd name="T107" fmla="*/ 22 h 608"/>
                  <a:gd name="T108" fmla="*/ 184 w 187"/>
                  <a:gd name="T109" fmla="*/ 13 h 608"/>
                  <a:gd name="T110" fmla="*/ 186 w 187"/>
                  <a:gd name="T111" fmla="*/ 9 h 608"/>
                  <a:gd name="T112" fmla="*/ 186 w 187"/>
                  <a:gd name="T113" fmla="*/ 0 h 60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87"/>
                  <a:gd name="T172" fmla="*/ 0 h 608"/>
                  <a:gd name="T173" fmla="*/ 187 w 187"/>
                  <a:gd name="T174" fmla="*/ 608 h 60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87" h="608">
                    <a:moveTo>
                      <a:pt x="0" y="607"/>
                    </a:moveTo>
                    <a:lnTo>
                      <a:pt x="20" y="598"/>
                    </a:lnTo>
                    <a:lnTo>
                      <a:pt x="53" y="581"/>
                    </a:lnTo>
                    <a:lnTo>
                      <a:pt x="61" y="572"/>
                    </a:lnTo>
                    <a:lnTo>
                      <a:pt x="66" y="563"/>
                    </a:lnTo>
                    <a:lnTo>
                      <a:pt x="70" y="559"/>
                    </a:lnTo>
                    <a:lnTo>
                      <a:pt x="72" y="554"/>
                    </a:lnTo>
                    <a:lnTo>
                      <a:pt x="79" y="541"/>
                    </a:lnTo>
                    <a:lnTo>
                      <a:pt x="81" y="537"/>
                    </a:lnTo>
                    <a:lnTo>
                      <a:pt x="83" y="537"/>
                    </a:lnTo>
                    <a:lnTo>
                      <a:pt x="83" y="533"/>
                    </a:lnTo>
                    <a:lnTo>
                      <a:pt x="87" y="523"/>
                    </a:lnTo>
                    <a:lnTo>
                      <a:pt x="88" y="523"/>
                    </a:lnTo>
                    <a:lnTo>
                      <a:pt x="90" y="515"/>
                    </a:lnTo>
                    <a:lnTo>
                      <a:pt x="92" y="510"/>
                    </a:lnTo>
                    <a:lnTo>
                      <a:pt x="94" y="506"/>
                    </a:lnTo>
                    <a:lnTo>
                      <a:pt x="96" y="502"/>
                    </a:lnTo>
                    <a:lnTo>
                      <a:pt x="98" y="497"/>
                    </a:lnTo>
                    <a:lnTo>
                      <a:pt x="99" y="492"/>
                    </a:lnTo>
                    <a:lnTo>
                      <a:pt x="101" y="484"/>
                    </a:lnTo>
                    <a:lnTo>
                      <a:pt x="103" y="479"/>
                    </a:lnTo>
                    <a:lnTo>
                      <a:pt x="109" y="462"/>
                    </a:lnTo>
                    <a:lnTo>
                      <a:pt x="110" y="453"/>
                    </a:lnTo>
                    <a:lnTo>
                      <a:pt x="114" y="436"/>
                    </a:lnTo>
                    <a:lnTo>
                      <a:pt x="114" y="431"/>
                    </a:lnTo>
                    <a:lnTo>
                      <a:pt x="116" y="431"/>
                    </a:lnTo>
                    <a:lnTo>
                      <a:pt x="116" y="427"/>
                    </a:lnTo>
                    <a:lnTo>
                      <a:pt x="118" y="418"/>
                    </a:lnTo>
                    <a:lnTo>
                      <a:pt x="123" y="400"/>
                    </a:lnTo>
                    <a:lnTo>
                      <a:pt x="123" y="396"/>
                    </a:lnTo>
                    <a:lnTo>
                      <a:pt x="123" y="392"/>
                    </a:lnTo>
                    <a:lnTo>
                      <a:pt x="125" y="387"/>
                    </a:lnTo>
                    <a:lnTo>
                      <a:pt x="127" y="378"/>
                    </a:lnTo>
                    <a:lnTo>
                      <a:pt x="127" y="374"/>
                    </a:lnTo>
                    <a:lnTo>
                      <a:pt x="129" y="369"/>
                    </a:lnTo>
                    <a:lnTo>
                      <a:pt x="129" y="365"/>
                    </a:lnTo>
                    <a:lnTo>
                      <a:pt x="131" y="361"/>
                    </a:lnTo>
                    <a:lnTo>
                      <a:pt x="132" y="352"/>
                    </a:lnTo>
                    <a:lnTo>
                      <a:pt x="132" y="343"/>
                    </a:lnTo>
                    <a:lnTo>
                      <a:pt x="134" y="339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6" y="330"/>
                    </a:lnTo>
                    <a:lnTo>
                      <a:pt x="136" y="326"/>
                    </a:lnTo>
                    <a:lnTo>
                      <a:pt x="138" y="317"/>
                    </a:lnTo>
                    <a:lnTo>
                      <a:pt x="138" y="312"/>
                    </a:lnTo>
                    <a:lnTo>
                      <a:pt x="140" y="308"/>
                    </a:lnTo>
                    <a:lnTo>
                      <a:pt x="140" y="304"/>
                    </a:lnTo>
                    <a:lnTo>
                      <a:pt x="142" y="304"/>
                    </a:lnTo>
                    <a:lnTo>
                      <a:pt x="142" y="299"/>
                    </a:lnTo>
                    <a:lnTo>
                      <a:pt x="142" y="295"/>
                    </a:lnTo>
                    <a:lnTo>
                      <a:pt x="143" y="282"/>
                    </a:lnTo>
                    <a:lnTo>
                      <a:pt x="145" y="277"/>
                    </a:lnTo>
                    <a:lnTo>
                      <a:pt x="145" y="273"/>
                    </a:lnTo>
                    <a:lnTo>
                      <a:pt x="145" y="269"/>
                    </a:lnTo>
                    <a:lnTo>
                      <a:pt x="147" y="264"/>
                    </a:lnTo>
                    <a:lnTo>
                      <a:pt x="149" y="255"/>
                    </a:lnTo>
                    <a:lnTo>
                      <a:pt x="149" y="251"/>
                    </a:lnTo>
                    <a:lnTo>
                      <a:pt x="149" y="246"/>
                    </a:lnTo>
                    <a:lnTo>
                      <a:pt x="151" y="242"/>
                    </a:lnTo>
                    <a:lnTo>
                      <a:pt x="151" y="238"/>
                    </a:lnTo>
                    <a:lnTo>
                      <a:pt x="153" y="229"/>
                    </a:lnTo>
                    <a:lnTo>
                      <a:pt x="153" y="224"/>
                    </a:lnTo>
                    <a:lnTo>
                      <a:pt x="155" y="220"/>
                    </a:lnTo>
                    <a:lnTo>
                      <a:pt x="155" y="216"/>
                    </a:lnTo>
                    <a:lnTo>
                      <a:pt x="155" y="211"/>
                    </a:lnTo>
                    <a:lnTo>
                      <a:pt x="156" y="202"/>
                    </a:lnTo>
                    <a:lnTo>
                      <a:pt x="156" y="198"/>
                    </a:lnTo>
                    <a:lnTo>
                      <a:pt x="158" y="198"/>
                    </a:lnTo>
                    <a:lnTo>
                      <a:pt x="158" y="194"/>
                    </a:lnTo>
                    <a:lnTo>
                      <a:pt x="158" y="189"/>
                    </a:lnTo>
                    <a:lnTo>
                      <a:pt x="160" y="185"/>
                    </a:lnTo>
                    <a:lnTo>
                      <a:pt x="160" y="180"/>
                    </a:lnTo>
                    <a:lnTo>
                      <a:pt x="162" y="172"/>
                    </a:lnTo>
                    <a:lnTo>
                      <a:pt x="162" y="167"/>
                    </a:lnTo>
                    <a:lnTo>
                      <a:pt x="162" y="163"/>
                    </a:lnTo>
                    <a:lnTo>
                      <a:pt x="164" y="159"/>
                    </a:lnTo>
                    <a:lnTo>
                      <a:pt x="164" y="154"/>
                    </a:lnTo>
                    <a:lnTo>
                      <a:pt x="164" y="149"/>
                    </a:lnTo>
                    <a:lnTo>
                      <a:pt x="166" y="145"/>
                    </a:lnTo>
                    <a:lnTo>
                      <a:pt x="166" y="141"/>
                    </a:lnTo>
                    <a:lnTo>
                      <a:pt x="166" y="136"/>
                    </a:lnTo>
                    <a:lnTo>
                      <a:pt x="168" y="132"/>
                    </a:lnTo>
                    <a:lnTo>
                      <a:pt x="168" y="128"/>
                    </a:lnTo>
                    <a:lnTo>
                      <a:pt x="168" y="123"/>
                    </a:lnTo>
                    <a:lnTo>
                      <a:pt x="169" y="123"/>
                    </a:lnTo>
                    <a:lnTo>
                      <a:pt x="169" y="119"/>
                    </a:lnTo>
                    <a:lnTo>
                      <a:pt x="169" y="115"/>
                    </a:lnTo>
                    <a:lnTo>
                      <a:pt x="171" y="110"/>
                    </a:lnTo>
                    <a:lnTo>
                      <a:pt x="171" y="105"/>
                    </a:lnTo>
                    <a:lnTo>
                      <a:pt x="171" y="101"/>
                    </a:lnTo>
                    <a:lnTo>
                      <a:pt x="171" y="97"/>
                    </a:lnTo>
                    <a:lnTo>
                      <a:pt x="173" y="97"/>
                    </a:lnTo>
                    <a:lnTo>
                      <a:pt x="173" y="92"/>
                    </a:lnTo>
                    <a:lnTo>
                      <a:pt x="173" y="88"/>
                    </a:lnTo>
                    <a:lnTo>
                      <a:pt x="173" y="84"/>
                    </a:lnTo>
                    <a:lnTo>
                      <a:pt x="175" y="84"/>
                    </a:lnTo>
                    <a:lnTo>
                      <a:pt x="175" y="79"/>
                    </a:lnTo>
                    <a:lnTo>
                      <a:pt x="175" y="75"/>
                    </a:lnTo>
                    <a:lnTo>
                      <a:pt x="177" y="70"/>
                    </a:lnTo>
                    <a:lnTo>
                      <a:pt x="177" y="66"/>
                    </a:lnTo>
                    <a:lnTo>
                      <a:pt x="179" y="53"/>
                    </a:lnTo>
                    <a:lnTo>
                      <a:pt x="179" y="49"/>
                    </a:lnTo>
                    <a:lnTo>
                      <a:pt x="180" y="44"/>
                    </a:lnTo>
                    <a:lnTo>
                      <a:pt x="180" y="40"/>
                    </a:lnTo>
                    <a:lnTo>
                      <a:pt x="182" y="26"/>
                    </a:lnTo>
                    <a:lnTo>
                      <a:pt x="182" y="22"/>
                    </a:lnTo>
                    <a:lnTo>
                      <a:pt x="184" y="22"/>
                    </a:lnTo>
                    <a:lnTo>
                      <a:pt x="184" y="18"/>
                    </a:lnTo>
                    <a:lnTo>
                      <a:pt x="184" y="13"/>
                    </a:lnTo>
                    <a:lnTo>
                      <a:pt x="184" y="9"/>
                    </a:lnTo>
                    <a:lnTo>
                      <a:pt x="186" y="9"/>
                    </a:lnTo>
                    <a:lnTo>
                      <a:pt x="186" y="5"/>
                    </a:lnTo>
                    <a:lnTo>
                      <a:pt x="186" y="0"/>
                    </a:lnTo>
                  </a:path>
                </a:pathLst>
              </a:custGeom>
              <a:noFill/>
              <a:ln w="50800" cap="rnd">
                <a:solidFill>
                  <a:srgbClr val="00279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2" name="Freeform 17"/>
              <p:cNvSpPr>
                <a:spLocks/>
              </p:cNvSpPr>
              <p:nvPr/>
            </p:nvSpPr>
            <p:spPr bwMode="auto">
              <a:xfrm>
                <a:off x="3044" y="3150"/>
                <a:ext cx="44" cy="212"/>
              </a:xfrm>
              <a:custGeom>
                <a:avLst/>
                <a:gdLst>
                  <a:gd name="T0" fmla="*/ 0 w 44"/>
                  <a:gd name="T1" fmla="*/ 211 h 212"/>
                  <a:gd name="T2" fmla="*/ 0 w 44"/>
                  <a:gd name="T3" fmla="*/ 211 h 212"/>
                  <a:gd name="T4" fmla="*/ 0 w 44"/>
                  <a:gd name="T5" fmla="*/ 206 h 212"/>
                  <a:gd name="T6" fmla="*/ 2 w 44"/>
                  <a:gd name="T7" fmla="*/ 206 h 212"/>
                  <a:gd name="T8" fmla="*/ 2 w 44"/>
                  <a:gd name="T9" fmla="*/ 202 h 212"/>
                  <a:gd name="T10" fmla="*/ 2 w 44"/>
                  <a:gd name="T11" fmla="*/ 198 h 212"/>
                  <a:gd name="T12" fmla="*/ 4 w 44"/>
                  <a:gd name="T13" fmla="*/ 189 h 212"/>
                  <a:gd name="T14" fmla="*/ 4 w 44"/>
                  <a:gd name="T15" fmla="*/ 185 h 212"/>
                  <a:gd name="T16" fmla="*/ 5 w 44"/>
                  <a:gd name="T17" fmla="*/ 185 h 212"/>
                  <a:gd name="T18" fmla="*/ 5 w 44"/>
                  <a:gd name="T19" fmla="*/ 180 h 212"/>
                  <a:gd name="T20" fmla="*/ 5 w 44"/>
                  <a:gd name="T21" fmla="*/ 176 h 212"/>
                  <a:gd name="T22" fmla="*/ 5 w 44"/>
                  <a:gd name="T23" fmla="*/ 172 h 212"/>
                  <a:gd name="T24" fmla="*/ 7 w 44"/>
                  <a:gd name="T25" fmla="*/ 167 h 212"/>
                  <a:gd name="T26" fmla="*/ 7 w 44"/>
                  <a:gd name="T27" fmla="*/ 163 h 212"/>
                  <a:gd name="T28" fmla="*/ 9 w 44"/>
                  <a:gd name="T29" fmla="*/ 158 h 212"/>
                  <a:gd name="T30" fmla="*/ 9 w 44"/>
                  <a:gd name="T31" fmla="*/ 154 h 212"/>
                  <a:gd name="T32" fmla="*/ 9 w 44"/>
                  <a:gd name="T33" fmla="*/ 150 h 212"/>
                  <a:gd name="T34" fmla="*/ 11 w 44"/>
                  <a:gd name="T35" fmla="*/ 145 h 212"/>
                  <a:gd name="T36" fmla="*/ 11 w 44"/>
                  <a:gd name="T37" fmla="*/ 141 h 212"/>
                  <a:gd name="T38" fmla="*/ 13 w 44"/>
                  <a:gd name="T39" fmla="*/ 137 h 212"/>
                  <a:gd name="T40" fmla="*/ 13 w 44"/>
                  <a:gd name="T41" fmla="*/ 132 h 212"/>
                  <a:gd name="T42" fmla="*/ 13 w 44"/>
                  <a:gd name="T43" fmla="*/ 128 h 212"/>
                  <a:gd name="T44" fmla="*/ 15 w 44"/>
                  <a:gd name="T45" fmla="*/ 123 h 212"/>
                  <a:gd name="T46" fmla="*/ 15 w 44"/>
                  <a:gd name="T47" fmla="*/ 119 h 212"/>
                  <a:gd name="T48" fmla="*/ 15 w 44"/>
                  <a:gd name="T49" fmla="*/ 114 h 212"/>
                  <a:gd name="T50" fmla="*/ 17 w 44"/>
                  <a:gd name="T51" fmla="*/ 114 h 212"/>
                  <a:gd name="T52" fmla="*/ 17 w 44"/>
                  <a:gd name="T53" fmla="*/ 110 h 212"/>
                  <a:gd name="T54" fmla="*/ 17 w 44"/>
                  <a:gd name="T55" fmla="*/ 106 h 212"/>
                  <a:gd name="T56" fmla="*/ 19 w 44"/>
                  <a:gd name="T57" fmla="*/ 106 h 212"/>
                  <a:gd name="T58" fmla="*/ 19 w 44"/>
                  <a:gd name="T59" fmla="*/ 101 h 212"/>
                  <a:gd name="T60" fmla="*/ 19 w 44"/>
                  <a:gd name="T61" fmla="*/ 97 h 212"/>
                  <a:gd name="T62" fmla="*/ 21 w 44"/>
                  <a:gd name="T63" fmla="*/ 97 h 212"/>
                  <a:gd name="T64" fmla="*/ 21 w 44"/>
                  <a:gd name="T65" fmla="*/ 93 h 212"/>
                  <a:gd name="T66" fmla="*/ 21 w 44"/>
                  <a:gd name="T67" fmla="*/ 88 h 212"/>
                  <a:gd name="T68" fmla="*/ 22 w 44"/>
                  <a:gd name="T69" fmla="*/ 83 h 212"/>
                  <a:gd name="T70" fmla="*/ 22 w 44"/>
                  <a:gd name="T71" fmla="*/ 79 h 212"/>
                  <a:gd name="T72" fmla="*/ 22 w 44"/>
                  <a:gd name="T73" fmla="*/ 75 h 212"/>
                  <a:gd name="T74" fmla="*/ 24 w 44"/>
                  <a:gd name="T75" fmla="*/ 75 h 212"/>
                  <a:gd name="T76" fmla="*/ 24 w 44"/>
                  <a:gd name="T77" fmla="*/ 70 h 212"/>
                  <a:gd name="T78" fmla="*/ 24 w 44"/>
                  <a:gd name="T79" fmla="*/ 66 h 212"/>
                  <a:gd name="T80" fmla="*/ 26 w 44"/>
                  <a:gd name="T81" fmla="*/ 66 h 212"/>
                  <a:gd name="T82" fmla="*/ 26 w 44"/>
                  <a:gd name="T83" fmla="*/ 62 h 212"/>
                  <a:gd name="T84" fmla="*/ 26 w 44"/>
                  <a:gd name="T85" fmla="*/ 57 h 212"/>
                  <a:gd name="T86" fmla="*/ 28 w 44"/>
                  <a:gd name="T87" fmla="*/ 57 h 212"/>
                  <a:gd name="T88" fmla="*/ 28 w 44"/>
                  <a:gd name="T89" fmla="*/ 53 h 212"/>
                  <a:gd name="T90" fmla="*/ 28 w 44"/>
                  <a:gd name="T91" fmla="*/ 49 h 212"/>
                  <a:gd name="T92" fmla="*/ 30 w 44"/>
                  <a:gd name="T93" fmla="*/ 49 h 212"/>
                  <a:gd name="T94" fmla="*/ 30 w 44"/>
                  <a:gd name="T95" fmla="*/ 44 h 212"/>
                  <a:gd name="T96" fmla="*/ 32 w 44"/>
                  <a:gd name="T97" fmla="*/ 40 h 212"/>
                  <a:gd name="T98" fmla="*/ 32 w 44"/>
                  <a:gd name="T99" fmla="*/ 35 h 212"/>
                  <a:gd name="T100" fmla="*/ 33 w 44"/>
                  <a:gd name="T101" fmla="*/ 35 h 212"/>
                  <a:gd name="T102" fmla="*/ 33 w 44"/>
                  <a:gd name="T103" fmla="*/ 31 h 212"/>
                  <a:gd name="T104" fmla="*/ 33 w 44"/>
                  <a:gd name="T105" fmla="*/ 27 h 212"/>
                  <a:gd name="T106" fmla="*/ 35 w 44"/>
                  <a:gd name="T107" fmla="*/ 27 h 212"/>
                  <a:gd name="T108" fmla="*/ 35 w 44"/>
                  <a:gd name="T109" fmla="*/ 22 h 212"/>
                  <a:gd name="T110" fmla="*/ 37 w 44"/>
                  <a:gd name="T111" fmla="*/ 18 h 212"/>
                  <a:gd name="T112" fmla="*/ 37 w 44"/>
                  <a:gd name="T113" fmla="*/ 14 h 212"/>
                  <a:gd name="T114" fmla="*/ 39 w 44"/>
                  <a:gd name="T115" fmla="*/ 14 h 212"/>
                  <a:gd name="T116" fmla="*/ 39 w 44"/>
                  <a:gd name="T117" fmla="*/ 9 h 212"/>
                  <a:gd name="T118" fmla="*/ 41 w 44"/>
                  <a:gd name="T119" fmla="*/ 9 h 212"/>
                  <a:gd name="T120" fmla="*/ 41 w 44"/>
                  <a:gd name="T121" fmla="*/ 5 h 212"/>
                  <a:gd name="T122" fmla="*/ 43 w 44"/>
                  <a:gd name="T123" fmla="*/ 0 h 2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4"/>
                  <a:gd name="T187" fmla="*/ 0 h 212"/>
                  <a:gd name="T188" fmla="*/ 44 w 44"/>
                  <a:gd name="T189" fmla="*/ 212 h 212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4" h="212">
                    <a:moveTo>
                      <a:pt x="0" y="211"/>
                    </a:moveTo>
                    <a:lnTo>
                      <a:pt x="0" y="211"/>
                    </a:lnTo>
                    <a:lnTo>
                      <a:pt x="0" y="206"/>
                    </a:lnTo>
                    <a:lnTo>
                      <a:pt x="2" y="206"/>
                    </a:lnTo>
                    <a:lnTo>
                      <a:pt x="2" y="202"/>
                    </a:lnTo>
                    <a:lnTo>
                      <a:pt x="2" y="198"/>
                    </a:lnTo>
                    <a:lnTo>
                      <a:pt x="4" y="189"/>
                    </a:lnTo>
                    <a:lnTo>
                      <a:pt x="4" y="185"/>
                    </a:lnTo>
                    <a:lnTo>
                      <a:pt x="5" y="185"/>
                    </a:lnTo>
                    <a:lnTo>
                      <a:pt x="5" y="180"/>
                    </a:lnTo>
                    <a:lnTo>
                      <a:pt x="5" y="176"/>
                    </a:lnTo>
                    <a:lnTo>
                      <a:pt x="5" y="172"/>
                    </a:lnTo>
                    <a:lnTo>
                      <a:pt x="7" y="167"/>
                    </a:lnTo>
                    <a:lnTo>
                      <a:pt x="7" y="163"/>
                    </a:lnTo>
                    <a:lnTo>
                      <a:pt x="9" y="158"/>
                    </a:lnTo>
                    <a:lnTo>
                      <a:pt x="9" y="154"/>
                    </a:lnTo>
                    <a:lnTo>
                      <a:pt x="9" y="150"/>
                    </a:lnTo>
                    <a:lnTo>
                      <a:pt x="11" y="145"/>
                    </a:lnTo>
                    <a:lnTo>
                      <a:pt x="11" y="141"/>
                    </a:lnTo>
                    <a:lnTo>
                      <a:pt x="13" y="137"/>
                    </a:lnTo>
                    <a:lnTo>
                      <a:pt x="13" y="132"/>
                    </a:lnTo>
                    <a:lnTo>
                      <a:pt x="13" y="128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5" y="114"/>
                    </a:lnTo>
                    <a:lnTo>
                      <a:pt x="17" y="114"/>
                    </a:lnTo>
                    <a:lnTo>
                      <a:pt x="17" y="110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9" y="101"/>
                    </a:lnTo>
                    <a:lnTo>
                      <a:pt x="19" y="97"/>
                    </a:lnTo>
                    <a:lnTo>
                      <a:pt x="21" y="97"/>
                    </a:lnTo>
                    <a:lnTo>
                      <a:pt x="21" y="93"/>
                    </a:lnTo>
                    <a:lnTo>
                      <a:pt x="21" y="88"/>
                    </a:lnTo>
                    <a:lnTo>
                      <a:pt x="22" y="83"/>
                    </a:lnTo>
                    <a:lnTo>
                      <a:pt x="22" y="79"/>
                    </a:lnTo>
                    <a:lnTo>
                      <a:pt x="22" y="75"/>
                    </a:lnTo>
                    <a:lnTo>
                      <a:pt x="24" y="75"/>
                    </a:lnTo>
                    <a:lnTo>
                      <a:pt x="24" y="70"/>
                    </a:lnTo>
                    <a:lnTo>
                      <a:pt x="24" y="66"/>
                    </a:lnTo>
                    <a:lnTo>
                      <a:pt x="26" y="66"/>
                    </a:lnTo>
                    <a:lnTo>
                      <a:pt x="26" y="62"/>
                    </a:lnTo>
                    <a:lnTo>
                      <a:pt x="26" y="57"/>
                    </a:lnTo>
                    <a:lnTo>
                      <a:pt x="28" y="57"/>
                    </a:lnTo>
                    <a:lnTo>
                      <a:pt x="28" y="53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0" y="44"/>
                    </a:lnTo>
                    <a:lnTo>
                      <a:pt x="32" y="40"/>
                    </a:lnTo>
                    <a:lnTo>
                      <a:pt x="32" y="35"/>
                    </a:lnTo>
                    <a:lnTo>
                      <a:pt x="33" y="35"/>
                    </a:lnTo>
                    <a:lnTo>
                      <a:pt x="33" y="31"/>
                    </a:lnTo>
                    <a:lnTo>
                      <a:pt x="33" y="27"/>
                    </a:lnTo>
                    <a:lnTo>
                      <a:pt x="35" y="27"/>
                    </a:lnTo>
                    <a:lnTo>
                      <a:pt x="35" y="22"/>
                    </a:lnTo>
                    <a:lnTo>
                      <a:pt x="37" y="18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39" y="9"/>
                    </a:lnTo>
                    <a:lnTo>
                      <a:pt x="41" y="9"/>
                    </a:lnTo>
                    <a:lnTo>
                      <a:pt x="41" y="5"/>
                    </a:lnTo>
                    <a:lnTo>
                      <a:pt x="43" y="0"/>
                    </a:lnTo>
                  </a:path>
                </a:pathLst>
              </a:custGeom>
              <a:noFill/>
              <a:ln w="50800" cap="rnd">
                <a:solidFill>
                  <a:srgbClr val="00279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3" name="Freeform 18"/>
              <p:cNvSpPr>
                <a:spLocks/>
              </p:cNvSpPr>
              <p:nvPr/>
            </p:nvSpPr>
            <p:spPr bwMode="auto">
              <a:xfrm>
                <a:off x="3087" y="3124"/>
                <a:ext cx="32" cy="27"/>
              </a:xfrm>
              <a:custGeom>
                <a:avLst/>
                <a:gdLst>
                  <a:gd name="T0" fmla="*/ 0 w 32"/>
                  <a:gd name="T1" fmla="*/ 26 h 27"/>
                  <a:gd name="T2" fmla="*/ 0 w 32"/>
                  <a:gd name="T3" fmla="*/ 26 h 27"/>
                  <a:gd name="T4" fmla="*/ 0 w 32"/>
                  <a:gd name="T5" fmla="*/ 22 h 27"/>
                  <a:gd name="T6" fmla="*/ 2 w 32"/>
                  <a:gd name="T7" fmla="*/ 22 h 27"/>
                  <a:gd name="T8" fmla="*/ 2 w 32"/>
                  <a:gd name="T9" fmla="*/ 18 h 27"/>
                  <a:gd name="T10" fmla="*/ 4 w 32"/>
                  <a:gd name="T11" fmla="*/ 18 h 27"/>
                  <a:gd name="T12" fmla="*/ 4 w 32"/>
                  <a:gd name="T13" fmla="*/ 13 h 27"/>
                  <a:gd name="T14" fmla="*/ 5 w 32"/>
                  <a:gd name="T15" fmla="*/ 13 h 27"/>
                  <a:gd name="T16" fmla="*/ 7 w 32"/>
                  <a:gd name="T17" fmla="*/ 9 h 27"/>
                  <a:gd name="T18" fmla="*/ 9 w 32"/>
                  <a:gd name="T19" fmla="*/ 9 h 27"/>
                  <a:gd name="T20" fmla="*/ 9 w 32"/>
                  <a:gd name="T21" fmla="*/ 5 h 27"/>
                  <a:gd name="T22" fmla="*/ 11 w 32"/>
                  <a:gd name="T23" fmla="*/ 5 h 27"/>
                  <a:gd name="T24" fmla="*/ 13 w 32"/>
                  <a:gd name="T25" fmla="*/ 5 h 27"/>
                  <a:gd name="T26" fmla="*/ 13 w 32"/>
                  <a:gd name="T27" fmla="*/ 0 h 27"/>
                  <a:gd name="T28" fmla="*/ 15 w 32"/>
                  <a:gd name="T29" fmla="*/ 0 h 27"/>
                  <a:gd name="T30" fmla="*/ 16 w 32"/>
                  <a:gd name="T31" fmla="*/ 0 h 27"/>
                  <a:gd name="T32" fmla="*/ 18 w 32"/>
                  <a:gd name="T33" fmla="*/ 0 h 27"/>
                  <a:gd name="T34" fmla="*/ 20 w 32"/>
                  <a:gd name="T35" fmla="*/ 0 h 27"/>
                  <a:gd name="T36" fmla="*/ 22 w 32"/>
                  <a:gd name="T37" fmla="*/ 0 h 27"/>
                  <a:gd name="T38" fmla="*/ 24 w 32"/>
                  <a:gd name="T39" fmla="*/ 0 h 27"/>
                  <a:gd name="T40" fmla="*/ 24 w 32"/>
                  <a:gd name="T41" fmla="*/ 5 h 27"/>
                  <a:gd name="T42" fmla="*/ 26 w 32"/>
                  <a:gd name="T43" fmla="*/ 5 h 27"/>
                  <a:gd name="T44" fmla="*/ 27 w 32"/>
                  <a:gd name="T45" fmla="*/ 5 h 27"/>
                  <a:gd name="T46" fmla="*/ 27 w 32"/>
                  <a:gd name="T47" fmla="*/ 9 h 27"/>
                  <a:gd name="T48" fmla="*/ 29 w 32"/>
                  <a:gd name="T49" fmla="*/ 9 h 27"/>
                  <a:gd name="T50" fmla="*/ 29 w 32"/>
                  <a:gd name="T51" fmla="*/ 13 h 27"/>
                  <a:gd name="T52" fmla="*/ 31 w 32"/>
                  <a:gd name="T53" fmla="*/ 13 h 2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2"/>
                  <a:gd name="T82" fmla="*/ 0 h 27"/>
                  <a:gd name="T83" fmla="*/ 32 w 32"/>
                  <a:gd name="T84" fmla="*/ 27 h 2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2" h="27">
                    <a:moveTo>
                      <a:pt x="0" y="26"/>
                    </a:moveTo>
                    <a:lnTo>
                      <a:pt x="0" y="26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2" y="18"/>
                    </a:lnTo>
                    <a:lnTo>
                      <a:pt x="4" y="18"/>
                    </a:lnTo>
                    <a:lnTo>
                      <a:pt x="4" y="13"/>
                    </a:lnTo>
                    <a:lnTo>
                      <a:pt x="5" y="13"/>
                    </a:lnTo>
                    <a:lnTo>
                      <a:pt x="7" y="9"/>
                    </a:lnTo>
                    <a:lnTo>
                      <a:pt x="9" y="9"/>
                    </a:lnTo>
                    <a:lnTo>
                      <a:pt x="9" y="5"/>
                    </a:lnTo>
                    <a:lnTo>
                      <a:pt x="11" y="5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4" y="5"/>
                    </a:lnTo>
                    <a:lnTo>
                      <a:pt x="26" y="5"/>
                    </a:lnTo>
                    <a:lnTo>
                      <a:pt x="27" y="5"/>
                    </a:lnTo>
                    <a:lnTo>
                      <a:pt x="27" y="9"/>
                    </a:lnTo>
                    <a:lnTo>
                      <a:pt x="29" y="9"/>
                    </a:lnTo>
                    <a:lnTo>
                      <a:pt x="29" y="13"/>
                    </a:lnTo>
                    <a:lnTo>
                      <a:pt x="31" y="13"/>
                    </a:lnTo>
                  </a:path>
                </a:pathLst>
              </a:custGeom>
              <a:noFill/>
              <a:ln w="50800" cap="rnd">
                <a:solidFill>
                  <a:srgbClr val="00279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4" name="Freeform 19"/>
              <p:cNvSpPr>
                <a:spLocks/>
              </p:cNvSpPr>
              <p:nvPr/>
            </p:nvSpPr>
            <p:spPr bwMode="auto">
              <a:xfrm>
                <a:off x="3118" y="3137"/>
                <a:ext cx="45" cy="204"/>
              </a:xfrm>
              <a:custGeom>
                <a:avLst/>
                <a:gdLst>
                  <a:gd name="T0" fmla="*/ 0 w 45"/>
                  <a:gd name="T1" fmla="*/ 0 h 204"/>
                  <a:gd name="T2" fmla="*/ 0 w 45"/>
                  <a:gd name="T3" fmla="*/ 0 h 204"/>
                  <a:gd name="T4" fmla="*/ 2 w 45"/>
                  <a:gd name="T5" fmla="*/ 0 h 204"/>
                  <a:gd name="T6" fmla="*/ 2 w 45"/>
                  <a:gd name="T7" fmla="*/ 5 h 204"/>
                  <a:gd name="T8" fmla="*/ 4 w 45"/>
                  <a:gd name="T9" fmla="*/ 5 h 204"/>
                  <a:gd name="T10" fmla="*/ 4 w 45"/>
                  <a:gd name="T11" fmla="*/ 9 h 204"/>
                  <a:gd name="T12" fmla="*/ 6 w 45"/>
                  <a:gd name="T13" fmla="*/ 9 h 204"/>
                  <a:gd name="T14" fmla="*/ 6 w 45"/>
                  <a:gd name="T15" fmla="*/ 13 h 204"/>
                  <a:gd name="T16" fmla="*/ 7 w 45"/>
                  <a:gd name="T17" fmla="*/ 13 h 204"/>
                  <a:gd name="T18" fmla="*/ 7 w 45"/>
                  <a:gd name="T19" fmla="*/ 18 h 204"/>
                  <a:gd name="T20" fmla="*/ 7 w 45"/>
                  <a:gd name="T21" fmla="*/ 22 h 204"/>
                  <a:gd name="T22" fmla="*/ 9 w 45"/>
                  <a:gd name="T23" fmla="*/ 22 h 204"/>
                  <a:gd name="T24" fmla="*/ 9 w 45"/>
                  <a:gd name="T25" fmla="*/ 27 h 204"/>
                  <a:gd name="T26" fmla="*/ 11 w 45"/>
                  <a:gd name="T27" fmla="*/ 27 h 204"/>
                  <a:gd name="T28" fmla="*/ 11 w 45"/>
                  <a:gd name="T29" fmla="*/ 31 h 204"/>
                  <a:gd name="T30" fmla="*/ 13 w 45"/>
                  <a:gd name="T31" fmla="*/ 36 h 204"/>
                  <a:gd name="T32" fmla="*/ 13 w 45"/>
                  <a:gd name="T33" fmla="*/ 40 h 204"/>
                  <a:gd name="T34" fmla="*/ 15 w 45"/>
                  <a:gd name="T35" fmla="*/ 40 h 204"/>
                  <a:gd name="T36" fmla="*/ 15 w 45"/>
                  <a:gd name="T37" fmla="*/ 44 h 204"/>
                  <a:gd name="T38" fmla="*/ 15 w 45"/>
                  <a:gd name="T39" fmla="*/ 49 h 204"/>
                  <a:gd name="T40" fmla="*/ 17 w 45"/>
                  <a:gd name="T41" fmla="*/ 49 h 204"/>
                  <a:gd name="T42" fmla="*/ 17 w 45"/>
                  <a:gd name="T43" fmla="*/ 53 h 204"/>
                  <a:gd name="T44" fmla="*/ 18 w 45"/>
                  <a:gd name="T45" fmla="*/ 53 h 204"/>
                  <a:gd name="T46" fmla="*/ 18 w 45"/>
                  <a:gd name="T47" fmla="*/ 57 h 204"/>
                  <a:gd name="T48" fmla="*/ 18 w 45"/>
                  <a:gd name="T49" fmla="*/ 62 h 204"/>
                  <a:gd name="T50" fmla="*/ 20 w 45"/>
                  <a:gd name="T51" fmla="*/ 62 h 204"/>
                  <a:gd name="T52" fmla="*/ 20 w 45"/>
                  <a:gd name="T53" fmla="*/ 66 h 204"/>
                  <a:gd name="T54" fmla="*/ 20 w 45"/>
                  <a:gd name="T55" fmla="*/ 71 h 204"/>
                  <a:gd name="T56" fmla="*/ 22 w 45"/>
                  <a:gd name="T57" fmla="*/ 71 h 204"/>
                  <a:gd name="T58" fmla="*/ 22 w 45"/>
                  <a:gd name="T59" fmla="*/ 75 h 204"/>
                  <a:gd name="T60" fmla="*/ 24 w 45"/>
                  <a:gd name="T61" fmla="*/ 80 h 204"/>
                  <a:gd name="T62" fmla="*/ 24 w 45"/>
                  <a:gd name="T63" fmla="*/ 84 h 204"/>
                  <a:gd name="T64" fmla="*/ 24 w 45"/>
                  <a:gd name="T65" fmla="*/ 88 h 204"/>
                  <a:gd name="T66" fmla="*/ 26 w 45"/>
                  <a:gd name="T67" fmla="*/ 93 h 204"/>
                  <a:gd name="T68" fmla="*/ 26 w 45"/>
                  <a:gd name="T69" fmla="*/ 97 h 204"/>
                  <a:gd name="T70" fmla="*/ 28 w 45"/>
                  <a:gd name="T71" fmla="*/ 102 h 204"/>
                  <a:gd name="T72" fmla="*/ 28 w 45"/>
                  <a:gd name="T73" fmla="*/ 106 h 204"/>
                  <a:gd name="T74" fmla="*/ 29 w 45"/>
                  <a:gd name="T75" fmla="*/ 110 h 204"/>
                  <a:gd name="T76" fmla="*/ 29 w 45"/>
                  <a:gd name="T77" fmla="*/ 115 h 204"/>
                  <a:gd name="T78" fmla="*/ 31 w 45"/>
                  <a:gd name="T79" fmla="*/ 119 h 204"/>
                  <a:gd name="T80" fmla="*/ 31 w 45"/>
                  <a:gd name="T81" fmla="*/ 123 h 204"/>
                  <a:gd name="T82" fmla="*/ 31 w 45"/>
                  <a:gd name="T83" fmla="*/ 128 h 204"/>
                  <a:gd name="T84" fmla="*/ 33 w 45"/>
                  <a:gd name="T85" fmla="*/ 132 h 204"/>
                  <a:gd name="T86" fmla="*/ 33 w 45"/>
                  <a:gd name="T87" fmla="*/ 137 h 204"/>
                  <a:gd name="T88" fmla="*/ 35 w 45"/>
                  <a:gd name="T89" fmla="*/ 141 h 204"/>
                  <a:gd name="T90" fmla="*/ 35 w 45"/>
                  <a:gd name="T91" fmla="*/ 146 h 204"/>
                  <a:gd name="T92" fmla="*/ 35 w 45"/>
                  <a:gd name="T93" fmla="*/ 150 h 204"/>
                  <a:gd name="T94" fmla="*/ 37 w 45"/>
                  <a:gd name="T95" fmla="*/ 154 h 204"/>
                  <a:gd name="T96" fmla="*/ 37 w 45"/>
                  <a:gd name="T97" fmla="*/ 159 h 204"/>
                  <a:gd name="T98" fmla="*/ 37 w 45"/>
                  <a:gd name="T99" fmla="*/ 163 h 204"/>
                  <a:gd name="T100" fmla="*/ 39 w 45"/>
                  <a:gd name="T101" fmla="*/ 163 h 204"/>
                  <a:gd name="T102" fmla="*/ 39 w 45"/>
                  <a:gd name="T103" fmla="*/ 167 h 204"/>
                  <a:gd name="T104" fmla="*/ 39 w 45"/>
                  <a:gd name="T105" fmla="*/ 172 h 204"/>
                  <a:gd name="T106" fmla="*/ 40 w 45"/>
                  <a:gd name="T107" fmla="*/ 177 h 204"/>
                  <a:gd name="T108" fmla="*/ 40 w 45"/>
                  <a:gd name="T109" fmla="*/ 181 h 204"/>
                  <a:gd name="T110" fmla="*/ 42 w 45"/>
                  <a:gd name="T111" fmla="*/ 185 h 204"/>
                  <a:gd name="T112" fmla="*/ 42 w 45"/>
                  <a:gd name="T113" fmla="*/ 190 h 204"/>
                  <a:gd name="T114" fmla="*/ 42 w 45"/>
                  <a:gd name="T115" fmla="*/ 194 h 204"/>
                  <a:gd name="T116" fmla="*/ 42 w 45"/>
                  <a:gd name="T117" fmla="*/ 198 h 204"/>
                  <a:gd name="T118" fmla="*/ 44 w 45"/>
                  <a:gd name="T119" fmla="*/ 198 h 204"/>
                  <a:gd name="T120" fmla="*/ 44 w 45"/>
                  <a:gd name="T121" fmla="*/ 203 h 20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5"/>
                  <a:gd name="T184" fmla="*/ 0 h 204"/>
                  <a:gd name="T185" fmla="*/ 45 w 45"/>
                  <a:gd name="T186" fmla="*/ 204 h 204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5" h="204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6" y="13"/>
                    </a:lnTo>
                    <a:lnTo>
                      <a:pt x="7" y="13"/>
                    </a:lnTo>
                    <a:lnTo>
                      <a:pt x="7" y="18"/>
                    </a:lnTo>
                    <a:lnTo>
                      <a:pt x="7" y="22"/>
                    </a:lnTo>
                    <a:lnTo>
                      <a:pt x="9" y="22"/>
                    </a:lnTo>
                    <a:lnTo>
                      <a:pt x="9" y="27"/>
                    </a:lnTo>
                    <a:lnTo>
                      <a:pt x="11" y="27"/>
                    </a:lnTo>
                    <a:lnTo>
                      <a:pt x="11" y="31"/>
                    </a:lnTo>
                    <a:lnTo>
                      <a:pt x="13" y="36"/>
                    </a:lnTo>
                    <a:lnTo>
                      <a:pt x="13" y="40"/>
                    </a:lnTo>
                    <a:lnTo>
                      <a:pt x="15" y="40"/>
                    </a:lnTo>
                    <a:lnTo>
                      <a:pt x="15" y="44"/>
                    </a:lnTo>
                    <a:lnTo>
                      <a:pt x="15" y="49"/>
                    </a:lnTo>
                    <a:lnTo>
                      <a:pt x="17" y="49"/>
                    </a:lnTo>
                    <a:lnTo>
                      <a:pt x="17" y="53"/>
                    </a:lnTo>
                    <a:lnTo>
                      <a:pt x="18" y="53"/>
                    </a:lnTo>
                    <a:lnTo>
                      <a:pt x="18" y="57"/>
                    </a:lnTo>
                    <a:lnTo>
                      <a:pt x="18" y="62"/>
                    </a:lnTo>
                    <a:lnTo>
                      <a:pt x="20" y="62"/>
                    </a:lnTo>
                    <a:lnTo>
                      <a:pt x="20" y="66"/>
                    </a:lnTo>
                    <a:lnTo>
                      <a:pt x="20" y="71"/>
                    </a:lnTo>
                    <a:lnTo>
                      <a:pt x="22" y="71"/>
                    </a:lnTo>
                    <a:lnTo>
                      <a:pt x="22" y="75"/>
                    </a:lnTo>
                    <a:lnTo>
                      <a:pt x="24" y="80"/>
                    </a:lnTo>
                    <a:lnTo>
                      <a:pt x="24" y="84"/>
                    </a:lnTo>
                    <a:lnTo>
                      <a:pt x="24" y="88"/>
                    </a:lnTo>
                    <a:lnTo>
                      <a:pt x="26" y="93"/>
                    </a:lnTo>
                    <a:lnTo>
                      <a:pt x="26" y="97"/>
                    </a:lnTo>
                    <a:lnTo>
                      <a:pt x="28" y="102"/>
                    </a:lnTo>
                    <a:lnTo>
                      <a:pt x="28" y="106"/>
                    </a:lnTo>
                    <a:lnTo>
                      <a:pt x="29" y="110"/>
                    </a:lnTo>
                    <a:lnTo>
                      <a:pt x="29" y="115"/>
                    </a:lnTo>
                    <a:lnTo>
                      <a:pt x="31" y="119"/>
                    </a:lnTo>
                    <a:lnTo>
                      <a:pt x="31" y="123"/>
                    </a:lnTo>
                    <a:lnTo>
                      <a:pt x="31" y="128"/>
                    </a:lnTo>
                    <a:lnTo>
                      <a:pt x="33" y="132"/>
                    </a:lnTo>
                    <a:lnTo>
                      <a:pt x="33" y="137"/>
                    </a:lnTo>
                    <a:lnTo>
                      <a:pt x="35" y="141"/>
                    </a:lnTo>
                    <a:lnTo>
                      <a:pt x="35" y="146"/>
                    </a:lnTo>
                    <a:lnTo>
                      <a:pt x="35" y="150"/>
                    </a:lnTo>
                    <a:lnTo>
                      <a:pt x="37" y="154"/>
                    </a:lnTo>
                    <a:lnTo>
                      <a:pt x="37" y="159"/>
                    </a:lnTo>
                    <a:lnTo>
                      <a:pt x="37" y="163"/>
                    </a:lnTo>
                    <a:lnTo>
                      <a:pt x="39" y="163"/>
                    </a:lnTo>
                    <a:lnTo>
                      <a:pt x="39" y="167"/>
                    </a:lnTo>
                    <a:lnTo>
                      <a:pt x="39" y="172"/>
                    </a:lnTo>
                    <a:lnTo>
                      <a:pt x="40" y="177"/>
                    </a:lnTo>
                    <a:lnTo>
                      <a:pt x="40" y="181"/>
                    </a:lnTo>
                    <a:lnTo>
                      <a:pt x="42" y="185"/>
                    </a:lnTo>
                    <a:lnTo>
                      <a:pt x="42" y="190"/>
                    </a:lnTo>
                    <a:lnTo>
                      <a:pt x="42" y="194"/>
                    </a:lnTo>
                    <a:lnTo>
                      <a:pt x="42" y="198"/>
                    </a:lnTo>
                    <a:lnTo>
                      <a:pt x="44" y="198"/>
                    </a:lnTo>
                    <a:lnTo>
                      <a:pt x="44" y="203"/>
                    </a:lnTo>
                  </a:path>
                </a:pathLst>
              </a:custGeom>
              <a:noFill/>
              <a:ln w="50800" cap="rnd">
                <a:solidFill>
                  <a:srgbClr val="00279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5" name="Freeform 20"/>
              <p:cNvSpPr>
                <a:spLocks/>
              </p:cNvSpPr>
              <p:nvPr/>
            </p:nvSpPr>
            <p:spPr bwMode="auto">
              <a:xfrm>
                <a:off x="3162" y="3340"/>
                <a:ext cx="134" cy="597"/>
              </a:xfrm>
              <a:custGeom>
                <a:avLst/>
                <a:gdLst>
                  <a:gd name="T0" fmla="*/ 0 w 134"/>
                  <a:gd name="T1" fmla="*/ 0 h 597"/>
                  <a:gd name="T2" fmla="*/ 0 w 134"/>
                  <a:gd name="T3" fmla="*/ 9 h 597"/>
                  <a:gd name="T4" fmla="*/ 2 w 134"/>
                  <a:gd name="T5" fmla="*/ 13 h 597"/>
                  <a:gd name="T6" fmla="*/ 4 w 134"/>
                  <a:gd name="T7" fmla="*/ 26 h 597"/>
                  <a:gd name="T8" fmla="*/ 6 w 134"/>
                  <a:gd name="T9" fmla="*/ 35 h 597"/>
                  <a:gd name="T10" fmla="*/ 6 w 134"/>
                  <a:gd name="T11" fmla="*/ 44 h 597"/>
                  <a:gd name="T12" fmla="*/ 7 w 134"/>
                  <a:gd name="T13" fmla="*/ 48 h 597"/>
                  <a:gd name="T14" fmla="*/ 9 w 134"/>
                  <a:gd name="T15" fmla="*/ 57 h 597"/>
                  <a:gd name="T16" fmla="*/ 9 w 134"/>
                  <a:gd name="T17" fmla="*/ 66 h 597"/>
                  <a:gd name="T18" fmla="*/ 11 w 134"/>
                  <a:gd name="T19" fmla="*/ 74 h 597"/>
                  <a:gd name="T20" fmla="*/ 13 w 134"/>
                  <a:gd name="T21" fmla="*/ 87 h 597"/>
                  <a:gd name="T22" fmla="*/ 15 w 134"/>
                  <a:gd name="T23" fmla="*/ 92 h 597"/>
                  <a:gd name="T24" fmla="*/ 15 w 134"/>
                  <a:gd name="T25" fmla="*/ 101 h 597"/>
                  <a:gd name="T26" fmla="*/ 17 w 134"/>
                  <a:gd name="T27" fmla="*/ 110 h 597"/>
                  <a:gd name="T28" fmla="*/ 18 w 134"/>
                  <a:gd name="T29" fmla="*/ 118 h 597"/>
                  <a:gd name="T30" fmla="*/ 18 w 134"/>
                  <a:gd name="T31" fmla="*/ 127 h 597"/>
                  <a:gd name="T32" fmla="*/ 20 w 134"/>
                  <a:gd name="T33" fmla="*/ 140 h 597"/>
                  <a:gd name="T34" fmla="*/ 22 w 134"/>
                  <a:gd name="T35" fmla="*/ 158 h 597"/>
                  <a:gd name="T36" fmla="*/ 24 w 134"/>
                  <a:gd name="T37" fmla="*/ 167 h 597"/>
                  <a:gd name="T38" fmla="*/ 26 w 134"/>
                  <a:gd name="T39" fmla="*/ 175 h 597"/>
                  <a:gd name="T40" fmla="*/ 28 w 134"/>
                  <a:gd name="T41" fmla="*/ 184 h 597"/>
                  <a:gd name="T42" fmla="*/ 29 w 134"/>
                  <a:gd name="T43" fmla="*/ 202 h 597"/>
                  <a:gd name="T44" fmla="*/ 31 w 134"/>
                  <a:gd name="T45" fmla="*/ 210 h 597"/>
                  <a:gd name="T46" fmla="*/ 31 w 134"/>
                  <a:gd name="T47" fmla="*/ 219 h 597"/>
                  <a:gd name="T48" fmla="*/ 33 w 134"/>
                  <a:gd name="T49" fmla="*/ 223 h 597"/>
                  <a:gd name="T50" fmla="*/ 35 w 134"/>
                  <a:gd name="T51" fmla="*/ 232 h 597"/>
                  <a:gd name="T52" fmla="*/ 35 w 134"/>
                  <a:gd name="T53" fmla="*/ 241 h 597"/>
                  <a:gd name="T54" fmla="*/ 37 w 134"/>
                  <a:gd name="T55" fmla="*/ 250 h 597"/>
                  <a:gd name="T56" fmla="*/ 39 w 134"/>
                  <a:gd name="T57" fmla="*/ 263 h 597"/>
                  <a:gd name="T58" fmla="*/ 41 w 134"/>
                  <a:gd name="T59" fmla="*/ 272 h 597"/>
                  <a:gd name="T60" fmla="*/ 44 w 134"/>
                  <a:gd name="T61" fmla="*/ 293 h 597"/>
                  <a:gd name="T62" fmla="*/ 46 w 134"/>
                  <a:gd name="T63" fmla="*/ 307 h 597"/>
                  <a:gd name="T64" fmla="*/ 48 w 134"/>
                  <a:gd name="T65" fmla="*/ 311 h 597"/>
                  <a:gd name="T66" fmla="*/ 48 w 134"/>
                  <a:gd name="T67" fmla="*/ 320 h 597"/>
                  <a:gd name="T68" fmla="*/ 50 w 134"/>
                  <a:gd name="T69" fmla="*/ 329 h 597"/>
                  <a:gd name="T70" fmla="*/ 52 w 134"/>
                  <a:gd name="T71" fmla="*/ 342 h 597"/>
                  <a:gd name="T72" fmla="*/ 54 w 134"/>
                  <a:gd name="T73" fmla="*/ 355 h 597"/>
                  <a:gd name="T74" fmla="*/ 56 w 134"/>
                  <a:gd name="T75" fmla="*/ 364 h 597"/>
                  <a:gd name="T76" fmla="*/ 57 w 134"/>
                  <a:gd name="T77" fmla="*/ 373 h 597"/>
                  <a:gd name="T78" fmla="*/ 59 w 134"/>
                  <a:gd name="T79" fmla="*/ 386 h 597"/>
                  <a:gd name="T80" fmla="*/ 61 w 134"/>
                  <a:gd name="T81" fmla="*/ 390 h 597"/>
                  <a:gd name="T82" fmla="*/ 65 w 134"/>
                  <a:gd name="T83" fmla="*/ 408 h 597"/>
                  <a:gd name="T84" fmla="*/ 67 w 134"/>
                  <a:gd name="T85" fmla="*/ 416 h 597"/>
                  <a:gd name="T86" fmla="*/ 68 w 134"/>
                  <a:gd name="T87" fmla="*/ 425 h 597"/>
                  <a:gd name="T88" fmla="*/ 76 w 134"/>
                  <a:gd name="T89" fmla="*/ 452 h 597"/>
                  <a:gd name="T90" fmla="*/ 76 w 134"/>
                  <a:gd name="T91" fmla="*/ 460 h 597"/>
                  <a:gd name="T92" fmla="*/ 81 w 134"/>
                  <a:gd name="T93" fmla="*/ 478 h 597"/>
                  <a:gd name="T94" fmla="*/ 91 w 134"/>
                  <a:gd name="T95" fmla="*/ 513 h 597"/>
                  <a:gd name="T96" fmla="*/ 98 w 134"/>
                  <a:gd name="T97" fmla="*/ 530 h 597"/>
                  <a:gd name="T98" fmla="*/ 102 w 134"/>
                  <a:gd name="T99" fmla="*/ 543 h 597"/>
                  <a:gd name="T100" fmla="*/ 107 w 134"/>
                  <a:gd name="T101" fmla="*/ 557 h 597"/>
                  <a:gd name="T102" fmla="*/ 122 w 134"/>
                  <a:gd name="T103" fmla="*/ 579 h 597"/>
                  <a:gd name="T104" fmla="*/ 133 w 134"/>
                  <a:gd name="T105" fmla="*/ 596 h 59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4"/>
                  <a:gd name="T160" fmla="*/ 0 h 597"/>
                  <a:gd name="T161" fmla="*/ 134 w 134"/>
                  <a:gd name="T162" fmla="*/ 597 h 59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4" h="597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2" y="13"/>
                    </a:lnTo>
                    <a:lnTo>
                      <a:pt x="4" y="22"/>
                    </a:lnTo>
                    <a:lnTo>
                      <a:pt x="4" y="26"/>
                    </a:lnTo>
                    <a:lnTo>
                      <a:pt x="4" y="31"/>
                    </a:lnTo>
                    <a:lnTo>
                      <a:pt x="6" y="35"/>
                    </a:lnTo>
                    <a:lnTo>
                      <a:pt x="6" y="39"/>
                    </a:lnTo>
                    <a:lnTo>
                      <a:pt x="6" y="44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7" y="53"/>
                    </a:lnTo>
                    <a:lnTo>
                      <a:pt x="9" y="57"/>
                    </a:lnTo>
                    <a:lnTo>
                      <a:pt x="9" y="61"/>
                    </a:lnTo>
                    <a:lnTo>
                      <a:pt x="9" y="66"/>
                    </a:lnTo>
                    <a:lnTo>
                      <a:pt x="11" y="70"/>
                    </a:lnTo>
                    <a:lnTo>
                      <a:pt x="11" y="74"/>
                    </a:lnTo>
                    <a:lnTo>
                      <a:pt x="13" y="83"/>
                    </a:lnTo>
                    <a:lnTo>
                      <a:pt x="13" y="87"/>
                    </a:lnTo>
                    <a:lnTo>
                      <a:pt x="13" y="92"/>
                    </a:lnTo>
                    <a:lnTo>
                      <a:pt x="15" y="92"/>
                    </a:lnTo>
                    <a:lnTo>
                      <a:pt x="15" y="96"/>
                    </a:lnTo>
                    <a:lnTo>
                      <a:pt x="15" y="101"/>
                    </a:lnTo>
                    <a:lnTo>
                      <a:pt x="15" y="105"/>
                    </a:lnTo>
                    <a:lnTo>
                      <a:pt x="17" y="110"/>
                    </a:lnTo>
                    <a:lnTo>
                      <a:pt x="17" y="114"/>
                    </a:lnTo>
                    <a:lnTo>
                      <a:pt x="18" y="118"/>
                    </a:lnTo>
                    <a:lnTo>
                      <a:pt x="18" y="123"/>
                    </a:lnTo>
                    <a:lnTo>
                      <a:pt x="18" y="127"/>
                    </a:lnTo>
                    <a:lnTo>
                      <a:pt x="20" y="136"/>
                    </a:lnTo>
                    <a:lnTo>
                      <a:pt x="20" y="140"/>
                    </a:lnTo>
                    <a:lnTo>
                      <a:pt x="22" y="149"/>
                    </a:lnTo>
                    <a:lnTo>
                      <a:pt x="22" y="158"/>
                    </a:lnTo>
                    <a:lnTo>
                      <a:pt x="24" y="162"/>
                    </a:lnTo>
                    <a:lnTo>
                      <a:pt x="24" y="167"/>
                    </a:lnTo>
                    <a:lnTo>
                      <a:pt x="26" y="171"/>
                    </a:lnTo>
                    <a:lnTo>
                      <a:pt x="26" y="175"/>
                    </a:lnTo>
                    <a:lnTo>
                      <a:pt x="26" y="180"/>
                    </a:lnTo>
                    <a:lnTo>
                      <a:pt x="28" y="184"/>
                    </a:lnTo>
                    <a:lnTo>
                      <a:pt x="28" y="188"/>
                    </a:lnTo>
                    <a:lnTo>
                      <a:pt x="29" y="202"/>
                    </a:lnTo>
                    <a:lnTo>
                      <a:pt x="29" y="206"/>
                    </a:lnTo>
                    <a:lnTo>
                      <a:pt x="31" y="210"/>
                    </a:lnTo>
                    <a:lnTo>
                      <a:pt x="31" y="215"/>
                    </a:lnTo>
                    <a:lnTo>
                      <a:pt x="31" y="219"/>
                    </a:lnTo>
                    <a:lnTo>
                      <a:pt x="33" y="219"/>
                    </a:lnTo>
                    <a:lnTo>
                      <a:pt x="33" y="223"/>
                    </a:lnTo>
                    <a:lnTo>
                      <a:pt x="33" y="228"/>
                    </a:lnTo>
                    <a:lnTo>
                      <a:pt x="35" y="232"/>
                    </a:lnTo>
                    <a:lnTo>
                      <a:pt x="35" y="237"/>
                    </a:lnTo>
                    <a:lnTo>
                      <a:pt x="35" y="241"/>
                    </a:lnTo>
                    <a:lnTo>
                      <a:pt x="37" y="245"/>
                    </a:lnTo>
                    <a:lnTo>
                      <a:pt x="37" y="250"/>
                    </a:lnTo>
                    <a:lnTo>
                      <a:pt x="37" y="254"/>
                    </a:lnTo>
                    <a:lnTo>
                      <a:pt x="39" y="263"/>
                    </a:lnTo>
                    <a:lnTo>
                      <a:pt x="41" y="267"/>
                    </a:lnTo>
                    <a:lnTo>
                      <a:pt x="41" y="272"/>
                    </a:lnTo>
                    <a:lnTo>
                      <a:pt x="42" y="285"/>
                    </a:lnTo>
                    <a:lnTo>
                      <a:pt x="44" y="293"/>
                    </a:lnTo>
                    <a:lnTo>
                      <a:pt x="46" y="303"/>
                    </a:lnTo>
                    <a:lnTo>
                      <a:pt x="46" y="307"/>
                    </a:lnTo>
                    <a:lnTo>
                      <a:pt x="46" y="311"/>
                    </a:lnTo>
                    <a:lnTo>
                      <a:pt x="48" y="311"/>
                    </a:lnTo>
                    <a:lnTo>
                      <a:pt x="48" y="316"/>
                    </a:lnTo>
                    <a:lnTo>
                      <a:pt x="48" y="320"/>
                    </a:lnTo>
                    <a:lnTo>
                      <a:pt x="50" y="324"/>
                    </a:lnTo>
                    <a:lnTo>
                      <a:pt x="50" y="329"/>
                    </a:lnTo>
                    <a:lnTo>
                      <a:pt x="50" y="333"/>
                    </a:lnTo>
                    <a:lnTo>
                      <a:pt x="52" y="342"/>
                    </a:lnTo>
                    <a:lnTo>
                      <a:pt x="54" y="346"/>
                    </a:lnTo>
                    <a:lnTo>
                      <a:pt x="54" y="355"/>
                    </a:lnTo>
                    <a:lnTo>
                      <a:pt x="56" y="355"/>
                    </a:lnTo>
                    <a:lnTo>
                      <a:pt x="56" y="364"/>
                    </a:lnTo>
                    <a:lnTo>
                      <a:pt x="57" y="368"/>
                    </a:lnTo>
                    <a:lnTo>
                      <a:pt x="57" y="373"/>
                    </a:lnTo>
                    <a:lnTo>
                      <a:pt x="59" y="381"/>
                    </a:lnTo>
                    <a:lnTo>
                      <a:pt x="59" y="386"/>
                    </a:lnTo>
                    <a:lnTo>
                      <a:pt x="61" y="386"/>
                    </a:lnTo>
                    <a:lnTo>
                      <a:pt x="61" y="390"/>
                    </a:lnTo>
                    <a:lnTo>
                      <a:pt x="65" y="403"/>
                    </a:lnTo>
                    <a:lnTo>
                      <a:pt x="65" y="408"/>
                    </a:lnTo>
                    <a:lnTo>
                      <a:pt x="67" y="412"/>
                    </a:lnTo>
                    <a:lnTo>
                      <a:pt x="67" y="416"/>
                    </a:lnTo>
                    <a:lnTo>
                      <a:pt x="68" y="421"/>
                    </a:lnTo>
                    <a:lnTo>
                      <a:pt x="68" y="425"/>
                    </a:lnTo>
                    <a:lnTo>
                      <a:pt x="72" y="438"/>
                    </a:lnTo>
                    <a:lnTo>
                      <a:pt x="76" y="452"/>
                    </a:lnTo>
                    <a:lnTo>
                      <a:pt x="76" y="456"/>
                    </a:lnTo>
                    <a:lnTo>
                      <a:pt x="76" y="460"/>
                    </a:lnTo>
                    <a:lnTo>
                      <a:pt x="79" y="473"/>
                    </a:lnTo>
                    <a:lnTo>
                      <a:pt x="81" y="478"/>
                    </a:lnTo>
                    <a:lnTo>
                      <a:pt x="91" y="509"/>
                    </a:lnTo>
                    <a:lnTo>
                      <a:pt x="91" y="513"/>
                    </a:lnTo>
                    <a:lnTo>
                      <a:pt x="94" y="522"/>
                    </a:lnTo>
                    <a:lnTo>
                      <a:pt x="98" y="530"/>
                    </a:lnTo>
                    <a:lnTo>
                      <a:pt x="100" y="539"/>
                    </a:lnTo>
                    <a:lnTo>
                      <a:pt x="102" y="543"/>
                    </a:lnTo>
                    <a:lnTo>
                      <a:pt x="104" y="548"/>
                    </a:lnTo>
                    <a:lnTo>
                      <a:pt x="107" y="557"/>
                    </a:lnTo>
                    <a:lnTo>
                      <a:pt x="111" y="566"/>
                    </a:lnTo>
                    <a:lnTo>
                      <a:pt x="122" y="579"/>
                    </a:lnTo>
                    <a:lnTo>
                      <a:pt x="124" y="583"/>
                    </a:lnTo>
                    <a:lnTo>
                      <a:pt x="133" y="596"/>
                    </a:lnTo>
                  </a:path>
                </a:pathLst>
              </a:custGeom>
              <a:noFill/>
              <a:ln w="50800" cap="rnd">
                <a:solidFill>
                  <a:srgbClr val="00279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6" name="Freeform 21"/>
              <p:cNvSpPr>
                <a:spLocks/>
              </p:cNvSpPr>
              <p:nvPr/>
            </p:nvSpPr>
            <p:spPr bwMode="auto">
              <a:xfrm>
                <a:off x="3295" y="3936"/>
                <a:ext cx="66" cy="33"/>
              </a:xfrm>
              <a:custGeom>
                <a:avLst/>
                <a:gdLst>
                  <a:gd name="T0" fmla="*/ 0 w 66"/>
                  <a:gd name="T1" fmla="*/ 0 h 33"/>
                  <a:gd name="T2" fmla="*/ 2 w 66"/>
                  <a:gd name="T3" fmla="*/ 0 h 33"/>
                  <a:gd name="T4" fmla="*/ 6 w 66"/>
                  <a:gd name="T5" fmla="*/ 5 h 33"/>
                  <a:gd name="T6" fmla="*/ 32 w 66"/>
                  <a:gd name="T7" fmla="*/ 23 h 33"/>
                  <a:gd name="T8" fmla="*/ 65 w 66"/>
                  <a:gd name="T9" fmla="*/ 32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33"/>
                  <a:gd name="T17" fmla="*/ 66 w 66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33">
                    <a:moveTo>
                      <a:pt x="0" y="0"/>
                    </a:moveTo>
                    <a:lnTo>
                      <a:pt x="2" y="0"/>
                    </a:lnTo>
                    <a:lnTo>
                      <a:pt x="6" y="5"/>
                    </a:lnTo>
                    <a:lnTo>
                      <a:pt x="32" y="23"/>
                    </a:lnTo>
                    <a:lnTo>
                      <a:pt x="65" y="32"/>
                    </a:lnTo>
                  </a:path>
                </a:pathLst>
              </a:custGeom>
              <a:noFill/>
              <a:ln w="50800" cap="rnd">
                <a:solidFill>
                  <a:srgbClr val="00279F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820" name="Line 22"/>
            <p:cNvSpPr>
              <a:spLocks noChangeShapeType="1"/>
            </p:cNvSpPr>
            <p:nvPr/>
          </p:nvSpPr>
          <p:spPr bwMode="auto">
            <a:xfrm>
              <a:off x="3104" y="3126"/>
              <a:ext cx="0" cy="8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1" name="AutoShape 23"/>
          <p:cNvSpPr>
            <a:spLocks noChangeArrowheads="1"/>
          </p:cNvSpPr>
          <p:nvPr/>
        </p:nvSpPr>
        <p:spPr bwMode="auto">
          <a:xfrm>
            <a:off x="2749550" y="5187950"/>
            <a:ext cx="1663700" cy="977900"/>
          </a:xfrm>
          <a:prstGeom prst="roundRect">
            <a:avLst>
              <a:gd name="adj" fmla="val 12495"/>
            </a:avLst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400" b="1"/>
              <a:t>low</a:t>
            </a:r>
          </a:p>
          <a:p>
            <a:pPr algn="ctr"/>
            <a:r>
              <a:rPr lang="en-US" sz="2400" b="1"/>
              <a:t>variability</a:t>
            </a:r>
          </a:p>
        </p:txBody>
      </p:sp>
      <p:sp>
        <p:nvSpPr>
          <p:cNvPr id="33802" name="Rectangle 24"/>
          <p:cNvSpPr>
            <a:spLocks noChangeArrowheads="1"/>
          </p:cNvSpPr>
          <p:nvPr/>
        </p:nvSpPr>
        <p:spPr bwMode="auto">
          <a:xfrm>
            <a:off x="1747839" y="1443039"/>
            <a:ext cx="20669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signal</a:t>
            </a:r>
          </a:p>
        </p:txBody>
      </p:sp>
      <p:sp>
        <p:nvSpPr>
          <p:cNvPr id="33803" name="Rectangle 25"/>
          <p:cNvSpPr>
            <a:spLocks noChangeArrowheads="1"/>
          </p:cNvSpPr>
          <p:nvPr/>
        </p:nvSpPr>
        <p:spPr bwMode="auto">
          <a:xfrm>
            <a:off x="1747839" y="1976439"/>
            <a:ext cx="20669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noise</a:t>
            </a:r>
          </a:p>
        </p:txBody>
      </p:sp>
      <p:sp>
        <p:nvSpPr>
          <p:cNvPr id="33804" name="Line 26"/>
          <p:cNvSpPr>
            <a:spLocks noChangeShapeType="1"/>
          </p:cNvSpPr>
          <p:nvPr/>
        </p:nvSpPr>
        <p:spPr bwMode="auto">
          <a:xfrm>
            <a:off x="1930400" y="1981200"/>
            <a:ext cx="1701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Rectangle 27"/>
          <p:cNvSpPr>
            <a:spLocks noChangeArrowheads="1"/>
          </p:cNvSpPr>
          <p:nvPr/>
        </p:nvSpPr>
        <p:spPr bwMode="auto">
          <a:xfrm>
            <a:off x="4186239" y="1443039"/>
            <a:ext cx="61055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difference between group means</a:t>
            </a:r>
          </a:p>
        </p:txBody>
      </p:sp>
      <p:sp>
        <p:nvSpPr>
          <p:cNvPr id="33806" name="Rectangle 28"/>
          <p:cNvSpPr>
            <a:spLocks noChangeArrowheads="1"/>
          </p:cNvSpPr>
          <p:nvPr/>
        </p:nvSpPr>
        <p:spPr bwMode="auto">
          <a:xfrm>
            <a:off x="4948239" y="1976439"/>
            <a:ext cx="47339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variability of groups</a:t>
            </a:r>
          </a:p>
        </p:txBody>
      </p:sp>
      <p:sp>
        <p:nvSpPr>
          <p:cNvPr id="33807" name="Line 29"/>
          <p:cNvSpPr>
            <a:spLocks noChangeShapeType="1"/>
          </p:cNvSpPr>
          <p:nvPr/>
        </p:nvSpPr>
        <p:spPr bwMode="auto">
          <a:xfrm>
            <a:off x="4597400" y="1981200"/>
            <a:ext cx="5511800" cy="0"/>
          </a:xfrm>
          <a:prstGeom prst="line">
            <a:avLst/>
          </a:prstGeom>
          <a:noFill/>
          <a:ln w="50800">
            <a:solidFill>
              <a:srgbClr val="AD69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Rectangle 30"/>
          <p:cNvSpPr>
            <a:spLocks noChangeArrowheads="1"/>
          </p:cNvSpPr>
          <p:nvPr/>
        </p:nvSpPr>
        <p:spPr bwMode="auto">
          <a:xfrm>
            <a:off x="3843339" y="1690689"/>
            <a:ext cx="5429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/>
              <a:t>=</a:t>
            </a:r>
          </a:p>
        </p:txBody>
      </p:sp>
      <p:sp>
        <p:nvSpPr>
          <p:cNvPr id="33809" name="Rectangle 31"/>
          <p:cNvSpPr>
            <a:spLocks noChangeArrowheads="1"/>
          </p:cNvSpPr>
          <p:nvPr/>
        </p:nvSpPr>
        <p:spPr bwMode="auto">
          <a:xfrm>
            <a:off x="4186239" y="2662239"/>
            <a:ext cx="61055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X</a:t>
            </a:r>
            <a:r>
              <a:rPr lang="en-US" sz="2800" b="1" baseline="-25000"/>
              <a:t>T</a:t>
            </a:r>
            <a:r>
              <a:rPr lang="en-US" sz="2800" b="1"/>
              <a:t> - X</a:t>
            </a:r>
            <a:r>
              <a:rPr lang="en-US" sz="2800" b="1" baseline="-25000"/>
              <a:t>C</a:t>
            </a:r>
          </a:p>
        </p:txBody>
      </p:sp>
      <p:sp>
        <p:nvSpPr>
          <p:cNvPr id="33810" name="Rectangle 32"/>
          <p:cNvSpPr>
            <a:spLocks noChangeArrowheads="1"/>
          </p:cNvSpPr>
          <p:nvPr/>
        </p:nvSpPr>
        <p:spPr bwMode="auto">
          <a:xfrm>
            <a:off x="4948239" y="3252789"/>
            <a:ext cx="47339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SE(X</a:t>
            </a:r>
            <a:r>
              <a:rPr lang="en-US" sz="2800" b="1" baseline="-25000"/>
              <a:t>T</a:t>
            </a:r>
            <a:r>
              <a:rPr lang="en-US" sz="2800" b="1"/>
              <a:t> - X</a:t>
            </a:r>
            <a:r>
              <a:rPr lang="en-US" sz="2800" b="1" baseline="-25000"/>
              <a:t>C</a:t>
            </a:r>
            <a:r>
              <a:rPr lang="en-US" sz="2800" b="1"/>
              <a:t>)</a:t>
            </a:r>
          </a:p>
        </p:txBody>
      </p:sp>
      <p:sp>
        <p:nvSpPr>
          <p:cNvPr id="33811" name="Line 33"/>
          <p:cNvSpPr>
            <a:spLocks noChangeShapeType="1"/>
          </p:cNvSpPr>
          <p:nvPr/>
        </p:nvSpPr>
        <p:spPr bwMode="auto">
          <a:xfrm>
            <a:off x="5969000" y="3200400"/>
            <a:ext cx="2578100" cy="0"/>
          </a:xfrm>
          <a:prstGeom prst="line">
            <a:avLst/>
          </a:prstGeom>
          <a:noFill/>
          <a:ln w="50800">
            <a:solidFill>
              <a:srgbClr val="BC37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Rectangle 34"/>
          <p:cNvSpPr>
            <a:spLocks noChangeArrowheads="1"/>
          </p:cNvSpPr>
          <p:nvPr/>
        </p:nvSpPr>
        <p:spPr bwMode="auto">
          <a:xfrm>
            <a:off x="3843339" y="2909889"/>
            <a:ext cx="5429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/>
              <a:t>=</a:t>
            </a:r>
          </a:p>
        </p:txBody>
      </p:sp>
      <p:sp>
        <p:nvSpPr>
          <p:cNvPr id="33813" name="Rectangle 35"/>
          <p:cNvSpPr>
            <a:spLocks noChangeArrowheads="1"/>
          </p:cNvSpPr>
          <p:nvPr/>
        </p:nvSpPr>
        <p:spPr bwMode="auto">
          <a:xfrm>
            <a:off x="3843339" y="4129089"/>
            <a:ext cx="5429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/>
              <a:t>=</a:t>
            </a:r>
          </a:p>
        </p:txBody>
      </p:sp>
      <p:sp>
        <p:nvSpPr>
          <p:cNvPr id="33814" name="Rectangle 36"/>
          <p:cNvSpPr>
            <a:spLocks noChangeArrowheads="1"/>
          </p:cNvSpPr>
          <p:nvPr/>
        </p:nvSpPr>
        <p:spPr bwMode="auto">
          <a:xfrm>
            <a:off x="4491039" y="4167189"/>
            <a:ext cx="15335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t-value</a:t>
            </a:r>
          </a:p>
        </p:txBody>
      </p:sp>
      <p:sp>
        <p:nvSpPr>
          <p:cNvPr id="33815" name="Rectangle 37"/>
          <p:cNvSpPr>
            <a:spLocks noChangeArrowheads="1"/>
          </p:cNvSpPr>
          <p:nvPr/>
        </p:nvSpPr>
        <p:spPr bwMode="auto">
          <a:xfrm>
            <a:off x="6605589" y="2281239"/>
            <a:ext cx="5429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_</a:t>
            </a:r>
          </a:p>
        </p:txBody>
      </p:sp>
      <p:sp>
        <p:nvSpPr>
          <p:cNvPr id="33816" name="Rectangle 38"/>
          <p:cNvSpPr>
            <a:spLocks noChangeArrowheads="1"/>
          </p:cNvSpPr>
          <p:nvPr/>
        </p:nvSpPr>
        <p:spPr bwMode="auto">
          <a:xfrm>
            <a:off x="7310439" y="2281239"/>
            <a:ext cx="5429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_</a:t>
            </a:r>
          </a:p>
        </p:txBody>
      </p:sp>
      <p:sp>
        <p:nvSpPr>
          <p:cNvPr id="33817" name="Rectangle 39"/>
          <p:cNvSpPr>
            <a:spLocks noChangeArrowheads="1"/>
          </p:cNvSpPr>
          <p:nvPr/>
        </p:nvSpPr>
        <p:spPr bwMode="auto">
          <a:xfrm>
            <a:off x="6910389" y="2871789"/>
            <a:ext cx="5429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_</a:t>
            </a:r>
          </a:p>
        </p:txBody>
      </p:sp>
      <p:sp>
        <p:nvSpPr>
          <p:cNvPr id="33818" name="Rectangle 40"/>
          <p:cNvSpPr>
            <a:spLocks noChangeArrowheads="1"/>
          </p:cNvSpPr>
          <p:nvPr/>
        </p:nvSpPr>
        <p:spPr bwMode="auto">
          <a:xfrm>
            <a:off x="7615239" y="2871789"/>
            <a:ext cx="5429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49209638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5939B1-7162-504D-BD3C-9F60E3C13480}" type="datetime1">
              <a:rPr lang="en-US" sz="1400"/>
              <a:pPr/>
              <a:t>7/13/18</a:t>
            </a:fld>
            <a:endParaRPr lang="en-US" sz="140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8342FBC-7C3C-4B4A-9A8C-FE91F2A715DA}" type="slidenum">
              <a:rPr lang="en-US" sz="1400"/>
              <a:pPr/>
              <a:t>18</a:t>
            </a:fld>
            <a:endParaRPr lang="en-US" sz="14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</a:rPr>
              <a:t>The Student’s t-test</a:t>
            </a:r>
            <a:endParaRPr lang="en-US">
              <a:latin typeface="Arial" charset="0"/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dirty="0">
                <a:latin typeface="Arial" charset="0"/>
              </a:rPr>
              <a:t>We make use of the T-distribution distribution in the two-sample Students t-test.</a:t>
            </a: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This test is used to test whether two samples come from distributions with the same means.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The samples are assumed to come from Gaussian (normal) distributions.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latin typeface="Arial" charset="0"/>
              </a:rPr>
              <a:t>The two samples must have similar dispersions </a:t>
            </a:r>
          </a:p>
          <a:p>
            <a:pPr eaLnBrk="1" hangingPunct="1">
              <a:lnSpc>
                <a:spcPct val="80000"/>
              </a:lnSpc>
            </a:pP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6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7AA8B08-8A81-9C4E-9937-30CEC2AD3C73}" type="datetime1">
              <a:rPr lang="en-US" sz="1400"/>
              <a:pPr/>
              <a:t>7/13/18</a:t>
            </a:fld>
            <a:endParaRPr lang="en-US" sz="1400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21806CD-79EA-2143-8D91-5B1EA85E93E3}" type="slidenum">
              <a:rPr lang="en-US" sz="1400"/>
              <a:pPr/>
              <a:t>19</a:t>
            </a:fld>
            <a:endParaRPr lang="en-US" sz="140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26859"/>
            <a:ext cx="9144000" cy="1143000"/>
          </a:xfrm>
        </p:spPr>
        <p:txBody>
          <a:bodyPr/>
          <a:lstStyle/>
          <a:p>
            <a:pPr eaLnBrk="1" hangingPunct="1"/>
            <a:r>
              <a:rPr lang="en-AU" dirty="0">
                <a:latin typeface="Arial" charset="0"/>
              </a:rPr>
              <a:t>Student’s t-distribution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8153400" cy="4953000"/>
          </a:xfrm>
        </p:spPr>
        <p:txBody>
          <a:bodyPr/>
          <a:lstStyle/>
          <a:p>
            <a:pPr lvl="1" eaLnBrk="1" hangingPunct="1"/>
            <a:r>
              <a:rPr lang="en-AU" b="1" dirty="0">
                <a:latin typeface="Arial" charset="0"/>
              </a:rPr>
              <a:t>is mound shaped</a:t>
            </a:r>
          </a:p>
          <a:p>
            <a:pPr lvl="1" eaLnBrk="1" hangingPunct="1"/>
            <a:r>
              <a:rPr lang="en-AU" b="1" dirty="0">
                <a:latin typeface="Arial" charset="0"/>
              </a:rPr>
              <a:t>is symmetrical about zero</a:t>
            </a:r>
          </a:p>
          <a:p>
            <a:pPr lvl="1" eaLnBrk="1" hangingPunct="1"/>
            <a:r>
              <a:rPr lang="en-AU" b="1" dirty="0">
                <a:latin typeface="Arial" charset="0"/>
              </a:rPr>
              <a:t>is more widely dispersed than the standard normal distribution</a:t>
            </a:r>
          </a:p>
          <a:p>
            <a:pPr lvl="1" eaLnBrk="1" hangingPunct="1"/>
            <a:r>
              <a:rPr lang="en-AU" b="1" dirty="0">
                <a:latin typeface="Arial" charset="0"/>
              </a:rPr>
              <a:t>it’s actual shape is dependent on the sample size</a:t>
            </a:r>
          </a:p>
          <a:p>
            <a:pPr lvl="1" eaLnBrk="1" hangingPunct="1"/>
            <a:endParaRPr lang="en-AU" b="1" dirty="0">
              <a:latin typeface="Arial" charset="0"/>
            </a:endParaRPr>
          </a:p>
          <a:p>
            <a:pPr eaLnBrk="1" hangingPunct="1"/>
            <a:r>
              <a:rPr lang="en-AU" b="1" dirty="0">
                <a:latin typeface="Arial" charset="0"/>
              </a:rPr>
              <a:t>different t distributions are identified by their degrees of freedom (</a:t>
            </a:r>
            <a:r>
              <a:rPr lang="en-AU" b="1" dirty="0" err="1">
                <a:latin typeface="Arial" charset="0"/>
              </a:rPr>
              <a:t>df</a:t>
            </a:r>
            <a:r>
              <a:rPr lang="en-AU" b="1" dirty="0">
                <a:latin typeface="Arial" charset="0"/>
              </a:rPr>
              <a:t>), where </a:t>
            </a:r>
            <a:r>
              <a:rPr lang="en-AU" b="1" dirty="0" err="1">
                <a:latin typeface="Arial" charset="0"/>
              </a:rPr>
              <a:t>df</a:t>
            </a:r>
            <a:r>
              <a:rPr lang="en-AU" b="1" dirty="0">
                <a:latin typeface="Arial" charset="0"/>
              </a:rPr>
              <a:t> = n-1</a:t>
            </a:r>
          </a:p>
        </p:txBody>
      </p:sp>
    </p:spTree>
    <p:extLst>
      <p:ext uri="{BB962C8B-B14F-4D97-AF65-F5344CB8AC3E}">
        <p14:creationId xmlns:p14="http://schemas.microsoft.com/office/powerpoint/2010/main" val="117666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243138" y="2560639"/>
            <a:ext cx="804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366FF"/>
                </a:solidFill>
                <a:latin typeface="Helvetica" charset="0"/>
                <a:ea typeface="Osaka" charset="0"/>
                <a:cs typeface="Osaka" charset="0"/>
              </a:rPr>
              <a:t>Gene</a:t>
            </a:r>
            <a:endParaRPr lang="en-US"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5616576" y="1341439"/>
            <a:ext cx="1992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3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3366FF"/>
                </a:solidFill>
                <a:latin typeface="Helvetica" charset="0"/>
                <a:ea typeface="Osaka" charset="0"/>
                <a:cs typeface="Osaka" charset="0"/>
              </a:rPr>
              <a:t>mRNA Samples</a:t>
            </a:r>
            <a:endParaRPr lang="en-US">
              <a:solidFill>
                <a:srgbClr val="3366FF"/>
              </a:solidFill>
              <a:latin typeface="Helvetica" charset="0"/>
              <a:ea typeface="Osaka" charset="0"/>
              <a:cs typeface="Osaka" charset="0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2717800" y="4043363"/>
            <a:ext cx="61352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Helvetica" charset="0"/>
                <a:ea typeface="Osaka" charset="0"/>
                <a:cs typeface="Osaka" charset="0"/>
              </a:rPr>
              <a:t>gene-expression level or ratio for gene </a:t>
            </a:r>
            <a:r>
              <a:rPr lang="en-US" i="1">
                <a:solidFill>
                  <a:srgbClr val="000000"/>
                </a:solidFill>
                <a:latin typeface="Helvetica" charset="0"/>
                <a:ea typeface="Osaka" charset="0"/>
                <a:cs typeface="Osaka" charset="0"/>
              </a:rPr>
              <a:t>i </a:t>
            </a:r>
            <a:r>
              <a:rPr lang="en-US">
                <a:solidFill>
                  <a:srgbClr val="000000"/>
                </a:solidFill>
                <a:latin typeface="Helvetica" charset="0"/>
                <a:ea typeface="Osaka" charset="0"/>
                <a:cs typeface="Osaka" charset="0"/>
              </a:rPr>
              <a:t>in mRNA sample </a:t>
            </a:r>
            <a:r>
              <a:rPr lang="en-US" i="1">
                <a:solidFill>
                  <a:srgbClr val="000000"/>
                </a:solidFill>
                <a:latin typeface="Helvetica" charset="0"/>
                <a:ea typeface="Osaka" charset="0"/>
                <a:cs typeface="Osaka" charset="0"/>
              </a:rPr>
              <a:t>j</a:t>
            </a:r>
            <a:endParaRPr lang="en-US">
              <a:latin typeface="Helvetica" charset="0"/>
              <a:ea typeface="Osaka" charset="0"/>
              <a:cs typeface="Osaka" charset="0"/>
            </a:endParaRP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3488313" y="1740659"/>
            <a:ext cx="592982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" charset="0"/>
                <a:ea typeface="Osaka" charset="0"/>
                <a:cs typeface="Osaka" charset="0"/>
              </a:rPr>
              <a:t>	</a:t>
            </a:r>
            <a:r>
              <a:rPr lang="en-US" sz="1600" b="1" dirty="0">
                <a:solidFill>
                  <a:srgbClr val="3366FF"/>
                </a:solidFill>
                <a:latin typeface="Helvetica" charset="0"/>
                <a:ea typeface="Osaka" charset="0"/>
                <a:cs typeface="Osaka" charset="0"/>
              </a:rPr>
              <a:t>sample1	sample2	sample3	sample4	sample5</a:t>
            </a:r>
            <a:r>
              <a:rPr lang="en-US" sz="1600" b="1" dirty="0">
                <a:solidFill>
                  <a:srgbClr val="000000"/>
                </a:solidFill>
                <a:latin typeface="Helvetica" charset="0"/>
                <a:ea typeface="Osaka" charset="0"/>
                <a:cs typeface="Osaka" charset="0"/>
              </a:rPr>
              <a:t> 	…</a:t>
            </a:r>
          </a:p>
          <a:p>
            <a:r>
              <a:rPr lang="en-US" dirty="0">
                <a:solidFill>
                  <a:srgbClr val="3366FF"/>
                </a:solidFill>
                <a:latin typeface="Helvetica" charset="0"/>
                <a:ea typeface="Osaka" charset="0"/>
                <a:cs typeface="Osaka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Osaka" charset="0"/>
                <a:cs typeface="Osaka" charset="0"/>
              </a:rPr>
              <a:t>	 0.46	 0.30	 0.80	 1.51	 0.90	...</a:t>
            </a:r>
          </a:p>
          <a:p>
            <a:r>
              <a:rPr lang="en-US" dirty="0">
                <a:solidFill>
                  <a:srgbClr val="3366FF"/>
                </a:solidFill>
                <a:latin typeface="Helvetica" charset="0"/>
                <a:ea typeface="Osaka" charset="0"/>
                <a:cs typeface="Osaka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Osaka" charset="0"/>
                <a:cs typeface="Osaka" charset="0"/>
              </a:rPr>
              <a:t>	-0.10 	 0.49	 0.24	 0.06	 0.46	...</a:t>
            </a:r>
          </a:p>
          <a:p>
            <a:r>
              <a:rPr lang="en-US" dirty="0">
                <a:solidFill>
                  <a:srgbClr val="3366FF"/>
                </a:solidFill>
                <a:latin typeface="Helvetica" charset="0"/>
                <a:ea typeface="Osaka" charset="0"/>
                <a:cs typeface="Osaka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Osaka" charset="0"/>
                <a:cs typeface="Osaka" charset="0"/>
              </a:rPr>
              <a:t>	 0.15	 0.74	 0.04	 0.10	 0.20	...</a:t>
            </a:r>
          </a:p>
          <a:p>
            <a:r>
              <a:rPr lang="en-US" dirty="0">
                <a:solidFill>
                  <a:srgbClr val="3366FF"/>
                </a:solidFill>
                <a:latin typeface="Helvetica" charset="0"/>
                <a:ea typeface="Osaka" charset="0"/>
                <a:cs typeface="Osaka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Osaka" charset="0"/>
                <a:cs typeface="Osaka" charset="0"/>
              </a:rPr>
              <a:t>	-0.45	-1.03	-0.79	-0.56	-0.32	...</a:t>
            </a:r>
          </a:p>
          <a:p>
            <a:r>
              <a:rPr lang="en-US" dirty="0">
                <a:solidFill>
                  <a:srgbClr val="3366FF"/>
                </a:solidFill>
                <a:latin typeface="Helvetica" charset="0"/>
                <a:ea typeface="Osaka" charset="0"/>
                <a:cs typeface="Osaka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Osaka" charset="0"/>
                <a:cs typeface="Osaka" charset="0"/>
              </a:rPr>
              <a:t>	-0.06	 1.06	 1.35	 1.09	-1.09	...</a:t>
            </a:r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3444875" y="2079625"/>
            <a:ext cx="5867400" cy="1588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3978275" y="1774825"/>
            <a:ext cx="0" cy="16764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Rectangle 12"/>
          <p:cNvSpPr>
            <a:spLocks noChangeArrowheads="1"/>
          </p:cNvSpPr>
          <p:nvPr/>
        </p:nvSpPr>
        <p:spPr bwMode="auto">
          <a:xfrm>
            <a:off x="7204890" y="3124200"/>
            <a:ext cx="685800" cy="381000"/>
          </a:xfrm>
          <a:prstGeom prst="rect">
            <a:avLst/>
          </a:prstGeom>
          <a:noFill/>
          <a:ln w="1905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Helvetica" charset="0"/>
              <a:ea typeface="Osaka" charset="0"/>
              <a:cs typeface="Osaka" charset="0"/>
            </a:endParaRPr>
          </a:p>
        </p:txBody>
      </p:sp>
      <p:sp>
        <p:nvSpPr>
          <p:cNvPr id="60429" name="Freeform 13"/>
          <p:cNvSpPr>
            <a:spLocks/>
          </p:cNvSpPr>
          <p:nvPr/>
        </p:nvSpPr>
        <p:spPr bwMode="auto">
          <a:xfrm>
            <a:off x="5745979" y="3515249"/>
            <a:ext cx="1247775" cy="461963"/>
          </a:xfrm>
          <a:custGeom>
            <a:avLst/>
            <a:gdLst>
              <a:gd name="T0" fmla="*/ 786 w 786"/>
              <a:gd name="T1" fmla="*/ 0 h 291"/>
              <a:gd name="T2" fmla="*/ 685 w 786"/>
              <a:gd name="T3" fmla="*/ 46 h 291"/>
              <a:gd name="T4" fmla="*/ 481 w 786"/>
              <a:gd name="T5" fmla="*/ 81 h 291"/>
              <a:gd name="T6" fmla="*/ 210 w 786"/>
              <a:gd name="T7" fmla="*/ 151 h 291"/>
              <a:gd name="T8" fmla="*/ 0 w 786"/>
              <a:gd name="T9" fmla="*/ 29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6" h="291">
                <a:moveTo>
                  <a:pt x="786" y="0"/>
                </a:moveTo>
                <a:cubicBezTo>
                  <a:pt x="769" y="7"/>
                  <a:pt x="735" y="32"/>
                  <a:pt x="685" y="46"/>
                </a:cubicBezTo>
                <a:cubicBezTo>
                  <a:pt x="634" y="59"/>
                  <a:pt x="560" y="63"/>
                  <a:pt x="481" y="81"/>
                </a:cubicBezTo>
                <a:cubicBezTo>
                  <a:pt x="401" y="98"/>
                  <a:pt x="290" y="115"/>
                  <a:pt x="210" y="151"/>
                </a:cubicBezTo>
                <a:cubicBezTo>
                  <a:pt x="129" y="186"/>
                  <a:pt x="43" y="261"/>
                  <a:pt x="0" y="291"/>
                </a:cubicBezTo>
              </a:path>
            </a:pathLst>
          </a:custGeom>
          <a:noFill/>
          <a:ln w="28575" cmpd="sng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 flipV="1">
            <a:off x="7011221" y="3429000"/>
            <a:ext cx="152400" cy="762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 expression data</a:t>
            </a:r>
          </a:p>
        </p:txBody>
      </p:sp>
    </p:spTree>
    <p:extLst>
      <p:ext uri="{BB962C8B-B14F-4D97-AF65-F5344CB8AC3E}">
        <p14:creationId xmlns:p14="http://schemas.microsoft.com/office/powerpoint/2010/main" val="13430500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5EE1B11-9883-B54A-853F-FF398E68BB74}" type="datetime1">
              <a:rPr lang="en-US" sz="1400"/>
              <a:pPr/>
              <a:t>7/13/18</a:t>
            </a:fld>
            <a:endParaRPr lang="en-US" sz="1400"/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0063A8C-0929-5642-A4EB-F9969497D611}" type="slidenum">
              <a:rPr lang="en-US" sz="1400"/>
              <a:pPr/>
              <a:t>20</a:t>
            </a:fld>
            <a:endParaRPr lang="en-US" sz="1400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Permutation test</a:t>
            </a:r>
          </a:p>
        </p:txBody>
      </p:sp>
      <p:pic>
        <p:nvPicPr>
          <p:cNvPr id="4915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654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2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Significance analysis of microarrays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9292"/>
            <a:ext cx="10515600" cy="509767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“Significance analysis of microarrays applied to the ionizing radiation response” </a:t>
            </a:r>
            <a:r>
              <a:rPr lang="en-US" dirty="0" err="1"/>
              <a:t>Tusher</a:t>
            </a:r>
            <a:r>
              <a:rPr lang="en-US" dirty="0"/>
              <a:t>, </a:t>
            </a:r>
            <a:r>
              <a:rPr lang="en-US" dirty="0" err="1"/>
              <a:t>Tibshirani</a:t>
            </a:r>
            <a:r>
              <a:rPr lang="en-US" dirty="0"/>
              <a:t>, Chu PNAS 2001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T-test combined with permutation testing to generate false discovery rate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Convenient Excel and R packages: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2"/>
              </a:rPr>
              <a:t>https://statweb.stanford.edu/~tibs/software.html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(or through Bioconductor)</a:t>
            </a:r>
          </a:p>
        </p:txBody>
      </p:sp>
    </p:spTree>
    <p:extLst>
      <p:ext uri="{BB962C8B-B14F-4D97-AF65-F5344CB8AC3E}">
        <p14:creationId xmlns:p14="http://schemas.microsoft.com/office/powerpoint/2010/main" val="791632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2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Significance analysis of microarrays applied to the ionizing radiation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9292"/>
            <a:ext cx="10515600" cy="509767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Lymphoblastoid</a:t>
            </a:r>
            <a:r>
              <a:rPr lang="en-US" dirty="0"/>
              <a:t> cell lines grown with (n=4) or without irradiation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Small sample size! Generally need more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6800 genes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Old technology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Test statistic for each gene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856" y="3500119"/>
            <a:ext cx="3049016" cy="1108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354" y="5166360"/>
            <a:ext cx="6821170" cy="119786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138160" y="4087368"/>
            <a:ext cx="502920" cy="5214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8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2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9292"/>
            <a:ext cx="7558532" cy="563240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Rank genes by d(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Do the same after permuting sample labels -&gt; </a:t>
            </a:r>
            <a:r>
              <a:rPr lang="en-US" dirty="0" err="1"/>
              <a:t>dE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 this case there are only 36 balanced permutations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Generally want thousands (need more than you think)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Identify genes for which d(</a:t>
            </a:r>
            <a:r>
              <a:rPr lang="en-US" dirty="0" err="1"/>
              <a:t>i</a:t>
            </a:r>
            <a:r>
              <a:rPr lang="en-US" dirty="0"/>
              <a:t>) is greater than expected by some amount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Symbol" charset="2"/>
              <a:ea typeface="Symbol" charset="2"/>
              <a:cs typeface="Symbol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Symbol" charset="2"/>
                <a:cs typeface="Symbol" charset="2"/>
              </a:rPr>
              <a:t>At a specified threshold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D</a:t>
            </a:r>
            <a:r>
              <a:rPr lang="en-US" dirty="0">
                <a:ea typeface="Symbol" charset="2"/>
                <a:cs typeface="Symbol" charset="2"/>
              </a:rPr>
              <a:t>, the false discovery rate is # of genes in the permutations that appear significant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Symbol" charset="2"/>
                <a:cs typeface="Symbol" charset="2"/>
              </a:rPr>
              <a:t>Choose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D </a:t>
            </a:r>
            <a:r>
              <a:rPr lang="en-US" dirty="0">
                <a:ea typeface="Symbol" charset="2"/>
                <a:cs typeface="Symbol" charset="2"/>
              </a:rPr>
              <a:t>according to the FDR you want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Symbol" charset="2"/>
                <a:cs typeface="Symbol" charset="2"/>
              </a:rPr>
              <a:t>Omitting s0 -&gt; higher FDRs</a:t>
            </a:r>
            <a:r>
              <a:rPr lang="mr-IN" dirty="0">
                <a:ea typeface="Symbol" charset="2"/>
                <a:cs typeface="Symbol" charset="2"/>
              </a:rPr>
              <a:t>…</a:t>
            </a:r>
            <a:endParaRPr lang="en-US" dirty="0">
              <a:ea typeface="Symbol" charset="2"/>
              <a:cs typeface="Symbol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732" y="3628127"/>
            <a:ext cx="3581908" cy="334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0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2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9292"/>
            <a:ext cx="10515600" cy="509767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Linear (simple or multiple)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Logistic regression (also called logit)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Failure time (survival)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Meta-analysis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Nonlinear regression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Feature selection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Sparse regression</a:t>
            </a:r>
          </a:p>
        </p:txBody>
      </p:sp>
      <p:pic>
        <p:nvPicPr>
          <p:cNvPr id="1026" name="Picture 2" descr="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573" y="1054307"/>
            <a:ext cx="38100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6/6d/Exam_pass_logistic_curv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522" y="3681010"/>
            <a:ext cx="4383156" cy="31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409" y="6296885"/>
            <a:ext cx="498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Regression_analysis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5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2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9292"/>
            <a:ext cx="10515600" cy="509767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Y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dirty="0"/>
              <a:t>0 +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</a:t>
            </a:r>
            <a:r>
              <a:rPr lang="mr-IN" dirty="0"/>
              <a:t>…</a:t>
            </a:r>
            <a:r>
              <a:rPr lang="en-US" dirty="0"/>
              <a:t>. +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Symbol" charset="2"/>
              <a:ea typeface="Symbol" charset="2"/>
              <a:cs typeface="Symbol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Minimize objective function (sum of squares)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Linear refers to the coefficients - the regression could be a function of e.g. square of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735690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2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Pitfall of linear regression</a:t>
            </a:r>
          </a:p>
        </p:txBody>
      </p:sp>
      <p:pic>
        <p:nvPicPr>
          <p:cNvPr id="2050" name="Picture 2" descr="https://upload.wikimedia.org/wikipedia/commons/thumb/e/ec/Anscombe%27s_quartet_3.svg/990px-Anscombe%27s_quartet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602" y="959370"/>
            <a:ext cx="7748795" cy="563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167730" y="6052930"/>
            <a:ext cx="184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Anscombe</a:t>
            </a:r>
            <a:r>
              <a:rPr lang="en-US" dirty="0"/>
              <a:t> quartet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032" y="2770632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regression line fit to all of these</a:t>
            </a:r>
          </a:p>
          <a:p>
            <a:endParaRPr lang="en-US" dirty="0"/>
          </a:p>
          <a:p>
            <a:r>
              <a:rPr lang="en-US" dirty="0"/>
              <a:t>(but different goodness of fit </a:t>
            </a:r>
            <a:r>
              <a:rPr lang="mr-IN" dirty="0"/>
              <a:t>–</a:t>
            </a:r>
            <a:r>
              <a:rPr lang="en-US" dirty="0"/>
              <a:t> plot of residuals)</a:t>
            </a:r>
          </a:p>
        </p:txBody>
      </p:sp>
    </p:spTree>
    <p:extLst>
      <p:ext uri="{BB962C8B-B14F-4D97-AF65-F5344CB8AC3E}">
        <p14:creationId xmlns:p14="http://schemas.microsoft.com/office/powerpoint/2010/main" val="676347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2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Linear  modeling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9292"/>
            <a:ext cx="10515600" cy="509767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lm 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Two vectors </a:t>
            </a:r>
            <a:r>
              <a:rPr lang="en-US" sz="3200" dirty="0" err="1"/>
              <a:t>x,y</a:t>
            </a:r>
            <a:endParaRPr lang="en-US" sz="3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lm(x ~ y)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Two variables in a data frame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lm(var1 ~ var2, data=</a:t>
            </a:r>
            <a:r>
              <a:rPr lang="en-US" sz="2800" dirty="0" err="1"/>
              <a:t>dataframe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Residuals = deviation of predicted from observed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Leverage = ability of an observation to move the regression line </a:t>
            </a:r>
          </a:p>
        </p:txBody>
      </p:sp>
    </p:spTree>
    <p:extLst>
      <p:ext uri="{BB962C8B-B14F-4D97-AF65-F5344CB8AC3E}">
        <p14:creationId xmlns:p14="http://schemas.microsoft.com/office/powerpoint/2010/main" val="2081918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2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9292"/>
            <a:ext cx="10515600" cy="509767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Continuous independent variables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Discrete dependent variable</a:t>
            </a:r>
          </a:p>
        </p:txBody>
      </p:sp>
      <p:pic>
        <p:nvPicPr>
          <p:cNvPr id="1026" name="Picture 2" descr="logistic-regression-example A Short Introduction -  Logistic Regression Algorithm algorithms introduction logistic-regression machine learning ">
            <a:extLst>
              <a:ext uri="{FF2B5EF4-FFF2-40B4-BE49-F238E27FC236}">
                <a16:creationId xmlns:a16="http://schemas.microsoft.com/office/drawing/2014/main" id="{3CBA3EB5-6759-2540-AE18-690179DC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611" y="2774938"/>
            <a:ext cx="4322389" cy="352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ogistic regression">
            <a:extLst>
              <a:ext uri="{FF2B5EF4-FFF2-40B4-BE49-F238E27FC236}">
                <a16:creationId xmlns:a16="http://schemas.microsoft.com/office/drawing/2014/main" id="{6C360FC7-A47A-054E-8EE4-E3D15F0D7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0186"/>
            <a:ext cx="7692921" cy="287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11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2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Survival (Cox)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9292"/>
            <a:ext cx="10515600" cy="509767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Time to event (death, relapse, metastasis…)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Censored – patients drop out of </a:t>
            </a:r>
            <a:r>
              <a:rPr lang="en-US" dirty="0" err="1"/>
              <a:t>followup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ECF86F2-685E-5841-AA67-2E1F02441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8810" y="3986017"/>
            <a:ext cx="6059007" cy="125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3ED1CD1E-E37E-AA4F-BD63-8C50DB22B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8365" y="5056470"/>
            <a:ext cx="4261629" cy="98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654C5B-EA30-1D4E-A2AB-020550654DF8}"/>
              </a:ext>
            </a:extLst>
          </p:cNvPr>
          <p:cNvSpPr txBox="1"/>
          <p:nvPr/>
        </p:nvSpPr>
        <p:spPr>
          <a:xfrm>
            <a:off x="2127903" y="6176963"/>
            <a:ext cx="7676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X</a:t>
            </a:r>
            <a:r>
              <a:rPr lang="en-US" sz="3200" i="1" baseline="-25000" dirty="0"/>
              <a:t>i</a:t>
            </a:r>
            <a:r>
              <a:rPr lang="en-US" sz="3200" dirty="0"/>
              <a:t> = expression of gene </a:t>
            </a:r>
            <a:r>
              <a:rPr lang="en-US" sz="3200" i="1" dirty="0" err="1"/>
              <a:t>i</a:t>
            </a:r>
            <a:r>
              <a:rPr lang="en-US" sz="3200" i="1" dirty="0"/>
              <a:t> </a:t>
            </a:r>
            <a:r>
              <a:rPr lang="en-US" sz="3200" dirty="0"/>
              <a:t>at sample collection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C4E0EC4-83FD-C147-B42A-8F286BCB2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96865"/>
              </p:ext>
            </p:extLst>
          </p:nvPr>
        </p:nvGraphicFramePr>
        <p:xfrm>
          <a:off x="2030976" y="1975041"/>
          <a:ext cx="7492409" cy="1706880"/>
        </p:xfrm>
        <a:graphic>
          <a:graphicData uri="http://schemas.openxmlformats.org/drawingml/2006/table">
            <a:tbl>
              <a:tblPr/>
              <a:tblGrid>
                <a:gridCol w="87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2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2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2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21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36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Variable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Patient1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Patient2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Patient3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Patient4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Patient5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Patient6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Patient7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…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6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Time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12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3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27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8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35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14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22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…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6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Status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0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1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…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6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Gene1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1.45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0.15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1.48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-0.59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-1.88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-0.83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-0.26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…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6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Gene2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0.94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-0.35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1.23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2.66</a:t>
                      </a:r>
                      <a:endParaRPr lang="en-US" sz="1600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-0.23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2.09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-0.13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…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6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Gene3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0.91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-0.32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0.91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-0.82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-0.35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0.86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0.32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…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6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Calibri"/>
                        </a:rPr>
                        <a:t>…</a:t>
                      </a:r>
                      <a:endParaRPr lang="en-US" sz="1600">
                        <a:solidFill>
                          <a:srgbClr val="FFFFFF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rgbClr val="FFFFFF"/>
                        </a:solidFill>
                        <a:latin typeface="Calibri"/>
                        <a:cs typeface="Times New Roman"/>
                      </a:endParaRPr>
                    </a:p>
                  </a:txBody>
                  <a:tcPr marL="66101" marR="66101" marT="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rgbClr val="FFFFFF"/>
                        </a:solidFill>
                        <a:latin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rgbClr val="FFFFFF"/>
                        </a:solidFill>
                        <a:latin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rgbClr val="FFFFFF"/>
                        </a:solidFill>
                        <a:latin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rgbClr val="FFFFFF"/>
                        </a:solidFill>
                        <a:latin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rgbClr val="FFFFFF"/>
                        </a:solidFill>
                        <a:latin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rgbClr val="FFFFFF"/>
                        </a:solidFill>
                        <a:latin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FFFF"/>
                        </a:solidFill>
                        <a:latin typeface="Calibri"/>
                        <a:cs typeface="Times New Roman"/>
                      </a:endParaRPr>
                    </a:p>
                  </a:txBody>
                  <a:tcPr marL="66101" marR="661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8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58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0006"/>
            <a:ext cx="4267200" cy="2349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96698" y="2584286"/>
            <a:ext cx="409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Golub</a:t>
            </a:r>
            <a:r>
              <a:rPr lang="fr-FR" dirty="0"/>
              <a:t>, et al., Science 286:531-537 (1999).</a:t>
            </a:r>
            <a:endParaRPr lang="en-US" dirty="0"/>
          </a:p>
        </p:txBody>
      </p:sp>
      <p:pic>
        <p:nvPicPr>
          <p:cNvPr id="7" name="Picture 6" descr="screenshot_58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85" y="1156823"/>
            <a:ext cx="5027367" cy="569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ECD7-D408-7448-8D8A-A6EBCB94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207"/>
          </a:xfrm>
        </p:spPr>
        <p:txBody>
          <a:bodyPr/>
          <a:lstStyle/>
          <a:p>
            <a:pPr algn="ctr"/>
            <a:r>
              <a:rPr lang="en-US" dirty="0"/>
              <a:t>Expression ~ survival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310E-6123-694F-88AF-73098E2C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679467"/>
          </a:xfrm>
        </p:spPr>
        <p:txBody>
          <a:bodyPr/>
          <a:lstStyle/>
          <a:p>
            <a:r>
              <a:rPr lang="en-US" dirty="0"/>
              <a:t>Convenient to use the log-hazard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12FAAEE-1347-F84A-8C46-E8D45FA13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1797" y="2542504"/>
            <a:ext cx="557212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A4206F-FAE9-0A46-8FE6-93EA296A5257}"/>
              </a:ext>
            </a:extLst>
          </p:cNvPr>
          <p:cNvSpPr txBox="1"/>
          <p:nvPr/>
        </p:nvSpPr>
        <p:spPr>
          <a:xfrm>
            <a:off x="2130054" y="3152107"/>
            <a:ext cx="1408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FFD48"/>
                </a:solidFill>
              </a:rPr>
              <a:t>Z=-2.2</a:t>
            </a:r>
          </a:p>
          <a:p>
            <a:pPr algn="ctr"/>
            <a:r>
              <a:rPr lang="en-US" sz="2400" b="1" dirty="0">
                <a:solidFill>
                  <a:srgbClr val="2FFD48"/>
                </a:solidFill>
              </a:rPr>
              <a:t>p=0.02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79BEC-1E99-4247-B862-27AB48FCA292}"/>
              </a:ext>
            </a:extLst>
          </p:cNvPr>
          <p:cNvSpPr txBox="1"/>
          <p:nvPr/>
        </p:nvSpPr>
        <p:spPr>
          <a:xfrm>
            <a:off x="8763002" y="3685507"/>
            <a:ext cx="1511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2525"/>
                </a:solidFill>
              </a:rPr>
              <a:t>Z=+4.5</a:t>
            </a:r>
          </a:p>
          <a:p>
            <a:pPr algn="ctr"/>
            <a:r>
              <a:rPr lang="en-US" sz="2400" b="1" dirty="0">
                <a:solidFill>
                  <a:srgbClr val="FF2525"/>
                </a:solidFill>
              </a:rPr>
              <a:t>p=4e-6</a:t>
            </a:r>
          </a:p>
        </p:txBody>
      </p:sp>
    </p:spTree>
    <p:extLst>
      <p:ext uri="{BB962C8B-B14F-4D97-AF65-F5344CB8AC3E}">
        <p14:creationId xmlns:p14="http://schemas.microsoft.com/office/powerpoint/2010/main" val="2317265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2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Survival (Cox)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9292"/>
            <a:ext cx="10515600" cy="509767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Often evaluated with Kaplan-Meier analysis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FAF78-5B67-6249-ADFD-938ED1EDC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5" y="1590041"/>
            <a:ext cx="3644348" cy="48656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755FDB-5766-8742-84FC-9A8FF35E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442" y="1590042"/>
            <a:ext cx="4038187" cy="4865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556D0C-AD07-3E4E-AF67-7FA1B5CE5E82}"/>
              </a:ext>
            </a:extLst>
          </p:cNvPr>
          <p:cNvSpPr txBox="1"/>
          <p:nvPr/>
        </p:nvSpPr>
        <p:spPr>
          <a:xfrm>
            <a:off x="7964557" y="6586330"/>
            <a:ext cx="299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precog.stanford.edu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4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2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9292"/>
            <a:ext cx="10515600" cy="50976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Situation: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Simple outcome (class, treatment response, survival</a:t>
            </a:r>
            <a:r>
              <a:rPr lang="mr-IN" sz="2800" dirty="0"/>
              <a:t>…</a:t>
            </a:r>
            <a:r>
              <a:rPr lang="en-US" sz="2800" dirty="0"/>
              <a:t>0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1000s of potential predictors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Do not want all of them in model: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Overfitting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Uninterpretable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Sparse regression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Find a subset of predictors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Lasso &amp; elastic net are common approaches</a:t>
            </a:r>
          </a:p>
        </p:txBody>
      </p:sp>
    </p:spTree>
    <p:extLst>
      <p:ext uri="{BB962C8B-B14F-4D97-AF65-F5344CB8AC3E}">
        <p14:creationId xmlns:p14="http://schemas.microsoft.com/office/powerpoint/2010/main" val="1861437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2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Lasso/elastic 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9292"/>
            <a:ext cx="10515600" cy="509767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LASSO (least absolute shrinkage and selection operator)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Idea behind both is that the regression is subject to constraints on coefficients (“budget”)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AutoShape 2" descr="\displaystyle \min _{\beta _{0},\beta }\left\{{\frac {1}{N}}\sum _{i=1}^{N}(y_{i}-\beta _{0}-x_{i}^{T}\beta )^{2}\right\}{\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35376"/>
            <a:ext cx="10202672" cy="15968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8" y="4752848"/>
            <a:ext cx="99822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4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2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glmnet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9292"/>
            <a:ext cx="10515600" cy="509767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Implements Lasso and elastic net for various models including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Continuous outcome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Logistic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Survival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Surv</a:t>
            </a:r>
            <a:r>
              <a:rPr lang="en-US" dirty="0"/>
              <a:t>(Time, Status)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Similar format to </a:t>
            </a:r>
            <a:r>
              <a:rPr lang="en-US" dirty="0" err="1"/>
              <a:t>samr</a:t>
            </a:r>
            <a:r>
              <a:rPr lang="en-US" dirty="0"/>
              <a:t>, lm </a:t>
            </a:r>
            <a:r>
              <a:rPr lang="en-US" dirty="0" err="1"/>
              <a:t>etc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Uses </a:t>
            </a:r>
            <a:r>
              <a:rPr lang="en-US" dirty="0" err="1"/>
              <a:t>nfold</a:t>
            </a:r>
            <a:r>
              <a:rPr lang="en-US" dirty="0"/>
              <a:t>-internal cross validation to determine the penalization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1576508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2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Internal 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9292"/>
            <a:ext cx="10515600" cy="509767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Want to avoid over-fitting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Split the training data into pieces (e.g. 10)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Learn model on 90% of data and test it on left-out 10%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Repeat, leaving out each 10%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Take parameters which minimize the average error on left-out part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Run cross-validation multiple times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Refit model with selected variables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2DAE-A2A6-9A42-9408-E75579E4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23A1-B69C-CF40-B114-94D3D2818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groups (long term vs short term survivors) from cancer data</a:t>
            </a:r>
          </a:p>
          <a:p>
            <a:r>
              <a:rPr lang="en-US" dirty="0"/>
              <a:t>Estimate survival function</a:t>
            </a:r>
          </a:p>
          <a:p>
            <a:r>
              <a:rPr lang="en-US" dirty="0"/>
              <a:t>Plot survival curves (Kaplan-Meier)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Please go back and look at some of the genes that came up in Module 1</a:t>
            </a:r>
          </a:p>
        </p:txBody>
      </p:sp>
    </p:spTree>
    <p:extLst>
      <p:ext uri="{BB962C8B-B14F-4D97-AF65-F5344CB8AC3E}">
        <p14:creationId xmlns:p14="http://schemas.microsoft.com/office/powerpoint/2010/main" val="252727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2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Differential (supervised) expression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9292"/>
            <a:ext cx="10515600" cy="509767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Two (or more) classes of sample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Unpaired or paired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Perhaps defined from a clustering analysis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Continuous variable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Survival outcome (censored data)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genes are significantly different between classes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Or correlated with a variable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Or associated with outcome</a:t>
            </a:r>
          </a:p>
        </p:txBody>
      </p:sp>
    </p:spTree>
    <p:extLst>
      <p:ext uri="{BB962C8B-B14F-4D97-AF65-F5344CB8AC3E}">
        <p14:creationId xmlns:p14="http://schemas.microsoft.com/office/powerpoint/2010/main" val="64721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b="1">
                <a:solidFill>
                  <a:srgbClr val="000066"/>
                </a:solidFill>
              </a:rPr>
              <a:t>Basic Data Analysis</a:t>
            </a:r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0"/>
            <a:ext cx="8001000" cy="4876800"/>
          </a:xfrm>
        </p:spPr>
        <p:txBody>
          <a:bodyPr>
            <a:normAutofit/>
          </a:bodyPr>
          <a:lstStyle/>
          <a:p>
            <a:r>
              <a:rPr lang="en-US" dirty="0"/>
              <a:t>Differential expression analysis (what differs between 2 or more sample types)</a:t>
            </a:r>
          </a:p>
          <a:p>
            <a:pPr lvl="1"/>
            <a:r>
              <a:rPr lang="en-US" dirty="0"/>
              <a:t>Fold change (relative increase or decrease in intensity for each gene)</a:t>
            </a:r>
          </a:p>
          <a:p>
            <a:pPr lvl="1"/>
            <a:r>
              <a:rPr lang="en-US" dirty="0"/>
              <a:t>T-test type statistics </a:t>
            </a:r>
          </a:p>
          <a:p>
            <a:pPr lvl="1"/>
            <a:r>
              <a:rPr lang="en-US" dirty="0"/>
              <a:t>P-values, multiple hypothesis testing, false discovery rates</a:t>
            </a:r>
          </a:p>
          <a:p>
            <a:r>
              <a:rPr lang="en-US" dirty="0"/>
              <a:t>Clustering samples and/or genes by similar patterns across the dataset</a:t>
            </a:r>
          </a:p>
        </p:txBody>
      </p:sp>
    </p:spTree>
    <p:extLst>
      <p:ext uri="{BB962C8B-B14F-4D97-AF65-F5344CB8AC3E}">
        <p14:creationId xmlns:p14="http://schemas.microsoft.com/office/powerpoint/2010/main" val="90546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763000" cy="11430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sz="4800" b="1">
                <a:latin typeface="Arial" charset="0"/>
              </a:rPr>
              <a:t>What does </a:t>
            </a:r>
            <a:r>
              <a:rPr lang="en-US" sz="4800" b="1" i="1">
                <a:latin typeface="Arial" charset="0"/>
              </a:rPr>
              <a:t>difference</a:t>
            </a:r>
            <a:r>
              <a:rPr lang="en-US" sz="4800" b="1">
                <a:latin typeface="Arial" charset="0"/>
              </a:rPr>
              <a:t> mean?</a:t>
            </a:r>
          </a:p>
        </p:txBody>
      </p:sp>
      <p:grpSp>
        <p:nvGrpSpPr>
          <p:cNvPr id="30725" name="Group 3"/>
          <p:cNvGrpSpPr>
            <a:grpSpLocks/>
          </p:cNvGrpSpPr>
          <p:nvPr/>
        </p:nvGrpSpPr>
        <p:grpSpPr bwMode="auto">
          <a:xfrm>
            <a:off x="4772026" y="1398588"/>
            <a:ext cx="2773363" cy="1581150"/>
            <a:chOff x="2046" y="881"/>
            <a:chExt cx="1747" cy="996"/>
          </a:xfrm>
        </p:grpSpPr>
        <p:sp>
          <p:nvSpPr>
            <p:cNvPr id="30769" name="Line 4"/>
            <p:cNvSpPr>
              <a:spLocks noChangeShapeType="1"/>
            </p:cNvSpPr>
            <p:nvPr/>
          </p:nvSpPr>
          <p:spPr bwMode="auto">
            <a:xfrm>
              <a:off x="2056" y="1868"/>
              <a:ext cx="17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0" name="Line 5"/>
            <p:cNvSpPr>
              <a:spLocks noChangeShapeType="1"/>
            </p:cNvSpPr>
            <p:nvPr/>
          </p:nvSpPr>
          <p:spPr bwMode="auto">
            <a:xfrm flipV="1">
              <a:off x="2046" y="881"/>
              <a:ext cx="0" cy="9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771" name="Group 6"/>
            <p:cNvGrpSpPr>
              <a:grpSpLocks/>
            </p:cNvGrpSpPr>
            <p:nvPr/>
          </p:nvGrpSpPr>
          <p:grpSpPr bwMode="auto">
            <a:xfrm>
              <a:off x="2156" y="964"/>
              <a:ext cx="1194" cy="901"/>
              <a:chOff x="2156" y="964"/>
              <a:chExt cx="1194" cy="901"/>
            </a:xfrm>
          </p:grpSpPr>
          <p:grpSp>
            <p:nvGrpSpPr>
              <p:cNvPr id="30781" name="Group 7"/>
              <p:cNvGrpSpPr>
                <a:grpSpLocks/>
              </p:cNvGrpSpPr>
              <p:nvPr/>
            </p:nvGrpSpPr>
            <p:grpSpPr bwMode="auto">
              <a:xfrm>
                <a:off x="2156" y="964"/>
                <a:ext cx="1194" cy="845"/>
                <a:chOff x="2156" y="964"/>
                <a:chExt cx="1194" cy="845"/>
              </a:xfrm>
            </p:grpSpPr>
            <p:sp>
              <p:nvSpPr>
                <p:cNvPr id="30783" name="Freeform 8"/>
                <p:cNvSpPr>
                  <a:spLocks/>
                </p:cNvSpPr>
                <p:nvPr/>
              </p:nvSpPr>
              <p:spPr bwMode="auto">
                <a:xfrm>
                  <a:off x="2156" y="1201"/>
                  <a:ext cx="444" cy="608"/>
                </a:xfrm>
                <a:custGeom>
                  <a:avLst/>
                  <a:gdLst>
                    <a:gd name="T0" fmla="*/ 48 w 444"/>
                    <a:gd name="T1" fmla="*/ 598 h 608"/>
                    <a:gd name="T2" fmla="*/ 145 w 444"/>
                    <a:gd name="T3" fmla="*/ 572 h 608"/>
                    <a:gd name="T4" fmla="*/ 167 w 444"/>
                    <a:gd name="T5" fmla="*/ 559 h 608"/>
                    <a:gd name="T6" fmla="*/ 188 w 444"/>
                    <a:gd name="T7" fmla="*/ 541 h 608"/>
                    <a:gd name="T8" fmla="*/ 197 w 444"/>
                    <a:gd name="T9" fmla="*/ 537 h 608"/>
                    <a:gd name="T10" fmla="*/ 206 w 444"/>
                    <a:gd name="T11" fmla="*/ 523 h 608"/>
                    <a:gd name="T12" fmla="*/ 215 w 444"/>
                    <a:gd name="T13" fmla="*/ 515 h 608"/>
                    <a:gd name="T14" fmla="*/ 223 w 444"/>
                    <a:gd name="T15" fmla="*/ 506 h 608"/>
                    <a:gd name="T16" fmla="*/ 232 w 444"/>
                    <a:gd name="T17" fmla="*/ 497 h 608"/>
                    <a:gd name="T18" fmla="*/ 241 w 444"/>
                    <a:gd name="T19" fmla="*/ 484 h 608"/>
                    <a:gd name="T20" fmla="*/ 259 w 444"/>
                    <a:gd name="T21" fmla="*/ 462 h 608"/>
                    <a:gd name="T22" fmla="*/ 272 w 444"/>
                    <a:gd name="T23" fmla="*/ 436 h 608"/>
                    <a:gd name="T24" fmla="*/ 276 w 444"/>
                    <a:gd name="T25" fmla="*/ 431 h 608"/>
                    <a:gd name="T26" fmla="*/ 280 w 444"/>
                    <a:gd name="T27" fmla="*/ 418 h 608"/>
                    <a:gd name="T28" fmla="*/ 294 w 444"/>
                    <a:gd name="T29" fmla="*/ 396 h 608"/>
                    <a:gd name="T30" fmla="*/ 298 w 444"/>
                    <a:gd name="T31" fmla="*/ 387 h 608"/>
                    <a:gd name="T32" fmla="*/ 302 w 444"/>
                    <a:gd name="T33" fmla="*/ 374 h 608"/>
                    <a:gd name="T34" fmla="*/ 307 w 444"/>
                    <a:gd name="T35" fmla="*/ 365 h 608"/>
                    <a:gd name="T36" fmla="*/ 315 w 444"/>
                    <a:gd name="T37" fmla="*/ 352 h 608"/>
                    <a:gd name="T38" fmla="*/ 320 w 444"/>
                    <a:gd name="T39" fmla="*/ 339 h 608"/>
                    <a:gd name="T40" fmla="*/ 325 w 444"/>
                    <a:gd name="T41" fmla="*/ 334 h 608"/>
                    <a:gd name="T42" fmla="*/ 325 w 444"/>
                    <a:gd name="T43" fmla="*/ 326 h 608"/>
                    <a:gd name="T44" fmla="*/ 329 w 444"/>
                    <a:gd name="T45" fmla="*/ 312 h 608"/>
                    <a:gd name="T46" fmla="*/ 333 w 444"/>
                    <a:gd name="T47" fmla="*/ 304 h 608"/>
                    <a:gd name="T48" fmla="*/ 338 w 444"/>
                    <a:gd name="T49" fmla="*/ 299 h 608"/>
                    <a:gd name="T50" fmla="*/ 342 w 444"/>
                    <a:gd name="T51" fmla="*/ 282 h 608"/>
                    <a:gd name="T52" fmla="*/ 346 w 444"/>
                    <a:gd name="T53" fmla="*/ 273 h 608"/>
                    <a:gd name="T54" fmla="*/ 351 w 444"/>
                    <a:gd name="T55" fmla="*/ 264 h 608"/>
                    <a:gd name="T56" fmla="*/ 355 w 444"/>
                    <a:gd name="T57" fmla="*/ 251 h 608"/>
                    <a:gd name="T58" fmla="*/ 359 w 444"/>
                    <a:gd name="T59" fmla="*/ 242 h 608"/>
                    <a:gd name="T60" fmla="*/ 364 w 444"/>
                    <a:gd name="T61" fmla="*/ 229 h 608"/>
                    <a:gd name="T62" fmla="*/ 368 w 444"/>
                    <a:gd name="T63" fmla="*/ 220 h 608"/>
                    <a:gd name="T64" fmla="*/ 368 w 444"/>
                    <a:gd name="T65" fmla="*/ 211 h 608"/>
                    <a:gd name="T66" fmla="*/ 373 w 444"/>
                    <a:gd name="T67" fmla="*/ 198 h 608"/>
                    <a:gd name="T68" fmla="*/ 377 w 444"/>
                    <a:gd name="T69" fmla="*/ 194 h 608"/>
                    <a:gd name="T70" fmla="*/ 381 w 444"/>
                    <a:gd name="T71" fmla="*/ 185 h 608"/>
                    <a:gd name="T72" fmla="*/ 386 w 444"/>
                    <a:gd name="T73" fmla="*/ 172 h 608"/>
                    <a:gd name="T74" fmla="*/ 386 w 444"/>
                    <a:gd name="T75" fmla="*/ 163 h 608"/>
                    <a:gd name="T76" fmla="*/ 390 w 444"/>
                    <a:gd name="T77" fmla="*/ 154 h 608"/>
                    <a:gd name="T78" fmla="*/ 394 w 444"/>
                    <a:gd name="T79" fmla="*/ 145 h 608"/>
                    <a:gd name="T80" fmla="*/ 394 w 444"/>
                    <a:gd name="T81" fmla="*/ 136 h 608"/>
                    <a:gd name="T82" fmla="*/ 399 w 444"/>
                    <a:gd name="T83" fmla="*/ 128 h 608"/>
                    <a:gd name="T84" fmla="*/ 404 w 444"/>
                    <a:gd name="T85" fmla="*/ 123 h 608"/>
                    <a:gd name="T86" fmla="*/ 404 w 444"/>
                    <a:gd name="T87" fmla="*/ 115 h 608"/>
                    <a:gd name="T88" fmla="*/ 408 w 444"/>
                    <a:gd name="T89" fmla="*/ 105 h 608"/>
                    <a:gd name="T90" fmla="*/ 408 w 444"/>
                    <a:gd name="T91" fmla="*/ 97 h 608"/>
                    <a:gd name="T92" fmla="*/ 412 w 444"/>
                    <a:gd name="T93" fmla="*/ 92 h 608"/>
                    <a:gd name="T94" fmla="*/ 412 w 444"/>
                    <a:gd name="T95" fmla="*/ 84 h 608"/>
                    <a:gd name="T96" fmla="*/ 417 w 444"/>
                    <a:gd name="T97" fmla="*/ 79 h 608"/>
                    <a:gd name="T98" fmla="*/ 421 w 444"/>
                    <a:gd name="T99" fmla="*/ 70 h 608"/>
                    <a:gd name="T100" fmla="*/ 425 w 444"/>
                    <a:gd name="T101" fmla="*/ 53 h 608"/>
                    <a:gd name="T102" fmla="*/ 430 w 444"/>
                    <a:gd name="T103" fmla="*/ 44 h 608"/>
                    <a:gd name="T104" fmla="*/ 434 w 444"/>
                    <a:gd name="T105" fmla="*/ 26 h 608"/>
                    <a:gd name="T106" fmla="*/ 438 w 444"/>
                    <a:gd name="T107" fmla="*/ 22 h 608"/>
                    <a:gd name="T108" fmla="*/ 438 w 444"/>
                    <a:gd name="T109" fmla="*/ 13 h 608"/>
                    <a:gd name="T110" fmla="*/ 443 w 444"/>
                    <a:gd name="T111" fmla="*/ 9 h 608"/>
                    <a:gd name="T112" fmla="*/ 443 w 444"/>
                    <a:gd name="T113" fmla="*/ 0 h 60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44"/>
                    <a:gd name="T172" fmla="*/ 0 h 608"/>
                    <a:gd name="T173" fmla="*/ 444 w 444"/>
                    <a:gd name="T174" fmla="*/ 608 h 60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44" h="608">
                      <a:moveTo>
                        <a:pt x="0" y="607"/>
                      </a:moveTo>
                      <a:lnTo>
                        <a:pt x="48" y="598"/>
                      </a:lnTo>
                      <a:lnTo>
                        <a:pt x="127" y="581"/>
                      </a:lnTo>
                      <a:lnTo>
                        <a:pt x="145" y="572"/>
                      </a:lnTo>
                      <a:lnTo>
                        <a:pt x="157" y="563"/>
                      </a:lnTo>
                      <a:lnTo>
                        <a:pt x="167" y="559"/>
                      </a:lnTo>
                      <a:lnTo>
                        <a:pt x="171" y="554"/>
                      </a:lnTo>
                      <a:lnTo>
                        <a:pt x="188" y="541"/>
                      </a:lnTo>
                      <a:lnTo>
                        <a:pt x="193" y="537"/>
                      </a:lnTo>
                      <a:lnTo>
                        <a:pt x="197" y="537"/>
                      </a:lnTo>
                      <a:lnTo>
                        <a:pt x="197" y="533"/>
                      </a:lnTo>
                      <a:lnTo>
                        <a:pt x="206" y="523"/>
                      </a:lnTo>
                      <a:lnTo>
                        <a:pt x="210" y="523"/>
                      </a:lnTo>
                      <a:lnTo>
                        <a:pt x="215" y="515"/>
                      </a:lnTo>
                      <a:lnTo>
                        <a:pt x="219" y="510"/>
                      </a:lnTo>
                      <a:lnTo>
                        <a:pt x="223" y="506"/>
                      </a:lnTo>
                      <a:lnTo>
                        <a:pt x="228" y="502"/>
                      </a:lnTo>
                      <a:lnTo>
                        <a:pt x="232" y="497"/>
                      </a:lnTo>
                      <a:lnTo>
                        <a:pt x="236" y="492"/>
                      </a:lnTo>
                      <a:lnTo>
                        <a:pt x="241" y="484"/>
                      </a:lnTo>
                      <a:lnTo>
                        <a:pt x="246" y="479"/>
                      </a:lnTo>
                      <a:lnTo>
                        <a:pt x="259" y="462"/>
                      </a:lnTo>
                      <a:lnTo>
                        <a:pt x="263" y="453"/>
                      </a:lnTo>
                      <a:lnTo>
                        <a:pt x="272" y="436"/>
                      </a:lnTo>
                      <a:lnTo>
                        <a:pt x="272" y="431"/>
                      </a:lnTo>
                      <a:lnTo>
                        <a:pt x="276" y="431"/>
                      </a:lnTo>
                      <a:lnTo>
                        <a:pt x="276" y="427"/>
                      </a:lnTo>
                      <a:lnTo>
                        <a:pt x="280" y="418"/>
                      </a:lnTo>
                      <a:lnTo>
                        <a:pt x="294" y="400"/>
                      </a:lnTo>
                      <a:lnTo>
                        <a:pt x="294" y="396"/>
                      </a:lnTo>
                      <a:lnTo>
                        <a:pt x="294" y="392"/>
                      </a:lnTo>
                      <a:lnTo>
                        <a:pt x="298" y="387"/>
                      </a:lnTo>
                      <a:lnTo>
                        <a:pt x="302" y="378"/>
                      </a:lnTo>
                      <a:lnTo>
                        <a:pt x="302" y="374"/>
                      </a:lnTo>
                      <a:lnTo>
                        <a:pt x="307" y="369"/>
                      </a:lnTo>
                      <a:lnTo>
                        <a:pt x="307" y="365"/>
                      </a:lnTo>
                      <a:lnTo>
                        <a:pt x="311" y="361"/>
                      </a:lnTo>
                      <a:lnTo>
                        <a:pt x="315" y="352"/>
                      </a:lnTo>
                      <a:lnTo>
                        <a:pt x="315" y="343"/>
                      </a:lnTo>
                      <a:lnTo>
                        <a:pt x="320" y="339"/>
                      </a:lnTo>
                      <a:lnTo>
                        <a:pt x="320" y="334"/>
                      </a:lnTo>
                      <a:lnTo>
                        <a:pt x="325" y="334"/>
                      </a:lnTo>
                      <a:lnTo>
                        <a:pt x="325" y="330"/>
                      </a:lnTo>
                      <a:lnTo>
                        <a:pt x="325" y="326"/>
                      </a:lnTo>
                      <a:lnTo>
                        <a:pt x="329" y="317"/>
                      </a:lnTo>
                      <a:lnTo>
                        <a:pt x="329" y="312"/>
                      </a:lnTo>
                      <a:lnTo>
                        <a:pt x="333" y="308"/>
                      </a:lnTo>
                      <a:lnTo>
                        <a:pt x="333" y="304"/>
                      </a:lnTo>
                      <a:lnTo>
                        <a:pt x="338" y="304"/>
                      </a:lnTo>
                      <a:lnTo>
                        <a:pt x="338" y="299"/>
                      </a:lnTo>
                      <a:lnTo>
                        <a:pt x="338" y="295"/>
                      </a:lnTo>
                      <a:lnTo>
                        <a:pt x="342" y="282"/>
                      </a:lnTo>
                      <a:lnTo>
                        <a:pt x="346" y="277"/>
                      </a:lnTo>
                      <a:lnTo>
                        <a:pt x="346" y="273"/>
                      </a:lnTo>
                      <a:lnTo>
                        <a:pt x="346" y="269"/>
                      </a:lnTo>
                      <a:lnTo>
                        <a:pt x="351" y="264"/>
                      </a:lnTo>
                      <a:lnTo>
                        <a:pt x="355" y="255"/>
                      </a:lnTo>
                      <a:lnTo>
                        <a:pt x="355" y="251"/>
                      </a:lnTo>
                      <a:lnTo>
                        <a:pt x="355" y="246"/>
                      </a:lnTo>
                      <a:lnTo>
                        <a:pt x="359" y="242"/>
                      </a:lnTo>
                      <a:lnTo>
                        <a:pt x="359" y="238"/>
                      </a:lnTo>
                      <a:lnTo>
                        <a:pt x="364" y="229"/>
                      </a:lnTo>
                      <a:lnTo>
                        <a:pt x="364" y="224"/>
                      </a:lnTo>
                      <a:lnTo>
                        <a:pt x="368" y="220"/>
                      </a:lnTo>
                      <a:lnTo>
                        <a:pt x="368" y="216"/>
                      </a:lnTo>
                      <a:lnTo>
                        <a:pt x="368" y="211"/>
                      </a:lnTo>
                      <a:lnTo>
                        <a:pt x="373" y="202"/>
                      </a:lnTo>
                      <a:lnTo>
                        <a:pt x="373" y="198"/>
                      </a:lnTo>
                      <a:lnTo>
                        <a:pt x="377" y="198"/>
                      </a:lnTo>
                      <a:lnTo>
                        <a:pt x="377" y="194"/>
                      </a:lnTo>
                      <a:lnTo>
                        <a:pt x="377" y="189"/>
                      </a:lnTo>
                      <a:lnTo>
                        <a:pt x="381" y="185"/>
                      </a:lnTo>
                      <a:lnTo>
                        <a:pt x="381" y="180"/>
                      </a:lnTo>
                      <a:lnTo>
                        <a:pt x="386" y="172"/>
                      </a:lnTo>
                      <a:lnTo>
                        <a:pt x="386" y="167"/>
                      </a:lnTo>
                      <a:lnTo>
                        <a:pt x="386" y="163"/>
                      </a:lnTo>
                      <a:lnTo>
                        <a:pt x="390" y="159"/>
                      </a:lnTo>
                      <a:lnTo>
                        <a:pt x="390" y="154"/>
                      </a:lnTo>
                      <a:lnTo>
                        <a:pt x="390" y="149"/>
                      </a:lnTo>
                      <a:lnTo>
                        <a:pt x="394" y="145"/>
                      </a:lnTo>
                      <a:lnTo>
                        <a:pt x="394" y="141"/>
                      </a:lnTo>
                      <a:lnTo>
                        <a:pt x="394" y="136"/>
                      </a:lnTo>
                      <a:lnTo>
                        <a:pt x="399" y="132"/>
                      </a:lnTo>
                      <a:lnTo>
                        <a:pt x="399" y="128"/>
                      </a:lnTo>
                      <a:lnTo>
                        <a:pt x="399" y="123"/>
                      </a:lnTo>
                      <a:lnTo>
                        <a:pt x="404" y="123"/>
                      </a:lnTo>
                      <a:lnTo>
                        <a:pt x="404" y="119"/>
                      </a:lnTo>
                      <a:lnTo>
                        <a:pt x="404" y="115"/>
                      </a:lnTo>
                      <a:lnTo>
                        <a:pt x="408" y="110"/>
                      </a:lnTo>
                      <a:lnTo>
                        <a:pt x="408" y="105"/>
                      </a:lnTo>
                      <a:lnTo>
                        <a:pt x="408" y="101"/>
                      </a:lnTo>
                      <a:lnTo>
                        <a:pt x="408" y="97"/>
                      </a:lnTo>
                      <a:lnTo>
                        <a:pt x="412" y="97"/>
                      </a:lnTo>
                      <a:lnTo>
                        <a:pt x="412" y="92"/>
                      </a:lnTo>
                      <a:lnTo>
                        <a:pt x="412" y="88"/>
                      </a:lnTo>
                      <a:lnTo>
                        <a:pt x="412" y="84"/>
                      </a:lnTo>
                      <a:lnTo>
                        <a:pt x="417" y="84"/>
                      </a:lnTo>
                      <a:lnTo>
                        <a:pt x="417" y="79"/>
                      </a:lnTo>
                      <a:lnTo>
                        <a:pt x="417" y="75"/>
                      </a:lnTo>
                      <a:lnTo>
                        <a:pt x="421" y="70"/>
                      </a:lnTo>
                      <a:lnTo>
                        <a:pt x="421" y="66"/>
                      </a:lnTo>
                      <a:lnTo>
                        <a:pt x="425" y="53"/>
                      </a:lnTo>
                      <a:lnTo>
                        <a:pt x="425" y="49"/>
                      </a:lnTo>
                      <a:lnTo>
                        <a:pt x="430" y="44"/>
                      </a:lnTo>
                      <a:lnTo>
                        <a:pt x="430" y="40"/>
                      </a:lnTo>
                      <a:lnTo>
                        <a:pt x="434" y="26"/>
                      </a:lnTo>
                      <a:lnTo>
                        <a:pt x="434" y="22"/>
                      </a:lnTo>
                      <a:lnTo>
                        <a:pt x="438" y="22"/>
                      </a:lnTo>
                      <a:lnTo>
                        <a:pt x="438" y="18"/>
                      </a:lnTo>
                      <a:lnTo>
                        <a:pt x="438" y="13"/>
                      </a:lnTo>
                      <a:lnTo>
                        <a:pt x="438" y="9"/>
                      </a:lnTo>
                      <a:lnTo>
                        <a:pt x="443" y="9"/>
                      </a:lnTo>
                      <a:lnTo>
                        <a:pt x="443" y="5"/>
                      </a:lnTo>
                      <a:lnTo>
                        <a:pt x="443" y="0"/>
                      </a:lnTo>
                    </a:path>
                  </a:pathLst>
                </a:custGeom>
                <a:noFill/>
                <a:ln w="50800" cap="rnd">
                  <a:solidFill>
                    <a:srgbClr val="438E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84" name="Freeform 9"/>
                <p:cNvSpPr>
                  <a:spLocks/>
                </p:cNvSpPr>
                <p:nvPr/>
              </p:nvSpPr>
              <p:spPr bwMode="auto">
                <a:xfrm>
                  <a:off x="2599" y="990"/>
                  <a:ext cx="101" cy="212"/>
                </a:xfrm>
                <a:custGeom>
                  <a:avLst/>
                  <a:gdLst>
                    <a:gd name="T0" fmla="*/ 0 w 101"/>
                    <a:gd name="T1" fmla="*/ 211 h 212"/>
                    <a:gd name="T2" fmla="*/ 0 w 101"/>
                    <a:gd name="T3" fmla="*/ 211 h 212"/>
                    <a:gd name="T4" fmla="*/ 0 w 101"/>
                    <a:gd name="T5" fmla="*/ 206 h 212"/>
                    <a:gd name="T6" fmla="*/ 4 w 101"/>
                    <a:gd name="T7" fmla="*/ 206 h 212"/>
                    <a:gd name="T8" fmla="*/ 4 w 101"/>
                    <a:gd name="T9" fmla="*/ 202 h 212"/>
                    <a:gd name="T10" fmla="*/ 4 w 101"/>
                    <a:gd name="T11" fmla="*/ 198 h 212"/>
                    <a:gd name="T12" fmla="*/ 9 w 101"/>
                    <a:gd name="T13" fmla="*/ 189 h 212"/>
                    <a:gd name="T14" fmla="*/ 9 w 101"/>
                    <a:gd name="T15" fmla="*/ 185 h 212"/>
                    <a:gd name="T16" fmla="*/ 13 w 101"/>
                    <a:gd name="T17" fmla="*/ 185 h 212"/>
                    <a:gd name="T18" fmla="*/ 13 w 101"/>
                    <a:gd name="T19" fmla="*/ 180 h 212"/>
                    <a:gd name="T20" fmla="*/ 13 w 101"/>
                    <a:gd name="T21" fmla="*/ 176 h 212"/>
                    <a:gd name="T22" fmla="*/ 13 w 101"/>
                    <a:gd name="T23" fmla="*/ 172 h 212"/>
                    <a:gd name="T24" fmla="*/ 17 w 101"/>
                    <a:gd name="T25" fmla="*/ 167 h 212"/>
                    <a:gd name="T26" fmla="*/ 17 w 101"/>
                    <a:gd name="T27" fmla="*/ 163 h 212"/>
                    <a:gd name="T28" fmla="*/ 22 w 101"/>
                    <a:gd name="T29" fmla="*/ 158 h 212"/>
                    <a:gd name="T30" fmla="*/ 22 w 101"/>
                    <a:gd name="T31" fmla="*/ 154 h 212"/>
                    <a:gd name="T32" fmla="*/ 22 w 101"/>
                    <a:gd name="T33" fmla="*/ 150 h 212"/>
                    <a:gd name="T34" fmla="*/ 26 w 101"/>
                    <a:gd name="T35" fmla="*/ 145 h 212"/>
                    <a:gd name="T36" fmla="*/ 26 w 101"/>
                    <a:gd name="T37" fmla="*/ 141 h 212"/>
                    <a:gd name="T38" fmla="*/ 30 w 101"/>
                    <a:gd name="T39" fmla="*/ 137 h 212"/>
                    <a:gd name="T40" fmla="*/ 30 w 101"/>
                    <a:gd name="T41" fmla="*/ 132 h 212"/>
                    <a:gd name="T42" fmla="*/ 30 w 101"/>
                    <a:gd name="T43" fmla="*/ 128 h 212"/>
                    <a:gd name="T44" fmla="*/ 35 w 101"/>
                    <a:gd name="T45" fmla="*/ 123 h 212"/>
                    <a:gd name="T46" fmla="*/ 35 w 101"/>
                    <a:gd name="T47" fmla="*/ 119 h 212"/>
                    <a:gd name="T48" fmla="*/ 35 w 101"/>
                    <a:gd name="T49" fmla="*/ 114 h 212"/>
                    <a:gd name="T50" fmla="*/ 39 w 101"/>
                    <a:gd name="T51" fmla="*/ 114 h 212"/>
                    <a:gd name="T52" fmla="*/ 39 w 101"/>
                    <a:gd name="T53" fmla="*/ 110 h 212"/>
                    <a:gd name="T54" fmla="*/ 39 w 101"/>
                    <a:gd name="T55" fmla="*/ 106 h 212"/>
                    <a:gd name="T56" fmla="*/ 43 w 101"/>
                    <a:gd name="T57" fmla="*/ 106 h 212"/>
                    <a:gd name="T58" fmla="*/ 43 w 101"/>
                    <a:gd name="T59" fmla="*/ 101 h 212"/>
                    <a:gd name="T60" fmla="*/ 43 w 101"/>
                    <a:gd name="T61" fmla="*/ 97 h 212"/>
                    <a:gd name="T62" fmla="*/ 48 w 101"/>
                    <a:gd name="T63" fmla="*/ 97 h 212"/>
                    <a:gd name="T64" fmla="*/ 48 w 101"/>
                    <a:gd name="T65" fmla="*/ 93 h 212"/>
                    <a:gd name="T66" fmla="*/ 48 w 101"/>
                    <a:gd name="T67" fmla="*/ 88 h 212"/>
                    <a:gd name="T68" fmla="*/ 52 w 101"/>
                    <a:gd name="T69" fmla="*/ 83 h 212"/>
                    <a:gd name="T70" fmla="*/ 52 w 101"/>
                    <a:gd name="T71" fmla="*/ 79 h 212"/>
                    <a:gd name="T72" fmla="*/ 52 w 101"/>
                    <a:gd name="T73" fmla="*/ 75 h 212"/>
                    <a:gd name="T74" fmla="*/ 56 w 101"/>
                    <a:gd name="T75" fmla="*/ 75 h 212"/>
                    <a:gd name="T76" fmla="*/ 56 w 101"/>
                    <a:gd name="T77" fmla="*/ 70 h 212"/>
                    <a:gd name="T78" fmla="*/ 56 w 101"/>
                    <a:gd name="T79" fmla="*/ 66 h 212"/>
                    <a:gd name="T80" fmla="*/ 61 w 101"/>
                    <a:gd name="T81" fmla="*/ 66 h 212"/>
                    <a:gd name="T82" fmla="*/ 61 w 101"/>
                    <a:gd name="T83" fmla="*/ 62 h 212"/>
                    <a:gd name="T84" fmla="*/ 61 w 101"/>
                    <a:gd name="T85" fmla="*/ 57 h 212"/>
                    <a:gd name="T86" fmla="*/ 65 w 101"/>
                    <a:gd name="T87" fmla="*/ 57 h 212"/>
                    <a:gd name="T88" fmla="*/ 65 w 101"/>
                    <a:gd name="T89" fmla="*/ 53 h 212"/>
                    <a:gd name="T90" fmla="*/ 65 w 101"/>
                    <a:gd name="T91" fmla="*/ 49 h 212"/>
                    <a:gd name="T92" fmla="*/ 69 w 101"/>
                    <a:gd name="T93" fmla="*/ 49 h 212"/>
                    <a:gd name="T94" fmla="*/ 69 w 101"/>
                    <a:gd name="T95" fmla="*/ 44 h 212"/>
                    <a:gd name="T96" fmla="*/ 74 w 101"/>
                    <a:gd name="T97" fmla="*/ 40 h 212"/>
                    <a:gd name="T98" fmla="*/ 74 w 101"/>
                    <a:gd name="T99" fmla="*/ 35 h 212"/>
                    <a:gd name="T100" fmla="*/ 78 w 101"/>
                    <a:gd name="T101" fmla="*/ 35 h 212"/>
                    <a:gd name="T102" fmla="*/ 78 w 101"/>
                    <a:gd name="T103" fmla="*/ 31 h 212"/>
                    <a:gd name="T104" fmla="*/ 78 w 101"/>
                    <a:gd name="T105" fmla="*/ 27 h 212"/>
                    <a:gd name="T106" fmla="*/ 82 w 101"/>
                    <a:gd name="T107" fmla="*/ 27 h 212"/>
                    <a:gd name="T108" fmla="*/ 82 w 101"/>
                    <a:gd name="T109" fmla="*/ 22 h 212"/>
                    <a:gd name="T110" fmla="*/ 87 w 101"/>
                    <a:gd name="T111" fmla="*/ 18 h 212"/>
                    <a:gd name="T112" fmla="*/ 87 w 101"/>
                    <a:gd name="T113" fmla="*/ 14 h 212"/>
                    <a:gd name="T114" fmla="*/ 91 w 101"/>
                    <a:gd name="T115" fmla="*/ 14 h 212"/>
                    <a:gd name="T116" fmla="*/ 91 w 101"/>
                    <a:gd name="T117" fmla="*/ 9 h 212"/>
                    <a:gd name="T118" fmla="*/ 95 w 101"/>
                    <a:gd name="T119" fmla="*/ 9 h 212"/>
                    <a:gd name="T120" fmla="*/ 95 w 101"/>
                    <a:gd name="T121" fmla="*/ 5 h 212"/>
                    <a:gd name="T122" fmla="*/ 100 w 101"/>
                    <a:gd name="T123" fmla="*/ 0 h 212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01"/>
                    <a:gd name="T187" fmla="*/ 0 h 212"/>
                    <a:gd name="T188" fmla="*/ 101 w 101"/>
                    <a:gd name="T189" fmla="*/ 212 h 212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01" h="212">
                      <a:moveTo>
                        <a:pt x="0" y="211"/>
                      </a:moveTo>
                      <a:lnTo>
                        <a:pt x="0" y="211"/>
                      </a:lnTo>
                      <a:lnTo>
                        <a:pt x="0" y="206"/>
                      </a:lnTo>
                      <a:lnTo>
                        <a:pt x="4" y="206"/>
                      </a:lnTo>
                      <a:lnTo>
                        <a:pt x="4" y="202"/>
                      </a:lnTo>
                      <a:lnTo>
                        <a:pt x="4" y="198"/>
                      </a:lnTo>
                      <a:lnTo>
                        <a:pt x="9" y="189"/>
                      </a:lnTo>
                      <a:lnTo>
                        <a:pt x="9" y="185"/>
                      </a:lnTo>
                      <a:lnTo>
                        <a:pt x="13" y="185"/>
                      </a:lnTo>
                      <a:lnTo>
                        <a:pt x="13" y="180"/>
                      </a:lnTo>
                      <a:lnTo>
                        <a:pt x="13" y="176"/>
                      </a:lnTo>
                      <a:lnTo>
                        <a:pt x="13" y="172"/>
                      </a:lnTo>
                      <a:lnTo>
                        <a:pt x="17" y="167"/>
                      </a:lnTo>
                      <a:lnTo>
                        <a:pt x="17" y="163"/>
                      </a:lnTo>
                      <a:lnTo>
                        <a:pt x="22" y="158"/>
                      </a:lnTo>
                      <a:lnTo>
                        <a:pt x="22" y="154"/>
                      </a:lnTo>
                      <a:lnTo>
                        <a:pt x="22" y="150"/>
                      </a:lnTo>
                      <a:lnTo>
                        <a:pt x="26" y="145"/>
                      </a:lnTo>
                      <a:lnTo>
                        <a:pt x="26" y="141"/>
                      </a:lnTo>
                      <a:lnTo>
                        <a:pt x="30" y="137"/>
                      </a:lnTo>
                      <a:lnTo>
                        <a:pt x="30" y="132"/>
                      </a:lnTo>
                      <a:lnTo>
                        <a:pt x="30" y="128"/>
                      </a:lnTo>
                      <a:lnTo>
                        <a:pt x="35" y="123"/>
                      </a:lnTo>
                      <a:lnTo>
                        <a:pt x="35" y="119"/>
                      </a:lnTo>
                      <a:lnTo>
                        <a:pt x="35" y="114"/>
                      </a:lnTo>
                      <a:lnTo>
                        <a:pt x="39" y="114"/>
                      </a:lnTo>
                      <a:lnTo>
                        <a:pt x="39" y="110"/>
                      </a:lnTo>
                      <a:lnTo>
                        <a:pt x="39" y="106"/>
                      </a:lnTo>
                      <a:lnTo>
                        <a:pt x="43" y="106"/>
                      </a:lnTo>
                      <a:lnTo>
                        <a:pt x="43" y="101"/>
                      </a:lnTo>
                      <a:lnTo>
                        <a:pt x="43" y="97"/>
                      </a:lnTo>
                      <a:lnTo>
                        <a:pt x="48" y="97"/>
                      </a:lnTo>
                      <a:lnTo>
                        <a:pt x="48" y="93"/>
                      </a:lnTo>
                      <a:lnTo>
                        <a:pt x="48" y="88"/>
                      </a:lnTo>
                      <a:lnTo>
                        <a:pt x="52" y="83"/>
                      </a:lnTo>
                      <a:lnTo>
                        <a:pt x="52" y="79"/>
                      </a:lnTo>
                      <a:lnTo>
                        <a:pt x="52" y="75"/>
                      </a:lnTo>
                      <a:lnTo>
                        <a:pt x="56" y="75"/>
                      </a:lnTo>
                      <a:lnTo>
                        <a:pt x="56" y="70"/>
                      </a:lnTo>
                      <a:lnTo>
                        <a:pt x="56" y="66"/>
                      </a:lnTo>
                      <a:lnTo>
                        <a:pt x="61" y="66"/>
                      </a:lnTo>
                      <a:lnTo>
                        <a:pt x="61" y="62"/>
                      </a:lnTo>
                      <a:lnTo>
                        <a:pt x="61" y="57"/>
                      </a:lnTo>
                      <a:lnTo>
                        <a:pt x="65" y="57"/>
                      </a:lnTo>
                      <a:lnTo>
                        <a:pt x="65" y="53"/>
                      </a:lnTo>
                      <a:lnTo>
                        <a:pt x="65" y="49"/>
                      </a:lnTo>
                      <a:lnTo>
                        <a:pt x="69" y="49"/>
                      </a:lnTo>
                      <a:lnTo>
                        <a:pt x="69" y="44"/>
                      </a:lnTo>
                      <a:lnTo>
                        <a:pt x="74" y="40"/>
                      </a:lnTo>
                      <a:lnTo>
                        <a:pt x="74" y="35"/>
                      </a:lnTo>
                      <a:lnTo>
                        <a:pt x="78" y="35"/>
                      </a:lnTo>
                      <a:lnTo>
                        <a:pt x="78" y="31"/>
                      </a:lnTo>
                      <a:lnTo>
                        <a:pt x="78" y="27"/>
                      </a:lnTo>
                      <a:lnTo>
                        <a:pt x="82" y="27"/>
                      </a:lnTo>
                      <a:lnTo>
                        <a:pt x="82" y="22"/>
                      </a:lnTo>
                      <a:lnTo>
                        <a:pt x="87" y="18"/>
                      </a:lnTo>
                      <a:lnTo>
                        <a:pt x="87" y="14"/>
                      </a:lnTo>
                      <a:lnTo>
                        <a:pt x="91" y="14"/>
                      </a:lnTo>
                      <a:lnTo>
                        <a:pt x="91" y="9"/>
                      </a:lnTo>
                      <a:lnTo>
                        <a:pt x="95" y="9"/>
                      </a:lnTo>
                      <a:lnTo>
                        <a:pt x="95" y="5"/>
                      </a:lnTo>
                      <a:lnTo>
                        <a:pt x="100" y="0"/>
                      </a:lnTo>
                    </a:path>
                  </a:pathLst>
                </a:custGeom>
                <a:noFill/>
                <a:ln w="50800" cap="rnd">
                  <a:solidFill>
                    <a:srgbClr val="438E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85" name="Freeform 10"/>
                <p:cNvSpPr>
                  <a:spLocks/>
                </p:cNvSpPr>
                <p:nvPr/>
              </p:nvSpPr>
              <p:spPr bwMode="auto">
                <a:xfrm>
                  <a:off x="2699" y="964"/>
                  <a:ext cx="76" cy="27"/>
                </a:xfrm>
                <a:custGeom>
                  <a:avLst/>
                  <a:gdLst>
                    <a:gd name="T0" fmla="*/ 0 w 76"/>
                    <a:gd name="T1" fmla="*/ 26 h 27"/>
                    <a:gd name="T2" fmla="*/ 0 w 76"/>
                    <a:gd name="T3" fmla="*/ 26 h 27"/>
                    <a:gd name="T4" fmla="*/ 0 w 76"/>
                    <a:gd name="T5" fmla="*/ 22 h 27"/>
                    <a:gd name="T6" fmla="*/ 4 w 76"/>
                    <a:gd name="T7" fmla="*/ 22 h 27"/>
                    <a:gd name="T8" fmla="*/ 4 w 76"/>
                    <a:gd name="T9" fmla="*/ 18 h 27"/>
                    <a:gd name="T10" fmla="*/ 9 w 76"/>
                    <a:gd name="T11" fmla="*/ 18 h 27"/>
                    <a:gd name="T12" fmla="*/ 9 w 76"/>
                    <a:gd name="T13" fmla="*/ 13 h 27"/>
                    <a:gd name="T14" fmla="*/ 13 w 76"/>
                    <a:gd name="T15" fmla="*/ 13 h 27"/>
                    <a:gd name="T16" fmla="*/ 17 w 76"/>
                    <a:gd name="T17" fmla="*/ 9 h 27"/>
                    <a:gd name="T18" fmla="*/ 22 w 76"/>
                    <a:gd name="T19" fmla="*/ 9 h 27"/>
                    <a:gd name="T20" fmla="*/ 22 w 76"/>
                    <a:gd name="T21" fmla="*/ 5 h 27"/>
                    <a:gd name="T22" fmla="*/ 27 w 76"/>
                    <a:gd name="T23" fmla="*/ 5 h 27"/>
                    <a:gd name="T24" fmla="*/ 31 w 76"/>
                    <a:gd name="T25" fmla="*/ 5 h 27"/>
                    <a:gd name="T26" fmla="*/ 31 w 76"/>
                    <a:gd name="T27" fmla="*/ 0 h 27"/>
                    <a:gd name="T28" fmla="*/ 35 w 76"/>
                    <a:gd name="T29" fmla="*/ 0 h 27"/>
                    <a:gd name="T30" fmla="*/ 40 w 76"/>
                    <a:gd name="T31" fmla="*/ 0 h 27"/>
                    <a:gd name="T32" fmla="*/ 44 w 76"/>
                    <a:gd name="T33" fmla="*/ 0 h 27"/>
                    <a:gd name="T34" fmla="*/ 48 w 76"/>
                    <a:gd name="T35" fmla="*/ 0 h 27"/>
                    <a:gd name="T36" fmla="*/ 53 w 76"/>
                    <a:gd name="T37" fmla="*/ 0 h 27"/>
                    <a:gd name="T38" fmla="*/ 57 w 76"/>
                    <a:gd name="T39" fmla="*/ 0 h 27"/>
                    <a:gd name="T40" fmla="*/ 57 w 76"/>
                    <a:gd name="T41" fmla="*/ 5 h 27"/>
                    <a:gd name="T42" fmla="*/ 62 w 76"/>
                    <a:gd name="T43" fmla="*/ 5 h 27"/>
                    <a:gd name="T44" fmla="*/ 66 w 76"/>
                    <a:gd name="T45" fmla="*/ 5 h 27"/>
                    <a:gd name="T46" fmla="*/ 66 w 76"/>
                    <a:gd name="T47" fmla="*/ 9 h 27"/>
                    <a:gd name="T48" fmla="*/ 70 w 76"/>
                    <a:gd name="T49" fmla="*/ 9 h 27"/>
                    <a:gd name="T50" fmla="*/ 70 w 76"/>
                    <a:gd name="T51" fmla="*/ 13 h 27"/>
                    <a:gd name="T52" fmla="*/ 75 w 76"/>
                    <a:gd name="T53" fmla="*/ 13 h 27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76"/>
                    <a:gd name="T82" fmla="*/ 0 h 27"/>
                    <a:gd name="T83" fmla="*/ 76 w 76"/>
                    <a:gd name="T84" fmla="*/ 27 h 27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76" h="27">
                      <a:moveTo>
                        <a:pt x="0" y="26"/>
                      </a:moveTo>
                      <a:lnTo>
                        <a:pt x="0" y="26"/>
                      </a:lnTo>
                      <a:lnTo>
                        <a:pt x="0" y="22"/>
                      </a:lnTo>
                      <a:lnTo>
                        <a:pt x="4" y="22"/>
                      </a:lnTo>
                      <a:lnTo>
                        <a:pt x="4" y="18"/>
                      </a:lnTo>
                      <a:lnTo>
                        <a:pt x="9" y="18"/>
                      </a:lnTo>
                      <a:lnTo>
                        <a:pt x="9" y="13"/>
                      </a:lnTo>
                      <a:lnTo>
                        <a:pt x="13" y="13"/>
                      </a:lnTo>
                      <a:lnTo>
                        <a:pt x="17" y="9"/>
                      </a:lnTo>
                      <a:lnTo>
                        <a:pt x="22" y="9"/>
                      </a:lnTo>
                      <a:lnTo>
                        <a:pt x="22" y="5"/>
                      </a:lnTo>
                      <a:lnTo>
                        <a:pt x="27" y="5"/>
                      </a:lnTo>
                      <a:lnTo>
                        <a:pt x="31" y="5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40" y="0"/>
                      </a:lnTo>
                      <a:lnTo>
                        <a:pt x="44" y="0"/>
                      </a:lnTo>
                      <a:lnTo>
                        <a:pt x="48" y="0"/>
                      </a:lnTo>
                      <a:lnTo>
                        <a:pt x="53" y="0"/>
                      </a:lnTo>
                      <a:lnTo>
                        <a:pt x="57" y="0"/>
                      </a:lnTo>
                      <a:lnTo>
                        <a:pt x="57" y="5"/>
                      </a:lnTo>
                      <a:lnTo>
                        <a:pt x="62" y="5"/>
                      </a:lnTo>
                      <a:lnTo>
                        <a:pt x="66" y="5"/>
                      </a:lnTo>
                      <a:lnTo>
                        <a:pt x="66" y="9"/>
                      </a:lnTo>
                      <a:lnTo>
                        <a:pt x="70" y="9"/>
                      </a:lnTo>
                      <a:lnTo>
                        <a:pt x="70" y="13"/>
                      </a:lnTo>
                      <a:lnTo>
                        <a:pt x="75" y="13"/>
                      </a:lnTo>
                    </a:path>
                  </a:pathLst>
                </a:custGeom>
                <a:noFill/>
                <a:ln w="50800" cap="rnd">
                  <a:solidFill>
                    <a:srgbClr val="438E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86" name="Freeform 11"/>
                <p:cNvSpPr>
                  <a:spLocks/>
                </p:cNvSpPr>
                <p:nvPr/>
              </p:nvSpPr>
              <p:spPr bwMode="auto">
                <a:xfrm>
                  <a:off x="2774" y="977"/>
                  <a:ext cx="106" cy="204"/>
                </a:xfrm>
                <a:custGeom>
                  <a:avLst/>
                  <a:gdLst>
                    <a:gd name="T0" fmla="*/ 0 w 106"/>
                    <a:gd name="T1" fmla="*/ 0 h 204"/>
                    <a:gd name="T2" fmla="*/ 0 w 106"/>
                    <a:gd name="T3" fmla="*/ 0 h 204"/>
                    <a:gd name="T4" fmla="*/ 5 w 106"/>
                    <a:gd name="T5" fmla="*/ 0 h 204"/>
                    <a:gd name="T6" fmla="*/ 5 w 106"/>
                    <a:gd name="T7" fmla="*/ 5 h 204"/>
                    <a:gd name="T8" fmla="*/ 9 w 106"/>
                    <a:gd name="T9" fmla="*/ 5 h 204"/>
                    <a:gd name="T10" fmla="*/ 9 w 106"/>
                    <a:gd name="T11" fmla="*/ 9 h 204"/>
                    <a:gd name="T12" fmla="*/ 13 w 106"/>
                    <a:gd name="T13" fmla="*/ 9 h 204"/>
                    <a:gd name="T14" fmla="*/ 13 w 106"/>
                    <a:gd name="T15" fmla="*/ 13 h 204"/>
                    <a:gd name="T16" fmla="*/ 18 w 106"/>
                    <a:gd name="T17" fmla="*/ 13 h 204"/>
                    <a:gd name="T18" fmla="*/ 18 w 106"/>
                    <a:gd name="T19" fmla="*/ 18 h 204"/>
                    <a:gd name="T20" fmla="*/ 18 w 106"/>
                    <a:gd name="T21" fmla="*/ 22 h 204"/>
                    <a:gd name="T22" fmla="*/ 22 w 106"/>
                    <a:gd name="T23" fmla="*/ 22 h 204"/>
                    <a:gd name="T24" fmla="*/ 22 w 106"/>
                    <a:gd name="T25" fmla="*/ 27 h 204"/>
                    <a:gd name="T26" fmla="*/ 26 w 106"/>
                    <a:gd name="T27" fmla="*/ 27 h 204"/>
                    <a:gd name="T28" fmla="*/ 26 w 106"/>
                    <a:gd name="T29" fmla="*/ 31 h 204"/>
                    <a:gd name="T30" fmla="*/ 31 w 106"/>
                    <a:gd name="T31" fmla="*/ 36 h 204"/>
                    <a:gd name="T32" fmla="*/ 31 w 106"/>
                    <a:gd name="T33" fmla="*/ 40 h 204"/>
                    <a:gd name="T34" fmla="*/ 35 w 106"/>
                    <a:gd name="T35" fmla="*/ 40 h 204"/>
                    <a:gd name="T36" fmla="*/ 35 w 106"/>
                    <a:gd name="T37" fmla="*/ 44 h 204"/>
                    <a:gd name="T38" fmla="*/ 35 w 106"/>
                    <a:gd name="T39" fmla="*/ 49 h 204"/>
                    <a:gd name="T40" fmla="*/ 39 w 106"/>
                    <a:gd name="T41" fmla="*/ 49 h 204"/>
                    <a:gd name="T42" fmla="*/ 39 w 106"/>
                    <a:gd name="T43" fmla="*/ 53 h 204"/>
                    <a:gd name="T44" fmla="*/ 44 w 106"/>
                    <a:gd name="T45" fmla="*/ 53 h 204"/>
                    <a:gd name="T46" fmla="*/ 44 w 106"/>
                    <a:gd name="T47" fmla="*/ 57 h 204"/>
                    <a:gd name="T48" fmla="*/ 44 w 106"/>
                    <a:gd name="T49" fmla="*/ 62 h 204"/>
                    <a:gd name="T50" fmla="*/ 48 w 106"/>
                    <a:gd name="T51" fmla="*/ 62 h 204"/>
                    <a:gd name="T52" fmla="*/ 48 w 106"/>
                    <a:gd name="T53" fmla="*/ 66 h 204"/>
                    <a:gd name="T54" fmla="*/ 48 w 106"/>
                    <a:gd name="T55" fmla="*/ 71 h 204"/>
                    <a:gd name="T56" fmla="*/ 53 w 106"/>
                    <a:gd name="T57" fmla="*/ 71 h 204"/>
                    <a:gd name="T58" fmla="*/ 53 w 106"/>
                    <a:gd name="T59" fmla="*/ 75 h 204"/>
                    <a:gd name="T60" fmla="*/ 57 w 106"/>
                    <a:gd name="T61" fmla="*/ 80 h 204"/>
                    <a:gd name="T62" fmla="*/ 57 w 106"/>
                    <a:gd name="T63" fmla="*/ 84 h 204"/>
                    <a:gd name="T64" fmla="*/ 57 w 106"/>
                    <a:gd name="T65" fmla="*/ 88 h 204"/>
                    <a:gd name="T66" fmla="*/ 61 w 106"/>
                    <a:gd name="T67" fmla="*/ 93 h 204"/>
                    <a:gd name="T68" fmla="*/ 61 w 106"/>
                    <a:gd name="T69" fmla="*/ 97 h 204"/>
                    <a:gd name="T70" fmla="*/ 66 w 106"/>
                    <a:gd name="T71" fmla="*/ 102 h 204"/>
                    <a:gd name="T72" fmla="*/ 66 w 106"/>
                    <a:gd name="T73" fmla="*/ 106 h 204"/>
                    <a:gd name="T74" fmla="*/ 70 w 106"/>
                    <a:gd name="T75" fmla="*/ 110 h 204"/>
                    <a:gd name="T76" fmla="*/ 70 w 106"/>
                    <a:gd name="T77" fmla="*/ 115 h 204"/>
                    <a:gd name="T78" fmla="*/ 74 w 106"/>
                    <a:gd name="T79" fmla="*/ 119 h 204"/>
                    <a:gd name="T80" fmla="*/ 74 w 106"/>
                    <a:gd name="T81" fmla="*/ 123 h 204"/>
                    <a:gd name="T82" fmla="*/ 74 w 106"/>
                    <a:gd name="T83" fmla="*/ 128 h 204"/>
                    <a:gd name="T84" fmla="*/ 79 w 106"/>
                    <a:gd name="T85" fmla="*/ 132 h 204"/>
                    <a:gd name="T86" fmla="*/ 79 w 106"/>
                    <a:gd name="T87" fmla="*/ 137 h 204"/>
                    <a:gd name="T88" fmla="*/ 83 w 106"/>
                    <a:gd name="T89" fmla="*/ 141 h 204"/>
                    <a:gd name="T90" fmla="*/ 83 w 106"/>
                    <a:gd name="T91" fmla="*/ 146 h 204"/>
                    <a:gd name="T92" fmla="*/ 83 w 106"/>
                    <a:gd name="T93" fmla="*/ 150 h 204"/>
                    <a:gd name="T94" fmla="*/ 87 w 106"/>
                    <a:gd name="T95" fmla="*/ 154 h 204"/>
                    <a:gd name="T96" fmla="*/ 87 w 106"/>
                    <a:gd name="T97" fmla="*/ 159 h 204"/>
                    <a:gd name="T98" fmla="*/ 87 w 106"/>
                    <a:gd name="T99" fmla="*/ 163 h 204"/>
                    <a:gd name="T100" fmla="*/ 92 w 106"/>
                    <a:gd name="T101" fmla="*/ 163 h 204"/>
                    <a:gd name="T102" fmla="*/ 92 w 106"/>
                    <a:gd name="T103" fmla="*/ 167 h 204"/>
                    <a:gd name="T104" fmla="*/ 92 w 106"/>
                    <a:gd name="T105" fmla="*/ 172 h 204"/>
                    <a:gd name="T106" fmla="*/ 96 w 106"/>
                    <a:gd name="T107" fmla="*/ 177 h 204"/>
                    <a:gd name="T108" fmla="*/ 96 w 106"/>
                    <a:gd name="T109" fmla="*/ 181 h 204"/>
                    <a:gd name="T110" fmla="*/ 100 w 106"/>
                    <a:gd name="T111" fmla="*/ 185 h 204"/>
                    <a:gd name="T112" fmla="*/ 100 w 106"/>
                    <a:gd name="T113" fmla="*/ 190 h 204"/>
                    <a:gd name="T114" fmla="*/ 100 w 106"/>
                    <a:gd name="T115" fmla="*/ 194 h 204"/>
                    <a:gd name="T116" fmla="*/ 100 w 106"/>
                    <a:gd name="T117" fmla="*/ 198 h 204"/>
                    <a:gd name="T118" fmla="*/ 105 w 106"/>
                    <a:gd name="T119" fmla="*/ 198 h 204"/>
                    <a:gd name="T120" fmla="*/ 105 w 106"/>
                    <a:gd name="T121" fmla="*/ 203 h 204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06"/>
                    <a:gd name="T184" fmla="*/ 0 h 204"/>
                    <a:gd name="T185" fmla="*/ 106 w 106"/>
                    <a:gd name="T186" fmla="*/ 204 h 204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06" h="20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9" y="5"/>
                      </a:lnTo>
                      <a:lnTo>
                        <a:pt x="9" y="9"/>
                      </a:lnTo>
                      <a:lnTo>
                        <a:pt x="13" y="9"/>
                      </a:lnTo>
                      <a:lnTo>
                        <a:pt x="13" y="13"/>
                      </a:lnTo>
                      <a:lnTo>
                        <a:pt x="18" y="13"/>
                      </a:lnTo>
                      <a:lnTo>
                        <a:pt x="18" y="18"/>
                      </a:lnTo>
                      <a:lnTo>
                        <a:pt x="18" y="22"/>
                      </a:lnTo>
                      <a:lnTo>
                        <a:pt x="22" y="22"/>
                      </a:lnTo>
                      <a:lnTo>
                        <a:pt x="22" y="27"/>
                      </a:lnTo>
                      <a:lnTo>
                        <a:pt x="26" y="27"/>
                      </a:lnTo>
                      <a:lnTo>
                        <a:pt x="26" y="31"/>
                      </a:lnTo>
                      <a:lnTo>
                        <a:pt x="31" y="36"/>
                      </a:lnTo>
                      <a:lnTo>
                        <a:pt x="31" y="40"/>
                      </a:lnTo>
                      <a:lnTo>
                        <a:pt x="35" y="40"/>
                      </a:lnTo>
                      <a:lnTo>
                        <a:pt x="35" y="44"/>
                      </a:lnTo>
                      <a:lnTo>
                        <a:pt x="35" y="49"/>
                      </a:lnTo>
                      <a:lnTo>
                        <a:pt x="39" y="49"/>
                      </a:lnTo>
                      <a:lnTo>
                        <a:pt x="39" y="53"/>
                      </a:lnTo>
                      <a:lnTo>
                        <a:pt x="44" y="53"/>
                      </a:lnTo>
                      <a:lnTo>
                        <a:pt x="44" y="57"/>
                      </a:lnTo>
                      <a:lnTo>
                        <a:pt x="44" y="62"/>
                      </a:lnTo>
                      <a:lnTo>
                        <a:pt x="48" y="62"/>
                      </a:lnTo>
                      <a:lnTo>
                        <a:pt x="48" y="66"/>
                      </a:lnTo>
                      <a:lnTo>
                        <a:pt x="48" y="71"/>
                      </a:lnTo>
                      <a:lnTo>
                        <a:pt x="53" y="71"/>
                      </a:lnTo>
                      <a:lnTo>
                        <a:pt x="53" y="75"/>
                      </a:lnTo>
                      <a:lnTo>
                        <a:pt x="57" y="80"/>
                      </a:lnTo>
                      <a:lnTo>
                        <a:pt x="57" y="84"/>
                      </a:lnTo>
                      <a:lnTo>
                        <a:pt x="57" y="88"/>
                      </a:lnTo>
                      <a:lnTo>
                        <a:pt x="61" y="93"/>
                      </a:lnTo>
                      <a:lnTo>
                        <a:pt x="61" y="97"/>
                      </a:lnTo>
                      <a:lnTo>
                        <a:pt x="66" y="102"/>
                      </a:lnTo>
                      <a:lnTo>
                        <a:pt x="66" y="106"/>
                      </a:lnTo>
                      <a:lnTo>
                        <a:pt x="70" y="110"/>
                      </a:lnTo>
                      <a:lnTo>
                        <a:pt x="70" y="115"/>
                      </a:lnTo>
                      <a:lnTo>
                        <a:pt x="74" y="119"/>
                      </a:lnTo>
                      <a:lnTo>
                        <a:pt x="74" y="123"/>
                      </a:lnTo>
                      <a:lnTo>
                        <a:pt x="74" y="128"/>
                      </a:lnTo>
                      <a:lnTo>
                        <a:pt x="79" y="132"/>
                      </a:lnTo>
                      <a:lnTo>
                        <a:pt x="79" y="137"/>
                      </a:lnTo>
                      <a:lnTo>
                        <a:pt x="83" y="141"/>
                      </a:lnTo>
                      <a:lnTo>
                        <a:pt x="83" y="146"/>
                      </a:lnTo>
                      <a:lnTo>
                        <a:pt x="83" y="150"/>
                      </a:lnTo>
                      <a:lnTo>
                        <a:pt x="87" y="154"/>
                      </a:lnTo>
                      <a:lnTo>
                        <a:pt x="87" y="159"/>
                      </a:lnTo>
                      <a:lnTo>
                        <a:pt x="87" y="163"/>
                      </a:lnTo>
                      <a:lnTo>
                        <a:pt x="92" y="163"/>
                      </a:lnTo>
                      <a:lnTo>
                        <a:pt x="92" y="167"/>
                      </a:lnTo>
                      <a:lnTo>
                        <a:pt x="92" y="172"/>
                      </a:lnTo>
                      <a:lnTo>
                        <a:pt x="96" y="177"/>
                      </a:lnTo>
                      <a:lnTo>
                        <a:pt x="96" y="181"/>
                      </a:lnTo>
                      <a:lnTo>
                        <a:pt x="100" y="185"/>
                      </a:lnTo>
                      <a:lnTo>
                        <a:pt x="100" y="190"/>
                      </a:lnTo>
                      <a:lnTo>
                        <a:pt x="100" y="194"/>
                      </a:lnTo>
                      <a:lnTo>
                        <a:pt x="100" y="198"/>
                      </a:lnTo>
                      <a:lnTo>
                        <a:pt x="105" y="198"/>
                      </a:lnTo>
                      <a:lnTo>
                        <a:pt x="105" y="203"/>
                      </a:lnTo>
                    </a:path>
                  </a:pathLst>
                </a:custGeom>
                <a:noFill/>
                <a:ln w="50800" cap="rnd">
                  <a:solidFill>
                    <a:srgbClr val="438E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87" name="Freeform 12"/>
                <p:cNvSpPr>
                  <a:spLocks/>
                </p:cNvSpPr>
                <p:nvPr/>
              </p:nvSpPr>
              <p:spPr bwMode="auto">
                <a:xfrm>
                  <a:off x="2879" y="1180"/>
                  <a:ext cx="317" cy="597"/>
                </a:xfrm>
                <a:custGeom>
                  <a:avLst/>
                  <a:gdLst>
                    <a:gd name="T0" fmla="*/ 0 w 317"/>
                    <a:gd name="T1" fmla="*/ 0 h 597"/>
                    <a:gd name="T2" fmla="*/ 0 w 317"/>
                    <a:gd name="T3" fmla="*/ 9 h 597"/>
                    <a:gd name="T4" fmla="*/ 5 w 317"/>
                    <a:gd name="T5" fmla="*/ 13 h 597"/>
                    <a:gd name="T6" fmla="*/ 9 w 317"/>
                    <a:gd name="T7" fmla="*/ 26 h 597"/>
                    <a:gd name="T8" fmla="*/ 13 w 317"/>
                    <a:gd name="T9" fmla="*/ 35 h 597"/>
                    <a:gd name="T10" fmla="*/ 13 w 317"/>
                    <a:gd name="T11" fmla="*/ 44 h 597"/>
                    <a:gd name="T12" fmla="*/ 17 w 317"/>
                    <a:gd name="T13" fmla="*/ 48 h 597"/>
                    <a:gd name="T14" fmla="*/ 22 w 317"/>
                    <a:gd name="T15" fmla="*/ 57 h 597"/>
                    <a:gd name="T16" fmla="*/ 22 w 317"/>
                    <a:gd name="T17" fmla="*/ 66 h 597"/>
                    <a:gd name="T18" fmla="*/ 26 w 317"/>
                    <a:gd name="T19" fmla="*/ 74 h 597"/>
                    <a:gd name="T20" fmla="*/ 30 w 317"/>
                    <a:gd name="T21" fmla="*/ 87 h 597"/>
                    <a:gd name="T22" fmla="*/ 35 w 317"/>
                    <a:gd name="T23" fmla="*/ 92 h 597"/>
                    <a:gd name="T24" fmla="*/ 35 w 317"/>
                    <a:gd name="T25" fmla="*/ 101 h 597"/>
                    <a:gd name="T26" fmla="*/ 40 w 317"/>
                    <a:gd name="T27" fmla="*/ 110 h 597"/>
                    <a:gd name="T28" fmla="*/ 44 w 317"/>
                    <a:gd name="T29" fmla="*/ 118 h 597"/>
                    <a:gd name="T30" fmla="*/ 44 w 317"/>
                    <a:gd name="T31" fmla="*/ 127 h 597"/>
                    <a:gd name="T32" fmla="*/ 48 w 317"/>
                    <a:gd name="T33" fmla="*/ 140 h 597"/>
                    <a:gd name="T34" fmla="*/ 53 w 317"/>
                    <a:gd name="T35" fmla="*/ 158 h 597"/>
                    <a:gd name="T36" fmla="*/ 57 w 317"/>
                    <a:gd name="T37" fmla="*/ 167 h 597"/>
                    <a:gd name="T38" fmla="*/ 61 w 317"/>
                    <a:gd name="T39" fmla="*/ 175 h 597"/>
                    <a:gd name="T40" fmla="*/ 66 w 317"/>
                    <a:gd name="T41" fmla="*/ 184 h 597"/>
                    <a:gd name="T42" fmla="*/ 70 w 317"/>
                    <a:gd name="T43" fmla="*/ 202 h 597"/>
                    <a:gd name="T44" fmla="*/ 75 w 317"/>
                    <a:gd name="T45" fmla="*/ 210 h 597"/>
                    <a:gd name="T46" fmla="*/ 75 w 317"/>
                    <a:gd name="T47" fmla="*/ 219 h 597"/>
                    <a:gd name="T48" fmla="*/ 79 w 317"/>
                    <a:gd name="T49" fmla="*/ 223 h 597"/>
                    <a:gd name="T50" fmla="*/ 83 w 317"/>
                    <a:gd name="T51" fmla="*/ 232 h 597"/>
                    <a:gd name="T52" fmla="*/ 83 w 317"/>
                    <a:gd name="T53" fmla="*/ 241 h 597"/>
                    <a:gd name="T54" fmla="*/ 88 w 317"/>
                    <a:gd name="T55" fmla="*/ 250 h 597"/>
                    <a:gd name="T56" fmla="*/ 92 w 317"/>
                    <a:gd name="T57" fmla="*/ 263 h 597"/>
                    <a:gd name="T58" fmla="*/ 96 w 317"/>
                    <a:gd name="T59" fmla="*/ 272 h 597"/>
                    <a:gd name="T60" fmla="*/ 106 w 317"/>
                    <a:gd name="T61" fmla="*/ 293 h 597"/>
                    <a:gd name="T62" fmla="*/ 110 w 317"/>
                    <a:gd name="T63" fmla="*/ 307 h 597"/>
                    <a:gd name="T64" fmla="*/ 114 w 317"/>
                    <a:gd name="T65" fmla="*/ 311 h 597"/>
                    <a:gd name="T66" fmla="*/ 114 w 317"/>
                    <a:gd name="T67" fmla="*/ 320 h 597"/>
                    <a:gd name="T68" fmla="*/ 119 w 317"/>
                    <a:gd name="T69" fmla="*/ 329 h 597"/>
                    <a:gd name="T70" fmla="*/ 123 w 317"/>
                    <a:gd name="T71" fmla="*/ 342 h 597"/>
                    <a:gd name="T72" fmla="*/ 127 w 317"/>
                    <a:gd name="T73" fmla="*/ 355 h 597"/>
                    <a:gd name="T74" fmla="*/ 132 w 317"/>
                    <a:gd name="T75" fmla="*/ 364 h 597"/>
                    <a:gd name="T76" fmla="*/ 136 w 317"/>
                    <a:gd name="T77" fmla="*/ 373 h 597"/>
                    <a:gd name="T78" fmla="*/ 141 w 317"/>
                    <a:gd name="T79" fmla="*/ 386 h 597"/>
                    <a:gd name="T80" fmla="*/ 145 w 317"/>
                    <a:gd name="T81" fmla="*/ 390 h 597"/>
                    <a:gd name="T82" fmla="*/ 154 w 317"/>
                    <a:gd name="T83" fmla="*/ 408 h 597"/>
                    <a:gd name="T84" fmla="*/ 158 w 317"/>
                    <a:gd name="T85" fmla="*/ 416 h 597"/>
                    <a:gd name="T86" fmla="*/ 162 w 317"/>
                    <a:gd name="T87" fmla="*/ 425 h 597"/>
                    <a:gd name="T88" fmla="*/ 180 w 317"/>
                    <a:gd name="T89" fmla="*/ 452 h 597"/>
                    <a:gd name="T90" fmla="*/ 180 w 317"/>
                    <a:gd name="T91" fmla="*/ 460 h 597"/>
                    <a:gd name="T92" fmla="*/ 193 w 317"/>
                    <a:gd name="T93" fmla="*/ 478 h 597"/>
                    <a:gd name="T94" fmla="*/ 215 w 317"/>
                    <a:gd name="T95" fmla="*/ 513 h 597"/>
                    <a:gd name="T96" fmla="*/ 233 w 317"/>
                    <a:gd name="T97" fmla="*/ 530 h 597"/>
                    <a:gd name="T98" fmla="*/ 241 w 317"/>
                    <a:gd name="T99" fmla="*/ 543 h 597"/>
                    <a:gd name="T100" fmla="*/ 255 w 317"/>
                    <a:gd name="T101" fmla="*/ 557 h 597"/>
                    <a:gd name="T102" fmla="*/ 290 w 317"/>
                    <a:gd name="T103" fmla="*/ 579 h 597"/>
                    <a:gd name="T104" fmla="*/ 316 w 317"/>
                    <a:gd name="T105" fmla="*/ 596 h 597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317"/>
                    <a:gd name="T160" fmla="*/ 0 h 597"/>
                    <a:gd name="T161" fmla="*/ 317 w 317"/>
                    <a:gd name="T162" fmla="*/ 597 h 597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317" h="59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9"/>
                      </a:lnTo>
                      <a:lnTo>
                        <a:pt x="5" y="9"/>
                      </a:lnTo>
                      <a:lnTo>
                        <a:pt x="5" y="13"/>
                      </a:lnTo>
                      <a:lnTo>
                        <a:pt x="9" y="22"/>
                      </a:lnTo>
                      <a:lnTo>
                        <a:pt x="9" y="26"/>
                      </a:lnTo>
                      <a:lnTo>
                        <a:pt x="9" y="31"/>
                      </a:lnTo>
                      <a:lnTo>
                        <a:pt x="13" y="35"/>
                      </a:lnTo>
                      <a:lnTo>
                        <a:pt x="13" y="39"/>
                      </a:lnTo>
                      <a:lnTo>
                        <a:pt x="13" y="44"/>
                      </a:lnTo>
                      <a:lnTo>
                        <a:pt x="17" y="44"/>
                      </a:lnTo>
                      <a:lnTo>
                        <a:pt x="17" y="48"/>
                      </a:lnTo>
                      <a:lnTo>
                        <a:pt x="17" y="53"/>
                      </a:lnTo>
                      <a:lnTo>
                        <a:pt x="22" y="57"/>
                      </a:lnTo>
                      <a:lnTo>
                        <a:pt x="22" y="61"/>
                      </a:lnTo>
                      <a:lnTo>
                        <a:pt x="22" y="66"/>
                      </a:lnTo>
                      <a:lnTo>
                        <a:pt x="26" y="70"/>
                      </a:lnTo>
                      <a:lnTo>
                        <a:pt x="26" y="74"/>
                      </a:lnTo>
                      <a:lnTo>
                        <a:pt x="30" y="83"/>
                      </a:lnTo>
                      <a:lnTo>
                        <a:pt x="30" y="87"/>
                      </a:lnTo>
                      <a:lnTo>
                        <a:pt x="30" y="92"/>
                      </a:lnTo>
                      <a:lnTo>
                        <a:pt x="35" y="92"/>
                      </a:lnTo>
                      <a:lnTo>
                        <a:pt x="35" y="96"/>
                      </a:lnTo>
                      <a:lnTo>
                        <a:pt x="35" y="101"/>
                      </a:lnTo>
                      <a:lnTo>
                        <a:pt x="35" y="105"/>
                      </a:lnTo>
                      <a:lnTo>
                        <a:pt x="40" y="110"/>
                      </a:lnTo>
                      <a:lnTo>
                        <a:pt x="40" y="114"/>
                      </a:lnTo>
                      <a:lnTo>
                        <a:pt x="44" y="118"/>
                      </a:lnTo>
                      <a:lnTo>
                        <a:pt x="44" y="123"/>
                      </a:lnTo>
                      <a:lnTo>
                        <a:pt x="44" y="127"/>
                      </a:lnTo>
                      <a:lnTo>
                        <a:pt x="48" y="136"/>
                      </a:lnTo>
                      <a:lnTo>
                        <a:pt x="48" y="140"/>
                      </a:lnTo>
                      <a:lnTo>
                        <a:pt x="53" y="149"/>
                      </a:lnTo>
                      <a:lnTo>
                        <a:pt x="53" y="158"/>
                      </a:lnTo>
                      <a:lnTo>
                        <a:pt x="57" y="162"/>
                      </a:lnTo>
                      <a:lnTo>
                        <a:pt x="57" y="167"/>
                      </a:lnTo>
                      <a:lnTo>
                        <a:pt x="61" y="171"/>
                      </a:lnTo>
                      <a:lnTo>
                        <a:pt x="61" y="175"/>
                      </a:lnTo>
                      <a:lnTo>
                        <a:pt x="61" y="180"/>
                      </a:lnTo>
                      <a:lnTo>
                        <a:pt x="66" y="184"/>
                      </a:lnTo>
                      <a:lnTo>
                        <a:pt x="66" y="188"/>
                      </a:lnTo>
                      <a:lnTo>
                        <a:pt x="70" y="202"/>
                      </a:lnTo>
                      <a:lnTo>
                        <a:pt x="70" y="206"/>
                      </a:lnTo>
                      <a:lnTo>
                        <a:pt x="75" y="210"/>
                      </a:lnTo>
                      <a:lnTo>
                        <a:pt x="75" y="215"/>
                      </a:lnTo>
                      <a:lnTo>
                        <a:pt x="75" y="219"/>
                      </a:lnTo>
                      <a:lnTo>
                        <a:pt x="79" y="219"/>
                      </a:lnTo>
                      <a:lnTo>
                        <a:pt x="79" y="223"/>
                      </a:lnTo>
                      <a:lnTo>
                        <a:pt x="79" y="228"/>
                      </a:lnTo>
                      <a:lnTo>
                        <a:pt x="83" y="232"/>
                      </a:lnTo>
                      <a:lnTo>
                        <a:pt x="83" y="237"/>
                      </a:lnTo>
                      <a:lnTo>
                        <a:pt x="83" y="241"/>
                      </a:lnTo>
                      <a:lnTo>
                        <a:pt x="88" y="245"/>
                      </a:lnTo>
                      <a:lnTo>
                        <a:pt x="88" y="250"/>
                      </a:lnTo>
                      <a:lnTo>
                        <a:pt x="88" y="254"/>
                      </a:lnTo>
                      <a:lnTo>
                        <a:pt x="92" y="263"/>
                      </a:lnTo>
                      <a:lnTo>
                        <a:pt x="96" y="267"/>
                      </a:lnTo>
                      <a:lnTo>
                        <a:pt x="96" y="272"/>
                      </a:lnTo>
                      <a:lnTo>
                        <a:pt x="101" y="285"/>
                      </a:lnTo>
                      <a:lnTo>
                        <a:pt x="106" y="293"/>
                      </a:lnTo>
                      <a:lnTo>
                        <a:pt x="110" y="303"/>
                      </a:lnTo>
                      <a:lnTo>
                        <a:pt x="110" y="307"/>
                      </a:lnTo>
                      <a:lnTo>
                        <a:pt x="110" y="311"/>
                      </a:lnTo>
                      <a:lnTo>
                        <a:pt x="114" y="311"/>
                      </a:lnTo>
                      <a:lnTo>
                        <a:pt x="114" y="316"/>
                      </a:lnTo>
                      <a:lnTo>
                        <a:pt x="114" y="320"/>
                      </a:lnTo>
                      <a:lnTo>
                        <a:pt x="119" y="324"/>
                      </a:lnTo>
                      <a:lnTo>
                        <a:pt x="119" y="329"/>
                      </a:lnTo>
                      <a:lnTo>
                        <a:pt x="119" y="333"/>
                      </a:lnTo>
                      <a:lnTo>
                        <a:pt x="123" y="342"/>
                      </a:lnTo>
                      <a:lnTo>
                        <a:pt x="127" y="346"/>
                      </a:lnTo>
                      <a:lnTo>
                        <a:pt x="127" y="355"/>
                      </a:lnTo>
                      <a:lnTo>
                        <a:pt x="132" y="355"/>
                      </a:lnTo>
                      <a:lnTo>
                        <a:pt x="132" y="364"/>
                      </a:lnTo>
                      <a:lnTo>
                        <a:pt x="136" y="368"/>
                      </a:lnTo>
                      <a:lnTo>
                        <a:pt x="136" y="373"/>
                      </a:lnTo>
                      <a:lnTo>
                        <a:pt x="141" y="381"/>
                      </a:lnTo>
                      <a:lnTo>
                        <a:pt x="141" y="386"/>
                      </a:lnTo>
                      <a:lnTo>
                        <a:pt x="145" y="386"/>
                      </a:lnTo>
                      <a:lnTo>
                        <a:pt x="145" y="390"/>
                      </a:lnTo>
                      <a:lnTo>
                        <a:pt x="154" y="403"/>
                      </a:lnTo>
                      <a:lnTo>
                        <a:pt x="154" y="408"/>
                      </a:lnTo>
                      <a:lnTo>
                        <a:pt x="158" y="412"/>
                      </a:lnTo>
                      <a:lnTo>
                        <a:pt x="158" y="416"/>
                      </a:lnTo>
                      <a:lnTo>
                        <a:pt x="162" y="421"/>
                      </a:lnTo>
                      <a:lnTo>
                        <a:pt x="162" y="425"/>
                      </a:lnTo>
                      <a:lnTo>
                        <a:pt x="171" y="438"/>
                      </a:lnTo>
                      <a:lnTo>
                        <a:pt x="180" y="452"/>
                      </a:lnTo>
                      <a:lnTo>
                        <a:pt x="180" y="456"/>
                      </a:lnTo>
                      <a:lnTo>
                        <a:pt x="180" y="460"/>
                      </a:lnTo>
                      <a:lnTo>
                        <a:pt x="189" y="473"/>
                      </a:lnTo>
                      <a:lnTo>
                        <a:pt x="193" y="478"/>
                      </a:lnTo>
                      <a:lnTo>
                        <a:pt x="215" y="509"/>
                      </a:lnTo>
                      <a:lnTo>
                        <a:pt x="215" y="513"/>
                      </a:lnTo>
                      <a:lnTo>
                        <a:pt x="224" y="522"/>
                      </a:lnTo>
                      <a:lnTo>
                        <a:pt x="233" y="530"/>
                      </a:lnTo>
                      <a:lnTo>
                        <a:pt x="237" y="539"/>
                      </a:lnTo>
                      <a:lnTo>
                        <a:pt x="241" y="543"/>
                      </a:lnTo>
                      <a:lnTo>
                        <a:pt x="246" y="548"/>
                      </a:lnTo>
                      <a:lnTo>
                        <a:pt x="255" y="557"/>
                      </a:lnTo>
                      <a:lnTo>
                        <a:pt x="264" y="566"/>
                      </a:lnTo>
                      <a:lnTo>
                        <a:pt x="290" y="579"/>
                      </a:lnTo>
                      <a:lnTo>
                        <a:pt x="294" y="583"/>
                      </a:lnTo>
                      <a:lnTo>
                        <a:pt x="316" y="596"/>
                      </a:lnTo>
                    </a:path>
                  </a:pathLst>
                </a:custGeom>
                <a:noFill/>
                <a:ln w="50800" cap="rnd">
                  <a:solidFill>
                    <a:srgbClr val="438E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88" name="Freeform 13"/>
                <p:cNvSpPr>
                  <a:spLocks/>
                </p:cNvSpPr>
                <p:nvPr/>
              </p:nvSpPr>
              <p:spPr bwMode="auto">
                <a:xfrm>
                  <a:off x="3195" y="1776"/>
                  <a:ext cx="155" cy="33"/>
                </a:xfrm>
                <a:custGeom>
                  <a:avLst/>
                  <a:gdLst>
                    <a:gd name="T0" fmla="*/ 0 w 155"/>
                    <a:gd name="T1" fmla="*/ 0 h 33"/>
                    <a:gd name="T2" fmla="*/ 5 w 155"/>
                    <a:gd name="T3" fmla="*/ 0 h 33"/>
                    <a:gd name="T4" fmla="*/ 13 w 155"/>
                    <a:gd name="T5" fmla="*/ 5 h 33"/>
                    <a:gd name="T6" fmla="*/ 75 w 155"/>
                    <a:gd name="T7" fmla="*/ 23 h 33"/>
                    <a:gd name="T8" fmla="*/ 154 w 155"/>
                    <a:gd name="T9" fmla="*/ 32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5"/>
                    <a:gd name="T16" fmla="*/ 0 h 33"/>
                    <a:gd name="T17" fmla="*/ 155 w 155"/>
                    <a:gd name="T18" fmla="*/ 33 h 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5" h="33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13" y="5"/>
                      </a:lnTo>
                      <a:lnTo>
                        <a:pt x="75" y="23"/>
                      </a:lnTo>
                      <a:lnTo>
                        <a:pt x="154" y="32"/>
                      </a:lnTo>
                    </a:path>
                  </a:pathLst>
                </a:custGeom>
                <a:noFill/>
                <a:ln w="50800" cap="rnd">
                  <a:solidFill>
                    <a:srgbClr val="438E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782" name="Line 14"/>
              <p:cNvSpPr>
                <a:spLocks noChangeShapeType="1"/>
              </p:cNvSpPr>
              <p:nvPr/>
            </p:nvSpPr>
            <p:spPr bwMode="auto">
              <a:xfrm>
                <a:off x="2740" y="966"/>
                <a:ext cx="0" cy="8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0772" name="Group 15"/>
            <p:cNvGrpSpPr>
              <a:grpSpLocks/>
            </p:cNvGrpSpPr>
            <p:nvPr/>
          </p:nvGrpSpPr>
          <p:grpSpPr bwMode="auto">
            <a:xfrm>
              <a:off x="2512" y="964"/>
              <a:ext cx="1195" cy="901"/>
              <a:chOff x="2512" y="964"/>
              <a:chExt cx="1195" cy="901"/>
            </a:xfrm>
          </p:grpSpPr>
          <p:grpSp>
            <p:nvGrpSpPr>
              <p:cNvPr id="30773" name="Group 16"/>
              <p:cNvGrpSpPr>
                <a:grpSpLocks/>
              </p:cNvGrpSpPr>
              <p:nvPr/>
            </p:nvGrpSpPr>
            <p:grpSpPr bwMode="auto">
              <a:xfrm>
                <a:off x="2512" y="964"/>
                <a:ext cx="1195" cy="845"/>
                <a:chOff x="2512" y="964"/>
                <a:chExt cx="1195" cy="845"/>
              </a:xfrm>
            </p:grpSpPr>
            <p:sp>
              <p:nvSpPr>
                <p:cNvPr id="30775" name="Freeform 17"/>
                <p:cNvSpPr>
                  <a:spLocks/>
                </p:cNvSpPr>
                <p:nvPr/>
              </p:nvSpPr>
              <p:spPr bwMode="auto">
                <a:xfrm>
                  <a:off x="2512" y="1201"/>
                  <a:ext cx="444" cy="608"/>
                </a:xfrm>
                <a:custGeom>
                  <a:avLst/>
                  <a:gdLst>
                    <a:gd name="T0" fmla="*/ 48 w 444"/>
                    <a:gd name="T1" fmla="*/ 598 h 608"/>
                    <a:gd name="T2" fmla="*/ 145 w 444"/>
                    <a:gd name="T3" fmla="*/ 572 h 608"/>
                    <a:gd name="T4" fmla="*/ 167 w 444"/>
                    <a:gd name="T5" fmla="*/ 559 h 608"/>
                    <a:gd name="T6" fmla="*/ 188 w 444"/>
                    <a:gd name="T7" fmla="*/ 541 h 608"/>
                    <a:gd name="T8" fmla="*/ 197 w 444"/>
                    <a:gd name="T9" fmla="*/ 537 h 608"/>
                    <a:gd name="T10" fmla="*/ 206 w 444"/>
                    <a:gd name="T11" fmla="*/ 523 h 608"/>
                    <a:gd name="T12" fmla="*/ 215 w 444"/>
                    <a:gd name="T13" fmla="*/ 515 h 608"/>
                    <a:gd name="T14" fmla="*/ 223 w 444"/>
                    <a:gd name="T15" fmla="*/ 506 h 608"/>
                    <a:gd name="T16" fmla="*/ 232 w 444"/>
                    <a:gd name="T17" fmla="*/ 497 h 608"/>
                    <a:gd name="T18" fmla="*/ 241 w 444"/>
                    <a:gd name="T19" fmla="*/ 484 h 608"/>
                    <a:gd name="T20" fmla="*/ 259 w 444"/>
                    <a:gd name="T21" fmla="*/ 462 h 608"/>
                    <a:gd name="T22" fmla="*/ 272 w 444"/>
                    <a:gd name="T23" fmla="*/ 436 h 608"/>
                    <a:gd name="T24" fmla="*/ 276 w 444"/>
                    <a:gd name="T25" fmla="*/ 431 h 608"/>
                    <a:gd name="T26" fmla="*/ 280 w 444"/>
                    <a:gd name="T27" fmla="*/ 418 h 608"/>
                    <a:gd name="T28" fmla="*/ 294 w 444"/>
                    <a:gd name="T29" fmla="*/ 396 h 608"/>
                    <a:gd name="T30" fmla="*/ 298 w 444"/>
                    <a:gd name="T31" fmla="*/ 387 h 608"/>
                    <a:gd name="T32" fmla="*/ 302 w 444"/>
                    <a:gd name="T33" fmla="*/ 374 h 608"/>
                    <a:gd name="T34" fmla="*/ 307 w 444"/>
                    <a:gd name="T35" fmla="*/ 365 h 608"/>
                    <a:gd name="T36" fmla="*/ 315 w 444"/>
                    <a:gd name="T37" fmla="*/ 352 h 608"/>
                    <a:gd name="T38" fmla="*/ 320 w 444"/>
                    <a:gd name="T39" fmla="*/ 339 h 608"/>
                    <a:gd name="T40" fmla="*/ 325 w 444"/>
                    <a:gd name="T41" fmla="*/ 334 h 608"/>
                    <a:gd name="T42" fmla="*/ 325 w 444"/>
                    <a:gd name="T43" fmla="*/ 326 h 608"/>
                    <a:gd name="T44" fmla="*/ 329 w 444"/>
                    <a:gd name="T45" fmla="*/ 312 h 608"/>
                    <a:gd name="T46" fmla="*/ 333 w 444"/>
                    <a:gd name="T47" fmla="*/ 304 h 608"/>
                    <a:gd name="T48" fmla="*/ 338 w 444"/>
                    <a:gd name="T49" fmla="*/ 299 h 608"/>
                    <a:gd name="T50" fmla="*/ 342 w 444"/>
                    <a:gd name="T51" fmla="*/ 282 h 608"/>
                    <a:gd name="T52" fmla="*/ 346 w 444"/>
                    <a:gd name="T53" fmla="*/ 273 h 608"/>
                    <a:gd name="T54" fmla="*/ 351 w 444"/>
                    <a:gd name="T55" fmla="*/ 264 h 608"/>
                    <a:gd name="T56" fmla="*/ 355 w 444"/>
                    <a:gd name="T57" fmla="*/ 251 h 608"/>
                    <a:gd name="T58" fmla="*/ 359 w 444"/>
                    <a:gd name="T59" fmla="*/ 242 h 608"/>
                    <a:gd name="T60" fmla="*/ 364 w 444"/>
                    <a:gd name="T61" fmla="*/ 229 h 608"/>
                    <a:gd name="T62" fmla="*/ 368 w 444"/>
                    <a:gd name="T63" fmla="*/ 220 h 608"/>
                    <a:gd name="T64" fmla="*/ 368 w 444"/>
                    <a:gd name="T65" fmla="*/ 211 h 608"/>
                    <a:gd name="T66" fmla="*/ 373 w 444"/>
                    <a:gd name="T67" fmla="*/ 198 h 608"/>
                    <a:gd name="T68" fmla="*/ 377 w 444"/>
                    <a:gd name="T69" fmla="*/ 194 h 608"/>
                    <a:gd name="T70" fmla="*/ 381 w 444"/>
                    <a:gd name="T71" fmla="*/ 185 h 608"/>
                    <a:gd name="T72" fmla="*/ 386 w 444"/>
                    <a:gd name="T73" fmla="*/ 172 h 608"/>
                    <a:gd name="T74" fmla="*/ 386 w 444"/>
                    <a:gd name="T75" fmla="*/ 163 h 608"/>
                    <a:gd name="T76" fmla="*/ 390 w 444"/>
                    <a:gd name="T77" fmla="*/ 154 h 608"/>
                    <a:gd name="T78" fmla="*/ 394 w 444"/>
                    <a:gd name="T79" fmla="*/ 145 h 608"/>
                    <a:gd name="T80" fmla="*/ 394 w 444"/>
                    <a:gd name="T81" fmla="*/ 136 h 608"/>
                    <a:gd name="T82" fmla="*/ 399 w 444"/>
                    <a:gd name="T83" fmla="*/ 128 h 608"/>
                    <a:gd name="T84" fmla="*/ 404 w 444"/>
                    <a:gd name="T85" fmla="*/ 123 h 608"/>
                    <a:gd name="T86" fmla="*/ 404 w 444"/>
                    <a:gd name="T87" fmla="*/ 115 h 608"/>
                    <a:gd name="T88" fmla="*/ 408 w 444"/>
                    <a:gd name="T89" fmla="*/ 105 h 608"/>
                    <a:gd name="T90" fmla="*/ 408 w 444"/>
                    <a:gd name="T91" fmla="*/ 97 h 608"/>
                    <a:gd name="T92" fmla="*/ 412 w 444"/>
                    <a:gd name="T93" fmla="*/ 92 h 608"/>
                    <a:gd name="T94" fmla="*/ 412 w 444"/>
                    <a:gd name="T95" fmla="*/ 84 h 608"/>
                    <a:gd name="T96" fmla="*/ 417 w 444"/>
                    <a:gd name="T97" fmla="*/ 79 h 608"/>
                    <a:gd name="T98" fmla="*/ 421 w 444"/>
                    <a:gd name="T99" fmla="*/ 70 h 608"/>
                    <a:gd name="T100" fmla="*/ 425 w 444"/>
                    <a:gd name="T101" fmla="*/ 53 h 608"/>
                    <a:gd name="T102" fmla="*/ 430 w 444"/>
                    <a:gd name="T103" fmla="*/ 44 h 608"/>
                    <a:gd name="T104" fmla="*/ 434 w 444"/>
                    <a:gd name="T105" fmla="*/ 26 h 608"/>
                    <a:gd name="T106" fmla="*/ 438 w 444"/>
                    <a:gd name="T107" fmla="*/ 22 h 608"/>
                    <a:gd name="T108" fmla="*/ 438 w 444"/>
                    <a:gd name="T109" fmla="*/ 13 h 608"/>
                    <a:gd name="T110" fmla="*/ 443 w 444"/>
                    <a:gd name="T111" fmla="*/ 9 h 608"/>
                    <a:gd name="T112" fmla="*/ 443 w 444"/>
                    <a:gd name="T113" fmla="*/ 0 h 608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444"/>
                    <a:gd name="T172" fmla="*/ 0 h 608"/>
                    <a:gd name="T173" fmla="*/ 444 w 444"/>
                    <a:gd name="T174" fmla="*/ 608 h 608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444" h="608">
                      <a:moveTo>
                        <a:pt x="0" y="607"/>
                      </a:moveTo>
                      <a:lnTo>
                        <a:pt x="48" y="598"/>
                      </a:lnTo>
                      <a:lnTo>
                        <a:pt x="127" y="581"/>
                      </a:lnTo>
                      <a:lnTo>
                        <a:pt x="145" y="572"/>
                      </a:lnTo>
                      <a:lnTo>
                        <a:pt x="157" y="563"/>
                      </a:lnTo>
                      <a:lnTo>
                        <a:pt x="167" y="559"/>
                      </a:lnTo>
                      <a:lnTo>
                        <a:pt x="171" y="554"/>
                      </a:lnTo>
                      <a:lnTo>
                        <a:pt x="188" y="541"/>
                      </a:lnTo>
                      <a:lnTo>
                        <a:pt x="193" y="537"/>
                      </a:lnTo>
                      <a:lnTo>
                        <a:pt x="197" y="537"/>
                      </a:lnTo>
                      <a:lnTo>
                        <a:pt x="197" y="533"/>
                      </a:lnTo>
                      <a:lnTo>
                        <a:pt x="206" y="523"/>
                      </a:lnTo>
                      <a:lnTo>
                        <a:pt x="210" y="523"/>
                      </a:lnTo>
                      <a:lnTo>
                        <a:pt x="215" y="515"/>
                      </a:lnTo>
                      <a:lnTo>
                        <a:pt x="219" y="510"/>
                      </a:lnTo>
                      <a:lnTo>
                        <a:pt x="223" y="506"/>
                      </a:lnTo>
                      <a:lnTo>
                        <a:pt x="228" y="502"/>
                      </a:lnTo>
                      <a:lnTo>
                        <a:pt x="232" y="497"/>
                      </a:lnTo>
                      <a:lnTo>
                        <a:pt x="236" y="492"/>
                      </a:lnTo>
                      <a:lnTo>
                        <a:pt x="241" y="484"/>
                      </a:lnTo>
                      <a:lnTo>
                        <a:pt x="246" y="479"/>
                      </a:lnTo>
                      <a:lnTo>
                        <a:pt x="259" y="462"/>
                      </a:lnTo>
                      <a:lnTo>
                        <a:pt x="263" y="453"/>
                      </a:lnTo>
                      <a:lnTo>
                        <a:pt x="272" y="436"/>
                      </a:lnTo>
                      <a:lnTo>
                        <a:pt x="272" y="431"/>
                      </a:lnTo>
                      <a:lnTo>
                        <a:pt x="276" y="431"/>
                      </a:lnTo>
                      <a:lnTo>
                        <a:pt x="276" y="427"/>
                      </a:lnTo>
                      <a:lnTo>
                        <a:pt x="280" y="418"/>
                      </a:lnTo>
                      <a:lnTo>
                        <a:pt x="294" y="400"/>
                      </a:lnTo>
                      <a:lnTo>
                        <a:pt x="294" y="396"/>
                      </a:lnTo>
                      <a:lnTo>
                        <a:pt x="294" y="392"/>
                      </a:lnTo>
                      <a:lnTo>
                        <a:pt x="298" y="387"/>
                      </a:lnTo>
                      <a:lnTo>
                        <a:pt x="302" y="378"/>
                      </a:lnTo>
                      <a:lnTo>
                        <a:pt x="302" y="374"/>
                      </a:lnTo>
                      <a:lnTo>
                        <a:pt x="307" y="369"/>
                      </a:lnTo>
                      <a:lnTo>
                        <a:pt x="307" y="365"/>
                      </a:lnTo>
                      <a:lnTo>
                        <a:pt x="311" y="361"/>
                      </a:lnTo>
                      <a:lnTo>
                        <a:pt x="315" y="352"/>
                      </a:lnTo>
                      <a:lnTo>
                        <a:pt x="315" y="343"/>
                      </a:lnTo>
                      <a:lnTo>
                        <a:pt x="320" y="339"/>
                      </a:lnTo>
                      <a:lnTo>
                        <a:pt x="320" y="334"/>
                      </a:lnTo>
                      <a:lnTo>
                        <a:pt x="325" y="334"/>
                      </a:lnTo>
                      <a:lnTo>
                        <a:pt x="325" y="330"/>
                      </a:lnTo>
                      <a:lnTo>
                        <a:pt x="325" y="326"/>
                      </a:lnTo>
                      <a:lnTo>
                        <a:pt x="329" y="317"/>
                      </a:lnTo>
                      <a:lnTo>
                        <a:pt x="329" y="312"/>
                      </a:lnTo>
                      <a:lnTo>
                        <a:pt x="333" y="308"/>
                      </a:lnTo>
                      <a:lnTo>
                        <a:pt x="333" y="304"/>
                      </a:lnTo>
                      <a:lnTo>
                        <a:pt x="338" y="304"/>
                      </a:lnTo>
                      <a:lnTo>
                        <a:pt x="338" y="299"/>
                      </a:lnTo>
                      <a:lnTo>
                        <a:pt x="338" y="295"/>
                      </a:lnTo>
                      <a:lnTo>
                        <a:pt x="342" y="282"/>
                      </a:lnTo>
                      <a:lnTo>
                        <a:pt x="346" y="277"/>
                      </a:lnTo>
                      <a:lnTo>
                        <a:pt x="346" y="273"/>
                      </a:lnTo>
                      <a:lnTo>
                        <a:pt x="346" y="269"/>
                      </a:lnTo>
                      <a:lnTo>
                        <a:pt x="351" y="264"/>
                      </a:lnTo>
                      <a:lnTo>
                        <a:pt x="355" y="255"/>
                      </a:lnTo>
                      <a:lnTo>
                        <a:pt x="355" y="251"/>
                      </a:lnTo>
                      <a:lnTo>
                        <a:pt x="355" y="246"/>
                      </a:lnTo>
                      <a:lnTo>
                        <a:pt x="359" y="242"/>
                      </a:lnTo>
                      <a:lnTo>
                        <a:pt x="359" y="238"/>
                      </a:lnTo>
                      <a:lnTo>
                        <a:pt x="364" y="229"/>
                      </a:lnTo>
                      <a:lnTo>
                        <a:pt x="364" y="224"/>
                      </a:lnTo>
                      <a:lnTo>
                        <a:pt x="368" y="220"/>
                      </a:lnTo>
                      <a:lnTo>
                        <a:pt x="368" y="216"/>
                      </a:lnTo>
                      <a:lnTo>
                        <a:pt x="368" y="211"/>
                      </a:lnTo>
                      <a:lnTo>
                        <a:pt x="373" y="202"/>
                      </a:lnTo>
                      <a:lnTo>
                        <a:pt x="373" y="198"/>
                      </a:lnTo>
                      <a:lnTo>
                        <a:pt x="377" y="198"/>
                      </a:lnTo>
                      <a:lnTo>
                        <a:pt x="377" y="194"/>
                      </a:lnTo>
                      <a:lnTo>
                        <a:pt x="377" y="189"/>
                      </a:lnTo>
                      <a:lnTo>
                        <a:pt x="381" y="185"/>
                      </a:lnTo>
                      <a:lnTo>
                        <a:pt x="381" y="180"/>
                      </a:lnTo>
                      <a:lnTo>
                        <a:pt x="386" y="172"/>
                      </a:lnTo>
                      <a:lnTo>
                        <a:pt x="386" y="167"/>
                      </a:lnTo>
                      <a:lnTo>
                        <a:pt x="386" y="163"/>
                      </a:lnTo>
                      <a:lnTo>
                        <a:pt x="390" y="159"/>
                      </a:lnTo>
                      <a:lnTo>
                        <a:pt x="390" y="154"/>
                      </a:lnTo>
                      <a:lnTo>
                        <a:pt x="390" y="149"/>
                      </a:lnTo>
                      <a:lnTo>
                        <a:pt x="394" y="145"/>
                      </a:lnTo>
                      <a:lnTo>
                        <a:pt x="394" y="141"/>
                      </a:lnTo>
                      <a:lnTo>
                        <a:pt x="394" y="136"/>
                      </a:lnTo>
                      <a:lnTo>
                        <a:pt x="399" y="132"/>
                      </a:lnTo>
                      <a:lnTo>
                        <a:pt x="399" y="128"/>
                      </a:lnTo>
                      <a:lnTo>
                        <a:pt x="399" y="123"/>
                      </a:lnTo>
                      <a:lnTo>
                        <a:pt x="404" y="123"/>
                      </a:lnTo>
                      <a:lnTo>
                        <a:pt x="404" y="119"/>
                      </a:lnTo>
                      <a:lnTo>
                        <a:pt x="404" y="115"/>
                      </a:lnTo>
                      <a:lnTo>
                        <a:pt x="408" y="110"/>
                      </a:lnTo>
                      <a:lnTo>
                        <a:pt x="408" y="105"/>
                      </a:lnTo>
                      <a:lnTo>
                        <a:pt x="408" y="101"/>
                      </a:lnTo>
                      <a:lnTo>
                        <a:pt x="408" y="97"/>
                      </a:lnTo>
                      <a:lnTo>
                        <a:pt x="412" y="97"/>
                      </a:lnTo>
                      <a:lnTo>
                        <a:pt x="412" y="92"/>
                      </a:lnTo>
                      <a:lnTo>
                        <a:pt x="412" y="88"/>
                      </a:lnTo>
                      <a:lnTo>
                        <a:pt x="412" y="84"/>
                      </a:lnTo>
                      <a:lnTo>
                        <a:pt x="417" y="84"/>
                      </a:lnTo>
                      <a:lnTo>
                        <a:pt x="417" y="79"/>
                      </a:lnTo>
                      <a:lnTo>
                        <a:pt x="417" y="75"/>
                      </a:lnTo>
                      <a:lnTo>
                        <a:pt x="421" y="70"/>
                      </a:lnTo>
                      <a:lnTo>
                        <a:pt x="421" y="66"/>
                      </a:lnTo>
                      <a:lnTo>
                        <a:pt x="425" y="53"/>
                      </a:lnTo>
                      <a:lnTo>
                        <a:pt x="425" y="49"/>
                      </a:lnTo>
                      <a:lnTo>
                        <a:pt x="430" y="44"/>
                      </a:lnTo>
                      <a:lnTo>
                        <a:pt x="430" y="40"/>
                      </a:lnTo>
                      <a:lnTo>
                        <a:pt x="434" y="26"/>
                      </a:lnTo>
                      <a:lnTo>
                        <a:pt x="434" y="22"/>
                      </a:lnTo>
                      <a:lnTo>
                        <a:pt x="438" y="22"/>
                      </a:lnTo>
                      <a:lnTo>
                        <a:pt x="438" y="18"/>
                      </a:lnTo>
                      <a:lnTo>
                        <a:pt x="438" y="13"/>
                      </a:lnTo>
                      <a:lnTo>
                        <a:pt x="438" y="9"/>
                      </a:lnTo>
                      <a:lnTo>
                        <a:pt x="443" y="9"/>
                      </a:lnTo>
                      <a:lnTo>
                        <a:pt x="443" y="5"/>
                      </a:lnTo>
                      <a:lnTo>
                        <a:pt x="443" y="0"/>
                      </a:lnTo>
                    </a:path>
                  </a:pathLst>
                </a:custGeom>
                <a:noFill/>
                <a:ln w="50800" cap="rnd">
                  <a:solidFill>
                    <a:srgbClr val="00279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6" name="Freeform 18"/>
                <p:cNvSpPr>
                  <a:spLocks/>
                </p:cNvSpPr>
                <p:nvPr/>
              </p:nvSpPr>
              <p:spPr bwMode="auto">
                <a:xfrm>
                  <a:off x="2955" y="990"/>
                  <a:ext cx="102" cy="212"/>
                </a:xfrm>
                <a:custGeom>
                  <a:avLst/>
                  <a:gdLst>
                    <a:gd name="T0" fmla="*/ 0 w 102"/>
                    <a:gd name="T1" fmla="*/ 211 h 212"/>
                    <a:gd name="T2" fmla="*/ 0 w 102"/>
                    <a:gd name="T3" fmla="*/ 211 h 212"/>
                    <a:gd name="T4" fmla="*/ 0 w 102"/>
                    <a:gd name="T5" fmla="*/ 206 h 212"/>
                    <a:gd name="T6" fmla="*/ 4 w 102"/>
                    <a:gd name="T7" fmla="*/ 206 h 212"/>
                    <a:gd name="T8" fmla="*/ 4 w 102"/>
                    <a:gd name="T9" fmla="*/ 202 h 212"/>
                    <a:gd name="T10" fmla="*/ 4 w 102"/>
                    <a:gd name="T11" fmla="*/ 198 h 212"/>
                    <a:gd name="T12" fmla="*/ 9 w 102"/>
                    <a:gd name="T13" fmla="*/ 189 h 212"/>
                    <a:gd name="T14" fmla="*/ 9 w 102"/>
                    <a:gd name="T15" fmla="*/ 185 h 212"/>
                    <a:gd name="T16" fmla="*/ 13 w 102"/>
                    <a:gd name="T17" fmla="*/ 185 h 212"/>
                    <a:gd name="T18" fmla="*/ 13 w 102"/>
                    <a:gd name="T19" fmla="*/ 180 h 212"/>
                    <a:gd name="T20" fmla="*/ 13 w 102"/>
                    <a:gd name="T21" fmla="*/ 176 h 212"/>
                    <a:gd name="T22" fmla="*/ 13 w 102"/>
                    <a:gd name="T23" fmla="*/ 172 h 212"/>
                    <a:gd name="T24" fmla="*/ 17 w 102"/>
                    <a:gd name="T25" fmla="*/ 167 h 212"/>
                    <a:gd name="T26" fmla="*/ 17 w 102"/>
                    <a:gd name="T27" fmla="*/ 163 h 212"/>
                    <a:gd name="T28" fmla="*/ 22 w 102"/>
                    <a:gd name="T29" fmla="*/ 158 h 212"/>
                    <a:gd name="T30" fmla="*/ 22 w 102"/>
                    <a:gd name="T31" fmla="*/ 154 h 212"/>
                    <a:gd name="T32" fmla="*/ 22 w 102"/>
                    <a:gd name="T33" fmla="*/ 150 h 212"/>
                    <a:gd name="T34" fmla="*/ 26 w 102"/>
                    <a:gd name="T35" fmla="*/ 145 h 212"/>
                    <a:gd name="T36" fmla="*/ 26 w 102"/>
                    <a:gd name="T37" fmla="*/ 141 h 212"/>
                    <a:gd name="T38" fmla="*/ 30 w 102"/>
                    <a:gd name="T39" fmla="*/ 137 h 212"/>
                    <a:gd name="T40" fmla="*/ 30 w 102"/>
                    <a:gd name="T41" fmla="*/ 132 h 212"/>
                    <a:gd name="T42" fmla="*/ 30 w 102"/>
                    <a:gd name="T43" fmla="*/ 128 h 212"/>
                    <a:gd name="T44" fmla="*/ 35 w 102"/>
                    <a:gd name="T45" fmla="*/ 123 h 212"/>
                    <a:gd name="T46" fmla="*/ 35 w 102"/>
                    <a:gd name="T47" fmla="*/ 119 h 212"/>
                    <a:gd name="T48" fmla="*/ 35 w 102"/>
                    <a:gd name="T49" fmla="*/ 114 h 212"/>
                    <a:gd name="T50" fmla="*/ 39 w 102"/>
                    <a:gd name="T51" fmla="*/ 114 h 212"/>
                    <a:gd name="T52" fmla="*/ 39 w 102"/>
                    <a:gd name="T53" fmla="*/ 110 h 212"/>
                    <a:gd name="T54" fmla="*/ 39 w 102"/>
                    <a:gd name="T55" fmla="*/ 106 h 212"/>
                    <a:gd name="T56" fmla="*/ 44 w 102"/>
                    <a:gd name="T57" fmla="*/ 106 h 212"/>
                    <a:gd name="T58" fmla="*/ 44 w 102"/>
                    <a:gd name="T59" fmla="*/ 101 h 212"/>
                    <a:gd name="T60" fmla="*/ 44 w 102"/>
                    <a:gd name="T61" fmla="*/ 97 h 212"/>
                    <a:gd name="T62" fmla="*/ 48 w 102"/>
                    <a:gd name="T63" fmla="*/ 97 h 212"/>
                    <a:gd name="T64" fmla="*/ 48 w 102"/>
                    <a:gd name="T65" fmla="*/ 93 h 212"/>
                    <a:gd name="T66" fmla="*/ 48 w 102"/>
                    <a:gd name="T67" fmla="*/ 88 h 212"/>
                    <a:gd name="T68" fmla="*/ 52 w 102"/>
                    <a:gd name="T69" fmla="*/ 83 h 212"/>
                    <a:gd name="T70" fmla="*/ 52 w 102"/>
                    <a:gd name="T71" fmla="*/ 79 h 212"/>
                    <a:gd name="T72" fmla="*/ 52 w 102"/>
                    <a:gd name="T73" fmla="*/ 75 h 212"/>
                    <a:gd name="T74" fmla="*/ 57 w 102"/>
                    <a:gd name="T75" fmla="*/ 75 h 212"/>
                    <a:gd name="T76" fmla="*/ 57 w 102"/>
                    <a:gd name="T77" fmla="*/ 70 h 212"/>
                    <a:gd name="T78" fmla="*/ 57 w 102"/>
                    <a:gd name="T79" fmla="*/ 66 h 212"/>
                    <a:gd name="T80" fmla="*/ 61 w 102"/>
                    <a:gd name="T81" fmla="*/ 66 h 212"/>
                    <a:gd name="T82" fmla="*/ 61 w 102"/>
                    <a:gd name="T83" fmla="*/ 62 h 212"/>
                    <a:gd name="T84" fmla="*/ 61 w 102"/>
                    <a:gd name="T85" fmla="*/ 57 h 212"/>
                    <a:gd name="T86" fmla="*/ 65 w 102"/>
                    <a:gd name="T87" fmla="*/ 57 h 212"/>
                    <a:gd name="T88" fmla="*/ 65 w 102"/>
                    <a:gd name="T89" fmla="*/ 53 h 212"/>
                    <a:gd name="T90" fmla="*/ 65 w 102"/>
                    <a:gd name="T91" fmla="*/ 49 h 212"/>
                    <a:gd name="T92" fmla="*/ 70 w 102"/>
                    <a:gd name="T93" fmla="*/ 49 h 212"/>
                    <a:gd name="T94" fmla="*/ 70 w 102"/>
                    <a:gd name="T95" fmla="*/ 44 h 212"/>
                    <a:gd name="T96" fmla="*/ 75 w 102"/>
                    <a:gd name="T97" fmla="*/ 40 h 212"/>
                    <a:gd name="T98" fmla="*/ 75 w 102"/>
                    <a:gd name="T99" fmla="*/ 35 h 212"/>
                    <a:gd name="T100" fmla="*/ 79 w 102"/>
                    <a:gd name="T101" fmla="*/ 35 h 212"/>
                    <a:gd name="T102" fmla="*/ 79 w 102"/>
                    <a:gd name="T103" fmla="*/ 31 h 212"/>
                    <a:gd name="T104" fmla="*/ 79 w 102"/>
                    <a:gd name="T105" fmla="*/ 27 h 212"/>
                    <a:gd name="T106" fmla="*/ 83 w 102"/>
                    <a:gd name="T107" fmla="*/ 27 h 212"/>
                    <a:gd name="T108" fmla="*/ 83 w 102"/>
                    <a:gd name="T109" fmla="*/ 22 h 212"/>
                    <a:gd name="T110" fmla="*/ 88 w 102"/>
                    <a:gd name="T111" fmla="*/ 18 h 212"/>
                    <a:gd name="T112" fmla="*/ 88 w 102"/>
                    <a:gd name="T113" fmla="*/ 14 h 212"/>
                    <a:gd name="T114" fmla="*/ 92 w 102"/>
                    <a:gd name="T115" fmla="*/ 14 h 212"/>
                    <a:gd name="T116" fmla="*/ 92 w 102"/>
                    <a:gd name="T117" fmla="*/ 9 h 212"/>
                    <a:gd name="T118" fmla="*/ 96 w 102"/>
                    <a:gd name="T119" fmla="*/ 9 h 212"/>
                    <a:gd name="T120" fmla="*/ 96 w 102"/>
                    <a:gd name="T121" fmla="*/ 5 h 212"/>
                    <a:gd name="T122" fmla="*/ 101 w 102"/>
                    <a:gd name="T123" fmla="*/ 0 h 212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w 102"/>
                    <a:gd name="T187" fmla="*/ 0 h 212"/>
                    <a:gd name="T188" fmla="*/ 102 w 102"/>
                    <a:gd name="T189" fmla="*/ 212 h 212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T186" t="T187" r="T188" b="T189"/>
                  <a:pathLst>
                    <a:path w="102" h="212">
                      <a:moveTo>
                        <a:pt x="0" y="211"/>
                      </a:moveTo>
                      <a:lnTo>
                        <a:pt x="0" y="211"/>
                      </a:lnTo>
                      <a:lnTo>
                        <a:pt x="0" y="206"/>
                      </a:lnTo>
                      <a:lnTo>
                        <a:pt x="4" y="206"/>
                      </a:lnTo>
                      <a:lnTo>
                        <a:pt x="4" y="202"/>
                      </a:lnTo>
                      <a:lnTo>
                        <a:pt x="4" y="198"/>
                      </a:lnTo>
                      <a:lnTo>
                        <a:pt x="9" y="189"/>
                      </a:lnTo>
                      <a:lnTo>
                        <a:pt x="9" y="185"/>
                      </a:lnTo>
                      <a:lnTo>
                        <a:pt x="13" y="185"/>
                      </a:lnTo>
                      <a:lnTo>
                        <a:pt x="13" y="180"/>
                      </a:lnTo>
                      <a:lnTo>
                        <a:pt x="13" y="176"/>
                      </a:lnTo>
                      <a:lnTo>
                        <a:pt x="13" y="172"/>
                      </a:lnTo>
                      <a:lnTo>
                        <a:pt x="17" y="167"/>
                      </a:lnTo>
                      <a:lnTo>
                        <a:pt x="17" y="163"/>
                      </a:lnTo>
                      <a:lnTo>
                        <a:pt x="22" y="158"/>
                      </a:lnTo>
                      <a:lnTo>
                        <a:pt x="22" y="154"/>
                      </a:lnTo>
                      <a:lnTo>
                        <a:pt x="22" y="150"/>
                      </a:lnTo>
                      <a:lnTo>
                        <a:pt x="26" y="145"/>
                      </a:lnTo>
                      <a:lnTo>
                        <a:pt x="26" y="141"/>
                      </a:lnTo>
                      <a:lnTo>
                        <a:pt x="30" y="137"/>
                      </a:lnTo>
                      <a:lnTo>
                        <a:pt x="30" y="132"/>
                      </a:lnTo>
                      <a:lnTo>
                        <a:pt x="30" y="128"/>
                      </a:lnTo>
                      <a:lnTo>
                        <a:pt x="35" y="123"/>
                      </a:lnTo>
                      <a:lnTo>
                        <a:pt x="35" y="119"/>
                      </a:lnTo>
                      <a:lnTo>
                        <a:pt x="35" y="114"/>
                      </a:lnTo>
                      <a:lnTo>
                        <a:pt x="39" y="114"/>
                      </a:lnTo>
                      <a:lnTo>
                        <a:pt x="39" y="110"/>
                      </a:lnTo>
                      <a:lnTo>
                        <a:pt x="39" y="106"/>
                      </a:lnTo>
                      <a:lnTo>
                        <a:pt x="44" y="106"/>
                      </a:lnTo>
                      <a:lnTo>
                        <a:pt x="44" y="101"/>
                      </a:lnTo>
                      <a:lnTo>
                        <a:pt x="44" y="97"/>
                      </a:lnTo>
                      <a:lnTo>
                        <a:pt x="48" y="97"/>
                      </a:lnTo>
                      <a:lnTo>
                        <a:pt x="48" y="93"/>
                      </a:lnTo>
                      <a:lnTo>
                        <a:pt x="48" y="88"/>
                      </a:lnTo>
                      <a:lnTo>
                        <a:pt x="52" y="83"/>
                      </a:lnTo>
                      <a:lnTo>
                        <a:pt x="52" y="79"/>
                      </a:lnTo>
                      <a:lnTo>
                        <a:pt x="52" y="75"/>
                      </a:lnTo>
                      <a:lnTo>
                        <a:pt x="57" y="75"/>
                      </a:lnTo>
                      <a:lnTo>
                        <a:pt x="57" y="70"/>
                      </a:lnTo>
                      <a:lnTo>
                        <a:pt x="57" y="66"/>
                      </a:lnTo>
                      <a:lnTo>
                        <a:pt x="61" y="66"/>
                      </a:lnTo>
                      <a:lnTo>
                        <a:pt x="61" y="62"/>
                      </a:lnTo>
                      <a:lnTo>
                        <a:pt x="61" y="57"/>
                      </a:lnTo>
                      <a:lnTo>
                        <a:pt x="65" y="57"/>
                      </a:lnTo>
                      <a:lnTo>
                        <a:pt x="65" y="53"/>
                      </a:lnTo>
                      <a:lnTo>
                        <a:pt x="65" y="49"/>
                      </a:lnTo>
                      <a:lnTo>
                        <a:pt x="70" y="49"/>
                      </a:lnTo>
                      <a:lnTo>
                        <a:pt x="70" y="44"/>
                      </a:lnTo>
                      <a:lnTo>
                        <a:pt x="75" y="40"/>
                      </a:lnTo>
                      <a:lnTo>
                        <a:pt x="75" y="35"/>
                      </a:lnTo>
                      <a:lnTo>
                        <a:pt x="79" y="35"/>
                      </a:lnTo>
                      <a:lnTo>
                        <a:pt x="79" y="31"/>
                      </a:lnTo>
                      <a:lnTo>
                        <a:pt x="79" y="27"/>
                      </a:lnTo>
                      <a:lnTo>
                        <a:pt x="83" y="27"/>
                      </a:lnTo>
                      <a:lnTo>
                        <a:pt x="83" y="22"/>
                      </a:lnTo>
                      <a:lnTo>
                        <a:pt x="88" y="18"/>
                      </a:lnTo>
                      <a:lnTo>
                        <a:pt x="88" y="14"/>
                      </a:lnTo>
                      <a:lnTo>
                        <a:pt x="92" y="14"/>
                      </a:lnTo>
                      <a:lnTo>
                        <a:pt x="92" y="9"/>
                      </a:lnTo>
                      <a:lnTo>
                        <a:pt x="96" y="9"/>
                      </a:lnTo>
                      <a:lnTo>
                        <a:pt x="96" y="5"/>
                      </a:lnTo>
                      <a:lnTo>
                        <a:pt x="101" y="0"/>
                      </a:lnTo>
                    </a:path>
                  </a:pathLst>
                </a:custGeom>
                <a:noFill/>
                <a:ln w="50800" cap="rnd">
                  <a:solidFill>
                    <a:srgbClr val="00279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7" name="Freeform 19"/>
                <p:cNvSpPr>
                  <a:spLocks/>
                </p:cNvSpPr>
                <p:nvPr/>
              </p:nvSpPr>
              <p:spPr bwMode="auto">
                <a:xfrm>
                  <a:off x="3056" y="964"/>
                  <a:ext cx="76" cy="27"/>
                </a:xfrm>
                <a:custGeom>
                  <a:avLst/>
                  <a:gdLst>
                    <a:gd name="T0" fmla="*/ 0 w 76"/>
                    <a:gd name="T1" fmla="*/ 26 h 27"/>
                    <a:gd name="T2" fmla="*/ 0 w 76"/>
                    <a:gd name="T3" fmla="*/ 26 h 27"/>
                    <a:gd name="T4" fmla="*/ 0 w 76"/>
                    <a:gd name="T5" fmla="*/ 22 h 27"/>
                    <a:gd name="T6" fmla="*/ 4 w 76"/>
                    <a:gd name="T7" fmla="*/ 22 h 27"/>
                    <a:gd name="T8" fmla="*/ 4 w 76"/>
                    <a:gd name="T9" fmla="*/ 18 h 27"/>
                    <a:gd name="T10" fmla="*/ 9 w 76"/>
                    <a:gd name="T11" fmla="*/ 18 h 27"/>
                    <a:gd name="T12" fmla="*/ 9 w 76"/>
                    <a:gd name="T13" fmla="*/ 13 h 27"/>
                    <a:gd name="T14" fmla="*/ 13 w 76"/>
                    <a:gd name="T15" fmla="*/ 13 h 27"/>
                    <a:gd name="T16" fmla="*/ 17 w 76"/>
                    <a:gd name="T17" fmla="*/ 9 h 27"/>
                    <a:gd name="T18" fmla="*/ 22 w 76"/>
                    <a:gd name="T19" fmla="*/ 9 h 27"/>
                    <a:gd name="T20" fmla="*/ 22 w 76"/>
                    <a:gd name="T21" fmla="*/ 5 h 27"/>
                    <a:gd name="T22" fmla="*/ 27 w 76"/>
                    <a:gd name="T23" fmla="*/ 5 h 27"/>
                    <a:gd name="T24" fmla="*/ 31 w 76"/>
                    <a:gd name="T25" fmla="*/ 5 h 27"/>
                    <a:gd name="T26" fmla="*/ 31 w 76"/>
                    <a:gd name="T27" fmla="*/ 0 h 27"/>
                    <a:gd name="T28" fmla="*/ 35 w 76"/>
                    <a:gd name="T29" fmla="*/ 0 h 27"/>
                    <a:gd name="T30" fmla="*/ 40 w 76"/>
                    <a:gd name="T31" fmla="*/ 0 h 27"/>
                    <a:gd name="T32" fmla="*/ 44 w 76"/>
                    <a:gd name="T33" fmla="*/ 0 h 27"/>
                    <a:gd name="T34" fmla="*/ 48 w 76"/>
                    <a:gd name="T35" fmla="*/ 0 h 27"/>
                    <a:gd name="T36" fmla="*/ 53 w 76"/>
                    <a:gd name="T37" fmla="*/ 0 h 27"/>
                    <a:gd name="T38" fmla="*/ 57 w 76"/>
                    <a:gd name="T39" fmla="*/ 0 h 27"/>
                    <a:gd name="T40" fmla="*/ 57 w 76"/>
                    <a:gd name="T41" fmla="*/ 5 h 27"/>
                    <a:gd name="T42" fmla="*/ 62 w 76"/>
                    <a:gd name="T43" fmla="*/ 5 h 27"/>
                    <a:gd name="T44" fmla="*/ 66 w 76"/>
                    <a:gd name="T45" fmla="*/ 5 h 27"/>
                    <a:gd name="T46" fmla="*/ 66 w 76"/>
                    <a:gd name="T47" fmla="*/ 9 h 27"/>
                    <a:gd name="T48" fmla="*/ 70 w 76"/>
                    <a:gd name="T49" fmla="*/ 9 h 27"/>
                    <a:gd name="T50" fmla="*/ 70 w 76"/>
                    <a:gd name="T51" fmla="*/ 13 h 27"/>
                    <a:gd name="T52" fmla="*/ 75 w 76"/>
                    <a:gd name="T53" fmla="*/ 13 h 27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76"/>
                    <a:gd name="T82" fmla="*/ 0 h 27"/>
                    <a:gd name="T83" fmla="*/ 76 w 76"/>
                    <a:gd name="T84" fmla="*/ 27 h 27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76" h="27">
                      <a:moveTo>
                        <a:pt x="0" y="26"/>
                      </a:moveTo>
                      <a:lnTo>
                        <a:pt x="0" y="26"/>
                      </a:lnTo>
                      <a:lnTo>
                        <a:pt x="0" y="22"/>
                      </a:lnTo>
                      <a:lnTo>
                        <a:pt x="4" y="22"/>
                      </a:lnTo>
                      <a:lnTo>
                        <a:pt x="4" y="18"/>
                      </a:lnTo>
                      <a:lnTo>
                        <a:pt x="9" y="18"/>
                      </a:lnTo>
                      <a:lnTo>
                        <a:pt x="9" y="13"/>
                      </a:lnTo>
                      <a:lnTo>
                        <a:pt x="13" y="13"/>
                      </a:lnTo>
                      <a:lnTo>
                        <a:pt x="17" y="9"/>
                      </a:lnTo>
                      <a:lnTo>
                        <a:pt x="22" y="9"/>
                      </a:lnTo>
                      <a:lnTo>
                        <a:pt x="22" y="5"/>
                      </a:lnTo>
                      <a:lnTo>
                        <a:pt x="27" y="5"/>
                      </a:lnTo>
                      <a:lnTo>
                        <a:pt x="31" y="5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40" y="0"/>
                      </a:lnTo>
                      <a:lnTo>
                        <a:pt x="44" y="0"/>
                      </a:lnTo>
                      <a:lnTo>
                        <a:pt x="48" y="0"/>
                      </a:lnTo>
                      <a:lnTo>
                        <a:pt x="53" y="0"/>
                      </a:lnTo>
                      <a:lnTo>
                        <a:pt x="57" y="0"/>
                      </a:lnTo>
                      <a:lnTo>
                        <a:pt x="57" y="5"/>
                      </a:lnTo>
                      <a:lnTo>
                        <a:pt x="62" y="5"/>
                      </a:lnTo>
                      <a:lnTo>
                        <a:pt x="66" y="5"/>
                      </a:lnTo>
                      <a:lnTo>
                        <a:pt x="66" y="9"/>
                      </a:lnTo>
                      <a:lnTo>
                        <a:pt x="70" y="9"/>
                      </a:lnTo>
                      <a:lnTo>
                        <a:pt x="70" y="13"/>
                      </a:lnTo>
                      <a:lnTo>
                        <a:pt x="75" y="13"/>
                      </a:lnTo>
                    </a:path>
                  </a:pathLst>
                </a:custGeom>
                <a:noFill/>
                <a:ln w="50800" cap="rnd">
                  <a:solidFill>
                    <a:srgbClr val="00279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8" name="Freeform 20"/>
                <p:cNvSpPr>
                  <a:spLocks/>
                </p:cNvSpPr>
                <p:nvPr/>
              </p:nvSpPr>
              <p:spPr bwMode="auto">
                <a:xfrm>
                  <a:off x="3131" y="977"/>
                  <a:ext cx="106" cy="204"/>
                </a:xfrm>
                <a:custGeom>
                  <a:avLst/>
                  <a:gdLst>
                    <a:gd name="T0" fmla="*/ 0 w 106"/>
                    <a:gd name="T1" fmla="*/ 0 h 204"/>
                    <a:gd name="T2" fmla="*/ 0 w 106"/>
                    <a:gd name="T3" fmla="*/ 0 h 204"/>
                    <a:gd name="T4" fmla="*/ 5 w 106"/>
                    <a:gd name="T5" fmla="*/ 0 h 204"/>
                    <a:gd name="T6" fmla="*/ 5 w 106"/>
                    <a:gd name="T7" fmla="*/ 5 h 204"/>
                    <a:gd name="T8" fmla="*/ 9 w 106"/>
                    <a:gd name="T9" fmla="*/ 5 h 204"/>
                    <a:gd name="T10" fmla="*/ 9 w 106"/>
                    <a:gd name="T11" fmla="*/ 9 h 204"/>
                    <a:gd name="T12" fmla="*/ 13 w 106"/>
                    <a:gd name="T13" fmla="*/ 9 h 204"/>
                    <a:gd name="T14" fmla="*/ 13 w 106"/>
                    <a:gd name="T15" fmla="*/ 13 h 204"/>
                    <a:gd name="T16" fmla="*/ 18 w 106"/>
                    <a:gd name="T17" fmla="*/ 13 h 204"/>
                    <a:gd name="T18" fmla="*/ 18 w 106"/>
                    <a:gd name="T19" fmla="*/ 18 h 204"/>
                    <a:gd name="T20" fmla="*/ 18 w 106"/>
                    <a:gd name="T21" fmla="*/ 22 h 204"/>
                    <a:gd name="T22" fmla="*/ 22 w 106"/>
                    <a:gd name="T23" fmla="*/ 22 h 204"/>
                    <a:gd name="T24" fmla="*/ 22 w 106"/>
                    <a:gd name="T25" fmla="*/ 27 h 204"/>
                    <a:gd name="T26" fmla="*/ 26 w 106"/>
                    <a:gd name="T27" fmla="*/ 27 h 204"/>
                    <a:gd name="T28" fmla="*/ 26 w 106"/>
                    <a:gd name="T29" fmla="*/ 31 h 204"/>
                    <a:gd name="T30" fmla="*/ 31 w 106"/>
                    <a:gd name="T31" fmla="*/ 36 h 204"/>
                    <a:gd name="T32" fmla="*/ 31 w 106"/>
                    <a:gd name="T33" fmla="*/ 40 h 204"/>
                    <a:gd name="T34" fmla="*/ 35 w 106"/>
                    <a:gd name="T35" fmla="*/ 40 h 204"/>
                    <a:gd name="T36" fmla="*/ 35 w 106"/>
                    <a:gd name="T37" fmla="*/ 44 h 204"/>
                    <a:gd name="T38" fmla="*/ 35 w 106"/>
                    <a:gd name="T39" fmla="*/ 49 h 204"/>
                    <a:gd name="T40" fmla="*/ 39 w 106"/>
                    <a:gd name="T41" fmla="*/ 49 h 204"/>
                    <a:gd name="T42" fmla="*/ 39 w 106"/>
                    <a:gd name="T43" fmla="*/ 53 h 204"/>
                    <a:gd name="T44" fmla="*/ 44 w 106"/>
                    <a:gd name="T45" fmla="*/ 53 h 204"/>
                    <a:gd name="T46" fmla="*/ 44 w 106"/>
                    <a:gd name="T47" fmla="*/ 57 h 204"/>
                    <a:gd name="T48" fmla="*/ 44 w 106"/>
                    <a:gd name="T49" fmla="*/ 62 h 204"/>
                    <a:gd name="T50" fmla="*/ 48 w 106"/>
                    <a:gd name="T51" fmla="*/ 62 h 204"/>
                    <a:gd name="T52" fmla="*/ 48 w 106"/>
                    <a:gd name="T53" fmla="*/ 66 h 204"/>
                    <a:gd name="T54" fmla="*/ 48 w 106"/>
                    <a:gd name="T55" fmla="*/ 71 h 204"/>
                    <a:gd name="T56" fmla="*/ 53 w 106"/>
                    <a:gd name="T57" fmla="*/ 71 h 204"/>
                    <a:gd name="T58" fmla="*/ 53 w 106"/>
                    <a:gd name="T59" fmla="*/ 75 h 204"/>
                    <a:gd name="T60" fmla="*/ 57 w 106"/>
                    <a:gd name="T61" fmla="*/ 80 h 204"/>
                    <a:gd name="T62" fmla="*/ 57 w 106"/>
                    <a:gd name="T63" fmla="*/ 84 h 204"/>
                    <a:gd name="T64" fmla="*/ 57 w 106"/>
                    <a:gd name="T65" fmla="*/ 88 h 204"/>
                    <a:gd name="T66" fmla="*/ 61 w 106"/>
                    <a:gd name="T67" fmla="*/ 93 h 204"/>
                    <a:gd name="T68" fmla="*/ 61 w 106"/>
                    <a:gd name="T69" fmla="*/ 97 h 204"/>
                    <a:gd name="T70" fmla="*/ 66 w 106"/>
                    <a:gd name="T71" fmla="*/ 102 h 204"/>
                    <a:gd name="T72" fmla="*/ 66 w 106"/>
                    <a:gd name="T73" fmla="*/ 106 h 204"/>
                    <a:gd name="T74" fmla="*/ 70 w 106"/>
                    <a:gd name="T75" fmla="*/ 110 h 204"/>
                    <a:gd name="T76" fmla="*/ 70 w 106"/>
                    <a:gd name="T77" fmla="*/ 115 h 204"/>
                    <a:gd name="T78" fmla="*/ 74 w 106"/>
                    <a:gd name="T79" fmla="*/ 119 h 204"/>
                    <a:gd name="T80" fmla="*/ 74 w 106"/>
                    <a:gd name="T81" fmla="*/ 123 h 204"/>
                    <a:gd name="T82" fmla="*/ 74 w 106"/>
                    <a:gd name="T83" fmla="*/ 128 h 204"/>
                    <a:gd name="T84" fmla="*/ 79 w 106"/>
                    <a:gd name="T85" fmla="*/ 132 h 204"/>
                    <a:gd name="T86" fmla="*/ 79 w 106"/>
                    <a:gd name="T87" fmla="*/ 137 h 204"/>
                    <a:gd name="T88" fmla="*/ 83 w 106"/>
                    <a:gd name="T89" fmla="*/ 141 h 204"/>
                    <a:gd name="T90" fmla="*/ 83 w 106"/>
                    <a:gd name="T91" fmla="*/ 146 h 204"/>
                    <a:gd name="T92" fmla="*/ 83 w 106"/>
                    <a:gd name="T93" fmla="*/ 150 h 204"/>
                    <a:gd name="T94" fmla="*/ 87 w 106"/>
                    <a:gd name="T95" fmla="*/ 154 h 204"/>
                    <a:gd name="T96" fmla="*/ 87 w 106"/>
                    <a:gd name="T97" fmla="*/ 159 h 204"/>
                    <a:gd name="T98" fmla="*/ 87 w 106"/>
                    <a:gd name="T99" fmla="*/ 163 h 204"/>
                    <a:gd name="T100" fmla="*/ 92 w 106"/>
                    <a:gd name="T101" fmla="*/ 163 h 204"/>
                    <a:gd name="T102" fmla="*/ 92 w 106"/>
                    <a:gd name="T103" fmla="*/ 167 h 204"/>
                    <a:gd name="T104" fmla="*/ 92 w 106"/>
                    <a:gd name="T105" fmla="*/ 172 h 204"/>
                    <a:gd name="T106" fmla="*/ 96 w 106"/>
                    <a:gd name="T107" fmla="*/ 177 h 204"/>
                    <a:gd name="T108" fmla="*/ 96 w 106"/>
                    <a:gd name="T109" fmla="*/ 181 h 204"/>
                    <a:gd name="T110" fmla="*/ 100 w 106"/>
                    <a:gd name="T111" fmla="*/ 185 h 204"/>
                    <a:gd name="T112" fmla="*/ 100 w 106"/>
                    <a:gd name="T113" fmla="*/ 190 h 204"/>
                    <a:gd name="T114" fmla="*/ 100 w 106"/>
                    <a:gd name="T115" fmla="*/ 194 h 204"/>
                    <a:gd name="T116" fmla="*/ 100 w 106"/>
                    <a:gd name="T117" fmla="*/ 198 h 204"/>
                    <a:gd name="T118" fmla="*/ 105 w 106"/>
                    <a:gd name="T119" fmla="*/ 198 h 204"/>
                    <a:gd name="T120" fmla="*/ 105 w 106"/>
                    <a:gd name="T121" fmla="*/ 203 h 204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w 106"/>
                    <a:gd name="T184" fmla="*/ 0 h 204"/>
                    <a:gd name="T185" fmla="*/ 106 w 106"/>
                    <a:gd name="T186" fmla="*/ 204 h 204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T183" t="T184" r="T185" b="T186"/>
                  <a:pathLst>
                    <a:path w="106" h="204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5" y="5"/>
                      </a:lnTo>
                      <a:lnTo>
                        <a:pt x="9" y="5"/>
                      </a:lnTo>
                      <a:lnTo>
                        <a:pt x="9" y="9"/>
                      </a:lnTo>
                      <a:lnTo>
                        <a:pt x="13" y="9"/>
                      </a:lnTo>
                      <a:lnTo>
                        <a:pt x="13" y="13"/>
                      </a:lnTo>
                      <a:lnTo>
                        <a:pt x="18" y="13"/>
                      </a:lnTo>
                      <a:lnTo>
                        <a:pt x="18" y="18"/>
                      </a:lnTo>
                      <a:lnTo>
                        <a:pt x="18" y="22"/>
                      </a:lnTo>
                      <a:lnTo>
                        <a:pt x="22" y="22"/>
                      </a:lnTo>
                      <a:lnTo>
                        <a:pt x="22" y="27"/>
                      </a:lnTo>
                      <a:lnTo>
                        <a:pt x="26" y="27"/>
                      </a:lnTo>
                      <a:lnTo>
                        <a:pt x="26" y="31"/>
                      </a:lnTo>
                      <a:lnTo>
                        <a:pt x="31" y="36"/>
                      </a:lnTo>
                      <a:lnTo>
                        <a:pt x="31" y="40"/>
                      </a:lnTo>
                      <a:lnTo>
                        <a:pt x="35" y="40"/>
                      </a:lnTo>
                      <a:lnTo>
                        <a:pt x="35" y="44"/>
                      </a:lnTo>
                      <a:lnTo>
                        <a:pt x="35" y="49"/>
                      </a:lnTo>
                      <a:lnTo>
                        <a:pt x="39" y="49"/>
                      </a:lnTo>
                      <a:lnTo>
                        <a:pt x="39" y="53"/>
                      </a:lnTo>
                      <a:lnTo>
                        <a:pt x="44" y="53"/>
                      </a:lnTo>
                      <a:lnTo>
                        <a:pt x="44" y="57"/>
                      </a:lnTo>
                      <a:lnTo>
                        <a:pt x="44" y="62"/>
                      </a:lnTo>
                      <a:lnTo>
                        <a:pt x="48" y="62"/>
                      </a:lnTo>
                      <a:lnTo>
                        <a:pt x="48" y="66"/>
                      </a:lnTo>
                      <a:lnTo>
                        <a:pt x="48" y="71"/>
                      </a:lnTo>
                      <a:lnTo>
                        <a:pt x="53" y="71"/>
                      </a:lnTo>
                      <a:lnTo>
                        <a:pt x="53" y="75"/>
                      </a:lnTo>
                      <a:lnTo>
                        <a:pt x="57" y="80"/>
                      </a:lnTo>
                      <a:lnTo>
                        <a:pt x="57" y="84"/>
                      </a:lnTo>
                      <a:lnTo>
                        <a:pt x="57" y="88"/>
                      </a:lnTo>
                      <a:lnTo>
                        <a:pt x="61" y="93"/>
                      </a:lnTo>
                      <a:lnTo>
                        <a:pt x="61" y="97"/>
                      </a:lnTo>
                      <a:lnTo>
                        <a:pt x="66" y="102"/>
                      </a:lnTo>
                      <a:lnTo>
                        <a:pt x="66" y="106"/>
                      </a:lnTo>
                      <a:lnTo>
                        <a:pt x="70" y="110"/>
                      </a:lnTo>
                      <a:lnTo>
                        <a:pt x="70" y="115"/>
                      </a:lnTo>
                      <a:lnTo>
                        <a:pt x="74" y="119"/>
                      </a:lnTo>
                      <a:lnTo>
                        <a:pt x="74" y="123"/>
                      </a:lnTo>
                      <a:lnTo>
                        <a:pt x="74" y="128"/>
                      </a:lnTo>
                      <a:lnTo>
                        <a:pt x="79" y="132"/>
                      </a:lnTo>
                      <a:lnTo>
                        <a:pt x="79" y="137"/>
                      </a:lnTo>
                      <a:lnTo>
                        <a:pt x="83" y="141"/>
                      </a:lnTo>
                      <a:lnTo>
                        <a:pt x="83" y="146"/>
                      </a:lnTo>
                      <a:lnTo>
                        <a:pt x="83" y="150"/>
                      </a:lnTo>
                      <a:lnTo>
                        <a:pt x="87" y="154"/>
                      </a:lnTo>
                      <a:lnTo>
                        <a:pt x="87" y="159"/>
                      </a:lnTo>
                      <a:lnTo>
                        <a:pt x="87" y="163"/>
                      </a:lnTo>
                      <a:lnTo>
                        <a:pt x="92" y="163"/>
                      </a:lnTo>
                      <a:lnTo>
                        <a:pt x="92" y="167"/>
                      </a:lnTo>
                      <a:lnTo>
                        <a:pt x="92" y="172"/>
                      </a:lnTo>
                      <a:lnTo>
                        <a:pt x="96" y="177"/>
                      </a:lnTo>
                      <a:lnTo>
                        <a:pt x="96" y="181"/>
                      </a:lnTo>
                      <a:lnTo>
                        <a:pt x="100" y="185"/>
                      </a:lnTo>
                      <a:lnTo>
                        <a:pt x="100" y="190"/>
                      </a:lnTo>
                      <a:lnTo>
                        <a:pt x="100" y="194"/>
                      </a:lnTo>
                      <a:lnTo>
                        <a:pt x="100" y="198"/>
                      </a:lnTo>
                      <a:lnTo>
                        <a:pt x="105" y="198"/>
                      </a:lnTo>
                      <a:lnTo>
                        <a:pt x="105" y="203"/>
                      </a:lnTo>
                    </a:path>
                  </a:pathLst>
                </a:custGeom>
                <a:noFill/>
                <a:ln w="50800" cap="rnd">
                  <a:solidFill>
                    <a:srgbClr val="00279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9" name="Freeform 21"/>
                <p:cNvSpPr>
                  <a:spLocks/>
                </p:cNvSpPr>
                <p:nvPr/>
              </p:nvSpPr>
              <p:spPr bwMode="auto">
                <a:xfrm>
                  <a:off x="3236" y="1180"/>
                  <a:ext cx="317" cy="597"/>
                </a:xfrm>
                <a:custGeom>
                  <a:avLst/>
                  <a:gdLst>
                    <a:gd name="T0" fmla="*/ 0 w 317"/>
                    <a:gd name="T1" fmla="*/ 0 h 597"/>
                    <a:gd name="T2" fmla="*/ 0 w 317"/>
                    <a:gd name="T3" fmla="*/ 9 h 597"/>
                    <a:gd name="T4" fmla="*/ 5 w 317"/>
                    <a:gd name="T5" fmla="*/ 13 h 597"/>
                    <a:gd name="T6" fmla="*/ 9 w 317"/>
                    <a:gd name="T7" fmla="*/ 26 h 597"/>
                    <a:gd name="T8" fmla="*/ 13 w 317"/>
                    <a:gd name="T9" fmla="*/ 35 h 597"/>
                    <a:gd name="T10" fmla="*/ 13 w 317"/>
                    <a:gd name="T11" fmla="*/ 44 h 597"/>
                    <a:gd name="T12" fmla="*/ 17 w 317"/>
                    <a:gd name="T13" fmla="*/ 48 h 597"/>
                    <a:gd name="T14" fmla="*/ 22 w 317"/>
                    <a:gd name="T15" fmla="*/ 57 h 597"/>
                    <a:gd name="T16" fmla="*/ 22 w 317"/>
                    <a:gd name="T17" fmla="*/ 66 h 597"/>
                    <a:gd name="T18" fmla="*/ 26 w 317"/>
                    <a:gd name="T19" fmla="*/ 74 h 597"/>
                    <a:gd name="T20" fmla="*/ 30 w 317"/>
                    <a:gd name="T21" fmla="*/ 87 h 597"/>
                    <a:gd name="T22" fmla="*/ 35 w 317"/>
                    <a:gd name="T23" fmla="*/ 92 h 597"/>
                    <a:gd name="T24" fmla="*/ 35 w 317"/>
                    <a:gd name="T25" fmla="*/ 101 h 597"/>
                    <a:gd name="T26" fmla="*/ 40 w 317"/>
                    <a:gd name="T27" fmla="*/ 110 h 597"/>
                    <a:gd name="T28" fmla="*/ 44 w 317"/>
                    <a:gd name="T29" fmla="*/ 118 h 597"/>
                    <a:gd name="T30" fmla="*/ 44 w 317"/>
                    <a:gd name="T31" fmla="*/ 127 h 597"/>
                    <a:gd name="T32" fmla="*/ 48 w 317"/>
                    <a:gd name="T33" fmla="*/ 140 h 597"/>
                    <a:gd name="T34" fmla="*/ 53 w 317"/>
                    <a:gd name="T35" fmla="*/ 158 h 597"/>
                    <a:gd name="T36" fmla="*/ 57 w 317"/>
                    <a:gd name="T37" fmla="*/ 167 h 597"/>
                    <a:gd name="T38" fmla="*/ 61 w 317"/>
                    <a:gd name="T39" fmla="*/ 175 h 597"/>
                    <a:gd name="T40" fmla="*/ 66 w 317"/>
                    <a:gd name="T41" fmla="*/ 184 h 597"/>
                    <a:gd name="T42" fmla="*/ 70 w 317"/>
                    <a:gd name="T43" fmla="*/ 202 h 597"/>
                    <a:gd name="T44" fmla="*/ 75 w 317"/>
                    <a:gd name="T45" fmla="*/ 210 h 597"/>
                    <a:gd name="T46" fmla="*/ 75 w 317"/>
                    <a:gd name="T47" fmla="*/ 219 h 597"/>
                    <a:gd name="T48" fmla="*/ 79 w 317"/>
                    <a:gd name="T49" fmla="*/ 223 h 597"/>
                    <a:gd name="T50" fmla="*/ 83 w 317"/>
                    <a:gd name="T51" fmla="*/ 232 h 597"/>
                    <a:gd name="T52" fmla="*/ 83 w 317"/>
                    <a:gd name="T53" fmla="*/ 241 h 597"/>
                    <a:gd name="T54" fmla="*/ 88 w 317"/>
                    <a:gd name="T55" fmla="*/ 250 h 597"/>
                    <a:gd name="T56" fmla="*/ 92 w 317"/>
                    <a:gd name="T57" fmla="*/ 263 h 597"/>
                    <a:gd name="T58" fmla="*/ 96 w 317"/>
                    <a:gd name="T59" fmla="*/ 272 h 597"/>
                    <a:gd name="T60" fmla="*/ 106 w 317"/>
                    <a:gd name="T61" fmla="*/ 293 h 597"/>
                    <a:gd name="T62" fmla="*/ 110 w 317"/>
                    <a:gd name="T63" fmla="*/ 307 h 597"/>
                    <a:gd name="T64" fmla="*/ 114 w 317"/>
                    <a:gd name="T65" fmla="*/ 311 h 597"/>
                    <a:gd name="T66" fmla="*/ 114 w 317"/>
                    <a:gd name="T67" fmla="*/ 320 h 597"/>
                    <a:gd name="T68" fmla="*/ 119 w 317"/>
                    <a:gd name="T69" fmla="*/ 329 h 597"/>
                    <a:gd name="T70" fmla="*/ 123 w 317"/>
                    <a:gd name="T71" fmla="*/ 342 h 597"/>
                    <a:gd name="T72" fmla="*/ 127 w 317"/>
                    <a:gd name="T73" fmla="*/ 355 h 597"/>
                    <a:gd name="T74" fmla="*/ 132 w 317"/>
                    <a:gd name="T75" fmla="*/ 364 h 597"/>
                    <a:gd name="T76" fmla="*/ 136 w 317"/>
                    <a:gd name="T77" fmla="*/ 373 h 597"/>
                    <a:gd name="T78" fmla="*/ 141 w 317"/>
                    <a:gd name="T79" fmla="*/ 386 h 597"/>
                    <a:gd name="T80" fmla="*/ 145 w 317"/>
                    <a:gd name="T81" fmla="*/ 390 h 597"/>
                    <a:gd name="T82" fmla="*/ 154 w 317"/>
                    <a:gd name="T83" fmla="*/ 408 h 597"/>
                    <a:gd name="T84" fmla="*/ 158 w 317"/>
                    <a:gd name="T85" fmla="*/ 416 h 597"/>
                    <a:gd name="T86" fmla="*/ 162 w 317"/>
                    <a:gd name="T87" fmla="*/ 425 h 597"/>
                    <a:gd name="T88" fmla="*/ 180 w 317"/>
                    <a:gd name="T89" fmla="*/ 452 h 597"/>
                    <a:gd name="T90" fmla="*/ 180 w 317"/>
                    <a:gd name="T91" fmla="*/ 460 h 597"/>
                    <a:gd name="T92" fmla="*/ 193 w 317"/>
                    <a:gd name="T93" fmla="*/ 478 h 597"/>
                    <a:gd name="T94" fmla="*/ 215 w 317"/>
                    <a:gd name="T95" fmla="*/ 513 h 597"/>
                    <a:gd name="T96" fmla="*/ 233 w 317"/>
                    <a:gd name="T97" fmla="*/ 530 h 597"/>
                    <a:gd name="T98" fmla="*/ 241 w 317"/>
                    <a:gd name="T99" fmla="*/ 543 h 597"/>
                    <a:gd name="T100" fmla="*/ 255 w 317"/>
                    <a:gd name="T101" fmla="*/ 557 h 597"/>
                    <a:gd name="T102" fmla="*/ 290 w 317"/>
                    <a:gd name="T103" fmla="*/ 579 h 597"/>
                    <a:gd name="T104" fmla="*/ 316 w 317"/>
                    <a:gd name="T105" fmla="*/ 596 h 597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317"/>
                    <a:gd name="T160" fmla="*/ 0 h 597"/>
                    <a:gd name="T161" fmla="*/ 317 w 317"/>
                    <a:gd name="T162" fmla="*/ 597 h 597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317" h="59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9"/>
                      </a:lnTo>
                      <a:lnTo>
                        <a:pt x="5" y="9"/>
                      </a:lnTo>
                      <a:lnTo>
                        <a:pt x="5" y="13"/>
                      </a:lnTo>
                      <a:lnTo>
                        <a:pt x="9" y="22"/>
                      </a:lnTo>
                      <a:lnTo>
                        <a:pt x="9" y="26"/>
                      </a:lnTo>
                      <a:lnTo>
                        <a:pt x="9" y="31"/>
                      </a:lnTo>
                      <a:lnTo>
                        <a:pt x="13" y="35"/>
                      </a:lnTo>
                      <a:lnTo>
                        <a:pt x="13" y="39"/>
                      </a:lnTo>
                      <a:lnTo>
                        <a:pt x="13" y="44"/>
                      </a:lnTo>
                      <a:lnTo>
                        <a:pt x="17" y="44"/>
                      </a:lnTo>
                      <a:lnTo>
                        <a:pt x="17" y="48"/>
                      </a:lnTo>
                      <a:lnTo>
                        <a:pt x="17" y="53"/>
                      </a:lnTo>
                      <a:lnTo>
                        <a:pt x="22" y="57"/>
                      </a:lnTo>
                      <a:lnTo>
                        <a:pt x="22" y="61"/>
                      </a:lnTo>
                      <a:lnTo>
                        <a:pt x="22" y="66"/>
                      </a:lnTo>
                      <a:lnTo>
                        <a:pt x="26" y="70"/>
                      </a:lnTo>
                      <a:lnTo>
                        <a:pt x="26" y="74"/>
                      </a:lnTo>
                      <a:lnTo>
                        <a:pt x="30" y="83"/>
                      </a:lnTo>
                      <a:lnTo>
                        <a:pt x="30" y="87"/>
                      </a:lnTo>
                      <a:lnTo>
                        <a:pt x="30" y="92"/>
                      </a:lnTo>
                      <a:lnTo>
                        <a:pt x="35" y="92"/>
                      </a:lnTo>
                      <a:lnTo>
                        <a:pt x="35" y="96"/>
                      </a:lnTo>
                      <a:lnTo>
                        <a:pt x="35" y="101"/>
                      </a:lnTo>
                      <a:lnTo>
                        <a:pt x="35" y="105"/>
                      </a:lnTo>
                      <a:lnTo>
                        <a:pt x="40" y="110"/>
                      </a:lnTo>
                      <a:lnTo>
                        <a:pt x="40" y="114"/>
                      </a:lnTo>
                      <a:lnTo>
                        <a:pt x="44" y="118"/>
                      </a:lnTo>
                      <a:lnTo>
                        <a:pt x="44" y="123"/>
                      </a:lnTo>
                      <a:lnTo>
                        <a:pt x="44" y="127"/>
                      </a:lnTo>
                      <a:lnTo>
                        <a:pt x="48" y="136"/>
                      </a:lnTo>
                      <a:lnTo>
                        <a:pt x="48" y="140"/>
                      </a:lnTo>
                      <a:lnTo>
                        <a:pt x="53" y="149"/>
                      </a:lnTo>
                      <a:lnTo>
                        <a:pt x="53" y="158"/>
                      </a:lnTo>
                      <a:lnTo>
                        <a:pt x="57" y="162"/>
                      </a:lnTo>
                      <a:lnTo>
                        <a:pt x="57" y="167"/>
                      </a:lnTo>
                      <a:lnTo>
                        <a:pt x="61" y="171"/>
                      </a:lnTo>
                      <a:lnTo>
                        <a:pt x="61" y="175"/>
                      </a:lnTo>
                      <a:lnTo>
                        <a:pt x="61" y="180"/>
                      </a:lnTo>
                      <a:lnTo>
                        <a:pt x="66" y="184"/>
                      </a:lnTo>
                      <a:lnTo>
                        <a:pt x="66" y="188"/>
                      </a:lnTo>
                      <a:lnTo>
                        <a:pt x="70" y="202"/>
                      </a:lnTo>
                      <a:lnTo>
                        <a:pt x="70" y="206"/>
                      </a:lnTo>
                      <a:lnTo>
                        <a:pt x="75" y="210"/>
                      </a:lnTo>
                      <a:lnTo>
                        <a:pt x="75" y="215"/>
                      </a:lnTo>
                      <a:lnTo>
                        <a:pt x="75" y="219"/>
                      </a:lnTo>
                      <a:lnTo>
                        <a:pt x="79" y="219"/>
                      </a:lnTo>
                      <a:lnTo>
                        <a:pt x="79" y="223"/>
                      </a:lnTo>
                      <a:lnTo>
                        <a:pt x="79" y="228"/>
                      </a:lnTo>
                      <a:lnTo>
                        <a:pt x="83" y="232"/>
                      </a:lnTo>
                      <a:lnTo>
                        <a:pt x="83" y="237"/>
                      </a:lnTo>
                      <a:lnTo>
                        <a:pt x="83" y="241"/>
                      </a:lnTo>
                      <a:lnTo>
                        <a:pt x="88" y="245"/>
                      </a:lnTo>
                      <a:lnTo>
                        <a:pt x="88" y="250"/>
                      </a:lnTo>
                      <a:lnTo>
                        <a:pt x="88" y="254"/>
                      </a:lnTo>
                      <a:lnTo>
                        <a:pt x="92" y="263"/>
                      </a:lnTo>
                      <a:lnTo>
                        <a:pt x="96" y="267"/>
                      </a:lnTo>
                      <a:lnTo>
                        <a:pt x="96" y="272"/>
                      </a:lnTo>
                      <a:lnTo>
                        <a:pt x="101" y="285"/>
                      </a:lnTo>
                      <a:lnTo>
                        <a:pt x="106" y="293"/>
                      </a:lnTo>
                      <a:lnTo>
                        <a:pt x="110" y="303"/>
                      </a:lnTo>
                      <a:lnTo>
                        <a:pt x="110" y="307"/>
                      </a:lnTo>
                      <a:lnTo>
                        <a:pt x="110" y="311"/>
                      </a:lnTo>
                      <a:lnTo>
                        <a:pt x="114" y="311"/>
                      </a:lnTo>
                      <a:lnTo>
                        <a:pt x="114" y="316"/>
                      </a:lnTo>
                      <a:lnTo>
                        <a:pt x="114" y="320"/>
                      </a:lnTo>
                      <a:lnTo>
                        <a:pt x="119" y="324"/>
                      </a:lnTo>
                      <a:lnTo>
                        <a:pt x="119" y="329"/>
                      </a:lnTo>
                      <a:lnTo>
                        <a:pt x="119" y="333"/>
                      </a:lnTo>
                      <a:lnTo>
                        <a:pt x="123" y="342"/>
                      </a:lnTo>
                      <a:lnTo>
                        <a:pt x="127" y="346"/>
                      </a:lnTo>
                      <a:lnTo>
                        <a:pt x="127" y="355"/>
                      </a:lnTo>
                      <a:lnTo>
                        <a:pt x="132" y="355"/>
                      </a:lnTo>
                      <a:lnTo>
                        <a:pt x="132" y="364"/>
                      </a:lnTo>
                      <a:lnTo>
                        <a:pt x="136" y="368"/>
                      </a:lnTo>
                      <a:lnTo>
                        <a:pt x="136" y="373"/>
                      </a:lnTo>
                      <a:lnTo>
                        <a:pt x="141" y="381"/>
                      </a:lnTo>
                      <a:lnTo>
                        <a:pt x="141" y="386"/>
                      </a:lnTo>
                      <a:lnTo>
                        <a:pt x="145" y="386"/>
                      </a:lnTo>
                      <a:lnTo>
                        <a:pt x="145" y="390"/>
                      </a:lnTo>
                      <a:lnTo>
                        <a:pt x="154" y="403"/>
                      </a:lnTo>
                      <a:lnTo>
                        <a:pt x="154" y="408"/>
                      </a:lnTo>
                      <a:lnTo>
                        <a:pt x="158" y="412"/>
                      </a:lnTo>
                      <a:lnTo>
                        <a:pt x="158" y="416"/>
                      </a:lnTo>
                      <a:lnTo>
                        <a:pt x="162" y="421"/>
                      </a:lnTo>
                      <a:lnTo>
                        <a:pt x="162" y="425"/>
                      </a:lnTo>
                      <a:lnTo>
                        <a:pt x="171" y="438"/>
                      </a:lnTo>
                      <a:lnTo>
                        <a:pt x="180" y="452"/>
                      </a:lnTo>
                      <a:lnTo>
                        <a:pt x="180" y="456"/>
                      </a:lnTo>
                      <a:lnTo>
                        <a:pt x="180" y="460"/>
                      </a:lnTo>
                      <a:lnTo>
                        <a:pt x="189" y="473"/>
                      </a:lnTo>
                      <a:lnTo>
                        <a:pt x="193" y="478"/>
                      </a:lnTo>
                      <a:lnTo>
                        <a:pt x="215" y="509"/>
                      </a:lnTo>
                      <a:lnTo>
                        <a:pt x="215" y="513"/>
                      </a:lnTo>
                      <a:lnTo>
                        <a:pt x="224" y="522"/>
                      </a:lnTo>
                      <a:lnTo>
                        <a:pt x="233" y="530"/>
                      </a:lnTo>
                      <a:lnTo>
                        <a:pt x="237" y="539"/>
                      </a:lnTo>
                      <a:lnTo>
                        <a:pt x="241" y="543"/>
                      </a:lnTo>
                      <a:lnTo>
                        <a:pt x="246" y="548"/>
                      </a:lnTo>
                      <a:lnTo>
                        <a:pt x="255" y="557"/>
                      </a:lnTo>
                      <a:lnTo>
                        <a:pt x="264" y="566"/>
                      </a:lnTo>
                      <a:lnTo>
                        <a:pt x="290" y="579"/>
                      </a:lnTo>
                      <a:lnTo>
                        <a:pt x="294" y="583"/>
                      </a:lnTo>
                      <a:lnTo>
                        <a:pt x="316" y="596"/>
                      </a:lnTo>
                    </a:path>
                  </a:pathLst>
                </a:custGeom>
                <a:noFill/>
                <a:ln w="50800" cap="rnd">
                  <a:solidFill>
                    <a:srgbClr val="00279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80" name="Freeform 22"/>
                <p:cNvSpPr>
                  <a:spLocks/>
                </p:cNvSpPr>
                <p:nvPr/>
              </p:nvSpPr>
              <p:spPr bwMode="auto">
                <a:xfrm>
                  <a:off x="3552" y="1776"/>
                  <a:ext cx="155" cy="33"/>
                </a:xfrm>
                <a:custGeom>
                  <a:avLst/>
                  <a:gdLst>
                    <a:gd name="T0" fmla="*/ 0 w 155"/>
                    <a:gd name="T1" fmla="*/ 0 h 33"/>
                    <a:gd name="T2" fmla="*/ 5 w 155"/>
                    <a:gd name="T3" fmla="*/ 0 h 33"/>
                    <a:gd name="T4" fmla="*/ 13 w 155"/>
                    <a:gd name="T5" fmla="*/ 5 h 33"/>
                    <a:gd name="T6" fmla="*/ 75 w 155"/>
                    <a:gd name="T7" fmla="*/ 23 h 33"/>
                    <a:gd name="T8" fmla="*/ 154 w 155"/>
                    <a:gd name="T9" fmla="*/ 32 h 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5"/>
                    <a:gd name="T16" fmla="*/ 0 h 33"/>
                    <a:gd name="T17" fmla="*/ 155 w 155"/>
                    <a:gd name="T18" fmla="*/ 33 h 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5" h="33">
                      <a:moveTo>
                        <a:pt x="0" y="0"/>
                      </a:moveTo>
                      <a:lnTo>
                        <a:pt x="5" y="0"/>
                      </a:lnTo>
                      <a:lnTo>
                        <a:pt x="13" y="5"/>
                      </a:lnTo>
                      <a:lnTo>
                        <a:pt x="75" y="23"/>
                      </a:lnTo>
                      <a:lnTo>
                        <a:pt x="154" y="32"/>
                      </a:lnTo>
                    </a:path>
                  </a:pathLst>
                </a:custGeom>
                <a:noFill/>
                <a:ln w="50800" cap="rnd">
                  <a:solidFill>
                    <a:srgbClr val="00279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774" name="Line 23"/>
              <p:cNvSpPr>
                <a:spLocks noChangeShapeType="1"/>
              </p:cNvSpPr>
              <p:nvPr/>
            </p:nvSpPr>
            <p:spPr bwMode="auto">
              <a:xfrm>
                <a:off x="3096" y="966"/>
                <a:ext cx="0" cy="8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726" name="Line 24"/>
          <p:cNvSpPr>
            <a:spLocks noChangeShapeType="1"/>
          </p:cNvSpPr>
          <p:nvPr/>
        </p:nvSpPr>
        <p:spPr bwMode="auto">
          <a:xfrm flipV="1">
            <a:off x="2432050" y="4654550"/>
            <a:ext cx="7366000" cy="44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25"/>
          <p:cNvSpPr>
            <a:spLocks noChangeShapeType="1"/>
          </p:cNvSpPr>
          <p:nvPr/>
        </p:nvSpPr>
        <p:spPr bwMode="auto">
          <a:xfrm flipV="1">
            <a:off x="2409825" y="3113088"/>
            <a:ext cx="0" cy="158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28" name="Group 26"/>
          <p:cNvGrpSpPr>
            <a:grpSpLocks/>
          </p:cNvGrpSpPr>
          <p:nvPr/>
        </p:nvGrpSpPr>
        <p:grpSpPr bwMode="auto">
          <a:xfrm>
            <a:off x="2819401" y="3354388"/>
            <a:ext cx="6149975" cy="1211262"/>
            <a:chOff x="816" y="2113"/>
            <a:chExt cx="3874" cy="763"/>
          </a:xfrm>
        </p:grpSpPr>
        <p:grpSp>
          <p:nvGrpSpPr>
            <p:cNvPr id="30761" name="Group 27"/>
            <p:cNvGrpSpPr>
              <a:grpSpLocks/>
            </p:cNvGrpSpPr>
            <p:nvPr/>
          </p:nvGrpSpPr>
          <p:grpSpPr bwMode="auto">
            <a:xfrm>
              <a:off x="816" y="2113"/>
              <a:ext cx="3874" cy="716"/>
              <a:chOff x="816" y="2113"/>
              <a:chExt cx="3874" cy="716"/>
            </a:xfrm>
          </p:grpSpPr>
          <p:sp>
            <p:nvSpPr>
              <p:cNvPr id="30763" name="Freeform 28"/>
              <p:cNvSpPr>
                <a:spLocks/>
              </p:cNvSpPr>
              <p:nvPr/>
            </p:nvSpPr>
            <p:spPr bwMode="auto">
              <a:xfrm>
                <a:off x="816" y="2314"/>
                <a:ext cx="1439" cy="515"/>
              </a:xfrm>
              <a:custGeom>
                <a:avLst/>
                <a:gdLst>
                  <a:gd name="T0" fmla="*/ 156 w 1439"/>
                  <a:gd name="T1" fmla="*/ 507 h 515"/>
                  <a:gd name="T2" fmla="*/ 470 w 1439"/>
                  <a:gd name="T3" fmla="*/ 484 h 515"/>
                  <a:gd name="T4" fmla="*/ 541 w 1439"/>
                  <a:gd name="T5" fmla="*/ 473 h 515"/>
                  <a:gd name="T6" fmla="*/ 611 w 1439"/>
                  <a:gd name="T7" fmla="*/ 458 h 515"/>
                  <a:gd name="T8" fmla="*/ 639 w 1439"/>
                  <a:gd name="T9" fmla="*/ 454 h 515"/>
                  <a:gd name="T10" fmla="*/ 669 w 1439"/>
                  <a:gd name="T11" fmla="*/ 443 h 515"/>
                  <a:gd name="T12" fmla="*/ 697 w 1439"/>
                  <a:gd name="T13" fmla="*/ 436 h 515"/>
                  <a:gd name="T14" fmla="*/ 725 w 1439"/>
                  <a:gd name="T15" fmla="*/ 428 h 515"/>
                  <a:gd name="T16" fmla="*/ 754 w 1439"/>
                  <a:gd name="T17" fmla="*/ 421 h 515"/>
                  <a:gd name="T18" fmla="*/ 782 w 1439"/>
                  <a:gd name="T19" fmla="*/ 410 h 515"/>
                  <a:gd name="T20" fmla="*/ 840 w 1439"/>
                  <a:gd name="T21" fmla="*/ 391 h 515"/>
                  <a:gd name="T22" fmla="*/ 883 w 1439"/>
                  <a:gd name="T23" fmla="*/ 369 h 515"/>
                  <a:gd name="T24" fmla="*/ 896 w 1439"/>
                  <a:gd name="T25" fmla="*/ 365 h 515"/>
                  <a:gd name="T26" fmla="*/ 910 w 1439"/>
                  <a:gd name="T27" fmla="*/ 354 h 515"/>
                  <a:gd name="T28" fmla="*/ 953 w 1439"/>
                  <a:gd name="T29" fmla="*/ 335 h 515"/>
                  <a:gd name="T30" fmla="*/ 968 w 1439"/>
                  <a:gd name="T31" fmla="*/ 328 h 515"/>
                  <a:gd name="T32" fmla="*/ 981 w 1439"/>
                  <a:gd name="T33" fmla="*/ 317 h 515"/>
                  <a:gd name="T34" fmla="*/ 996 w 1439"/>
                  <a:gd name="T35" fmla="*/ 309 h 515"/>
                  <a:gd name="T36" fmla="*/ 1024 w 1439"/>
                  <a:gd name="T37" fmla="*/ 298 h 515"/>
                  <a:gd name="T38" fmla="*/ 1039 w 1439"/>
                  <a:gd name="T39" fmla="*/ 287 h 515"/>
                  <a:gd name="T40" fmla="*/ 1053 w 1439"/>
                  <a:gd name="T41" fmla="*/ 283 h 515"/>
                  <a:gd name="T42" fmla="*/ 1053 w 1439"/>
                  <a:gd name="T43" fmla="*/ 276 h 515"/>
                  <a:gd name="T44" fmla="*/ 1067 w 1439"/>
                  <a:gd name="T45" fmla="*/ 264 h 515"/>
                  <a:gd name="T46" fmla="*/ 1081 w 1439"/>
                  <a:gd name="T47" fmla="*/ 257 h 515"/>
                  <a:gd name="T48" fmla="*/ 1096 w 1439"/>
                  <a:gd name="T49" fmla="*/ 253 h 515"/>
                  <a:gd name="T50" fmla="*/ 1109 w 1439"/>
                  <a:gd name="T51" fmla="*/ 239 h 515"/>
                  <a:gd name="T52" fmla="*/ 1124 w 1439"/>
                  <a:gd name="T53" fmla="*/ 231 h 515"/>
                  <a:gd name="T54" fmla="*/ 1139 w 1439"/>
                  <a:gd name="T55" fmla="*/ 224 h 515"/>
                  <a:gd name="T56" fmla="*/ 1152 w 1439"/>
                  <a:gd name="T57" fmla="*/ 212 h 515"/>
                  <a:gd name="T58" fmla="*/ 1167 w 1439"/>
                  <a:gd name="T59" fmla="*/ 205 h 515"/>
                  <a:gd name="T60" fmla="*/ 1182 w 1439"/>
                  <a:gd name="T61" fmla="*/ 194 h 515"/>
                  <a:gd name="T62" fmla="*/ 1195 w 1439"/>
                  <a:gd name="T63" fmla="*/ 186 h 515"/>
                  <a:gd name="T64" fmla="*/ 1195 w 1439"/>
                  <a:gd name="T65" fmla="*/ 179 h 515"/>
                  <a:gd name="T66" fmla="*/ 1210 w 1439"/>
                  <a:gd name="T67" fmla="*/ 168 h 515"/>
                  <a:gd name="T68" fmla="*/ 1224 w 1439"/>
                  <a:gd name="T69" fmla="*/ 164 h 515"/>
                  <a:gd name="T70" fmla="*/ 1238 w 1439"/>
                  <a:gd name="T71" fmla="*/ 157 h 515"/>
                  <a:gd name="T72" fmla="*/ 1252 w 1439"/>
                  <a:gd name="T73" fmla="*/ 145 h 515"/>
                  <a:gd name="T74" fmla="*/ 1252 w 1439"/>
                  <a:gd name="T75" fmla="*/ 138 h 515"/>
                  <a:gd name="T76" fmla="*/ 1267 w 1439"/>
                  <a:gd name="T77" fmla="*/ 130 h 515"/>
                  <a:gd name="T78" fmla="*/ 1280 w 1439"/>
                  <a:gd name="T79" fmla="*/ 123 h 515"/>
                  <a:gd name="T80" fmla="*/ 1280 w 1439"/>
                  <a:gd name="T81" fmla="*/ 115 h 515"/>
                  <a:gd name="T82" fmla="*/ 1295 w 1439"/>
                  <a:gd name="T83" fmla="*/ 108 h 515"/>
                  <a:gd name="T84" fmla="*/ 1310 w 1439"/>
                  <a:gd name="T85" fmla="*/ 104 h 515"/>
                  <a:gd name="T86" fmla="*/ 1310 w 1439"/>
                  <a:gd name="T87" fmla="*/ 97 h 515"/>
                  <a:gd name="T88" fmla="*/ 1323 w 1439"/>
                  <a:gd name="T89" fmla="*/ 89 h 515"/>
                  <a:gd name="T90" fmla="*/ 1323 w 1439"/>
                  <a:gd name="T91" fmla="*/ 82 h 515"/>
                  <a:gd name="T92" fmla="*/ 1338 w 1439"/>
                  <a:gd name="T93" fmla="*/ 78 h 515"/>
                  <a:gd name="T94" fmla="*/ 1338 w 1439"/>
                  <a:gd name="T95" fmla="*/ 71 h 515"/>
                  <a:gd name="T96" fmla="*/ 1353 w 1439"/>
                  <a:gd name="T97" fmla="*/ 67 h 515"/>
                  <a:gd name="T98" fmla="*/ 1366 w 1439"/>
                  <a:gd name="T99" fmla="*/ 60 h 515"/>
                  <a:gd name="T100" fmla="*/ 1380 w 1439"/>
                  <a:gd name="T101" fmla="*/ 45 h 515"/>
                  <a:gd name="T102" fmla="*/ 1395 w 1439"/>
                  <a:gd name="T103" fmla="*/ 37 h 515"/>
                  <a:gd name="T104" fmla="*/ 1408 w 1439"/>
                  <a:gd name="T105" fmla="*/ 22 h 515"/>
                  <a:gd name="T106" fmla="*/ 1423 w 1439"/>
                  <a:gd name="T107" fmla="*/ 19 h 515"/>
                  <a:gd name="T108" fmla="*/ 1423 w 1439"/>
                  <a:gd name="T109" fmla="*/ 11 h 515"/>
                  <a:gd name="T110" fmla="*/ 1438 w 1439"/>
                  <a:gd name="T111" fmla="*/ 8 h 515"/>
                  <a:gd name="T112" fmla="*/ 1438 w 1439"/>
                  <a:gd name="T113" fmla="*/ 0 h 51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439"/>
                  <a:gd name="T172" fmla="*/ 0 h 515"/>
                  <a:gd name="T173" fmla="*/ 1439 w 1439"/>
                  <a:gd name="T174" fmla="*/ 515 h 51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439" h="515">
                    <a:moveTo>
                      <a:pt x="0" y="514"/>
                    </a:moveTo>
                    <a:lnTo>
                      <a:pt x="156" y="507"/>
                    </a:lnTo>
                    <a:lnTo>
                      <a:pt x="413" y="492"/>
                    </a:lnTo>
                    <a:lnTo>
                      <a:pt x="470" y="484"/>
                    </a:lnTo>
                    <a:lnTo>
                      <a:pt x="511" y="477"/>
                    </a:lnTo>
                    <a:lnTo>
                      <a:pt x="541" y="473"/>
                    </a:lnTo>
                    <a:lnTo>
                      <a:pt x="554" y="469"/>
                    </a:lnTo>
                    <a:lnTo>
                      <a:pt x="611" y="458"/>
                    </a:lnTo>
                    <a:lnTo>
                      <a:pt x="626" y="454"/>
                    </a:lnTo>
                    <a:lnTo>
                      <a:pt x="639" y="454"/>
                    </a:lnTo>
                    <a:lnTo>
                      <a:pt x="639" y="451"/>
                    </a:lnTo>
                    <a:lnTo>
                      <a:pt x="669" y="443"/>
                    </a:lnTo>
                    <a:lnTo>
                      <a:pt x="682" y="443"/>
                    </a:lnTo>
                    <a:lnTo>
                      <a:pt x="697" y="436"/>
                    </a:lnTo>
                    <a:lnTo>
                      <a:pt x="712" y="432"/>
                    </a:lnTo>
                    <a:lnTo>
                      <a:pt x="725" y="428"/>
                    </a:lnTo>
                    <a:lnTo>
                      <a:pt x="740" y="425"/>
                    </a:lnTo>
                    <a:lnTo>
                      <a:pt x="754" y="421"/>
                    </a:lnTo>
                    <a:lnTo>
                      <a:pt x="767" y="417"/>
                    </a:lnTo>
                    <a:lnTo>
                      <a:pt x="782" y="410"/>
                    </a:lnTo>
                    <a:lnTo>
                      <a:pt x="797" y="406"/>
                    </a:lnTo>
                    <a:lnTo>
                      <a:pt x="840" y="391"/>
                    </a:lnTo>
                    <a:lnTo>
                      <a:pt x="853" y="384"/>
                    </a:lnTo>
                    <a:lnTo>
                      <a:pt x="883" y="369"/>
                    </a:lnTo>
                    <a:lnTo>
                      <a:pt x="883" y="365"/>
                    </a:lnTo>
                    <a:lnTo>
                      <a:pt x="896" y="365"/>
                    </a:lnTo>
                    <a:lnTo>
                      <a:pt x="896" y="361"/>
                    </a:lnTo>
                    <a:lnTo>
                      <a:pt x="910" y="354"/>
                    </a:lnTo>
                    <a:lnTo>
                      <a:pt x="953" y="339"/>
                    </a:lnTo>
                    <a:lnTo>
                      <a:pt x="953" y="335"/>
                    </a:lnTo>
                    <a:lnTo>
                      <a:pt x="953" y="332"/>
                    </a:lnTo>
                    <a:lnTo>
                      <a:pt x="968" y="328"/>
                    </a:lnTo>
                    <a:lnTo>
                      <a:pt x="981" y="320"/>
                    </a:lnTo>
                    <a:lnTo>
                      <a:pt x="981" y="317"/>
                    </a:lnTo>
                    <a:lnTo>
                      <a:pt x="996" y="313"/>
                    </a:lnTo>
                    <a:lnTo>
                      <a:pt x="996" y="309"/>
                    </a:lnTo>
                    <a:lnTo>
                      <a:pt x="1011" y="305"/>
                    </a:lnTo>
                    <a:lnTo>
                      <a:pt x="1024" y="298"/>
                    </a:lnTo>
                    <a:lnTo>
                      <a:pt x="1024" y="290"/>
                    </a:lnTo>
                    <a:lnTo>
                      <a:pt x="1039" y="287"/>
                    </a:lnTo>
                    <a:lnTo>
                      <a:pt x="1039" y="283"/>
                    </a:lnTo>
                    <a:lnTo>
                      <a:pt x="1053" y="283"/>
                    </a:lnTo>
                    <a:lnTo>
                      <a:pt x="1053" y="279"/>
                    </a:lnTo>
                    <a:lnTo>
                      <a:pt x="1053" y="276"/>
                    </a:lnTo>
                    <a:lnTo>
                      <a:pt x="1067" y="268"/>
                    </a:lnTo>
                    <a:lnTo>
                      <a:pt x="1067" y="264"/>
                    </a:lnTo>
                    <a:lnTo>
                      <a:pt x="1081" y="261"/>
                    </a:lnTo>
                    <a:lnTo>
                      <a:pt x="1081" y="257"/>
                    </a:lnTo>
                    <a:lnTo>
                      <a:pt x="1096" y="257"/>
                    </a:lnTo>
                    <a:lnTo>
                      <a:pt x="1096" y="253"/>
                    </a:lnTo>
                    <a:lnTo>
                      <a:pt x="1096" y="250"/>
                    </a:lnTo>
                    <a:lnTo>
                      <a:pt x="1109" y="239"/>
                    </a:lnTo>
                    <a:lnTo>
                      <a:pt x="1124" y="235"/>
                    </a:lnTo>
                    <a:lnTo>
                      <a:pt x="1124" y="231"/>
                    </a:lnTo>
                    <a:lnTo>
                      <a:pt x="1124" y="227"/>
                    </a:lnTo>
                    <a:lnTo>
                      <a:pt x="1139" y="224"/>
                    </a:lnTo>
                    <a:lnTo>
                      <a:pt x="1152" y="216"/>
                    </a:lnTo>
                    <a:lnTo>
                      <a:pt x="1152" y="212"/>
                    </a:lnTo>
                    <a:lnTo>
                      <a:pt x="1152" y="209"/>
                    </a:lnTo>
                    <a:lnTo>
                      <a:pt x="1167" y="205"/>
                    </a:lnTo>
                    <a:lnTo>
                      <a:pt x="1167" y="201"/>
                    </a:lnTo>
                    <a:lnTo>
                      <a:pt x="1182" y="194"/>
                    </a:lnTo>
                    <a:lnTo>
                      <a:pt x="1182" y="190"/>
                    </a:lnTo>
                    <a:lnTo>
                      <a:pt x="1195" y="186"/>
                    </a:lnTo>
                    <a:lnTo>
                      <a:pt x="1195" y="183"/>
                    </a:lnTo>
                    <a:lnTo>
                      <a:pt x="1195" y="179"/>
                    </a:lnTo>
                    <a:lnTo>
                      <a:pt x="1210" y="171"/>
                    </a:lnTo>
                    <a:lnTo>
                      <a:pt x="1210" y="168"/>
                    </a:lnTo>
                    <a:lnTo>
                      <a:pt x="1224" y="168"/>
                    </a:lnTo>
                    <a:lnTo>
                      <a:pt x="1224" y="164"/>
                    </a:lnTo>
                    <a:lnTo>
                      <a:pt x="1224" y="160"/>
                    </a:lnTo>
                    <a:lnTo>
                      <a:pt x="1238" y="157"/>
                    </a:lnTo>
                    <a:lnTo>
                      <a:pt x="1238" y="153"/>
                    </a:lnTo>
                    <a:lnTo>
                      <a:pt x="1252" y="145"/>
                    </a:lnTo>
                    <a:lnTo>
                      <a:pt x="1252" y="142"/>
                    </a:lnTo>
                    <a:lnTo>
                      <a:pt x="1252" y="138"/>
                    </a:lnTo>
                    <a:lnTo>
                      <a:pt x="1267" y="134"/>
                    </a:lnTo>
                    <a:lnTo>
                      <a:pt x="1267" y="130"/>
                    </a:lnTo>
                    <a:lnTo>
                      <a:pt x="1267" y="127"/>
                    </a:lnTo>
                    <a:lnTo>
                      <a:pt x="1280" y="123"/>
                    </a:lnTo>
                    <a:lnTo>
                      <a:pt x="1280" y="119"/>
                    </a:lnTo>
                    <a:lnTo>
                      <a:pt x="1280" y="115"/>
                    </a:lnTo>
                    <a:lnTo>
                      <a:pt x="1295" y="112"/>
                    </a:lnTo>
                    <a:lnTo>
                      <a:pt x="1295" y="108"/>
                    </a:lnTo>
                    <a:lnTo>
                      <a:pt x="1295" y="104"/>
                    </a:lnTo>
                    <a:lnTo>
                      <a:pt x="1310" y="104"/>
                    </a:lnTo>
                    <a:lnTo>
                      <a:pt x="1310" y="101"/>
                    </a:lnTo>
                    <a:lnTo>
                      <a:pt x="1310" y="97"/>
                    </a:lnTo>
                    <a:lnTo>
                      <a:pt x="1323" y="93"/>
                    </a:lnTo>
                    <a:lnTo>
                      <a:pt x="1323" y="89"/>
                    </a:lnTo>
                    <a:lnTo>
                      <a:pt x="1323" y="86"/>
                    </a:lnTo>
                    <a:lnTo>
                      <a:pt x="1323" y="82"/>
                    </a:lnTo>
                    <a:lnTo>
                      <a:pt x="1338" y="82"/>
                    </a:lnTo>
                    <a:lnTo>
                      <a:pt x="1338" y="78"/>
                    </a:lnTo>
                    <a:lnTo>
                      <a:pt x="1338" y="75"/>
                    </a:lnTo>
                    <a:lnTo>
                      <a:pt x="1338" y="71"/>
                    </a:lnTo>
                    <a:lnTo>
                      <a:pt x="1353" y="71"/>
                    </a:lnTo>
                    <a:lnTo>
                      <a:pt x="1353" y="67"/>
                    </a:lnTo>
                    <a:lnTo>
                      <a:pt x="1353" y="63"/>
                    </a:lnTo>
                    <a:lnTo>
                      <a:pt x="1366" y="60"/>
                    </a:lnTo>
                    <a:lnTo>
                      <a:pt x="1366" y="56"/>
                    </a:lnTo>
                    <a:lnTo>
                      <a:pt x="1380" y="45"/>
                    </a:lnTo>
                    <a:lnTo>
                      <a:pt x="1380" y="41"/>
                    </a:lnTo>
                    <a:lnTo>
                      <a:pt x="1395" y="37"/>
                    </a:lnTo>
                    <a:lnTo>
                      <a:pt x="1395" y="33"/>
                    </a:lnTo>
                    <a:lnTo>
                      <a:pt x="1408" y="22"/>
                    </a:lnTo>
                    <a:lnTo>
                      <a:pt x="1408" y="19"/>
                    </a:lnTo>
                    <a:lnTo>
                      <a:pt x="1423" y="19"/>
                    </a:lnTo>
                    <a:lnTo>
                      <a:pt x="1423" y="15"/>
                    </a:lnTo>
                    <a:lnTo>
                      <a:pt x="1423" y="11"/>
                    </a:lnTo>
                    <a:lnTo>
                      <a:pt x="1423" y="8"/>
                    </a:lnTo>
                    <a:lnTo>
                      <a:pt x="1438" y="8"/>
                    </a:lnTo>
                    <a:lnTo>
                      <a:pt x="1438" y="4"/>
                    </a:lnTo>
                    <a:lnTo>
                      <a:pt x="1438" y="0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4" name="Freeform 29"/>
              <p:cNvSpPr>
                <a:spLocks/>
              </p:cNvSpPr>
              <p:nvPr/>
            </p:nvSpPr>
            <p:spPr bwMode="auto">
              <a:xfrm>
                <a:off x="2254" y="2135"/>
                <a:ext cx="326" cy="180"/>
              </a:xfrm>
              <a:custGeom>
                <a:avLst/>
                <a:gdLst>
                  <a:gd name="T0" fmla="*/ 0 w 326"/>
                  <a:gd name="T1" fmla="*/ 179 h 180"/>
                  <a:gd name="T2" fmla="*/ 0 w 326"/>
                  <a:gd name="T3" fmla="*/ 179 h 180"/>
                  <a:gd name="T4" fmla="*/ 0 w 326"/>
                  <a:gd name="T5" fmla="*/ 175 h 180"/>
                  <a:gd name="T6" fmla="*/ 13 w 326"/>
                  <a:gd name="T7" fmla="*/ 175 h 180"/>
                  <a:gd name="T8" fmla="*/ 13 w 326"/>
                  <a:gd name="T9" fmla="*/ 172 h 180"/>
                  <a:gd name="T10" fmla="*/ 13 w 326"/>
                  <a:gd name="T11" fmla="*/ 168 h 180"/>
                  <a:gd name="T12" fmla="*/ 28 w 326"/>
                  <a:gd name="T13" fmla="*/ 161 h 180"/>
                  <a:gd name="T14" fmla="*/ 28 w 326"/>
                  <a:gd name="T15" fmla="*/ 157 h 180"/>
                  <a:gd name="T16" fmla="*/ 41 w 326"/>
                  <a:gd name="T17" fmla="*/ 157 h 180"/>
                  <a:gd name="T18" fmla="*/ 41 w 326"/>
                  <a:gd name="T19" fmla="*/ 153 h 180"/>
                  <a:gd name="T20" fmla="*/ 41 w 326"/>
                  <a:gd name="T21" fmla="*/ 149 h 180"/>
                  <a:gd name="T22" fmla="*/ 41 w 326"/>
                  <a:gd name="T23" fmla="*/ 146 h 180"/>
                  <a:gd name="T24" fmla="*/ 56 w 326"/>
                  <a:gd name="T25" fmla="*/ 142 h 180"/>
                  <a:gd name="T26" fmla="*/ 56 w 326"/>
                  <a:gd name="T27" fmla="*/ 138 h 180"/>
                  <a:gd name="T28" fmla="*/ 70 w 326"/>
                  <a:gd name="T29" fmla="*/ 134 h 180"/>
                  <a:gd name="T30" fmla="*/ 70 w 326"/>
                  <a:gd name="T31" fmla="*/ 130 h 180"/>
                  <a:gd name="T32" fmla="*/ 70 w 326"/>
                  <a:gd name="T33" fmla="*/ 127 h 180"/>
                  <a:gd name="T34" fmla="*/ 83 w 326"/>
                  <a:gd name="T35" fmla="*/ 123 h 180"/>
                  <a:gd name="T36" fmla="*/ 83 w 326"/>
                  <a:gd name="T37" fmla="*/ 119 h 180"/>
                  <a:gd name="T38" fmla="*/ 98 w 326"/>
                  <a:gd name="T39" fmla="*/ 116 h 180"/>
                  <a:gd name="T40" fmla="*/ 98 w 326"/>
                  <a:gd name="T41" fmla="*/ 112 h 180"/>
                  <a:gd name="T42" fmla="*/ 98 w 326"/>
                  <a:gd name="T43" fmla="*/ 108 h 180"/>
                  <a:gd name="T44" fmla="*/ 113 w 326"/>
                  <a:gd name="T45" fmla="*/ 105 h 180"/>
                  <a:gd name="T46" fmla="*/ 113 w 326"/>
                  <a:gd name="T47" fmla="*/ 101 h 180"/>
                  <a:gd name="T48" fmla="*/ 113 w 326"/>
                  <a:gd name="T49" fmla="*/ 97 h 180"/>
                  <a:gd name="T50" fmla="*/ 126 w 326"/>
                  <a:gd name="T51" fmla="*/ 97 h 180"/>
                  <a:gd name="T52" fmla="*/ 126 w 326"/>
                  <a:gd name="T53" fmla="*/ 93 h 180"/>
                  <a:gd name="T54" fmla="*/ 126 w 326"/>
                  <a:gd name="T55" fmla="*/ 90 h 180"/>
                  <a:gd name="T56" fmla="*/ 140 w 326"/>
                  <a:gd name="T57" fmla="*/ 90 h 180"/>
                  <a:gd name="T58" fmla="*/ 140 w 326"/>
                  <a:gd name="T59" fmla="*/ 86 h 180"/>
                  <a:gd name="T60" fmla="*/ 140 w 326"/>
                  <a:gd name="T61" fmla="*/ 82 h 180"/>
                  <a:gd name="T62" fmla="*/ 155 w 326"/>
                  <a:gd name="T63" fmla="*/ 82 h 180"/>
                  <a:gd name="T64" fmla="*/ 155 w 326"/>
                  <a:gd name="T65" fmla="*/ 79 h 180"/>
                  <a:gd name="T66" fmla="*/ 155 w 326"/>
                  <a:gd name="T67" fmla="*/ 75 h 180"/>
                  <a:gd name="T68" fmla="*/ 168 w 326"/>
                  <a:gd name="T69" fmla="*/ 71 h 180"/>
                  <a:gd name="T70" fmla="*/ 168 w 326"/>
                  <a:gd name="T71" fmla="*/ 67 h 180"/>
                  <a:gd name="T72" fmla="*/ 168 w 326"/>
                  <a:gd name="T73" fmla="*/ 64 h 180"/>
                  <a:gd name="T74" fmla="*/ 183 w 326"/>
                  <a:gd name="T75" fmla="*/ 64 h 180"/>
                  <a:gd name="T76" fmla="*/ 183 w 326"/>
                  <a:gd name="T77" fmla="*/ 60 h 180"/>
                  <a:gd name="T78" fmla="*/ 183 w 326"/>
                  <a:gd name="T79" fmla="*/ 56 h 180"/>
                  <a:gd name="T80" fmla="*/ 198 w 326"/>
                  <a:gd name="T81" fmla="*/ 56 h 180"/>
                  <a:gd name="T82" fmla="*/ 198 w 326"/>
                  <a:gd name="T83" fmla="*/ 52 h 180"/>
                  <a:gd name="T84" fmla="*/ 198 w 326"/>
                  <a:gd name="T85" fmla="*/ 49 h 180"/>
                  <a:gd name="T86" fmla="*/ 211 w 326"/>
                  <a:gd name="T87" fmla="*/ 49 h 180"/>
                  <a:gd name="T88" fmla="*/ 211 w 326"/>
                  <a:gd name="T89" fmla="*/ 45 h 180"/>
                  <a:gd name="T90" fmla="*/ 211 w 326"/>
                  <a:gd name="T91" fmla="*/ 41 h 180"/>
                  <a:gd name="T92" fmla="*/ 225 w 326"/>
                  <a:gd name="T93" fmla="*/ 41 h 180"/>
                  <a:gd name="T94" fmla="*/ 225 w 326"/>
                  <a:gd name="T95" fmla="*/ 37 h 180"/>
                  <a:gd name="T96" fmla="*/ 240 w 326"/>
                  <a:gd name="T97" fmla="*/ 34 h 180"/>
                  <a:gd name="T98" fmla="*/ 240 w 326"/>
                  <a:gd name="T99" fmla="*/ 30 h 180"/>
                  <a:gd name="T100" fmla="*/ 253 w 326"/>
                  <a:gd name="T101" fmla="*/ 30 h 180"/>
                  <a:gd name="T102" fmla="*/ 253 w 326"/>
                  <a:gd name="T103" fmla="*/ 26 h 180"/>
                  <a:gd name="T104" fmla="*/ 253 w 326"/>
                  <a:gd name="T105" fmla="*/ 23 h 180"/>
                  <a:gd name="T106" fmla="*/ 268 w 326"/>
                  <a:gd name="T107" fmla="*/ 23 h 180"/>
                  <a:gd name="T108" fmla="*/ 268 w 326"/>
                  <a:gd name="T109" fmla="*/ 19 h 180"/>
                  <a:gd name="T110" fmla="*/ 283 w 326"/>
                  <a:gd name="T111" fmla="*/ 15 h 180"/>
                  <a:gd name="T112" fmla="*/ 283 w 326"/>
                  <a:gd name="T113" fmla="*/ 12 h 180"/>
                  <a:gd name="T114" fmla="*/ 296 w 326"/>
                  <a:gd name="T115" fmla="*/ 12 h 180"/>
                  <a:gd name="T116" fmla="*/ 296 w 326"/>
                  <a:gd name="T117" fmla="*/ 8 h 180"/>
                  <a:gd name="T118" fmla="*/ 310 w 326"/>
                  <a:gd name="T119" fmla="*/ 8 h 180"/>
                  <a:gd name="T120" fmla="*/ 310 w 326"/>
                  <a:gd name="T121" fmla="*/ 4 h 180"/>
                  <a:gd name="T122" fmla="*/ 325 w 326"/>
                  <a:gd name="T123" fmla="*/ 0 h 18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26"/>
                  <a:gd name="T187" fmla="*/ 0 h 180"/>
                  <a:gd name="T188" fmla="*/ 326 w 326"/>
                  <a:gd name="T189" fmla="*/ 180 h 18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26" h="180">
                    <a:moveTo>
                      <a:pt x="0" y="179"/>
                    </a:moveTo>
                    <a:lnTo>
                      <a:pt x="0" y="179"/>
                    </a:lnTo>
                    <a:lnTo>
                      <a:pt x="0" y="175"/>
                    </a:lnTo>
                    <a:lnTo>
                      <a:pt x="13" y="175"/>
                    </a:lnTo>
                    <a:lnTo>
                      <a:pt x="13" y="172"/>
                    </a:lnTo>
                    <a:lnTo>
                      <a:pt x="13" y="168"/>
                    </a:lnTo>
                    <a:lnTo>
                      <a:pt x="28" y="161"/>
                    </a:lnTo>
                    <a:lnTo>
                      <a:pt x="28" y="157"/>
                    </a:lnTo>
                    <a:lnTo>
                      <a:pt x="41" y="157"/>
                    </a:lnTo>
                    <a:lnTo>
                      <a:pt x="41" y="153"/>
                    </a:lnTo>
                    <a:lnTo>
                      <a:pt x="41" y="149"/>
                    </a:lnTo>
                    <a:lnTo>
                      <a:pt x="41" y="146"/>
                    </a:lnTo>
                    <a:lnTo>
                      <a:pt x="56" y="142"/>
                    </a:lnTo>
                    <a:lnTo>
                      <a:pt x="56" y="138"/>
                    </a:lnTo>
                    <a:lnTo>
                      <a:pt x="70" y="134"/>
                    </a:lnTo>
                    <a:lnTo>
                      <a:pt x="70" y="130"/>
                    </a:lnTo>
                    <a:lnTo>
                      <a:pt x="70" y="127"/>
                    </a:lnTo>
                    <a:lnTo>
                      <a:pt x="83" y="123"/>
                    </a:lnTo>
                    <a:lnTo>
                      <a:pt x="83" y="119"/>
                    </a:lnTo>
                    <a:lnTo>
                      <a:pt x="98" y="116"/>
                    </a:lnTo>
                    <a:lnTo>
                      <a:pt x="98" y="112"/>
                    </a:lnTo>
                    <a:lnTo>
                      <a:pt x="98" y="108"/>
                    </a:lnTo>
                    <a:lnTo>
                      <a:pt x="113" y="105"/>
                    </a:lnTo>
                    <a:lnTo>
                      <a:pt x="113" y="101"/>
                    </a:lnTo>
                    <a:lnTo>
                      <a:pt x="113" y="97"/>
                    </a:lnTo>
                    <a:lnTo>
                      <a:pt x="126" y="97"/>
                    </a:lnTo>
                    <a:lnTo>
                      <a:pt x="126" y="93"/>
                    </a:lnTo>
                    <a:lnTo>
                      <a:pt x="126" y="90"/>
                    </a:lnTo>
                    <a:lnTo>
                      <a:pt x="140" y="90"/>
                    </a:lnTo>
                    <a:lnTo>
                      <a:pt x="140" y="86"/>
                    </a:lnTo>
                    <a:lnTo>
                      <a:pt x="140" y="82"/>
                    </a:lnTo>
                    <a:lnTo>
                      <a:pt x="155" y="82"/>
                    </a:lnTo>
                    <a:lnTo>
                      <a:pt x="155" y="79"/>
                    </a:lnTo>
                    <a:lnTo>
                      <a:pt x="155" y="75"/>
                    </a:lnTo>
                    <a:lnTo>
                      <a:pt x="168" y="71"/>
                    </a:lnTo>
                    <a:lnTo>
                      <a:pt x="168" y="67"/>
                    </a:lnTo>
                    <a:lnTo>
                      <a:pt x="168" y="64"/>
                    </a:lnTo>
                    <a:lnTo>
                      <a:pt x="183" y="64"/>
                    </a:lnTo>
                    <a:lnTo>
                      <a:pt x="183" y="60"/>
                    </a:lnTo>
                    <a:lnTo>
                      <a:pt x="183" y="56"/>
                    </a:lnTo>
                    <a:lnTo>
                      <a:pt x="198" y="56"/>
                    </a:lnTo>
                    <a:lnTo>
                      <a:pt x="198" y="52"/>
                    </a:lnTo>
                    <a:lnTo>
                      <a:pt x="198" y="49"/>
                    </a:lnTo>
                    <a:lnTo>
                      <a:pt x="211" y="49"/>
                    </a:lnTo>
                    <a:lnTo>
                      <a:pt x="211" y="45"/>
                    </a:lnTo>
                    <a:lnTo>
                      <a:pt x="211" y="41"/>
                    </a:lnTo>
                    <a:lnTo>
                      <a:pt x="225" y="41"/>
                    </a:lnTo>
                    <a:lnTo>
                      <a:pt x="225" y="37"/>
                    </a:lnTo>
                    <a:lnTo>
                      <a:pt x="240" y="34"/>
                    </a:lnTo>
                    <a:lnTo>
                      <a:pt x="240" y="30"/>
                    </a:lnTo>
                    <a:lnTo>
                      <a:pt x="253" y="30"/>
                    </a:lnTo>
                    <a:lnTo>
                      <a:pt x="253" y="26"/>
                    </a:lnTo>
                    <a:lnTo>
                      <a:pt x="253" y="23"/>
                    </a:lnTo>
                    <a:lnTo>
                      <a:pt x="268" y="23"/>
                    </a:lnTo>
                    <a:lnTo>
                      <a:pt x="268" y="19"/>
                    </a:lnTo>
                    <a:lnTo>
                      <a:pt x="283" y="15"/>
                    </a:lnTo>
                    <a:lnTo>
                      <a:pt x="283" y="12"/>
                    </a:lnTo>
                    <a:lnTo>
                      <a:pt x="296" y="12"/>
                    </a:lnTo>
                    <a:lnTo>
                      <a:pt x="296" y="8"/>
                    </a:lnTo>
                    <a:lnTo>
                      <a:pt x="310" y="8"/>
                    </a:lnTo>
                    <a:lnTo>
                      <a:pt x="310" y="4"/>
                    </a:lnTo>
                    <a:lnTo>
                      <a:pt x="325" y="0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5" name="Freeform 30"/>
              <p:cNvSpPr>
                <a:spLocks/>
              </p:cNvSpPr>
              <p:nvPr/>
            </p:nvSpPr>
            <p:spPr bwMode="auto">
              <a:xfrm>
                <a:off x="2579" y="2113"/>
                <a:ext cx="244" cy="23"/>
              </a:xfrm>
              <a:custGeom>
                <a:avLst/>
                <a:gdLst>
                  <a:gd name="T0" fmla="*/ 0 w 244"/>
                  <a:gd name="T1" fmla="*/ 22 h 23"/>
                  <a:gd name="T2" fmla="*/ 0 w 244"/>
                  <a:gd name="T3" fmla="*/ 22 h 23"/>
                  <a:gd name="T4" fmla="*/ 0 w 244"/>
                  <a:gd name="T5" fmla="*/ 19 h 23"/>
                  <a:gd name="T6" fmla="*/ 13 w 244"/>
                  <a:gd name="T7" fmla="*/ 19 h 23"/>
                  <a:gd name="T8" fmla="*/ 13 w 244"/>
                  <a:gd name="T9" fmla="*/ 15 h 23"/>
                  <a:gd name="T10" fmla="*/ 28 w 244"/>
                  <a:gd name="T11" fmla="*/ 15 h 23"/>
                  <a:gd name="T12" fmla="*/ 28 w 244"/>
                  <a:gd name="T13" fmla="*/ 11 h 23"/>
                  <a:gd name="T14" fmla="*/ 43 w 244"/>
                  <a:gd name="T15" fmla="*/ 11 h 23"/>
                  <a:gd name="T16" fmla="*/ 56 w 244"/>
                  <a:gd name="T17" fmla="*/ 8 h 23"/>
                  <a:gd name="T18" fmla="*/ 71 w 244"/>
                  <a:gd name="T19" fmla="*/ 8 h 23"/>
                  <a:gd name="T20" fmla="*/ 71 w 244"/>
                  <a:gd name="T21" fmla="*/ 4 h 23"/>
                  <a:gd name="T22" fmla="*/ 86 w 244"/>
                  <a:gd name="T23" fmla="*/ 4 h 23"/>
                  <a:gd name="T24" fmla="*/ 99 w 244"/>
                  <a:gd name="T25" fmla="*/ 4 h 23"/>
                  <a:gd name="T26" fmla="*/ 99 w 244"/>
                  <a:gd name="T27" fmla="*/ 0 h 23"/>
                  <a:gd name="T28" fmla="*/ 114 w 244"/>
                  <a:gd name="T29" fmla="*/ 0 h 23"/>
                  <a:gd name="T30" fmla="*/ 129 w 244"/>
                  <a:gd name="T31" fmla="*/ 0 h 23"/>
                  <a:gd name="T32" fmla="*/ 142 w 244"/>
                  <a:gd name="T33" fmla="*/ 0 h 23"/>
                  <a:gd name="T34" fmla="*/ 157 w 244"/>
                  <a:gd name="T35" fmla="*/ 0 h 23"/>
                  <a:gd name="T36" fmla="*/ 172 w 244"/>
                  <a:gd name="T37" fmla="*/ 0 h 23"/>
                  <a:gd name="T38" fmla="*/ 185 w 244"/>
                  <a:gd name="T39" fmla="*/ 0 h 23"/>
                  <a:gd name="T40" fmla="*/ 185 w 244"/>
                  <a:gd name="T41" fmla="*/ 4 h 23"/>
                  <a:gd name="T42" fmla="*/ 200 w 244"/>
                  <a:gd name="T43" fmla="*/ 4 h 23"/>
                  <a:gd name="T44" fmla="*/ 215 w 244"/>
                  <a:gd name="T45" fmla="*/ 4 h 23"/>
                  <a:gd name="T46" fmla="*/ 215 w 244"/>
                  <a:gd name="T47" fmla="*/ 8 h 23"/>
                  <a:gd name="T48" fmla="*/ 228 w 244"/>
                  <a:gd name="T49" fmla="*/ 8 h 23"/>
                  <a:gd name="T50" fmla="*/ 228 w 244"/>
                  <a:gd name="T51" fmla="*/ 11 h 23"/>
                  <a:gd name="T52" fmla="*/ 243 w 244"/>
                  <a:gd name="T53" fmla="*/ 11 h 23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44"/>
                  <a:gd name="T82" fmla="*/ 0 h 23"/>
                  <a:gd name="T83" fmla="*/ 244 w 244"/>
                  <a:gd name="T84" fmla="*/ 23 h 23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44" h="23">
                    <a:moveTo>
                      <a:pt x="0" y="22"/>
                    </a:moveTo>
                    <a:lnTo>
                      <a:pt x="0" y="22"/>
                    </a:lnTo>
                    <a:lnTo>
                      <a:pt x="0" y="19"/>
                    </a:lnTo>
                    <a:lnTo>
                      <a:pt x="13" y="19"/>
                    </a:lnTo>
                    <a:lnTo>
                      <a:pt x="13" y="15"/>
                    </a:lnTo>
                    <a:lnTo>
                      <a:pt x="28" y="15"/>
                    </a:lnTo>
                    <a:lnTo>
                      <a:pt x="28" y="11"/>
                    </a:lnTo>
                    <a:lnTo>
                      <a:pt x="43" y="11"/>
                    </a:lnTo>
                    <a:lnTo>
                      <a:pt x="56" y="8"/>
                    </a:lnTo>
                    <a:lnTo>
                      <a:pt x="71" y="8"/>
                    </a:lnTo>
                    <a:lnTo>
                      <a:pt x="71" y="4"/>
                    </a:lnTo>
                    <a:lnTo>
                      <a:pt x="86" y="4"/>
                    </a:lnTo>
                    <a:lnTo>
                      <a:pt x="99" y="4"/>
                    </a:lnTo>
                    <a:lnTo>
                      <a:pt x="99" y="0"/>
                    </a:lnTo>
                    <a:lnTo>
                      <a:pt x="114" y="0"/>
                    </a:lnTo>
                    <a:lnTo>
                      <a:pt x="129" y="0"/>
                    </a:lnTo>
                    <a:lnTo>
                      <a:pt x="142" y="0"/>
                    </a:lnTo>
                    <a:lnTo>
                      <a:pt x="157" y="0"/>
                    </a:lnTo>
                    <a:lnTo>
                      <a:pt x="172" y="0"/>
                    </a:lnTo>
                    <a:lnTo>
                      <a:pt x="185" y="0"/>
                    </a:lnTo>
                    <a:lnTo>
                      <a:pt x="185" y="4"/>
                    </a:lnTo>
                    <a:lnTo>
                      <a:pt x="200" y="4"/>
                    </a:lnTo>
                    <a:lnTo>
                      <a:pt x="215" y="4"/>
                    </a:lnTo>
                    <a:lnTo>
                      <a:pt x="215" y="8"/>
                    </a:lnTo>
                    <a:lnTo>
                      <a:pt x="228" y="8"/>
                    </a:lnTo>
                    <a:lnTo>
                      <a:pt x="228" y="11"/>
                    </a:lnTo>
                    <a:lnTo>
                      <a:pt x="243" y="11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6" name="Freeform 31"/>
              <p:cNvSpPr>
                <a:spLocks/>
              </p:cNvSpPr>
              <p:nvPr/>
            </p:nvSpPr>
            <p:spPr bwMode="auto">
              <a:xfrm>
                <a:off x="2822" y="2124"/>
                <a:ext cx="342" cy="173"/>
              </a:xfrm>
              <a:custGeom>
                <a:avLst/>
                <a:gdLst>
                  <a:gd name="T0" fmla="*/ 0 w 342"/>
                  <a:gd name="T1" fmla="*/ 0 h 173"/>
                  <a:gd name="T2" fmla="*/ 0 w 342"/>
                  <a:gd name="T3" fmla="*/ 0 h 173"/>
                  <a:gd name="T4" fmla="*/ 15 w 342"/>
                  <a:gd name="T5" fmla="*/ 0 h 173"/>
                  <a:gd name="T6" fmla="*/ 15 w 342"/>
                  <a:gd name="T7" fmla="*/ 4 h 173"/>
                  <a:gd name="T8" fmla="*/ 28 w 342"/>
                  <a:gd name="T9" fmla="*/ 4 h 173"/>
                  <a:gd name="T10" fmla="*/ 28 w 342"/>
                  <a:gd name="T11" fmla="*/ 8 h 173"/>
                  <a:gd name="T12" fmla="*/ 43 w 342"/>
                  <a:gd name="T13" fmla="*/ 8 h 173"/>
                  <a:gd name="T14" fmla="*/ 43 w 342"/>
                  <a:gd name="T15" fmla="*/ 11 h 173"/>
                  <a:gd name="T16" fmla="*/ 57 w 342"/>
                  <a:gd name="T17" fmla="*/ 11 h 173"/>
                  <a:gd name="T18" fmla="*/ 57 w 342"/>
                  <a:gd name="T19" fmla="*/ 15 h 173"/>
                  <a:gd name="T20" fmla="*/ 57 w 342"/>
                  <a:gd name="T21" fmla="*/ 19 h 173"/>
                  <a:gd name="T22" fmla="*/ 70 w 342"/>
                  <a:gd name="T23" fmla="*/ 19 h 173"/>
                  <a:gd name="T24" fmla="*/ 70 w 342"/>
                  <a:gd name="T25" fmla="*/ 23 h 173"/>
                  <a:gd name="T26" fmla="*/ 85 w 342"/>
                  <a:gd name="T27" fmla="*/ 23 h 173"/>
                  <a:gd name="T28" fmla="*/ 85 w 342"/>
                  <a:gd name="T29" fmla="*/ 26 h 173"/>
                  <a:gd name="T30" fmla="*/ 100 w 342"/>
                  <a:gd name="T31" fmla="*/ 30 h 173"/>
                  <a:gd name="T32" fmla="*/ 100 w 342"/>
                  <a:gd name="T33" fmla="*/ 34 h 173"/>
                  <a:gd name="T34" fmla="*/ 113 w 342"/>
                  <a:gd name="T35" fmla="*/ 34 h 173"/>
                  <a:gd name="T36" fmla="*/ 113 w 342"/>
                  <a:gd name="T37" fmla="*/ 37 h 173"/>
                  <a:gd name="T38" fmla="*/ 113 w 342"/>
                  <a:gd name="T39" fmla="*/ 41 h 173"/>
                  <a:gd name="T40" fmla="*/ 128 w 342"/>
                  <a:gd name="T41" fmla="*/ 41 h 173"/>
                  <a:gd name="T42" fmla="*/ 128 w 342"/>
                  <a:gd name="T43" fmla="*/ 45 h 173"/>
                  <a:gd name="T44" fmla="*/ 143 w 342"/>
                  <a:gd name="T45" fmla="*/ 45 h 173"/>
                  <a:gd name="T46" fmla="*/ 143 w 342"/>
                  <a:gd name="T47" fmla="*/ 49 h 173"/>
                  <a:gd name="T48" fmla="*/ 143 w 342"/>
                  <a:gd name="T49" fmla="*/ 52 h 173"/>
                  <a:gd name="T50" fmla="*/ 156 w 342"/>
                  <a:gd name="T51" fmla="*/ 52 h 173"/>
                  <a:gd name="T52" fmla="*/ 156 w 342"/>
                  <a:gd name="T53" fmla="*/ 56 h 173"/>
                  <a:gd name="T54" fmla="*/ 156 w 342"/>
                  <a:gd name="T55" fmla="*/ 60 h 173"/>
                  <a:gd name="T56" fmla="*/ 171 w 342"/>
                  <a:gd name="T57" fmla="*/ 60 h 173"/>
                  <a:gd name="T58" fmla="*/ 171 w 342"/>
                  <a:gd name="T59" fmla="*/ 64 h 173"/>
                  <a:gd name="T60" fmla="*/ 185 w 342"/>
                  <a:gd name="T61" fmla="*/ 68 h 173"/>
                  <a:gd name="T62" fmla="*/ 185 w 342"/>
                  <a:gd name="T63" fmla="*/ 71 h 173"/>
                  <a:gd name="T64" fmla="*/ 185 w 342"/>
                  <a:gd name="T65" fmla="*/ 75 h 173"/>
                  <a:gd name="T66" fmla="*/ 198 w 342"/>
                  <a:gd name="T67" fmla="*/ 79 h 173"/>
                  <a:gd name="T68" fmla="*/ 198 w 342"/>
                  <a:gd name="T69" fmla="*/ 82 h 173"/>
                  <a:gd name="T70" fmla="*/ 213 w 342"/>
                  <a:gd name="T71" fmla="*/ 86 h 173"/>
                  <a:gd name="T72" fmla="*/ 213 w 342"/>
                  <a:gd name="T73" fmla="*/ 90 h 173"/>
                  <a:gd name="T74" fmla="*/ 228 w 342"/>
                  <a:gd name="T75" fmla="*/ 93 h 173"/>
                  <a:gd name="T76" fmla="*/ 228 w 342"/>
                  <a:gd name="T77" fmla="*/ 97 h 173"/>
                  <a:gd name="T78" fmla="*/ 241 w 342"/>
                  <a:gd name="T79" fmla="*/ 101 h 173"/>
                  <a:gd name="T80" fmla="*/ 241 w 342"/>
                  <a:gd name="T81" fmla="*/ 104 h 173"/>
                  <a:gd name="T82" fmla="*/ 241 w 342"/>
                  <a:gd name="T83" fmla="*/ 108 h 173"/>
                  <a:gd name="T84" fmla="*/ 256 w 342"/>
                  <a:gd name="T85" fmla="*/ 112 h 173"/>
                  <a:gd name="T86" fmla="*/ 256 w 342"/>
                  <a:gd name="T87" fmla="*/ 116 h 173"/>
                  <a:gd name="T88" fmla="*/ 271 w 342"/>
                  <a:gd name="T89" fmla="*/ 120 h 173"/>
                  <a:gd name="T90" fmla="*/ 271 w 342"/>
                  <a:gd name="T91" fmla="*/ 123 h 173"/>
                  <a:gd name="T92" fmla="*/ 271 w 342"/>
                  <a:gd name="T93" fmla="*/ 127 h 173"/>
                  <a:gd name="T94" fmla="*/ 284 w 342"/>
                  <a:gd name="T95" fmla="*/ 131 h 173"/>
                  <a:gd name="T96" fmla="*/ 284 w 342"/>
                  <a:gd name="T97" fmla="*/ 135 h 173"/>
                  <a:gd name="T98" fmla="*/ 284 w 342"/>
                  <a:gd name="T99" fmla="*/ 138 h 173"/>
                  <a:gd name="T100" fmla="*/ 298 w 342"/>
                  <a:gd name="T101" fmla="*/ 138 h 173"/>
                  <a:gd name="T102" fmla="*/ 298 w 342"/>
                  <a:gd name="T103" fmla="*/ 142 h 173"/>
                  <a:gd name="T104" fmla="*/ 298 w 342"/>
                  <a:gd name="T105" fmla="*/ 146 h 173"/>
                  <a:gd name="T106" fmla="*/ 313 w 342"/>
                  <a:gd name="T107" fmla="*/ 150 h 173"/>
                  <a:gd name="T108" fmla="*/ 313 w 342"/>
                  <a:gd name="T109" fmla="*/ 153 h 173"/>
                  <a:gd name="T110" fmla="*/ 326 w 342"/>
                  <a:gd name="T111" fmla="*/ 157 h 173"/>
                  <a:gd name="T112" fmla="*/ 326 w 342"/>
                  <a:gd name="T113" fmla="*/ 161 h 173"/>
                  <a:gd name="T114" fmla="*/ 326 w 342"/>
                  <a:gd name="T115" fmla="*/ 164 h 173"/>
                  <a:gd name="T116" fmla="*/ 326 w 342"/>
                  <a:gd name="T117" fmla="*/ 168 h 173"/>
                  <a:gd name="T118" fmla="*/ 341 w 342"/>
                  <a:gd name="T119" fmla="*/ 168 h 173"/>
                  <a:gd name="T120" fmla="*/ 341 w 342"/>
                  <a:gd name="T121" fmla="*/ 172 h 173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42"/>
                  <a:gd name="T184" fmla="*/ 0 h 173"/>
                  <a:gd name="T185" fmla="*/ 342 w 342"/>
                  <a:gd name="T186" fmla="*/ 173 h 173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42" h="173">
                    <a:moveTo>
                      <a:pt x="0" y="0"/>
                    </a:moveTo>
                    <a:lnTo>
                      <a:pt x="0" y="0"/>
                    </a:lnTo>
                    <a:lnTo>
                      <a:pt x="15" y="0"/>
                    </a:lnTo>
                    <a:lnTo>
                      <a:pt x="15" y="4"/>
                    </a:lnTo>
                    <a:lnTo>
                      <a:pt x="28" y="4"/>
                    </a:lnTo>
                    <a:lnTo>
                      <a:pt x="28" y="8"/>
                    </a:lnTo>
                    <a:lnTo>
                      <a:pt x="43" y="8"/>
                    </a:lnTo>
                    <a:lnTo>
                      <a:pt x="43" y="11"/>
                    </a:lnTo>
                    <a:lnTo>
                      <a:pt x="57" y="11"/>
                    </a:lnTo>
                    <a:lnTo>
                      <a:pt x="57" y="15"/>
                    </a:lnTo>
                    <a:lnTo>
                      <a:pt x="57" y="19"/>
                    </a:lnTo>
                    <a:lnTo>
                      <a:pt x="70" y="19"/>
                    </a:lnTo>
                    <a:lnTo>
                      <a:pt x="70" y="23"/>
                    </a:lnTo>
                    <a:lnTo>
                      <a:pt x="85" y="23"/>
                    </a:lnTo>
                    <a:lnTo>
                      <a:pt x="85" y="26"/>
                    </a:lnTo>
                    <a:lnTo>
                      <a:pt x="100" y="30"/>
                    </a:lnTo>
                    <a:lnTo>
                      <a:pt x="100" y="34"/>
                    </a:lnTo>
                    <a:lnTo>
                      <a:pt x="113" y="34"/>
                    </a:lnTo>
                    <a:lnTo>
                      <a:pt x="113" y="37"/>
                    </a:lnTo>
                    <a:lnTo>
                      <a:pt x="113" y="41"/>
                    </a:lnTo>
                    <a:lnTo>
                      <a:pt x="128" y="41"/>
                    </a:lnTo>
                    <a:lnTo>
                      <a:pt x="128" y="45"/>
                    </a:lnTo>
                    <a:lnTo>
                      <a:pt x="143" y="45"/>
                    </a:lnTo>
                    <a:lnTo>
                      <a:pt x="143" y="49"/>
                    </a:lnTo>
                    <a:lnTo>
                      <a:pt x="143" y="52"/>
                    </a:lnTo>
                    <a:lnTo>
                      <a:pt x="156" y="52"/>
                    </a:lnTo>
                    <a:lnTo>
                      <a:pt x="156" y="56"/>
                    </a:lnTo>
                    <a:lnTo>
                      <a:pt x="156" y="60"/>
                    </a:lnTo>
                    <a:lnTo>
                      <a:pt x="171" y="60"/>
                    </a:lnTo>
                    <a:lnTo>
                      <a:pt x="171" y="64"/>
                    </a:lnTo>
                    <a:lnTo>
                      <a:pt x="185" y="68"/>
                    </a:lnTo>
                    <a:lnTo>
                      <a:pt x="185" y="71"/>
                    </a:lnTo>
                    <a:lnTo>
                      <a:pt x="185" y="75"/>
                    </a:lnTo>
                    <a:lnTo>
                      <a:pt x="198" y="79"/>
                    </a:lnTo>
                    <a:lnTo>
                      <a:pt x="198" y="82"/>
                    </a:lnTo>
                    <a:lnTo>
                      <a:pt x="213" y="86"/>
                    </a:lnTo>
                    <a:lnTo>
                      <a:pt x="213" y="90"/>
                    </a:lnTo>
                    <a:lnTo>
                      <a:pt x="228" y="93"/>
                    </a:lnTo>
                    <a:lnTo>
                      <a:pt x="228" y="97"/>
                    </a:lnTo>
                    <a:lnTo>
                      <a:pt x="241" y="101"/>
                    </a:lnTo>
                    <a:lnTo>
                      <a:pt x="241" y="104"/>
                    </a:lnTo>
                    <a:lnTo>
                      <a:pt x="241" y="108"/>
                    </a:lnTo>
                    <a:lnTo>
                      <a:pt x="256" y="112"/>
                    </a:lnTo>
                    <a:lnTo>
                      <a:pt x="256" y="116"/>
                    </a:lnTo>
                    <a:lnTo>
                      <a:pt x="271" y="120"/>
                    </a:lnTo>
                    <a:lnTo>
                      <a:pt x="271" y="123"/>
                    </a:lnTo>
                    <a:lnTo>
                      <a:pt x="271" y="127"/>
                    </a:lnTo>
                    <a:lnTo>
                      <a:pt x="284" y="131"/>
                    </a:lnTo>
                    <a:lnTo>
                      <a:pt x="284" y="135"/>
                    </a:lnTo>
                    <a:lnTo>
                      <a:pt x="284" y="138"/>
                    </a:lnTo>
                    <a:lnTo>
                      <a:pt x="298" y="138"/>
                    </a:lnTo>
                    <a:lnTo>
                      <a:pt x="298" y="142"/>
                    </a:lnTo>
                    <a:lnTo>
                      <a:pt x="298" y="146"/>
                    </a:lnTo>
                    <a:lnTo>
                      <a:pt x="313" y="150"/>
                    </a:lnTo>
                    <a:lnTo>
                      <a:pt x="313" y="153"/>
                    </a:lnTo>
                    <a:lnTo>
                      <a:pt x="326" y="157"/>
                    </a:lnTo>
                    <a:lnTo>
                      <a:pt x="326" y="161"/>
                    </a:lnTo>
                    <a:lnTo>
                      <a:pt x="326" y="164"/>
                    </a:lnTo>
                    <a:lnTo>
                      <a:pt x="326" y="168"/>
                    </a:lnTo>
                    <a:lnTo>
                      <a:pt x="341" y="168"/>
                    </a:lnTo>
                    <a:lnTo>
                      <a:pt x="341" y="172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7" name="Freeform 32"/>
              <p:cNvSpPr>
                <a:spLocks/>
              </p:cNvSpPr>
              <p:nvPr/>
            </p:nvSpPr>
            <p:spPr bwMode="auto">
              <a:xfrm>
                <a:off x="3163" y="2296"/>
                <a:ext cx="1027" cy="506"/>
              </a:xfrm>
              <a:custGeom>
                <a:avLst/>
                <a:gdLst>
                  <a:gd name="T0" fmla="*/ 0 w 1027"/>
                  <a:gd name="T1" fmla="*/ 0 h 506"/>
                  <a:gd name="T2" fmla="*/ 0 w 1027"/>
                  <a:gd name="T3" fmla="*/ 7 h 506"/>
                  <a:gd name="T4" fmla="*/ 15 w 1027"/>
                  <a:gd name="T5" fmla="*/ 11 h 506"/>
                  <a:gd name="T6" fmla="*/ 28 w 1027"/>
                  <a:gd name="T7" fmla="*/ 22 h 506"/>
                  <a:gd name="T8" fmla="*/ 43 w 1027"/>
                  <a:gd name="T9" fmla="*/ 30 h 506"/>
                  <a:gd name="T10" fmla="*/ 43 w 1027"/>
                  <a:gd name="T11" fmla="*/ 37 h 506"/>
                  <a:gd name="T12" fmla="*/ 56 w 1027"/>
                  <a:gd name="T13" fmla="*/ 41 h 506"/>
                  <a:gd name="T14" fmla="*/ 71 w 1027"/>
                  <a:gd name="T15" fmla="*/ 48 h 506"/>
                  <a:gd name="T16" fmla="*/ 71 w 1027"/>
                  <a:gd name="T17" fmla="*/ 56 h 506"/>
                  <a:gd name="T18" fmla="*/ 86 w 1027"/>
                  <a:gd name="T19" fmla="*/ 63 h 506"/>
                  <a:gd name="T20" fmla="*/ 99 w 1027"/>
                  <a:gd name="T21" fmla="*/ 74 h 506"/>
                  <a:gd name="T22" fmla="*/ 114 w 1027"/>
                  <a:gd name="T23" fmla="*/ 78 h 506"/>
                  <a:gd name="T24" fmla="*/ 114 w 1027"/>
                  <a:gd name="T25" fmla="*/ 85 h 506"/>
                  <a:gd name="T26" fmla="*/ 128 w 1027"/>
                  <a:gd name="T27" fmla="*/ 93 h 506"/>
                  <a:gd name="T28" fmla="*/ 142 w 1027"/>
                  <a:gd name="T29" fmla="*/ 100 h 506"/>
                  <a:gd name="T30" fmla="*/ 142 w 1027"/>
                  <a:gd name="T31" fmla="*/ 107 h 506"/>
                  <a:gd name="T32" fmla="*/ 156 w 1027"/>
                  <a:gd name="T33" fmla="*/ 119 h 506"/>
                  <a:gd name="T34" fmla="*/ 171 w 1027"/>
                  <a:gd name="T35" fmla="*/ 134 h 506"/>
                  <a:gd name="T36" fmla="*/ 184 w 1027"/>
                  <a:gd name="T37" fmla="*/ 141 h 506"/>
                  <a:gd name="T38" fmla="*/ 199 w 1027"/>
                  <a:gd name="T39" fmla="*/ 149 h 506"/>
                  <a:gd name="T40" fmla="*/ 214 w 1027"/>
                  <a:gd name="T41" fmla="*/ 156 h 506"/>
                  <a:gd name="T42" fmla="*/ 227 w 1027"/>
                  <a:gd name="T43" fmla="*/ 171 h 506"/>
                  <a:gd name="T44" fmla="*/ 242 w 1027"/>
                  <a:gd name="T45" fmla="*/ 178 h 506"/>
                  <a:gd name="T46" fmla="*/ 242 w 1027"/>
                  <a:gd name="T47" fmla="*/ 186 h 506"/>
                  <a:gd name="T48" fmla="*/ 257 w 1027"/>
                  <a:gd name="T49" fmla="*/ 189 h 506"/>
                  <a:gd name="T50" fmla="*/ 270 w 1027"/>
                  <a:gd name="T51" fmla="*/ 197 h 506"/>
                  <a:gd name="T52" fmla="*/ 270 w 1027"/>
                  <a:gd name="T53" fmla="*/ 204 h 506"/>
                  <a:gd name="T54" fmla="*/ 285 w 1027"/>
                  <a:gd name="T55" fmla="*/ 212 h 506"/>
                  <a:gd name="T56" fmla="*/ 300 w 1027"/>
                  <a:gd name="T57" fmla="*/ 223 h 506"/>
                  <a:gd name="T58" fmla="*/ 313 w 1027"/>
                  <a:gd name="T59" fmla="*/ 230 h 506"/>
                  <a:gd name="T60" fmla="*/ 343 w 1027"/>
                  <a:gd name="T61" fmla="*/ 249 h 506"/>
                  <a:gd name="T62" fmla="*/ 356 w 1027"/>
                  <a:gd name="T63" fmla="*/ 260 h 506"/>
                  <a:gd name="T64" fmla="*/ 371 w 1027"/>
                  <a:gd name="T65" fmla="*/ 264 h 506"/>
                  <a:gd name="T66" fmla="*/ 371 w 1027"/>
                  <a:gd name="T67" fmla="*/ 271 h 506"/>
                  <a:gd name="T68" fmla="*/ 385 w 1027"/>
                  <a:gd name="T69" fmla="*/ 279 h 506"/>
                  <a:gd name="T70" fmla="*/ 399 w 1027"/>
                  <a:gd name="T71" fmla="*/ 290 h 506"/>
                  <a:gd name="T72" fmla="*/ 413 w 1027"/>
                  <a:gd name="T73" fmla="*/ 301 h 506"/>
                  <a:gd name="T74" fmla="*/ 428 w 1027"/>
                  <a:gd name="T75" fmla="*/ 308 h 506"/>
                  <a:gd name="T76" fmla="*/ 441 w 1027"/>
                  <a:gd name="T77" fmla="*/ 316 h 506"/>
                  <a:gd name="T78" fmla="*/ 456 w 1027"/>
                  <a:gd name="T79" fmla="*/ 327 h 506"/>
                  <a:gd name="T80" fmla="*/ 471 w 1027"/>
                  <a:gd name="T81" fmla="*/ 330 h 506"/>
                  <a:gd name="T82" fmla="*/ 499 w 1027"/>
                  <a:gd name="T83" fmla="*/ 345 h 506"/>
                  <a:gd name="T84" fmla="*/ 514 w 1027"/>
                  <a:gd name="T85" fmla="*/ 353 h 506"/>
                  <a:gd name="T86" fmla="*/ 527 w 1027"/>
                  <a:gd name="T87" fmla="*/ 360 h 506"/>
                  <a:gd name="T88" fmla="*/ 585 w 1027"/>
                  <a:gd name="T89" fmla="*/ 383 h 506"/>
                  <a:gd name="T90" fmla="*/ 585 w 1027"/>
                  <a:gd name="T91" fmla="*/ 390 h 506"/>
                  <a:gd name="T92" fmla="*/ 627 w 1027"/>
                  <a:gd name="T93" fmla="*/ 405 h 506"/>
                  <a:gd name="T94" fmla="*/ 698 w 1027"/>
                  <a:gd name="T95" fmla="*/ 434 h 506"/>
                  <a:gd name="T96" fmla="*/ 756 w 1027"/>
                  <a:gd name="T97" fmla="*/ 449 h 506"/>
                  <a:gd name="T98" fmla="*/ 784 w 1027"/>
                  <a:gd name="T99" fmla="*/ 460 h 506"/>
                  <a:gd name="T100" fmla="*/ 827 w 1027"/>
                  <a:gd name="T101" fmla="*/ 472 h 506"/>
                  <a:gd name="T102" fmla="*/ 942 w 1027"/>
                  <a:gd name="T103" fmla="*/ 490 h 506"/>
                  <a:gd name="T104" fmla="*/ 1026 w 1027"/>
                  <a:gd name="T105" fmla="*/ 505 h 50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27"/>
                  <a:gd name="T160" fmla="*/ 0 h 506"/>
                  <a:gd name="T161" fmla="*/ 1027 w 1027"/>
                  <a:gd name="T162" fmla="*/ 506 h 50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27" h="506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15" y="7"/>
                    </a:lnTo>
                    <a:lnTo>
                      <a:pt x="15" y="11"/>
                    </a:lnTo>
                    <a:lnTo>
                      <a:pt x="28" y="18"/>
                    </a:lnTo>
                    <a:lnTo>
                      <a:pt x="28" y="22"/>
                    </a:lnTo>
                    <a:lnTo>
                      <a:pt x="28" y="26"/>
                    </a:lnTo>
                    <a:lnTo>
                      <a:pt x="43" y="30"/>
                    </a:lnTo>
                    <a:lnTo>
                      <a:pt x="43" y="33"/>
                    </a:lnTo>
                    <a:lnTo>
                      <a:pt x="43" y="37"/>
                    </a:lnTo>
                    <a:lnTo>
                      <a:pt x="56" y="37"/>
                    </a:lnTo>
                    <a:lnTo>
                      <a:pt x="56" y="41"/>
                    </a:lnTo>
                    <a:lnTo>
                      <a:pt x="56" y="45"/>
                    </a:lnTo>
                    <a:lnTo>
                      <a:pt x="71" y="48"/>
                    </a:lnTo>
                    <a:lnTo>
                      <a:pt x="71" y="52"/>
                    </a:lnTo>
                    <a:lnTo>
                      <a:pt x="71" y="56"/>
                    </a:lnTo>
                    <a:lnTo>
                      <a:pt x="86" y="59"/>
                    </a:lnTo>
                    <a:lnTo>
                      <a:pt x="86" y="63"/>
                    </a:lnTo>
                    <a:lnTo>
                      <a:pt x="99" y="71"/>
                    </a:lnTo>
                    <a:lnTo>
                      <a:pt x="99" y="74"/>
                    </a:lnTo>
                    <a:lnTo>
                      <a:pt x="99" y="78"/>
                    </a:lnTo>
                    <a:lnTo>
                      <a:pt x="114" y="78"/>
                    </a:lnTo>
                    <a:lnTo>
                      <a:pt x="114" y="82"/>
                    </a:lnTo>
                    <a:lnTo>
                      <a:pt x="114" y="85"/>
                    </a:lnTo>
                    <a:lnTo>
                      <a:pt x="114" y="89"/>
                    </a:lnTo>
                    <a:lnTo>
                      <a:pt x="128" y="93"/>
                    </a:lnTo>
                    <a:lnTo>
                      <a:pt x="128" y="96"/>
                    </a:lnTo>
                    <a:lnTo>
                      <a:pt x="142" y="100"/>
                    </a:lnTo>
                    <a:lnTo>
                      <a:pt x="142" y="104"/>
                    </a:lnTo>
                    <a:lnTo>
                      <a:pt x="142" y="107"/>
                    </a:lnTo>
                    <a:lnTo>
                      <a:pt x="156" y="115"/>
                    </a:lnTo>
                    <a:lnTo>
                      <a:pt x="156" y="119"/>
                    </a:lnTo>
                    <a:lnTo>
                      <a:pt x="171" y="126"/>
                    </a:lnTo>
                    <a:lnTo>
                      <a:pt x="171" y="134"/>
                    </a:lnTo>
                    <a:lnTo>
                      <a:pt x="184" y="137"/>
                    </a:lnTo>
                    <a:lnTo>
                      <a:pt x="184" y="141"/>
                    </a:lnTo>
                    <a:lnTo>
                      <a:pt x="199" y="145"/>
                    </a:lnTo>
                    <a:lnTo>
                      <a:pt x="199" y="149"/>
                    </a:lnTo>
                    <a:lnTo>
                      <a:pt x="199" y="152"/>
                    </a:lnTo>
                    <a:lnTo>
                      <a:pt x="214" y="156"/>
                    </a:lnTo>
                    <a:lnTo>
                      <a:pt x="214" y="160"/>
                    </a:lnTo>
                    <a:lnTo>
                      <a:pt x="227" y="171"/>
                    </a:lnTo>
                    <a:lnTo>
                      <a:pt x="227" y="175"/>
                    </a:lnTo>
                    <a:lnTo>
                      <a:pt x="242" y="178"/>
                    </a:lnTo>
                    <a:lnTo>
                      <a:pt x="242" y="182"/>
                    </a:lnTo>
                    <a:lnTo>
                      <a:pt x="242" y="186"/>
                    </a:lnTo>
                    <a:lnTo>
                      <a:pt x="257" y="186"/>
                    </a:lnTo>
                    <a:lnTo>
                      <a:pt x="257" y="189"/>
                    </a:lnTo>
                    <a:lnTo>
                      <a:pt x="257" y="193"/>
                    </a:lnTo>
                    <a:lnTo>
                      <a:pt x="270" y="197"/>
                    </a:lnTo>
                    <a:lnTo>
                      <a:pt x="270" y="201"/>
                    </a:lnTo>
                    <a:lnTo>
                      <a:pt x="270" y="204"/>
                    </a:lnTo>
                    <a:lnTo>
                      <a:pt x="285" y="208"/>
                    </a:lnTo>
                    <a:lnTo>
                      <a:pt x="285" y="212"/>
                    </a:lnTo>
                    <a:lnTo>
                      <a:pt x="285" y="215"/>
                    </a:lnTo>
                    <a:lnTo>
                      <a:pt x="300" y="223"/>
                    </a:lnTo>
                    <a:lnTo>
                      <a:pt x="313" y="226"/>
                    </a:lnTo>
                    <a:lnTo>
                      <a:pt x="313" y="230"/>
                    </a:lnTo>
                    <a:lnTo>
                      <a:pt x="328" y="241"/>
                    </a:lnTo>
                    <a:lnTo>
                      <a:pt x="343" y="249"/>
                    </a:lnTo>
                    <a:lnTo>
                      <a:pt x="356" y="256"/>
                    </a:lnTo>
                    <a:lnTo>
                      <a:pt x="356" y="260"/>
                    </a:lnTo>
                    <a:lnTo>
                      <a:pt x="356" y="264"/>
                    </a:lnTo>
                    <a:lnTo>
                      <a:pt x="371" y="264"/>
                    </a:lnTo>
                    <a:lnTo>
                      <a:pt x="371" y="267"/>
                    </a:lnTo>
                    <a:lnTo>
                      <a:pt x="371" y="271"/>
                    </a:lnTo>
                    <a:lnTo>
                      <a:pt x="385" y="275"/>
                    </a:lnTo>
                    <a:lnTo>
                      <a:pt x="385" y="279"/>
                    </a:lnTo>
                    <a:lnTo>
                      <a:pt x="385" y="282"/>
                    </a:lnTo>
                    <a:lnTo>
                      <a:pt x="399" y="290"/>
                    </a:lnTo>
                    <a:lnTo>
                      <a:pt x="413" y="294"/>
                    </a:lnTo>
                    <a:lnTo>
                      <a:pt x="413" y="301"/>
                    </a:lnTo>
                    <a:lnTo>
                      <a:pt x="428" y="301"/>
                    </a:lnTo>
                    <a:lnTo>
                      <a:pt x="428" y="308"/>
                    </a:lnTo>
                    <a:lnTo>
                      <a:pt x="441" y="312"/>
                    </a:lnTo>
                    <a:lnTo>
                      <a:pt x="441" y="316"/>
                    </a:lnTo>
                    <a:lnTo>
                      <a:pt x="456" y="323"/>
                    </a:lnTo>
                    <a:lnTo>
                      <a:pt x="456" y="327"/>
                    </a:lnTo>
                    <a:lnTo>
                      <a:pt x="471" y="327"/>
                    </a:lnTo>
                    <a:lnTo>
                      <a:pt x="471" y="330"/>
                    </a:lnTo>
                    <a:lnTo>
                      <a:pt x="499" y="342"/>
                    </a:lnTo>
                    <a:lnTo>
                      <a:pt x="499" y="345"/>
                    </a:lnTo>
                    <a:lnTo>
                      <a:pt x="514" y="349"/>
                    </a:lnTo>
                    <a:lnTo>
                      <a:pt x="514" y="353"/>
                    </a:lnTo>
                    <a:lnTo>
                      <a:pt x="527" y="356"/>
                    </a:lnTo>
                    <a:lnTo>
                      <a:pt x="527" y="360"/>
                    </a:lnTo>
                    <a:lnTo>
                      <a:pt x="557" y="371"/>
                    </a:lnTo>
                    <a:lnTo>
                      <a:pt x="585" y="383"/>
                    </a:lnTo>
                    <a:lnTo>
                      <a:pt x="585" y="386"/>
                    </a:lnTo>
                    <a:lnTo>
                      <a:pt x="585" y="390"/>
                    </a:lnTo>
                    <a:lnTo>
                      <a:pt x="613" y="401"/>
                    </a:lnTo>
                    <a:lnTo>
                      <a:pt x="627" y="405"/>
                    </a:lnTo>
                    <a:lnTo>
                      <a:pt x="698" y="431"/>
                    </a:lnTo>
                    <a:lnTo>
                      <a:pt x="698" y="434"/>
                    </a:lnTo>
                    <a:lnTo>
                      <a:pt x="728" y="442"/>
                    </a:lnTo>
                    <a:lnTo>
                      <a:pt x="756" y="449"/>
                    </a:lnTo>
                    <a:lnTo>
                      <a:pt x="771" y="457"/>
                    </a:lnTo>
                    <a:lnTo>
                      <a:pt x="784" y="460"/>
                    </a:lnTo>
                    <a:lnTo>
                      <a:pt x="799" y="464"/>
                    </a:lnTo>
                    <a:lnTo>
                      <a:pt x="827" y="472"/>
                    </a:lnTo>
                    <a:lnTo>
                      <a:pt x="856" y="479"/>
                    </a:lnTo>
                    <a:lnTo>
                      <a:pt x="942" y="490"/>
                    </a:lnTo>
                    <a:lnTo>
                      <a:pt x="955" y="494"/>
                    </a:lnTo>
                    <a:lnTo>
                      <a:pt x="1026" y="505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8" name="Freeform 33"/>
              <p:cNvSpPr>
                <a:spLocks/>
              </p:cNvSpPr>
              <p:nvPr/>
            </p:nvSpPr>
            <p:spPr bwMode="auto">
              <a:xfrm>
                <a:off x="4189" y="2801"/>
                <a:ext cx="501" cy="28"/>
              </a:xfrm>
              <a:custGeom>
                <a:avLst/>
                <a:gdLst>
                  <a:gd name="T0" fmla="*/ 0 w 501"/>
                  <a:gd name="T1" fmla="*/ 0 h 28"/>
                  <a:gd name="T2" fmla="*/ 15 w 501"/>
                  <a:gd name="T3" fmla="*/ 0 h 28"/>
                  <a:gd name="T4" fmla="*/ 43 w 501"/>
                  <a:gd name="T5" fmla="*/ 4 h 28"/>
                  <a:gd name="T6" fmla="*/ 243 w 501"/>
                  <a:gd name="T7" fmla="*/ 19 h 28"/>
                  <a:gd name="T8" fmla="*/ 500 w 501"/>
                  <a:gd name="T9" fmla="*/ 27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1"/>
                  <a:gd name="T16" fmla="*/ 0 h 28"/>
                  <a:gd name="T17" fmla="*/ 501 w 501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1" h="28">
                    <a:moveTo>
                      <a:pt x="0" y="0"/>
                    </a:moveTo>
                    <a:lnTo>
                      <a:pt x="15" y="0"/>
                    </a:lnTo>
                    <a:lnTo>
                      <a:pt x="43" y="4"/>
                    </a:lnTo>
                    <a:lnTo>
                      <a:pt x="243" y="19"/>
                    </a:lnTo>
                    <a:lnTo>
                      <a:pt x="500" y="27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62" name="Line 34"/>
            <p:cNvSpPr>
              <a:spLocks noChangeShapeType="1"/>
            </p:cNvSpPr>
            <p:nvPr/>
          </p:nvSpPr>
          <p:spPr bwMode="auto">
            <a:xfrm>
              <a:off x="2712" y="2115"/>
              <a:ext cx="0" cy="7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9" name="Line 35"/>
          <p:cNvSpPr>
            <a:spLocks noChangeShapeType="1"/>
          </p:cNvSpPr>
          <p:nvPr/>
        </p:nvSpPr>
        <p:spPr bwMode="auto">
          <a:xfrm>
            <a:off x="4787900" y="6394450"/>
            <a:ext cx="2757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36"/>
          <p:cNvSpPr>
            <a:spLocks noChangeShapeType="1"/>
          </p:cNvSpPr>
          <p:nvPr/>
        </p:nvSpPr>
        <p:spPr bwMode="auto">
          <a:xfrm flipV="1">
            <a:off x="4772025" y="4827588"/>
            <a:ext cx="0" cy="158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31" name="Group 37"/>
          <p:cNvGrpSpPr>
            <a:grpSpLocks/>
          </p:cNvGrpSpPr>
          <p:nvPr/>
        </p:nvGrpSpPr>
        <p:grpSpPr bwMode="auto">
          <a:xfrm>
            <a:off x="5486401" y="4954588"/>
            <a:ext cx="815975" cy="1439862"/>
            <a:chOff x="2496" y="3121"/>
            <a:chExt cx="514" cy="907"/>
          </a:xfrm>
        </p:grpSpPr>
        <p:grpSp>
          <p:nvGrpSpPr>
            <p:cNvPr id="30753" name="Group 38"/>
            <p:cNvGrpSpPr>
              <a:grpSpLocks/>
            </p:cNvGrpSpPr>
            <p:nvPr/>
          </p:nvGrpSpPr>
          <p:grpSpPr bwMode="auto">
            <a:xfrm>
              <a:off x="2496" y="3121"/>
              <a:ext cx="514" cy="851"/>
              <a:chOff x="2496" y="3121"/>
              <a:chExt cx="514" cy="851"/>
            </a:xfrm>
          </p:grpSpPr>
          <p:sp>
            <p:nvSpPr>
              <p:cNvPr id="30755" name="Freeform 39"/>
              <p:cNvSpPr>
                <a:spLocks/>
              </p:cNvSpPr>
              <p:nvPr/>
            </p:nvSpPr>
            <p:spPr bwMode="auto">
              <a:xfrm>
                <a:off x="2496" y="3360"/>
                <a:ext cx="191" cy="612"/>
              </a:xfrm>
              <a:custGeom>
                <a:avLst/>
                <a:gdLst>
                  <a:gd name="T0" fmla="*/ 21 w 191"/>
                  <a:gd name="T1" fmla="*/ 602 h 612"/>
                  <a:gd name="T2" fmla="*/ 62 w 191"/>
                  <a:gd name="T3" fmla="*/ 576 h 612"/>
                  <a:gd name="T4" fmla="*/ 71 w 191"/>
                  <a:gd name="T5" fmla="*/ 563 h 612"/>
                  <a:gd name="T6" fmla="*/ 81 w 191"/>
                  <a:gd name="T7" fmla="*/ 545 h 612"/>
                  <a:gd name="T8" fmla="*/ 84 w 191"/>
                  <a:gd name="T9" fmla="*/ 540 h 612"/>
                  <a:gd name="T10" fmla="*/ 88 w 191"/>
                  <a:gd name="T11" fmla="*/ 527 h 612"/>
                  <a:gd name="T12" fmla="*/ 92 w 191"/>
                  <a:gd name="T13" fmla="*/ 518 h 612"/>
                  <a:gd name="T14" fmla="*/ 96 w 191"/>
                  <a:gd name="T15" fmla="*/ 509 h 612"/>
                  <a:gd name="T16" fmla="*/ 100 w 191"/>
                  <a:gd name="T17" fmla="*/ 500 h 612"/>
                  <a:gd name="T18" fmla="*/ 103 w 191"/>
                  <a:gd name="T19" fmla="*/ 487 h 612"/>
                  <a:gd name="T20" fmla="*/ 111 w 191"/>
                  <a:gd name="T21" fmla="*/ 465 h 612"/>
                  <a:gd name="T22" fmla="*/ 117 w 191"/>
                  <a:gd name="T23" fmla="*/ 439 h 612"/>
                  <a:gd name="T24" fmla="*/ 118 w 191"/>
                  <a:gd name="T25" fmla="*/ 434 h 612"/>
                  <a:gd name="T26" fmla="*/ 120 w 191"/>
                  <a:gd name="T27" fmla="*/ 421 h 612"/>
                  <a:gd name="T28" fmla="*/ 126 w 191"/>
                  <a:gd name="T29" fmla="*/ 398 h 612"/>
                  <a:gd name="T30" fmla="*/ 128 w 191"/>
                  <a:gd name="T31" fmla="*/ 390 h 612"/>
                  <a:gd name="T32" fmla="*/ 130 w 191"/>
                  <a:gd name="T33" fmla="*/ 376 h 612"/>
                  <a:gd name="T34" fmla="*/ 132 w 191"/>
                  <a:gd name="T35" fmla="*/ 368 h 612"/>
                  <a:gd name="T36" fmla="*/ 135 w 191"/>
                  <a:gd name="T37" fmla="*/ 354 h 612"/>
                  <a:gd name="T38" fmla="*/ 137 w 191"/>
                  <a:gd name="T39" fmla="*/ 341 h 612"/>
                  <a:gd name="T40" fmla="*/ 139 w 191"/>
                  <a:gd name="T41" fmla="*/ 337 h 612"/>
                  <a:gd name="T42" fmla="*/ 139 w 191"/>
                  <a:gd name="T43" fmla="*/ 328 h 612"/>
                  <a:gd name="T44" fmla="*/ 141 w 191"/>
                  <a:gd name="T45" fmla="*/ 314 h 612"/>
                  <a:gd name="T46" fmla="*/ 143 w 191"/>
                  <a:gd name="T47" fmla="*/ 306 h 612"/>
                  <a:gd name="T48" fmla="*/ 145 w 191"/>
                  <a:gd name="T49" fmla="*/ 301 h 612"/>
                  <a:gd name="T50" fmla="*/ 147 w 191"/>
                  <a:gd name="T51" fmla="*/ 284 h 612"/>
                  <a:gd name="T52" fmla="*/ 149 w 191"/>
                  <a:gd name="T53" fmla="*/ 274 h 612"/>
                  <a:gd name="T54" fmla="*/ 150 w 191"/>
                  <a:gd name="T55" fmla="*/ 266 h 612"/>
                  <a:gd name="T56" fmla="*/ 152 w 191"/>
                  <a:gd name="T57" fmla="*/ 252 h 612"/>
                  <a:gd name="T58" fmla="*/ 154 w 191"/>
                  <a:gd name="T59" fmla="*/ 244 h 612"/>
                  <a:gd name="T60" fmla="*/ 156 w 191"/>
                  <a:gd name="T61" fmla="*/ 231 h 612"/>
                  <a:gd name="T62" fmla="*/ 158 w 191"/>
                  <a:gd name="T63" fmla="*/ 221 h 612"/>
                  <a:gd name="T64" fmla="*/ 158 w 191"/>
                  <a:gd name="T65" fmla="*/ 213 h 612"/>
                  <a:gd name="T66" fmla="*/ 160 w 191"/>
                  <a:gd name="T67" fmla="*/ 199 h 612"/>
                  <a:gd name="T68" fmla="*/ 162 w 191"/>
                  <a:gd name="T69" fmla="*/ 195 h 612"/>
                  <a:gd name="T70" fmla="*/ 164 w 191"/>
                  <a:gd name="T71" fmla="*/ 186 h 612"/>
                  <a:gd name="T72" fmla="*/ 165 w 191"/>
                  <a:gd name="T73" fmla="*/ 173 h 612"/>
                  <a:gd name="T74" fmla="*/ 165 w 191"/>
                  <a:gd name="T75" fmla="*/ 164 h 612"/>
                  <a:gd name="T76" fmla="*/ 167 w 191"/>
                  <a:gd name="T77" fmla="*/ 155 h 612"/>
                  <a:gd name="T78" fmla="*/ 169 w 191"/>
                  <a:gd name="T79" fmla="*/ 146 h 612"/>
                  <a:gd name="T80" fmla="*/ 169 w 191"/>
                  <a:gd name="T81" fmla="*/ 137 h 612"/>
                  <a:gd name="T82" fmla="*/ 171 w 191"/>
                  <a:gd name="T83" fmla="*/ 129 h 612"/>
                  <a:gd name="T84" fmla="*/ 173 w 191"/>
                  <a:gd name="T85" fmla="*/ 124 h 612"/>
                  <a:gd name="T86" fmla="*/ 173 w 191"/>
                  <a:gd name="T87" fmla="*/ 115 h 612"/>
                  <a:gd name="T88" fmla="*/ 175 w 191"/>
                  <a:gd name="T89" fmla="*/ 106 h 612"/>
                  <a:gd name="T90" fmla="*/ 175 w 191"/>
                  <a:gd name="T91" fmla="*/ 97 h 612"/>
                  <a:gd name="T92" fmla="*/ 177 w 191"/>
                  <a:gd name="T93" fmla="*/ 93 h 612"/>
                  <a:gd name="T94" fmla="*/ 177 w 191"/>
                  <a:gd name="T95" fmla="*/ 84 h 612"/>
                  <a:gd name="T96" fmla="*/ 179 w 191"/>
                  <a:gd name="T97" fmla="*/ 80 h 612"/>
                  <a:gd name="T98" fmla="*/ 180 w 191"/>
                  <a:gd name="T99" fmla="*/ 71 h 612"/>
                  <a:gd name="T100" fmla="*/ 182 w 191"/>
                  <a:gd name="T101" fmla="*/ 53 h 612"/>
                  <a:gd name="T102" fmla="*/ 184 w 191"/>
                  <a:gd name="T103" fmla="*/ 44 h 612"/>
                  <a:gd name="T104" fmla="*/ 186 w 191"/>
                  <a:gd name="T105" fmla="*/ 27 h 612"/>
                  <a:gd name="T106" fmla="*/ 188 w 191"/>
                  <a:gd name="T107" fmla="*/ 22 h 612"/>
                  <a:gd name="T108" fmla="*/ 188 w 191"/>
                  <a:gd name="T109" fmla="*/ 13 h 612"/>
                  <a:gd name="T110" fmla="*/ 190 w 191"/>
                  <a:gd name="T111" fmla="*/ 9 h 612"/>
                  <a:gd name="T112" fmla="*/ 190 w 191"/>
                  <a:gd name="T113" fmla="*/ 0 h 612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91"/>
                  <a:gd name="T172" fmla="*/ 0 h 612"/>
                  <a:gd name="T173" fmla="*/ 191 w 191"/>
                  <a:gd name="T174" fmla="*/ 612 h 612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91" h="612">
                    <a:moveTo>
                      <a:pt x="0" y="611"/>
                    </a:moveTo>
                    <a:lnTo>
                      <a:pt x="21" y="602"/>
                    </a:lnTo>
                    <a:lnTo>
                      <a:pt x="55" y="584"/>
                    </a:lnTo>
                    <a:lnTo>
                      <a:pt x="62" y="576"/>
                    </a:lnTo>
                    <a:lnTo>
                      <a:pt x="68" y="567"/>
                    </a:lnTo>
                    <a:lnTo>
                      <a:pt x="71" y="563"/>
                    </a:lnTo>
                    <a:lnTo>
                      <a:pt x="73" y="558"/>
                    </a:lnTo>
                    <a:lnTo>
                      <a:pt x="81" y="545"/>
                    </a:lnTo>
                    <a:lnTo>
                      <a:pt x="83" y="540"/>
                    </a:lnTo>
                    <a:lnTo>
                      <a:pt x="84" y="540"/>
                    </a:lnTo>
                    <a:lnTo>
                      <a:pt x="84" y="536"/>
                    </a:lnTo>
                    <a:lnTo>
                      <a:pt x="88" y="527"/>
                    </a:lnTo>
                    <a:lnTo>
                      <a:pt x="90" y="527"/>
                    </a:lnTo>
                    <a:lnTo>
                      <a:pt x="92" y="518"/>
                    </a:lnTo>
                    <a:lnTo>
                      <a:pt x="94" y="514"/>
                    </a:lnTo>
                    <a:lnTo>
                      <a:pt x="96" y="509"/>
                    </a:lnTo>
                    <a:lnTo>
                      <a:pt x="98" y="505"/>
                    </a:lnTo>
                    <a:lnTo>
                      <a:pt x="100" y="500"/>
                    </a:lnTo>
                    <a:lnTo>
                      <a:pt x="101" y="496"/>
                    </a:lnTo>
                    <a:lnTo>
                      <a:pt x="103" y="487"/>
                    </a:lnTo>
                    <a:lnTo>
                      <a:pt x="105" y="482"/>
                    </a:lnTo>
                    <a:lnTo>
                      <a:pt x="111" y="465"/>
                    </a:lnTo>
                    <a:lnTo>
                      <a:pt x="113" y="456"/>
                    </a:lnTo>
                    <a:lnTo>
                      <a:pt x="117" y="439"/>
                    </a:lnTo>
                    <a:lnTo>
                      <a:pt x="117" y="434"/>
                    </a:lnTo>
                    <a:lnTo>
                      <a:pt x="118" y="434"/>
                    </a:lnTo>
                    <a:lnTo>
                      <a:pt x="118" y="429"/>
                    </a:lnTo>
                    <a:lnTo>
                      <a:pt x="120" y="421"/>
                    </a:lnTo>
                    <a:lnTo>
                      <a:pt x="126" y="403"/>
                    </a:lnTo>
                    <a:lnTo>
                      <a:pt x="126" y="398"/>
                    </a:lnTo>
                    <a:lnTo>
                      <a:pt x="126" y="394"/>
                    </a:lnTo>
                    <a:lnTo>
                      <a:pt x="128" y="390"/>
                    </a:lnTo>
                    <a:lnTo>
                      <a:pt x="130" y="381"/>
                    </a:lnTo>
                    <a:lnTo>
                      <a:pt x="130" y="376"/>
                    </a:lnTo>
                    <a:lnTo>
                      <a:pt x="132" y="372"/>
                    </a:lnTo>
                    <a:lnTo>
                      <a:pt x="132" y="368"/>
                    </a:lnTo>
                    <a:lnTo>
                      <a:pt x="134" y="363"/>
                    </a:lnTo>
                    <a:lnTo>
                      <a:pt x="135" y="354"/>
                    </a:lnTo>
                    <a:lnTo>
                      <a:pt x="135" y="345"/>
                    </a:lnTo>
                    <a:lnTo>
                      <a:pt x="137" y="341"/>
                    </a:lnTo>
                    <a:lnTo>
                      <a:pt x="137" y="337"/>
                    </a:lnTo>
                    <a:lnTo>
                      <a:pt x="139" y="337"/>
                    </a:lnTo>
                    <a:lnTo>
                      <a:pt x="139" y="332"/>
                    </a:lnTo>
                    <a:lnTo>
                      <a:pt x="139" y="328"/>
                    </a:lnTo>
                    <a:lnTo>
                      <a:pt x="141" y="319"/>
                    </a:lnTo>
                    <a:lnTo>
                      <a:pt x="141" y="314"/>
                    </a:lnTo>
                    <a:lnTo>
                      <a:pt x="143" y="310"/>
                    </a:lnTo>
                    <a:lnTo>
                      <a:pt x="143" y="306"/>
                    </a:lnTo>
                    <a:lnTo>
                      <a:pt x="145" y="306"/>
                    </a:lnTo>
                    <a:lnTo>
                      <a:pt x="145" y="301"/>
                    </a:lnTo>
                    <a:lnTo>
                      <a:pt x="145" y="297"/>
                    </a:lnTo>
                    <a:lnTo>
                      <a:pt x="147" y="284"/>
                    </a:lnTo>
                    <a:lnTo>
                      <a:pt x="149" y="279"/>
                    </a:lnTo>
                    <a:lnTo>
                      <a:pt x="149" y="274"/>
                    </a:lnTo>
                    <a:lnTo>
                      <a:pt x="149" y="270"/>
                    </a:lnTo>
                    <a:lnTo>
                      <a:pt x="150" y="266"/>
                    </a:lnTo>
                    <a:lnTo>
                      <a:pt x="152" y="257"/>
                    </a:lnTo>
                    <a:lnTo>
                      <a:pt x="152" y="252"/>
                    </a:lnTo>
                    <a:lnTo>
                      <a:pt x="152" y="248"/>
                    </a:lnTo>
                    <a:lnTo>
                      <a:pt x="154" y="244"/>
                    </a:lnTo>
                    <a:lnTo>
                      <a:pt x="154" y="239"/>
                    </a:lnTo>
                    <a:lnTo>
                      <a:pt x="156" y="231"/>
                    </a:lnTo>
                    <a:lnTo>
                      <a:pt x="156" y="226"/>
                    </a:lnTo>
                    <a:lnTo>
                      <a:pt x="158" y="221"/>
                    </a:lnTo>
                    <a:lnTo>
                      <a:pt x="158" y="217"/>
                    </a:lnTo>
                    <a:lnTo>
                      <a:pt x="158" y="213"/>
                    </a:lnTo>
                    <a:lnTo>
                      <a:pt x="160" y="203"/>
                    </a:lnTo>
                    <a:lnTo>
                      <a:pt x="160" y="199"/>
                    </a:lnTo>
                    <a:lnTo>
                      <a:pt x="162" y="199"/>
                    </a:lnTo>
                    <a:lnTo>
                      <a:pt x="162" y="195"/>
                    </a:lnTo>
                    <a:lnTo>
                      <a:pt x="162" y="190"/>
                    </a:lnTo>
                    <a:lnTo>
                      <a:pt x="164" y="186"/>
                    </a:lnTo>
                    <a:lnTo>
                      <a:pt x="164" y="182"/>
                    </a:lnTo>
                    <a:lnTo>
                      <a:pt x="165" y="173"/>
                    </a:lnTo>
                    <a:lnTo>
                      <a:pt x="165" y="168"/>
                    </a:lnTo>
                    <a:lnTo>
                      <a:pt x="165" y="164"/>
                    </a:lnTo>
                    <a:lnTo>
                      <a:pt x="167" y="160"/>
                    </a:lnTo>
                    <a:lnTo>
                      <a:pt x="167" y="155"/>
                    </a:lnTo>
                    <a:lnTo>
                      <a:pt x="167" y="150"/>
                    </a:lnTo>
                    <a:lnTo>
                      <a:pt x="169" y="146"/>
                    </a:lnTo>
                    <a:lnTo>
                      <a:pt x="169" y="142"/>
                    </a:lnTo>
                    <a:lnTo>
                      <a:pt x="169" y="137"/>
                    </a:lnTo>
                    <a:lnTo>
                      <a:pt x="171" y="133"/>
                    </a:lnTo>
                    <a:lnTo>
                      <a:pt x="171" y="129"/>
                    </a:lnTo>
                    <a:lnTo>
                      <a:pt x="171" y="124"/>
                    </a:lnTo>
                    <a:lnTo>
                      <a:pt x="173" y="124"/>
                    </a:lnTo>
                    <a:lnTo>
                      <a:pt x="173" y="120"/>
                    </a:lnTo>
                    <a:lnTo>
                      <a:pt x="173" y="115"/>
                    </a:lnTo>
                    <a:lnTo>
                      <a:pt x="175" y="111"/>
                    </a:lnTo>
                    <a:lnTo>
                      <a:pt x="175" y="106"/>
                    </a:lnTo>
                    <a:lnTo>
                      <a:pt x="175" y="102"/>
                    </a:lnTo>
                    <a:lnTo>
                      <a:pt x="175" y="97"/>
                    </a:lnTo>
                    <a:lnTo>
                      <a:pt x="177" y="97"/>
                    </a:lnTo>
                    <a:lnTo>
                      <a:pt x="177" y="93"/>
                    </a:lnTo>
                    <a:lnTo>
                      <a:pt x="177" y="89"/>
                    </a:lnTo>
                    <a:lnTo>
                      <a:pt x="177" y="84"/>
                    </a:lnTo>
                    <a:lnTo>
                      <a:pt x="179" y="84"/>
                    </a:lnTo>
                    <a:lnTo>
                      <a:pt x="179" y="80"/>
                    </a:lnTo>
                    <a:lnTo>
                      <a:pt x="179" y="75"/>
                    </a:lnTo>
                    <a:lnTo>
                      <a:pt x="180" y="71"/>
                    </a:lnTo>
                    <a:lnTo>
                      <a:pt x="180" y="66"/>
                    </a:lnTo>
                    <a:lnTo>
                      <a:pt x="182" y="53"/>
                    </a:lnTo>
                    <a:lnTo>
                      <a:pt x="182" y="49"/>
                    </a:lnTo>
                    <a:lnTo>
                      <a:pt x="184" y="44"/>
                    </a:lnTo>
                    <a:lnTo>
                      <a:pt x="184" y="40"/>
                    </a:lnTo>
                    <a:lnTo>
                      <a:pt x="186" y="27"/>
                    </a:lnTo>
                    <a:lnTo>
                      <a:pt x="186" y="22"/>
                    </a:lnTo>
                    <a:lnTo>
                      <a:pt x="188" y="22"/>
                    </a:lnTo>
                    <a:lnTo>
                      <a:pt x="188" y="18"/>
                    </a:lnTo>
                    <a:lnTo>
                      <a:pt x="188" y="13"/>
                    </a:lnTo>
                    <a:lnTo>
                      <a:pt x="188" y="9"/>
                    </a:lnTo>
                    <a:lnTo>
                      <a:pt x="190" y="9"/>
                    </a:lnTo>
                    <a:lnTo>
                      <a:pt x="190" y="5"/>
                    </a:lnTo>
                    <a:lnTo>
                      <a:pt x="190" y="0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6" name="Freeform 40"/>
              <p:cNvSpPr>
                <a:spLocks/>
              </p:cNvSpPr>
              <p:nvPr/>
            </p:nvSpPr>
            <p:spPr bwMode="auto">
              <a:xfrm>
                <a:off x="2686" y="3147"/>
                <a:ext cx="44" cy="214"/>
              </a:xfrm>
              <a:custGeom>
                <a:avLst/>
                <a:gdLst>
                  <a:gd name="T0" fmla="*/ 0 w 44"/>
                  <a:gd name="T1" fmla="*/ 213 h 214"/>
                  <a:gd name="T2" fmla="*/ 0 w 44"/>
                  <a:gd name="T3" fmla="*/ 213 h 214"/>
                  <a:gd name="T4" fmla="*/ 0 w 44"/>
                  <a:gd name="T5" fmla="*/ 208 h 214"/>
                  <a:gd name="T6" fmla="*/ 2 w 44"/>
                  <a:gd name="T7" fmla="*/ 208 h 214"/>
                  <a:gd name="T8" fmla="*/ 2 w 44"/>
                  <a:gd name="T9" fmla="*/ 204 h 214"/>
                  <a:gd name="T10" fmla="*/ 2 w 44"/>
                  <a:gd name="T11" fmla="*/ 200 h 214"/>
                  <a:gd name="T12" fmla="*/ 4 w 44"/>
                  <a:gd name="T13" fmla="*/ 191 h 214"/>
                  <a:gd name="T14" fmla="*/ 4 w 44"/>
                  <a:gd name="T15" fmla="*/ 186 h 214"/>
                  <a:gd name="T16" fmla="*/ 5 w 44"/>
                  <a:gd name="T17" fmla="*/ 186 h 214"/>
                  <a:gd name="T18" fmla="*/ 5 w 44"/>
                  <a:gd name="T19" fmla="*/ 182 h 214"/>
                  <a:gd name="T20" fmla="*/ 5 w 44"/>
                  <a:gd name="T21" fmla="*/ 178 h 214"/>
                  <a:gd name="T22" fmla="*/ 5 w 44"/>
                  <a:gd name="T23" fmla="*/ 173 h 214"/>
                  <a:gd name="T24" fmla="*/ 7 w 44"/>
                  <a:gd name="T25" fmla="*/ 169 h 214"/>
                  <a:gd name="T26" fmla="*/ 7 w 44"/>
                  <a:gd name="T27" fmla="*/ 164 h 214"/>
                  <a:gd name="T28" fmla="*/ 9 w 44"/>
                  <a:gd name="T29" fmla="*/ 160 h 214"/>
                  <a:gd name="T30" fmla="*/ 9 w 44"/>
                  <a:gd name="T31" fmla="*/ 155 h 214"/>
                  <a:gd name="T32" fmla="*/ 9 w 44"/>
                  <a:gd name="T33" fmla="*/ 151 h 214"/>
                  <a:gd name="T34" fmla="*/ 11 w 44"/>
                  <a:gd name="T35" fmla="*/ 147 h 214"/>
                  <a:gd name="T36" fmla="*/ 11 w 44"/>
                  <a:gd name="T37" fmla="*/ 142 h 214"/>
                  <a:gd name="T38" fmla="*/ 13 w 44"/>
                  <a:gd name="T39" fmla="*/ 138 h 214"/>
                  <a:gd name="T40" fmla="*/ 13 w 44"/>
                  <a:gd name="T41" fmla="*/ 133 h 214"/>
                  <a:gd name="T42" fmla="*/ 13 w 44"/>
                  <a:gd name="T43" fmla="*/ 129 h 214"/>
                  <a:gd name="T44" fmla="*/ 15 w 44"/>
                  <a:gd name="T45" fmla="*/ 125 h 214"/>
                  <a:gd name="T46" fmla="*/ 15 w 44"/>
                  <a:gd name="T47" fmla="*/ 120 h 214"/>
                  <a:gd name="T48" fmla="*/ 15 w 44"/>
                  <a:gd name="T49" fmla="*/ 115 h 214"/>
                  <a:gd name="T50" fmla="*/ 17 w 44"/>
                  <a:gd name="T51" fmla="*/ 115 h 214"/>
                  <a:gd name="T52" fmla="*/ 17 w 44"/>
                  <a:gd name="T53" fmla="*/ 111 h 214"/>
                  <a:gd name="T54" fmla="*/ 17 w 44"/>
                  <a:gd name="T55" fmla="*/ 107 h 214"/>
                  <a:gd name="T56" fmla="*/ 19 w 44"/>
                  <a:gd name="T57" fmla="*/ 107 h 214"/>
                  <a:gd name="T58" fmla="*/ 19 w 44"/>
                  <a:gd name="T59" fmla="*/ 102 h 214"/>
                  <a:gd name="T60" fmla="*/ 19 w 44"/>
                  <a:gd name="T61" fmla="*/ 98 h 214"/>
                  <a:gd name="T62" fmla="*/ 21 w 44"/>
                  <a:gd name="T63" fmla="*/ 98 h 214"/>
                  <a:gd name="T64" fmla="*/ 21 w 44"/>
                  <a:gd name="T65" fmla="*/ 93 h 214"/>
                  <a:gd name="T66" fmla="*/ 21 w 44"/>
                  <a:gd name="T67" fmla="*/ 89 h 214"/>
                  <a:gd name="T68" fmla="*/ 22 w 44"/>
                  <a:gd name="T69" fmla="*/ 84 h 214"/>
                  <a:gd name="T70" fmla="*/ 22 w 44"/>
                  <a:gd name="T71" fmla="*/ 80 h 214"/>
                  <a:gd name="T72" fmla="*/ 22 w 44"/>
                  <a:gd name="T73" fmla="*/ 76 h 214"/>
                  <a:gd name="T74" fmla="*/ 24 w 44"/>
                  <a:gd name="T75" fmla="*/ 76 h 214"/>
                  <a:gd name="T76" fmla="*/ 24 w 44"/>
                  <a:gd name="T77" fmla="*/ 71 h 214"/>
                  <a:gd name="T78" fmla="*/ 24 w 44"/>
                  <a:gd name="T79" fmla="*/ 67 h 214"/>
                  <a:gd name="T80" fmla="*/ 26 w 44"/>
                  <a:gd name="T81" fmla="*/ 67 h 214"/>
                  <a:gd name="T82" fmla="*/ 26 w 44"/>
                  <a:gd name="T83" fmla="*/ 62 h 214"/>
                  <a:gd name="T84" fmla="*/ 26 w 44"/>
                  <a:gd name="T85" fmla="*/ 58 h 214"/>
                  <a:gd name="T86" fmla="*/ 28 w 44"/>
                  <a:gd name="T87" fmla="*/ 58 h 214"/>
                  <a:gd name="T88" fmla="*/ 28 w 44"/>
                  <a:gd name="T89" fmla="*/ 54 h 214"/>
                  <a:gd name="T90" fmla="*/ 28 w 44"/>
                  <a:gd name="T91" fmla="*/ 49 h 214"/>
                  <a:gd name="T92" fmla="*/ 30 w 44"/>
                  <a:gd name="T93" fmla="*/ 49 h 214"/>
                  <a:gd name="T94" fmla="*/ 30 w 44"/>
                  <a:gd name="T95" fmla="*/ 44 h 214"/>
                  <a:gd name="T96" fmla="*/ 32 w 44"/>
                  <a:gd name="T97" fmla="*/ 40 h 214"/>
                  <a:gd name="T98" fmla="*/ 32 w 44"/>
                  <a:gd name="T99" fmla="*/ 36 h 214"/>
                  <a:gd name="T100" fmla="*/ 33 w 44"/>
                  <a:gd name="T101" fmla="*/ 36 h 214"/>
                  <a:gd name="T102" fmla="*/ 33 w 44"/>
                  <a:gd name="T103" fmla="*/ 31 h 214"/>
                  <a:gd name="T104" fmla="*/ 33 w 44"/>
                  <a:gd name="T105" fmla="*/ 27 h 214"/>
                  <a:gd name="T106" fmla="*/ 35 w 44"/>
                  <a:gd name="T107" fmla="*/ 27 h 214"/>
                  <a:gd name="T108" fmla="*/ 35 w 44"/>
                  <a:gd name="T109" fmla="*/ 22 h 214"/>
                  <a:gd name="T110" fmla="*/ 37 w 44"/>
                  <a:gd name="T111" fmla="*/ 18 h 214"/>
                  <a:gd name="T112" fmla="*/ 37 w 44"/>
                  <a:gd name="T113" fmla="*/ 14 h 214"/>
                  <a:gd name="T114" fmla="*/ 39 w 44"/>
                  <a:gd name="T115" fmla="*/ 14 h 214"/>
                  <a:gd name="T116" fmla="*/ 39 w 44"/>
                  <a:gd name="T117" fmla="*/ 9 h 214"/>
                  <a:gd name="T118" fmla="*/ 41 w 44"/>
                  <a:gd name="T119" fmla="*/ 9 h 214"/>
                  <a:gd name="T120" fmla="*/ 41 w 44"/>
                  <a:gd name="T121" fmla="*/ 5 h 214"/>
                  <a:gd name="T122" fmla="*/ 43 w 44"/>
                  <a:gd name="T123" fmla="*/ 0 h 214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4"/>
                  <a:gd name="T187" fmla="*/ 0 h 214"/>
                  <a:gd name="T188" fmla="*/ 44 w 44"/>
                  <a:gd name="T189" fmla="*/ 214 h 214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4" h="214">
                    <a:moveTo>
                      <a:pt x="0" y="213"/>
                    </a:moveTo>
                    <a:lnTo>
                      <a:pt x="0" y="213"/>
                    </a:lnTo>
                    <a:lnTo>
                      <a:pt x="0" y="208"/>
                    </a:lnTo>
                    <a:lnTo>
                      <a:pt x="2" y="208"/>
                    </a:lnTo>
                    <a:lnTo>
                      <a:pt x="2" y="204"/>
                    </a:lnTo>
                    <a:lnTo>
                      <a:pt x="2" y="200"/>
                    </a:lnTo>
                    <a:lnTo>
                      <a:pt x="4" y="191"/>
                    </a:lnTo>
                    <a:lnTo>
                      <a:pt x="4" y="186"/>
                    </a:lnTo>
                    <a:lnTo>
                      <a:pt x="5" y="186"/>
                    </a:lnTo>
                    <a:lnTo>
                      <a:pt x="5" y="182"/>
                    </a:lnTo>
                    <a:lnTo>
                      <a:pt x="5" y="178"/>
                    </a:lnTo>
                    <a:lnTo>
                      <a:pt x="5" y="173"/>
                    </a:lnTo>
                    <a:lnTo>
                      <a:pt x="7" y="169"/>
                    </a:lnTo>
                    <a:lnTo>
                      <a:pt x="7" y="164"/>
                    </a:lnTo>
                    <a:lnTo>
                      <a:pt x="9" y="160"/>
                    </a:lnTo>
                    <a:lnTo>
                      <a:pt x="9" y="155"/>
                    </a:lnTo>
                    <a:lnTo>
                      <a:pt x="9" y="151"/>
                    </a:lnTo>
                    <a:lnTo>
                      <a:pt x="11" y="147"/>
                    </a:lnTo>
                    <a:lnTo>
                      <a:pt x="11" y="142"/>
                    </a:lnTo>
                    <a:lnTo>
                      <a:pt x="13" y="138"/>
                    </a:lnTo>
                    <a:lnTo>
                      <a:pt x="13" y="133"/>
                    </a:lnTo>
                    <a:lnTo>
                      <a:pt x="13" y="129"/>
                    </a:lnTo>
                    <a:lnTo>
                      <a:pt x="15" y="125"/>
                    </a:lnTo>
                    <a:lnTo>
                      <a:pt x="15" y="120"/>
                    </a:lnTo>
                    <a:lnTo>
                      <a:pt x="15" y="115"/>
                    </a:lnTo>
                    <a:lnTo>
                      <a:pt x="17" y="115"/>
                    </a:lnTo>
                    <a:lnTo>
                      <a:pt x="17" y="111"/>
                    </a:lnTo>
                    <a:lnTo>
                      <a:pt x="17" y="107"/>
                    </a:lnTo>
                    <a:lnTo>
                      <a:pt x="19" y="107"/>
                    </a:lnTo>
                    <a:lnTo>
                      <a:pt x="19" y="102"/>
                    </a:lnTo>
                    <a:lnTo>
                      <a:pt x="19" y="98"/>
                    </a:lnTo>
                    <a:lnTo>
                      <a:pt x="21" y="98"/>
                    </a:lnTo>
                    <a:lnTo>
                      <a:pt x="21" y="93"/>
                    </a:lnTo>
                    <a:lnTo>
                      <a:pt x="21" y="89"/>
                    </a:lnTo>
                    <a:lnTo>
                      <a:pt x="22" y="84"/>
                    </a:lnTo>
                    <a:lnTo>
                      <a:pt x="22" y="80"/>
                    </a:lnTo>
                    <a:lnTo>
                      <a:pt x="22" y="76"/>
                    </a:lnTo>
                    <a:lnTo>
                      <a:pt x="24" y="76"/>
                    </a:lnTo>
                    <a:lnTo>
                      <a:pt x="24" y="71"/>
                    </a:lnTo>
                    <a:lnTo>
                      <a:pt x="24" y="67"/>
                    </a:lnTo>
                    <a:lnTo>
                      <a:pt x="26" y="67"/>
                    </a:lnTo>
                    <a:lnTo>
                      <a:pt x="26" y="62"/>
                    </a:lnTo>
                    <a:lnTo>
                      <a:pt x="26" y="58"/>
                    </a:lnTo>
                    <a:lnTo>
                      <a:pt x="28" y="58"/>
                    </a:lnTo>
                    <a:lnTo>
                      <a:pt x="28" y="54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0" y="44"/>
                    </a:lnTo>
                    <a:lnTo>
                      <a:pt x="32" y="40"/>
                    </a:lnTo>
                    <a:lnTo>
                      <a:pt x="32" y="36"/>
                    </a:lnTo>
                    <a:lnTo>
                      <a:pt x="33" y="36"/>
                    </a:lnTo>
                    <a:lnTo>
                      <a:pt x="33" y="31"/>
                    </a:lnTo>
                    <a:lnTo>
                      <a:pt x="33" y="27"/>
                    </a:lnTo>
                    <a:lnTo>
                      <a:pt x="35" y="27"/>
                    </a:lnTo>
                    <a:lnTo>
                      <a:pt x="35" y="22"/>
                    </a:lnTo>
                    <a:lnTo>
                      <a:pt x="37" y="18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39" y="9"/>
                    </a:lnTo>
                    <a:lnTo>
                      <a:pt x="41" y="9"/>
                    </a:lnTo>
                    <a:lnTo>
                      <a:pt x="41" y="5"/>
                    </a:lnTo>
                    <a:lnTo>
                      <a:pt x="43" y="0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7" name="Freeform 41"/>
              <p:cNvSpPr>
                <a:spLocks/>
              </p:cNvSpPr>
              <p:nvPr/>
            </p:nvSpPr>
            <p:spPr bwMode="auto">
              <a:xfrm>
                <a:off x="2729" y="3121"/>
                <a:ext cx="34" cy="27"/>
              </a:xfrm>
              <a:custGeom>
                <a:avLst/>
                <a:gdLst>
                  <a:gd name="T0" fmla="*/ 0 w 34"/>
                  <a:gd name="T1" fmla="*/ 26 h 27"/>
                  <a:gd name="T2" fmla="*/ 0 w 34"/>
                  <a:gd name="T3" fmla="*/ 26 h 27"/>
                  <a:gd name="T4" fmla="*/ 0 w 34"/>
                  <a:gd name="T5" fmla="*/ 22 h 27"/>
                  <a:gd name="T6" fmla="*/ 2 w 34"/>
                  <a:gd name="T7" fmla="*/ 22 h 27"/>
                  <a:gd name="T8" fmla="*/ 2 w 34"/>
                  <a:gd name="T9" fmla="*/ 18 h 27"/>
                  <a:gd name="T10" fmla="*/ 4 w 34"/>
                  <a:gd name="T11" fmla="*/ 18 h 27"/>
                  <a:gd name="T12" fmla="*/ 4 w 34"/>
                  <a:gd name="T13" fmla="*/ 13 h 27"/>
                  <a:gd name="T14" fmla="*/ 6 w 34"/>
                  <a:gd name="T15" fmla="*/ 13 h 27"/>
                  <a:gd name="T16" fmla="*/ 8 w 34"/>
                  <a:gd name="T17" fmla="*/ 9 h 27"/>
                  <a:gd name="T18" fmla="*/ 10 w 34"/>
                  <a:gd name="T19" fmla="*/ 9 h 27"/>
                  <a:gd name="T20" fmla="*/ 10 w 34"/>
                  <a:gd name="T21" fmla="*/ 5 h 27"/>
                  <a:gd name="T22" fmla="*/ 12 w 34"/>
                  <a:gd name="T23" fmla="*/ 5 h 27"/>
                  <a:gd name="T24" fmla="*/ 13 w 34"/>
                  <a:gd name="T25" fmla="*/ 5 h 27"/>
                  <a:gd name="T26" fmla="*/ 13 w 34"/>
                  <a:gd name="T27" fmla="*/ 0 h 27"/>
                  <a:gd name="T28" fmla="*/ 15 w 34"/>
                  <a:gd name="T29" fmla="*/ 0 h 27"/>
                  <a:gd name="T30" fmla="*/ 18 w 34"/>
                  <a:gd name="T31" fmla="*/ 0 h 27"/>
                  <a:gd name="T32" fmla="*/ 19 w 34"/>
                  <a:gd name="T33" fmla="*/ 0 h 27"/>
                  <a:gd name="T34" fmla="*/ 21 w 34"/>
                  <a:gd name="T35" fmla="*/ 0 h 27"/>
                  <a:gd name="T36" fmla="*/ 23 w 34"/>
                  <a:gd name="T37" fmla="*/ 0 h 27"/>
                  <a:gd name="T38" fmla="*/ 25 w 34"/>
                  <a:gd name="T39" fmla="*/ 0 h 27"/>
                  <a:gd name="T40" fmla="*/ 25 w 34"/>
                  <a:gd name="T41" fmla="*/ 5 h 27"/>
                  <a:gd name="T42" fmla="*/ 27 w 34"/>
                  <a:gd name="T43" fmla="*/ 5 h 27"/>
                  <a:gd name="T44" fmla="*/ 29 w 34"/>
                  <a:gd name="T45" fmla="*/ 5 h 27"/>
                  <a:gd name="T46" fmla="*/ 29 w 34"/>
                  <a:gd name="T47" fmla="*/ 9 h 27"/>
                  <a:gd name="T48" fmla="*/ 31 w 34"/>
                  <a:gd name="T49" fmla="*/ 9 h 27"/>
                  <a:gd name="T50" fmla="*/ 31 w 34"/>
                  <a:gd name="T51" fmla="*/ 13 h 27"/>
                  <a:gd name="T52" fmla="*/ 33 w 34"/>
                  <a:gd name="T53" fmla="*/ 13 h 2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4"/>
                  <a:gd name="T82" fmla="*/ 0 h 27"/>
                  <a:gd name="T83" fmla="*/ 34 w 34"/>
                  <a:gd name="T84" fmla="*/ 27 h 2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4" h="27">
                    <a:moveTo>
                      <a:pt x="0" y="26"/>
                    </a:moveTo>
                    <a:lnTo>
                      <a:pt x="0" y="26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2" y="18"/>
                    </a:lnTo>
                    <a:lnTo>
                      <a:pt x="4" y="18"/>
                    </a:lnTo>
                    <a:lnTo>
                      <a:pt x="4" y="13"/>
                    </a:lnTo>
                    <a:lnTo>
                      <a:pt x="6" y="13"/>
                    </a:lnTo>
                    <a:lnTo>
                      <a:pt x="8" y="9"/>
                    </a:lnTo>
                    <a:lnTo>
                      <a:pt x="10" y="9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5" y="5"/>
                    </a:lnTo>
                    <a:lnTo>
                      <a:pt x="27" y="5"/>
                    </a:lnTo>
                    <a:lnTo>
                      <a:pt x="29" y="5"/>
                    </a:lnTo>
                    <a:lnTo>
                      <a:pt x="29" y="9"/>
                    </a:lnTo>
                    <a:lnTo>
                      <a:pt x="31" y="9"/>
                    </a:lnTo>
                    <a:lnTo>
                      <a:pt x="31" y="13"/>
                    </a:lnTo>
                    <a:lnTo>
                      <a:pt x="33" y="13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8" name="Freeform 42"/>
              <p:cNvSpPr>
                <a:spLocks/>
              </p:cNvSpPr>
              <p:nvPr/>
            </p:nvSpPr>
            <p:spPr bwMode="auto">
              <a:xfrm>
                <a:off x="2762" y="3134"/>
                <a:ext cx="46" cy="205"/>
              </a:xfrm>
              <a:custGeom>
                <a:avLst/>
                <a:gdLst>
                  <a:gd name="T0" fmla="*/ 0 w 46"/>
                  <a:gd name="T1" fmla="*/ 0 h 205"/>
                  <a:gd name="T2" fmla="*/ 0 w 46"/>
                  <a:gd name="T3" fmla="*/ 0 h 205"/>
                  <a:gd name="T4" fmla="*/ 2 w 46"/>
                  <a:gd name="T5" fmla="*/ 0 h 205"/>
                  <a:gd name="T6" fmla="*/ 2 w 46"/>
                  <a:gd name="T7" fmla="*/ 5 h 205"/>
                  <a:gd name="T8" fmla="*/ 4 w 46"/>
                  <a:gd name="T9" fmla="*/ 5 h 205"/>
                  <a:gd name="T10" fmla="*/ 4 w 46"/>
                  <a:gd name="T11" fmla="*/ 9 h 205"/>
                  <a:gd name="T12" fmla="*/ 6 w 46"/>
                  <a:gd name="T13" fmla="*/ 9 h 205"/>
                  <a:gd name="T14" fmla="*/ 6 w 46"/>
                  <a:gd name="T15" fmla="*/ 13 h 205"/>
                  <a:gd name="T16" fmla="*/ 8 w 46"/>
                  <a:gd name="T17" fmla="*/ 13 h 205"/>
                  <a:gd name="T18" fmla="*/ 8 w 46"/>
                  <a:gd name="T19" fmla="*/ 18 h 205"/>
                  <a:gd name="T20" fmla="*/ 8 w 46"/>
                  <a:gd name="T21" fmla="*/ 22 h 205"/>
                  <a:gd name="T22" fmla="*/ 9 w 46"/>
                  <a:gd name="T23" fmla="*/ 22 h 205"/>
                  <a:gd name="T24" fmla="*/ 9 w 46"/>
                  <a:gd name="T25" fmla="*/ 27 h 205"/>
                  <a:gd name="T26" fmla="*/ 11 w 46"/>
                  <a:gd name="T27" fmla="*/ 27 h 205"/>
                  <a:gd name="T28" fmla="*/ 11 w 46"/>
                  <a:gd name="T29" fmla="*/ 31 h 205"/>
                  <a:gd name="T30" fmla="*/ 13 w 46"/>
                  <a:gd name="T31" fmla="*/ 36 h 205"/>
                  <a:gd name="T32" fmla="*/ 13 w 46"/>
                  <a:gd name="T33" fmla="*/ 40 h 205"/>
                  <a:gd name="T34" fmla="*/ 15 w 46"/>
                  <a:gd name="T35" fmla="*/ 40 h 205"/>
                  <a:gd name="T36" fmla="*/ 15 w 46"/>
                  <a:gd name="T37" fmla="*/ 44 h 205"/>
                  <a:gd name="T38" fmla="*/ 15 w 46"/>
                  <a:gd name="T39" fmla="*/ 49 h 205"/>
                  <a:gd name="T40" fmla="*/ 17 w 46"/>
                  <a:gd name="T41" fmla="*/ 49 h 205"/>
                  <a:gd name="T42" fmla="*/ 17 w 46"/>
                  <a:gd name="T43" fmla="*/ 54 h 205"/>
                  <a:gd name="T44" fmla="*/ 19 w 46"/>
                  <a:gd name="T45" fmla="*/ 54 h 205"/>
                  <a:gd name="T46" fmla="*/ 19 w 46"/>
                  <a:gd name="T47" fmla="*/ 58 h 205"/>
                  <a:gd name="T48" fmla="*/ 19 w 46"/>
                  <a:gd name="T49" fmla="*/ 62 h 205"/>
                  <a:gd name="T50" fmla="*/ 21 w 46"/>
                  <a:gd name="T51" fmla="*/ 62 h 205"/>
                  <a:gd name="T52" fmla="*/ 21 w 46"/>
                  <a:gd name="T53" fmla="*/ 67 h 205"/>
                  <a:gd name="T54" fmla="*/ 21 w 46"/>
                  <a:gd name="T55" fmla="*/ 71 h 205"/>
                  <a:gd name="T56" fmla="*/ 23 w 46"/>
                  <a:gd name="T57" fmla="*/ 71 h 205"/>
                  <a:gd name="T58" fmla="*/ 23 w 46"/>
                  <a:gd name="T59" fmla="*/ 75 h 205"/>
                  <a:gd name="T60" fmla="*/ 24 w 46"/>
                  <a:gd name="T61" fmla="*/ 80 h 205"/>
                  <a:gd name="T62" fmla="*/ 24 w 46"/>
                  <a:gd name="T63" fmla="*/ 84 h 205"/>
                  <a:gd name="T64" fmla="*/ 24 w 46"/>
                  <a:gd name="T65" fmla="*/ 89 h 205"/>
                  <a:gd name="T66" fmla="*/ 26 w 46"/>
                  <a:gd name="T67" fmla="*/ 93 h 205"/>
                  <a:gd name="T68" fmla="*/ 26 w 46"/>
                  <a:gd name="T69" fmla="*/ 97 h 205"/>
                  <a:gd name="T70" fmla="*/ 28 w 46"/>
                  <a:gd name="T71" fmla="*/ 102 h 205"/>
                  <a:gd name="T72" fmla="*/ 28 w 46"/>
                  <a:gd name="T73" fmla="*/ 107 h 205"/>
                  <a:gd name="T74" fmla="*/ 30 w 46"/>
                  <a:gd name="T75" fmla="*/ 111 h 205"/>
                  <a:gd name="T76" fmla="*/ 30 w 46"/>
                  <a:gd name="T77" fmla="*/ 115 h 205"/>
                  <a:gd name="T78" fmla="*/ 32 w 46"/>
                  <a:gd name="T79" fmla="*/ 120 h 205"/>
                  <a:gd name="T80" fmla="*/ 32 w 46"/>
                  <a:gd name="T81" fmla="*/ 124 h 205"/>
                  <a:gd name="T82" fmla="*/ 32 w 46"/>
                  <a:gd name="T83" fmla="*/ 129 h 205"/>
                  <a:gd name="T84" fmla="*/ 34 w 46"/>
                  <a:gd name="T85" fmla="*/ 133 h 205"/>
                  <a:gd name="T86" fmla="*/ 34 w 46"/>
                  <a:gd name="T87" fmla="*/ 138 h 205"/>
                  <a:gd name="T88" fmla="*/ 36 w 46"/>
                  <a:gd name="T89" fmla="*/ 142 h 205"/>
                  <a:gd name="T90" fmla="*/ 36 w 46"/>
                  <a:gd name="T91" fmla="*/ 146 h 205"/>
                  <a:gd name="T92" fmla="*/ 36 w 46"/>
                  <a:gd name="T93" fmla="*/ 151 h 205"/>
                  <a:gd name="T94" fmla="*/ 37 w 46"/>
                  <a:gd name="T95" fmla="*/ 155 h 205"/>
                  <a:gd name="T96" fmla="*/ 37 w 46"/>
                  <a:gd name="T97" fmla="*/ 160 h 205"/>
                  <a:gd name="T98" fmla="*/ 37 w 46"/>
                  <a:gd name="T99" fmla="*/ 164 h 205"/>
                  <a:gd name="T100" fmla="*/ 39 w 46"/>
                  <a:gd name="T101" fmla="*/ 164 h 205"/>
                  <a:gd name="T102" fmla="*/ 39 w 46"/>
                  <a:gd name="T103" fmla="*/ 168 h 205"/>
                  <a:gd name="T104" fmla="*/ 39 w 46"/>
                  <a:gd name="T105" fmla="*/ 173 h 205"/>
                  <a:gd name="T106" fmla="*/ 41 w 46"/>
                  <a:gd name="T107" fmla="*/ 177 h 205"/>
                  <a:gd name="T108" fmla="*/ 41 w 46"/>
                  <a:gd name="T109" fmla="*/ 182 h 205"/>
                  <a:gd name="T110" fmla="*/ 43 w 46"/>
                  <a:gd name="T111" fmla="*/ 186 h 205"/>
                  <a:gd name="T112" fmla="*/ 43 w 46"/>
                  <a:gd name="T113" fmla="*/ 191 h 205"/>
                  <a:gd name="T114" fmla="*/ 43 w 46"/>
                  <a:gd name="T115" fmla="*/ 195 h 205"/>
                  <a:gd name="T116" fmla="*/ 43 w 46"/>
                  <a:gd name="T117" fmla="*/ 199 h 205"/>
                  <a:gd name="T118" fmla="*/ 45 w 46"/>
                  <a:gd name="T119" fmla="*/ 199 h 205"/>
                  <a:gd name="T120" fmla="*/ 45 w 46"/>
                  <a:gd name="T121" fmla="*/ 204 h 205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6"/>
                  <a:gd name="T184" fmla="*/ 0 h 205"/>
                  <a:gd name="T185" fmla="*/ 46 w 46"/>
                  <a:gd name="T186" fmla="*/ 205 h 205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6" h="205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6" y="13"/>
                    </a:lnTo>
                    <a:lnTo>
                      <a:pt x="8" y="13"/>
                    </a:lnTo>
                    <a:lnTo>
                      <a:pt x="8" y="18"/>
                    </a:lnTo>
                    <a:lnTo>
                      <a:pt x="8" y="22"/>
                    </a:lnTo>
                    <a:lnTo>
                      <a:pt x="9" y="22"/>
                    </a:lnTo>
                    <a:lnTo>
                      <a:pt x="9" y="27"/>
                    </a:lnTo>
                    <a:lnTo>
                      <a:pt x="11" y="27"/>
                    </a:lnTo>
                    <a:lnTo>
                      <a:pt x="11" y="31"/>
                    </a:lnTo>
                    <a:lnTo>
                      <a:pt x="13" y="36"/>
                    </a:lnTo>
                    <a:lnTo>
                      <a:pt x="13" y="40"/>
                    </a:lnTo>
                    <a:lnTo>
                      <a:pt x="15" y="40"/>
                    </a:lnTo>
                    <a:lnTo>
                      <a:pt x="15" y="44"/>
                    </a:lnTo>
                    <a:lnTo>
                      <a:pt x="15" y="49"/>
                    </a:lnTo>
                    <a:lnTo>
                      <a:pt x="17" y="49"/>
                    </a:lnTo>
                    <a:lnTo>
                      <a:pt x="17" y="54"/>
                    </a:lnTo>
                    <a:lnTo>
                      <a:pt x="19" y="54"/>
                    </a:lnTo>
                    <a:lnTo>
                      <a:pt x="19" y="58"/>
                    </a:lnTo>
                    <a:lnTo>
                      <a:pt x="19" y="62"/>
                    </a:lnTo>
                    <a:lnTo>
                      <a:pt x="21" y="62"/>
                    </a:lnTo>
                    <a:lnTo>
                      <a:pt x="21" y="67"/>
                    </a:lnTo>
                    <a:lnTo>
                      <a:pt x="21" y="71"/>
                    </a:lnTo>
                    <a:lnTo>
                      <a:pt x="23" y="71"/>
                    </a:lnTo>
                    <a:lnTo>
                      <a:pt x="23" y="75"/>
                    </a:lnTo>
                    <a:lnTo>
                      <a:pt x="24" y="80"/>
                    </a:lnTo>
                    <a:lnTo>
                      <a:pt x="24" y="84"/>
                    </a:lnTo>
                    <a:lnTo>
                      <a:pt x="24" y="89"/>
                    </a:lnTo>
                    <a:lnTo>
                      <a:pt x="26" y="93"/>
                    </a:lnTo>
                    <a:lnTo>
                      <a:pt x="26" y="97"/>
                    </a:lnTo>
                    <a:lnTo>
                      <a:pt x="28" y="102"/>
                    </a:lnTo>
                    <a:lnTo>
                      <a:pt x="28" y="107"/>
                    </a:lnTo>
                    <a:lnTo>
                      <a:pt x="30" y="111"/>
                    </a:lnTo>
                    <a:lnTo>
                      <a:pt x="30" y="115"/>
                    </a:lnTo>
                    <a:lnTo>
                      <a:pt x="32" y="120"/>
                    </a:lnTo>
                    <a:lnTo>
                      <a:pt x="32" y="124"/>
                    </a:lnTo>
                    <a:lnTo>
                      <a:pt x="32" y="129"/>
                    </a:lnTo>
                    <a:lnTo>
                      <a:pt x="34" y="133"/>
                    </a:lnTo>
                    <a:lnTo>
                      <a:pt x="34" y="138"/>
                    </a:lnTo>
                    <a:lnTo>
                      <a:pt x="36" y="142"/>
                    </a:lnTo>
                    <a:lnTo>
                      <a:pt x="36" y="146"/>
                    </a:lnTo>
                    <a:lnTo>
                      <a:pt x="36" y="151"/>
                    </a:lnTo>
                    <a:lnTo>
                      <a:pt x="37" y="155"/>
                    </a:lnTo>
                    <a:lnTo>
                      <a:pt x="37" y="160"/>
                    </a:lnTo>
                    <a:lnTo>
                      <a:pt x="37" y="164"/>
                    </a:lnTo>
                    <a:lnTo>
                      <a:pt x="39" y="164"/>
                    </a:lnTo>
                    <a:lnTo>
                      <a:pt x="39" y="168"/>
                    </a:lnTo>
                    <a:lnTo>
                      <a:pt x="39" y="173"/>
                    </a:lnTo>
                    <a:lnTo>
                      <a:pt x="41" y="177"/>
                    </a:lnTo>
                    <a:lnTo>
                      <a:pt x="41" y="182"/>
                    </a:lnTo>
                    <a:lnTo>
                      <a:pt x="43" y="186"/>
                    </a:lnTo>
                    <a:lnTo>
                      <a:pt x="43" y="191"/>
                    </a:lnTo>
                    <a:lnTo>
                      <a:pt x="43" y="195"/>
                    </a:lnTo>
                    <a:lnTo>
                      <a:pt x="43" y="199"/>
                    </a:lnTo>
                    <a:lnTo>
                      <a:pt x="45" y="199"/>
                    </a:lnTo>
                    <a:lnTo>
                      <a:pt x="45" y="204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9" name="Freeform 43"/>
              <p:cNvSpPr>
                <a:spLocks/>
              </p:cNvSpPr>
              <p:nvPr/>
            </p:nvSpPr>
            <p:spPr bwMode="auto">
              <a:xfrm>
                <a:off x="2807" y="3338"/>
                <a:ext cx="137" cy="601"/>
              </a:xfrm>
              <a:custGeom>
                <a:avLst/>
                <a:gdLst>
                  <a:gd name="T0" fmla="*/ 0 w 137"/>
                  <a:gd name="T1" fmla="*/ 0 h 601"/>
                  <a:gd name="T2" fmla="*/ 0 w 137"/>
                  <a:gd name="T3" fmla="*/ 9 h 601"/>
                  <a:gd name="T4" fmla="*/ 2 w 137"/>
                  <a:gd name="T5" fmla="*/ 13 h 601"/>
                  <a:gd name="T6" fmla="*/ 4 w 137"/>
                  <a:gd name="T7" fmla="*/ 26 h 601"/>
                  <a:gd name="T8" fmla="*/ 6 w 137"/>
                  <a:gd name="T9" fmla="*/ 35 h 601"/>
                  <a:gd name="T10" fmla="*/ 6 w 137"/>
                  <a:gd name="T11" fmla="*/ 44 h 601"/>
                  <a:gd name="T12" fmla="*/ 7 w 137"/>
                  <a:gd name="T13" fmla="*/ 48 h 601"/>
                  <a:gd name="T14" fmla="*/ 9 w 137"/>
                  <a:gd name="T15" fmla="*/ 57 h 601"/>
                  <a:gd name="T16" fmla="*/ 9 w 137"/>
                  <a:gd name="T17" fmla="*/ 66 h 601"/>
                  <a:gd name="T18" fmla="*/ 11 w 137"/>
                  <a:gd name="T19" fmla="*/ 75 h 601"/>
                  <a:gd name="T20" fmla="*/ 13 w 137"/>
                  <a:gd name="T21" fmla="*/ 88 h 601"/>
                  <a:gd name="T22" fmla="*/ 15 w 137"/>
                  <a:gd name="T23" fmla="*/ 93 h 601"/>
                  <a:gd name="T24" fmla="*/ 15 w 137"/>
                  <a:gd name="T25" fmla="*/ 101 h 601"/>
                  <a:gd name="T26" fmla="*/ 17 w 137"/>
                  <a:gd name="T27" fmla="*/ 110 h 601"/>
                  <a:gd name="T28" fmla="*/ 19 w 137"/>
                  <a:gd name="T29" fmla="*/ 119 h 601"/>
                  <a:gd name="T30" fmla="*/ 19 w 137"/>
                  <a:gd name="T31" fmla="*/ 128 h 601"/>
                  <a:gd name="T32" fmla="*/ 21 w 137"/>
                  <a:gd name="T33" fmla="*/ 141 h 601"/>
                  <a:gd name="T34" fmla="*/ 23 w 137"/>
                  <a:gd name="T35" fmla="*/ 159 h 601"/>
                  <a:gd name="T36" fmla="*/ 24 w 137"/>
                  <a:gd name="T37" fmla="*/ 168 h 601"/>
                  <a:gd name="T38" fmla="*/ 26 w 137"/>
                  <a:gd name="T39" fmla="*/ 176 h 601"/>
                  <a:gd name="T40" fmla="*/ 28 w 137"/>
                  <a:gd name="T41" fmla="*/ 185 h 601"/>
                  <a:gd name="T42" fmla="*/ 30 w 137"/>
                  <a:gd name="T43" fmla="*/ 203 h 601"/>
                  <a:gd name="T44" fmla="*/ 32 w 137"/>
                  <a:gd name="T45" fmla="*/ 212 h 601"/>
                  <a:gd name="T46" fmla="*/ 32 w 137"/>
                  <a:gd name="T47" fmla="*/ 221 h 601"/>
                  <a:gd name="T48" fmla="*/ 34 w 137"/>
                  <a:gd name="T49" fmla="*/ 225 h 601"/>
                  <a:gd name="T50" fmla="*/ 36 w 137"/>
                  <a:gd name="T51" fmla="*/ 234 h 601"/>
                  <a:gd name="T52" fmla="*/ 36 w 137"/>
                  <a:gd name="T53" fmla="*/ 243 h 601"/>
                  <a:gd name="T54" fmla="*/ 38 w 137"/>
                  <a:gd name="T55" fmla="*/ 252 h 601"/>
                  <a:gd name="T56" fmla="*/ 40 w 137"/>
                  <a:gd name="T57" fmla="*/ 265 h 601"/>
                  <a:gd name="T58" fmla="*/ 41 w 137"/>
                  <a:gd name="T59" fmla="*/ 274 h 601"/>
                  <a:gd name="T60" fmla="*/ 45 w 137"/>
                  <a:gd name="T61" fmla="*/ 295 h 601"/>
                  <a:gd name="T62" fmla="*/ 47 w 137"/>
                  <a:gd name="T63" fmla="*/ 309 h 601"/>
                  <a:gd name="T64" fmla="*/ 49 w 137"/>
                  <a:gd name="T65" fmla="*/ 313 h 601"/>
                  <a:gd name="T66" fmla="*/ 49 w 137"/>
                  <a:gd name="T67" fmla="*/ 322 h 601"/>
                  <a:gd name="T68" fmla="*/ 51 w 137"/>
                  <a:gd name="T69" fmla="*/ 331 h 601"/>
                  <a:gd name="T70" fmla="*/ 53 w 137"/>
                  <a:gd name="T71" fmla="*/ 344 h 601"/>
                  <a:gd name="T72" fmla="*/ 55 w 137"/>
                  <a:gd name="T73" fmla="*/ 357 h 601"/>
                  <a:gd name="T74" fmla="*/ 57 w 137"/>
                  <a:gd name="T75" fmla="*/ 366 h 601"/>
                  <a:gd name="T76" fmla="*/ 59 w 137"/>
                  <a:gd name="T77" fmla="*/ 375 h 601"/>
                  <a:gd name="T78" fmla="*/ 60 w 137"/>
                  <a:gd name="T79" fmla="*/ 388 h 601"/>
                  <a:gd name="T80" fmla="*/ 62 w 137"/>
                  <a:gd name="T81" fmla="*/ 393 h 601"/>
                  <a:gd name="T82" fmla="*/ 66 w 137"/>
                  <a:gd name="T83" fmla="*/ 410 h 601"/>
                  <a:gd name="T84" fmla="*/ 68 w 137"/>
                  <a:gd name="T85" fmla="*/ 419 h 601"/>
                  <a:gd name="T86" fmla="*/ 70 w 137"/>
                  <a:gd name="T87" fmla="*/ 428 h 601"/>
                  <a:gd name="T88" fmla="*/ 77 w 137"/>
                  <a:gd name="T89" fmla="*/ 455 h 601"/>
                  <a:gd name="T90" fmla="*/ 77 w 137"/>
                  <a:gd name="T91" fmla="*/ 463 h 601"/>
                  <a:gd name="T92" fmla="*/ 83 w 137"/>
                  <a:gd name="T93" fmla="*/ 481 h 601"/>
                  <a:gd name="T94" fmla="*/ 93 w 137"/>
                  <a:gd name="T95" fmla="*/ 516 h 601"/>
                  <a:gd name="T96" fmla="*/ 100 w 137"/>
                  <a:gd name="T97" fmla="*/ 534 h 601"/>
                  <a:gd name="T98" fmla="*/ 104 w 137"/>
                  <a:gd name="T99" fmla="*/ 547 h 601"/>
                  <a:gd name="T100" fmla="*/ 110 w 137"/>
                  <a:gd name="T101" fmla="*/ 560 h 601"/>
                  <a:gd name="T102" fmla="*/ 125 w 137"/>
                  <a:gd name="T103" fmla="*/ 583 h 601"/>
                  <a:gd name="T104" fmla="*/ 136 w 137"/>
                  <a:gd name="T105" fmla="*/ 600 h 60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7"/>
                  <a:gd name="T160" fmla="*/ 0 h 601"/>
                  <a:gd name="T161" fmla="*/ 137 w 137"/>
                  <a:gd name="T162" fmla="*/ 601 h 60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7" h="601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2" y="13"/>
                    </a:lnTo>
                    <a:lnTo>
                      <a:pt x="4" y="22"/>
                    </a:lnTo>
                    <a:lnTo>
                      <a:pt x="4" y="26"/>
                    </a:lnTo>
                    <a:lnTo>
                      <a:pt x="4" y="31"/>
                    </a:lnTo>
                    <a:lnTo>
                      <a:pt x="6" y="35"/>
                    </a:lnTo>
                    <a:lnTo>
                      <a:pt x="6" y="40"/>
                    </a:lnTo>
                    <a:lnTo>
                      <a:pt x="6" y="44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7" y="53"/>
                    </a:lnTo>
                    <a:lnTo>
                      <a:pt x="9" y="57"/>
                    </a:lnTo>
                    <a:lnTo>
                      <a:pt x="9" y="62"/>
                    </a:lnTo>
                    <a:lnTo>
                      <a:pt x="9" y="66"/>
                    </a:lnTo>
                    <a:lnTo>
                      <a:pt x="11" y="71"/>
                    </a:lnTo>
                    <a:lnTo>
                      <a:pt x="11" y="75"/>
                    </a:lnTo>
                    <a:lnTo>
                      <a:pt x="13" y="84"/>
                    </a:lnTo>
                    <a:lnTo>
                      <a:pt x="13" y="88"/>
                    </a:lnTo>
                    <a:lnTo>
                      <a:pt x="13" y="93"/>
                    </a:lnTo>
                    <a:lnTo>
                      <a:pt x="15" y="93"/>
                    </a:lnTo>
                    <a:lnTo>
                      <a:pt x="15" y="97"/>
                    </a:lnTo>
                    <a:lnTo>
                      <a:pt x="15" y="101"/>
                    </a:lnTo>
                    <a:lnTo>
                      <a:pt x="15" y="106"/>
                    </a:lnTo>
                    <a:lnTo>
                      <a:pt x="17" y="110"/>
                    </a:lnTo>
                    <a:lnTo>
                      <a:pt x="17" y="114"/>
                    </a:lnTo>
                    <a:lnTo>
                      <a:pt x="19" y="119"/>
                    </a:lnTo>
                    <a:lnTo>
                      <a:pt x="19" y="124"/>
                    </a:lnTo>
                    <a:lnTo>
                      <a:pt x="19" y="128"/>
                    </a:lnTo>
                    <a:lnTo>
                      <a:pt x="21" y="137"/>
                    </a:lnTo>
                    <a:lnTo>
                      <a:pt x="21" y="141"/>
                    </a:lnTo>
                    <a:lnTo>
                      <a:pt x="23" y="150"/>
                    </a:lnTo>
                    <a:lnTo>
                      <a:pt x="23" y="159"/>
                    </a:lnTo>
                    <a:lnTo>
                      <a:pt x="24" y="163"/>
                    </a:lnTo>
                    <a:lnTo>
                      <a:pt x="24" y="168"/>
                    </a:lnTo>
                    <a:lnTo>
                      <a:pt x="26" y="172"/>
                    </a:lnTo>
                    <a:lnTo>
                      <a:pt x="26" y="176"/>
                    </a:lnTo>
                    <a:lnTo>
                      <a:pt x="26" y="181"/>
                    </a:lnTo>
                    <a:lnTo>
                      <a:pt x="28" y="185"/>
                    </a:lnTo>
                    <a:lnTo>
                      <a:pt x="28" y="190"/>
                    </a:lnTo>
                    <a:lnTo>
                      <a:pt x="30" y="203"/>
                    </a:lnTo>
                    <a:lnTo>
                      <a:pt x="30" y="207"/>
                    </a:lnTo>
                    <a:lnTo>
                      <a:pt x="32" y="212"/>
                    </a:lnTo>
                    <a:lnTo>
                      <a:pt x="32" y="216"/>
                    </a:lnTo>
                    <a:lnTo>
                      <a:pt x="32" y="221"/>
                    </a:lnTo>
                    <a:lnTo>
                      <a:pt x="34" y="221"/>
                    </a:lnTo>
                    <a:lnTo>
                      <a:pt x="34" y="225"/>
                    </a:lnTo>
                    <a:lnTo>
                      <a:pt x="34" y="229"/>
                    </a:lnTo>
                    <a:lnTo>
                      <a:pt x="36" y="234"/>
                    </a:lnTo>
                    <a:lnTo>
                      <a:pt x="36" y="238"/>
                    </a:lnTo>
                    <a:lnTo>
                      <a:pt x="36" y="243"/>
                    </a:lnTo>
                    <a:lnTo>
                      <a:pt x="38" y="247"/>
                    </a:lnTo>
                    <a:lnTo>
                      <a:pt x="38" y="252"/>
                    </a:lnTo>
                    <a:lnTo>
                      <a:pt x="38" y="256"/>
                    </a:lnTo>
                    <a:lnTo>
                      <a:pt x="40" y="265"/>
                    </a:lnTo>
                    <a:lnTo>
                      <a:pt x="41" y="269"/>
                    </a:lnTo>
                    <a:lnTo>
                      <a:pt x="41" y="274"/>
                    </a:lnTo>
                    <a:lnTo>
                      <a:pt x="43" y="287"/>
                    </a:lnTo>
                    <a:lnTo>
                      <a:pt x="45" y="295"/>
                    </a:lnTo>
                    <a:lnTo>
                      <a:pt x="47" y="305"/>
                    </a:lnTo>
                    <a:lnTo>
                      <a:pt x="47" y="309"/>
                    </a:lnTo>
                    <a:lnTo>
                      <a:pt x="47" y="313"/>
                    </a:lnTo>
                    <a:lnTo>
                      <a:pt x="49" y="313"/>
                    </a:lnTo>
                    <a:lnTo>
                      <a:pt x="49" y="318"/>
                    </a:lnTo>
                    <a:lnTo>
                      <a:pt x="49" y="322"/>
                    </a:lnTo>
                    <a:lnTo>
                      <a:pt x="51" y="326"/>
                    </a:lnTo>
                    <a:lnTo>
                      <a:pt x="51" y="331"/>
                    </a:lnTo>
                    <a:lnTo>
                      <a:pt x="51" y="335"/>
                    </a:lnTo>
                    <a:lnTo>
                      <a:pt x="53" y="344"/>
                    </a:lnTo>
                    <a:lnTo>
                      <a:pt x="55" y="349"/>
                    </a:lnTo>
                    <a:lnTo>
                      <a:pt x="55" y="357"/>
                    </a:lnTo>
                    <a:lnTo>
                      <a:pt x="57" y="357"/>
                    </a:lnTo>
                    <a:lnTo>
                      <a:pt x="57" y="366"/>
                    </a:lnTo>
                    <a:lnTo>
                      <a:pt x="59" y="371"/>
                    </a:lnTo>
                    <a:lnTo>
                      <a:pt x="59" y="375"/>
                    </a:lnTo>
                    <a:lnTo>
                      <a:pt x="60" y="384"/>
                    </a:lnTo>
                    <a:lnTo>
                      <a:pt x="60" y="388"/>
                    </a:lnTo>
                    <a:lnTo>
                      <a:pt x="62" y="388"/>
                    </a:lnTo>
                    <a:lnTo>
                      <a:pt x="62" y="393"/>
                    </a:lnTo>
                    <a:lnTo>
                      <a:pt x="66" y="406"/>
                    </a:lnTo>
                    <a:lnTo>
                      <a:pt x="66" y="410"/>
                    </a:lnTo>
                    <a:lnTo>
                      <a:pt x="68" y="415"/>
                    </a:lnTo>
                    <a:lnTo>
                      <a:pt x="68" y="419"/>
                    </a:lnTo>
                    <a:lnTo>
                      <a:pt x="70" y="424"/>
                    </a:lnTo>
                    <a:lnTo>
                      <a:pt x="70" y="428"/>
                    </a:lnTo>
                    <a:lnTo>
                      <a:pt x="74" y="441"/>
                    </a:lnTo>
                    <a:lnTo>
                      <a:pt x="77" y="455"/>
                    </a:lnTo>
                    <a:lnTo>
                      <a:pt x="77" y="459"/>
                    </a:lnTo>
                    <a:lnTo>
                      <a:pt x="77" y="463"/>
                    </a:lnTo>
                    <a:lnTo>
                      <a:pt x="81" y="476"/>
                    </a:lnTo>
                    <a:lnTo>
                      <a:pt x="83" y="481"/>
                    </a:lnTo>
                    <a:lnTo>
                      <a:pt x="93" y="512"/>
                    </a:lnTo>
                    <a:lnTo>
                      <a:pt x="93" y="516"/>
                    </a:lnTo>
                    <a:lnTo>
                      <a:pt x="96" y="525"/>
                    </a:lnTo>
                    <a:lnTo>
                      <a:pt x="100" y="534"/>
                    </a:lnTo>
                    <a:lnTo>
                      <a:pt x="102" y="543"/>
                    </a:lnTo>
                    <a:lnTo>
                      <a:pt x="104" y="547"/>
                    </a:lnTo>
                    <a:lnTo>
                      <a:pt x="106" y="552"/>
                    </a:lnTo>
                    <a:lnTo>
                      <a:pt x="110" y="560"/>
                    </a:lnTo>
                    <a:lnTo>
                      <a:pt x="114" y="569"/>
                    </a:lnTo>
                    <a:lnTo>
                      <a:pt x="125" y="583"/>
                    </a:lnTo>
                    <a:lnTo>
                      <a:pt x="127" y="587"/>
                    </a:lnTo>
                    <a:lnTo>
                      <a:pt x="136" y="600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60" name="Freeform 44"/>
              <p:cNvSpPr>
                <a:spLocks/>
              </p:cNvSpPr>
              <p:nvPr/>
            </p:nvSpPr>
            <p:spPr bwMode="auto">
              <a:xfrm>
                <a:off x="2943" y="3938"/>
                <a:ext cx="67" cy="34"/>
              </a:xfrm>
              <a:custGeom>
                <a:avLst/>
                <a:gdLst>
                  <a:gd name="T0" fmla="*/ 0 w 67"/>
                  <a:gd name="T1" fmla="*/ 0 h 34"/>
                  <a:gd name="T2" fmla="*/ 2 w 67"/>
                  <a:gd name="T3" fmla="*/ 0 h 34"/>
                  <a:gd name="T4" fmla="*/ 6 w 67"/>
                  <a:gd name="T5" fmla="*/ 5 h 34"/>
                  <a:gd name="T6" fmla="*/ 32 w 67"/>
                  <a:gd name="T7" fmla="*/ 24 h 34"/>
                  <a:gd name="T8" fmla="*/ 66 w 67"/>
                  <a:gd name="T9" fmla="*/ 33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34"/>
                  <a:gd name="T17" fmla="*/ 67 w 67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34">
                    <a:moveTo>
                      <a:pt x="0" y="0"/>
                    </a:moveTo>
                    <a:lnTo>
                      <a:pt x="2" y="0"/>
                    </a:lnTo>
                    <a:lnTo>
                      <a:pt x="6" y="5"/>
                    </a:lnTo>
                    <a:lnTo>
                      <a:pt x="32" y="24"/>
                    </a:lnTo>
                    <a:lnTo>
                      <a:pt x="66" y="33"/>
                    </a:lnTo>
                  </a:path>
                </a:pathLst>
              </a:custGeom>
              <a:noFill/>
              <a:ln w="50800" cap="rnd">
                <a:solidFill>
                  <a:srgbClr val="438E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54" name="Line 45"/>
            <p:cNvSpPr>
              <a:spLocks noChangeShapeType="1"/>
            </p:cNvSpPr>
            <p:nvPr/>
          </p:nvSpPr>
          <p:spPr bwMode="auto">
            <a:xfrm>
              <a:off x="2747" y="3123"/>
              <a:ext cx="0" cy="9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32" name="Group 46"/>
          <p:cNvGrpSpPr>
            <a:grpSpLocks/>
          </p:cNvGrpSpPr>
          <p:nvPr/>
        </p:nvGrpSpPr>
        <p:grpSpPr bwMode="auto">
          <a:xfrm>
            <a:off x="6061076" y="4959350"/>
            <a:ext cx="798513" cy="1430338"/>
            <a:chOff x="2858" y="3124"/>
            <a:chExt cx="503" cy="901"/>
          </a:xfrm>
        </p:grpSpPr>
        <p:grpSp>
          <p:nvGrpSpPr>
            <p:cNvPr id="30745" name="Group 47"/>
            <p:cNvGrpSpPr>
              <a:grpSpLocks/>
            </p:cNvGrpSpPr>
            <p:nvPr/>
          </p:nvGrpSpPr>
          <p:grpSpPr bwMode="auto">
            <a:xfrm>
              <a:off x="2858" y="3124"/>
              <a:ext cx="503" cy="845"/>
              <a:chOff x="2858" y="3124"/>
              <a:chExt cx="503" cy="845"/>
            </a:xfrm>
          </p:grpSpPr>
          <p:sp>
            <p:nvSpPr>
              <p:cNvPr id="30747" name="Freeform 48"/>
              <p:cNvSpPr>
                <a:spLocks/>
              </p:cNvSpPr>
              <p:nvPr/>
            </p:nvSpPr>
            <p:spPr bwMode="auto">
              <a:xfrm>
                <a:off x="2858" y="3361"/>
                <a:ext cx="187" cy="608"/>
              </a:xfrm>
              <a:custGeom>
                <a:avLst/>
                <a:gdLst>
                  <a:gd name="T0" fmla="*/ 20 w 187"/>
                  <a:gd name="T1" fmla="*/ 598 h 608"/>
                  <a:gd name="T2" fmla="*/ 61 w 187"/>
                  <a:gd name="T3" fmla="*/ 572 h 608"/>
                  <a:gd name="T4" fmla="*/ 70 w 187"/>
                  <a:gd name="T5" fmla="*/ 559 h 608"/>
                  <a:gd name="T6" fmla="*/ 79 w 187"/>
                  <a:gd name="T7" fmla="*/ 541 h 608"/>
                  <a:gd name="T8" fmla="*/ 83 w 187"/>
                  <a:gd name="T9" fmla="*/ 537 h 608"/>
                  <a:gd name="T10" fmla="*/ 87 w 187"/>
                  <a:gd name="T11" fmla="*/ 523 h 608"/>
                  <a:gd name="T12" fmla="*/ 90 w 187"/>
                  <a:gd name="T13" fmla="*/ 515 h 608"/>
                  <a:gd name="T14" fmla="*/ 94 w 187"/>
                  <a:gd name="T15" fmla="*/ 506 h 608"/>
                  <a:gd name="T16" fmla="*/ 98 w 187"/>
                  <a:gd name="T17" fmla="*/ 497 h 608"/>
                  <a:gd name="T18" fmla="*/ 101 w 187"/>
                  <a:gd name="T19" fmla="*/ 484 h 608"/>
                  <a:gd name="T20" fmla="*/ 109 w 187"/>
                  <a:gd name="T21" fmla="*/ 462 h 608"/>
                  <a:gd name="T22" fmla="*/ 114 w 187"/>
                  <a:gd name="T23" fmla="*/ 436 h 608"/>
                  <a:gd name="T24" fmla="*/ 116 w 187"/>
                  <a:gd name="T25" fmla="*/ 431 h 608"/>
                  <a:gd name="T26" fmla="*/ 118 w 187"/>
                  <a:gd name="T27" fmla="*/ 418 h 608"/>
                  <a:gd name="T28" fmla="*/ 123 w 187"/>
                  <a:gd name="T29" fmla="*/ 396 h 608"/>
                  <a:gd name="T30" fmla="*/ 125 w 187"/>
                  <a:gd name="T31" fmla="*/ 387 h 608"/>
                  <a:gd name="T32" fmla="*/ 127 w 187"/>
                  <a:gd name="T33" fmla="*/ 374 h 608"/>
                  <a:gd name="T34" fmla="*/ 129 w 187"/>
                  <a:gd name="T35" fmla="*/ 365 h 608"/>
                  <a:gd name="T36" fmla="*/ 132 w 187"/>
                  <a:gd name="T37" fmla="*/ 352 h 608"/>
                  <a:gd name="T38" fmla="*/ 134 w 187"/>
                  <a:gd name="T39" fmla="*/ 339 h 608"/>
                  <a:gd name="T40" fmla="*/ 136 w 187"/>
                  <a:gd name="T41" fmla="*/ 334 h 608"/>
                  <a:gd name="T42" fmla="*/ 136 w 187"/>
                  <a:gd name="T43" fmla="*/ 326 h 608"/>
                  <a:gd name="T44" fmla="*/ 138 w 187"/>
                  <a:gd name="T45" fmla="*/ 312 h 608"/>
                  <a:gd name="T46" fmla="*/ 140 w 187"/>
                  <a:gd name="T47" fmla="*/ 304 h 608"/>
                  <a:gd name="T48" fmla="*/ 142 w 187"/>
                  <a:gd name="T49" fmla="*/ 299 h 608"/>
                  <a:gd name="T50" fmla="*/ 143 w 187"/>
                  <a:gd name="T51" fmla="*/ 282 h 608"/>
                  <a:gd name="T52" fmla="*/ 145 w 187"/>
                  <a:gd name="T53" fmla="*/ 273 h 608"/>
                  <a:gd name="T54" fmla="*/ 147 w 187"/>
                  <a:gd name="T55" fmla="*/ 264 h 608"/>
                  <a:gd name="T56" fmla="*/ 149 w 187"/>
                  <a:gd name="T57" fmla="*/ 251 h 608"/>
                  <a:gd name="T58" fmla="*/ 151 w 187"/>
                  <a:gd name="T59" fmla="*/ 242 h 608"/>
                  <a:gd name="T60" fmla="*/ 153 w 187"/>
                  <a:gd name="T61" fmla="*/ 229 h 608"/>
                  <a:gd name="T62" fmla="*/ 155 w 187"/>
                  <a:gd name="T63" fmla="*/ 220 h 608"/>
                  <a:gd name="T64" fmla="*/ 155 w 187"/>
                  <a:gd name="T65" fmla="*/ 211 h 608"/>
                  <a:gd name="T66" fmla="*/ 156 w 187"/>
                  <a:gd name="T67" fmla="*/ 198 h 608"/>
                  <a:gd name="T68" fmla="*/ 158 w 187"/>
                  <a:gd name="T69" fmla="*/ 194 h 608"/>
                  <a:gd name="T70" fmla="*/ 160 w 187"/>
                  <a:gd name="T71" fmla="*/ 185 h 608"/>
                  <a:gd name="T72" fmla="*/ 162 w 187"/>
                  <a:gd name="T73" fmla="*/ 172 h 608"/>
                  <a:gd name="T74" fmla="*/ 162 w 187"/>
                  <a:gd name="T75" fmla="*/ 163 h 608"/>
                  <a:gd name="T76" fmla="*/ 164 w 187"/>
                  <a:gd name="T77" fmla="*/ 154 h 608"/>
                  <a:gd name="T78" fmla="*/ 166 w 187"/>
                  <a:gd name="T79" fmla="*/ 145 h 608"/>
                  <a:gd name="T80" fmla="*/ 166 w 187"/>
                  <a:gd name="T81" fmla="*/ 136 h 608"/>
                  <a:gd name="T82" fmla="*/ 168 w 187"/>
                  <a:gd name="T83" fmla="*/ 128 h 608"/>
                  <a:gd name="T84" fmla="*/ 169 w 187"/>
                  <a:gd name="T85" fmla="*/ 123 h 608"/>
                  <a:gd name="T86" fmla="*/ 169 w 187"/>
                  <a:gd name="T87" fmla="*/ 115 h 608"/>
                  <a:gd name="T88" fmla="*/ 171 w 187"/>
                  <a:gd name="T89" fmla="*/ 105 h 608"/>
                  <a:gd name="T90" fmla="*/ 171 w 187"/>
                  <a:gd name="T91" fmla="*/ 97 h 608"/>
                  <a:gd name="T92" fmla="*/ 173 w 187"/>
                  <a:gd name="T93" fmla="*/ 92 h 608"/>
                  <a:gd name="T94" fmla="*/ 173 w 187"/>
                  <a:gd name="T95" fmla="*/ 84 h 608"/>
                  <a:gd name="T96" fmla="*/ 175 w 187"/>
                  <a:gd name="T97" fmla="*/ 79 h 608"/>
                  <a:gd name="T98" fmla="*/ 177 w 187"/>
                  <a:gd name="T99" fmla="*/ 70 h 608"/>
                  <a:gd name="T100" fmla="*/ 179 w 187"/>
                  <a:gd name="T101" fmla="*/ 53 h 608"/>
                  <a:gd name="T102" fmla="*/ 180 w 187"/>
                  <a:gd name="T103" fmla="*/ 44 h 608"/>
                  <a:gd name="T104" fmla="*/ 182 w 187"/>
                  <a:gd name="T105" fmla="*/ 26 h 608"/>
                  <a:gd name="T106" fmla="*/ 184 w 187"/>
                  <a:gd name="T107" fmla="*/ 22 h 608"/>
                  <a:gd name="T108" fmla="*/ 184 w 187"/>
                  <a:gd name="T109" fmla="*/ 13 h 608"/>
                  <a:gd name="T110" fmla="*/ 186 w 187"/>
                  <a:gd name="T111" fmla="*/ 9 h 608"/>
                  <a:gd name="T112" fmla="*/ 186 w 187"/>
                  <a:gd name="T113" fmla="*/ 0 h 60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87"/>
                  <a:gd name="T172" fmla="*/ 0 h 608"/>
                  <a:gd name="T173" fmla="*/ 187 w 187"/>
                  <a:gd name="T174" fmla="*/ 608 h 60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87" h="608">
                    <a:moveTo>
                      <a:pt x="0" y="607"/>
                    </a:moveTo>
                    <a:lnTo>
                      <a:pt x="20" y="598"/>
                    </a:lnTo>
                    <a:lnTo>
                      <a:pt x="53" y="581"/>
                    </a:lnTo>
                    <a:lnTo>
                      <a:pt x="61" y="572"/>
                    </a:lnTo>
                    <a:lnTo>
                      <a:pt x="66" y="563"/>
                    </a:lnTo>
                    <a:lnTo>
                      <a:pt x="70" y="559"/>
                    </a:lnTo>
                    <a:lnTo>
                      <a:pt x="72" y="554"/>
                    </a:lnTo>
                    <a:lnTo>
                      <a:pt x="79" y="541"/>
                    </a:lnTo>
                    <a:lnTo>
                      <a:pt x="81" y="537"/>
                    </a:lnTo>
                    <a:lnTo>
                      <a:pt x="83" y="537"/>
                    </a:lnTo>
                    <a:lnTo>
                      <a:pt x="83" y="533"/>
                    </a:lnTo>
                    <a:lnTo>
                      <a:pt x="87" y="523"/>
                    </a:lnTo>
                    <a:lnTo>
                      <a:pt x="88" y="523"/>
                    </a:lnTo>
                    <a:lnTo>
                      <a:pt x="90" y="515"/>
                    </a:lnTo>
                    <a:lnTo>
                      <a:pt x="92" y="510"/>
                    </a:lnTo>
                    <a:lnTo>
                      <a:pt x="94" y="506"/>
                    </a:lnTo>
                    <a:lnTo>
                      <a:pt x="96" y="502"/>
                    </a:lnTo>
                    <a:lnTo>
                      <a:pt x="98" y="497"/>
                    </a:lnTo>
                    <a:lnTo>
                      <a:pt x="99" y="492"/>
                    </a:lnTo>
                    <a:lnTo>
                      <a:pt x="101" y="484"/>
                    </a:lnTo>
                    <a:lnTo>
                      <a:pt x="103" y="479"/>
                    </a:lnTo>
                    <a:lnTo>
                      <a:pt x="109" y="462"/>
                    </a:lnTo>
                    <a:lnTo>
                      <a:pt x="110" y="453"/>
                    </a:lnTo>
                    <a:lnTo>
                      <a:pt x="114" y="436"/>
                    </a:lnTo>
                    <a:lnTo>
                      <a:pt x="114" y="431"/>
                    </a:lnTo>
                    <a:lnTo>
                      <a:pt x="116" y="431"/>
                    </a:lnTo>
                    <a:lnTo>
                      <a:pt x="116" y="427"/>
                    </a:lnTo>
                    <a:lnTo>
                      <a:pt x="118" y="418"/>
                    </a:lnTo>
                    <a:lnTo>
                      <a:pt x="123" y="400"/>
                    </a:lnTo>
                    <a:lnTo>
                      <a:pt x="123" y="396"/>
                    </a:lnTo>
                    <a:lnTo>
                      <a:pt x="123" y="392"/>
                    </a:lnTo>
                    <a:lnTo>
                      <a:pt x="125" y="387"/>
                    </a:lnTo>
                    <a:lnTo>
                      <a:pt x="127" y="378"/>
                    </a:lnTo>
                    <a:lnTo>
                      <a:pt x="127" y="374"/>
                    </a:lnTo>
                    <a:lnTo>
                      <a:pt x="129" y="369"/>
                    </a:lnTo>
                    <a:lnTo>
                      <a:pt x="129" y="365"/>
                    </a:lnTo>
                    <a:lnTo>
                      <a:pt x="131" y="361"/>
                    </a:lnTo>
                    <a:lnTo>
                      <a:pt x="132" y="352"/>
                    </a:lnTo>
                    <a:lnTo>
                      <a:pt x="132" y="343"/>
                    </a:lnTo>
                    <a:lnTo>
                      <a:pt x="134" y="339"/>
                    </a:lnTo>
                    <a:lnTo>
                      <a:pt x="134" y="334"/>
                    </a:lnTo>
                    <a:lnTo>
                      <a:pt x="136" y="334"/>
                    </a:lnTo>
                    <a:lnTo>
                      <a:pt x="136" y="330"/>
                    </a:lnTo>
                    <a:lnTo>
                      <a:pt x="136" y="326"/>
                    </a:lnTo>
                    <a:lnTo>
                      <a:pt x="138" y="317"/>
                    </a:lnTo>
                    <a:lnTo>
                      <a:pt x="138" y="312"/>
                    </a:lnTo>
                    <a:lnTo>
                      <a:pt x="140" y="308"/>
                    </a:lnTo>
                    <a:lnTo>
                      <a:pt x="140" y="304"/>
                    </a:lnTo>
                    <a:lnTo>
                      <a:pt x="142" y="304"/>
                    </a:lnTo>
                    <a:lnTo>
                      <a:pt x="142" y="299"/>
                    </a:lnTo>
                    <a:lnTo>
                      <a:pt x="142" y="295"/>
                    </a:lnTo>
                    <a:lnTo>
                      <a:pt x="143" y="282"/>
                    </a:lnTo>
                    <a:lnTo>
                      <a:pt x="145" y="277"/>
                    </a:lnTo>
                    <a:lnTo>
                      <a:pt x="145" y="273"/>
                    </a:lnTo>
                    <a:lnTo>
                      <a:pt x="145" y="269"/>
                    </a:lnTo>
                    <a:lnTo>
                      <a:pt x="147" y="264"/>
                    </a:lnTo>
                    <a:lnTo>
                      <a:pt x="149" y="255"/>
                    </a:lnTo>
                    <a:lnTo>
                      <a:pt x="149" y="251"/>
                    </a:lnTo>
                    <a:lnTo>
                      <a:pt x="149" y="246"/>
                    </a:lnTo>
                    <a:lnTo>
                      <a:pt x="151" y="242"/>
                    </a:lnTo>
                    <a:lnTo>
                      <a:pt x="151" y="238"/>
                    </a:lnTo>
                    <a:lnTo>
                      <a:pt x="153" y="229"/>
                    </a:lnTo>
                    <a:lnTo>
                      <a:pt x="153" y="224"/>
                    </a:lnTo>
                    <a:lnTo>
                      <a:pt x="155" y="220"/>
                    </a:lnTo>
                    <a:lnTo>
                      <a:pt x="155" y="216"/>
                    </a:lnTo>
                    <a:lnTo>
                      <a:pt x="155" y="211"/>
                    </a:lnTo>
                    <a:lnTo>
                      <a:pt x="156" y="202"/>
                    </a:lnTo>
                    <a:lnTo>
                      <a:pt x="156" y="198"/>
                    </a:lnTo>
                    <a:lnTo>
                      <a:pt x="158" y="198"/>
                    </a:lnTo>
                    <a:lnTo>
                      <a:pt x="158" y="194"/>
                    </a:lnTo>
                    <a:lnTo>
                      <a:pt x="158" y="189"/>
                    </a:lnTo>
                    <a:lnTo>
                      <a:pt x="160" y="185"/>
                    </a:lnTo>
                    <a:lnTo>
                      <a:pt x="160" y="180"/>
                    </a:lnTo>
                    <a:lnTo>
                      <a:pt x="162" y="172"/>
                    </a:lnTo>
                    <a:lnTo>
                      <a:pt x="162" y="167"/>
                    </a:lnTo>
                    <a:lnTo>
                      <a:pt x="162" y="163"/>
                    </a:lnTo>
                    <a:lnTo>
                      <a:pt x="164" y="159"/>
                    </a:lnTo>
                    <a:lnTo>
                      <a:pt x="164" y="154"/>
                    </a:lnTo>
                    <a:lnTo>
                      <a:pt x="164" y="149"/>
                    </a:lnTo>
                    <a:lnTo>
                      <a:pt x="166" y="145"/>
                    </a:lnTo>
                    <a:lnTo>
                      <a:pt x="166" y="141"/>
                    </a:lnTo>
                    <a:lnTo>
                      <a:pt x="166" y="136"/>
                    </a:lnTo>
                    <a:lnTo>
                      <a:pt x="168" y="132"/>
                    </a:lnTo>
                    <a:lnTo>
                      <a:pt x="168" y="128"/>
                    </a:lnTo>
                    <a:lnTo>
                      <a:pt x="168" y="123"/>
                    </a:lnTo>
                    <a:lnTo>
                      <a:pt x="169" y="123"/>
                    </a:lnTo>
                    <a:lnTo>
                      <a:pt x="169" y="119"/>
                    </a:lnTo>
                    <a:lnTo>
                      <a:pt x="169" y="115"/>
                    </a:lnTo>
                    <a:lnTo>
                      <a:pt x="171" y="110"/>
                    </a:lnTo>
                    <a:lnTo>
                      <a:pt x="171" y="105"/>
                    </a:lnTo>
                    <a:lnTo>
                      <a:pt x="171" y="101"/>
                    </a:lnTo>
                    <a:lnTo>
                      <a:pt x="171" y="97"/>
                    </a:lnTo>
                    <a:lnTo>
                      <a:pt x="173" y="97"/>
                    </a:lnTo>
                    <a:lnTo>
                      <a:pt x="173" y="92"/>
                    </a:lnTo>
                    <a:lnTo>
                      <a:pt x="173" y="88"/>
                    </a:lnTo>
                    <a:lnTo>
                      <a:pt x="173" y="84"/>
                    </a:lnTo>
                    <a:lnTo>
                      <a:pt x="175" y="84"/>
                    </a:lnTo>
                    <a:lnTo>
                      <a:pt x="175" y="79"/>
                    </a:lnTo>
                    <a:lnTo>
                      <a:pt x="175" y="75"/>
                    </a:lnTo>
                    <a:lnTo>
                      <a:pt x="177" y="70"/>
                    </a:lnTo>
                    <a:lnTo>
                      <a:pt x="177" y="66"/>
                    </a:lnTo>
                    <a:lnTo>
                      <a:pt x="179" y="53"/>
                    </a:lnTo>
                    <a:lnTo>
                      <a:pt x="179" y="49"/>
                    </a:lnTo>
                    <a:lnTo>
                      <a:pt x="180" y="44"/>
                    </a:lnTo>
                    <a:lnTo>
                      <a:pt x="180" y="40"/>
                    </a:lnTo>
                    <a:lnTo>
                      <a:pt x="182" y="26"/>
                    </a:lnTo>
                    <a:lnTo>
                      <a:pt x="182" y="22"/>
                    </a:lnTo>
                    <a:lnTo>
                      <a:pt x="184" y="22"/>
                    </a:lnTo>
                    <a:lnTo>
                      <a:pt x="184" y="18"/>
                    </a:lnTo>
                    <a:lnTo>
                      <a:pt x="184" y="13"/>
                    </a:lnTo>
                    <a:lnTo>
                      <a:pt x="184" y="9"/>
                    </a:lnTo>
                    <a:lnTo>
                      <a:pt x="186" y="9"/>
                    </a:lnTo>
                    <a:lnTo>
                      <a:pt x="186" y="5"/>
                    </a:lnTo>
                    <a:lnTo>
                      <a:pt x="186" y="0"/>
                    </a:lnTo>
                  </a:path>
                </a:pathLst>
              </a:custGeom>
              <a:noFill/>
              <a:ln w="50800" cap="rnd">
                <a:solidFill>
                  <a:srgbClr val="0027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8" name="Freeform 49"/>
              <p:cNvSpPr>
                <a:spLocks/>
              </p:cNvSpPr>
              <p:nvPr/>
            </p:nvSpPr>
            <p:spPr bwMode="auto">
              <a:xfrm>
                <a:off x="3044" y="3150"/>
                <a:ext cx="44" cy="212"/>
              </a:xfrm>
              <a:custGeom>
                <a:avLst/>
                <a:gdLst>
                  <a:gd name="T0" fmla="*/ 0 w 44"/>
                  <a:gd name="T1" fmla="*/ 211 h 212"/>
                  <a:gd name="T2" fmla="*/ 0 w 44"/>
                  <a:gd name="T3" fmla="*/ 211 h 212"/>
                  <a:gd name="T4" fmla="*/ 0 w 44"/>
                  <a:gd name="T5" fmla="*/ 206 h 212"/>
                  <a:gd name="T6" fmla="*/ 2 w 44"/>
                  <a:gd name="T7" fmla="*/ 206 h 212"/>
                  <a:gd name="T8" fmla="*/ 2 w 44"/>
                  <a:gd name="T9" fmla="*/ 202 h 212"/>
                  <a:gd name="T10" fmla="*/ 2 w 44"/>
                  <a:gd name="T11" fmla="*/ 198 h 212"/>
                  <a:gd name="T12" fmla="*/ 4 w 44"/>
                  <a:gd name="T13" fmla="*/ 189 h 212"/>
                  <a:gd name="T14" fmla="*/ 4 w 44"/>
                  <a:gd name="T15" fmla="*/ 185 h 212"/>
                  <a:gd name="T16" fmla="*/ 5 w 44"/>
                  <a:gd name="T17" fmla="*/ 185 h 212"/>
                  <a:gd name="T18" fmla="*/ 5 w 44"/>
                  <a:gd name="T19" fmla="*/ 180 h 212"/>
                  <a:gd name="T20" fmla="*/ 5 w 44"/>
                  <a:gd name="T21" fmla="*/ 176 h 212"/>
                  <a:gd name="T22" fmla="*/ 5 w 44"/>
                  <a:gd name="T23" fmla="*/ 172 h 212"/>
                  <a:gd name="T24" fmla="*/ 7 w 44"/>
                  <a:gd name="T25" fmla="*/ 167 h 212"/>
                  <a:gd name="T26" fmla="*/ 7 w 44"/>
                  <a:gd name="T27" fmla="*/ 163 h 212"/>
                  <a:gd name="T28" fmla="*/ 9 w 44"/>
                  <a:gd name="T29" fmla="*/ 158 h 212"/>
                  <a:gd name="T30" fmla="*/ 9 w 44"/>
                  <a:gd name="T31" fmla="*/ 154 h 212"/>
                  <a:gd name="T32" fmla="*/ 9 w 44"/>
                  <a:gd name="T33" fmla="*/ 150 h 212"/>
                  <a:gd name="T34" fmla="*/ 11 w 44"/>
                  <a:gd name="T35" fmla="*/ 145 h 212"/>
                  <a:gd name="T36" fmla="*/ 11 w 44"/>
                  <a:gd name="T37" fmla="*/ 141 h 212"/>
                  <a:gd name="T38" fmla="*/ 13 w 44"/>
                  <a:gd name="T39" fmla="*/ 137 h 212"/>
                  <a:gd name="T40" fmla="*/ 13 w 44"/>
                  <a:gd name="T41" fmla="*/ 132 h 212"/>
                  <a:gd name="T42" fmla="*/ 13 w 44"/>
                  <a:gd name="T43" fmla="*/ 128 h 212"/>
                  <a:gd name="T44" fmla="*/ 15 w 44"/>
                  <a:gd name="T45" fmla="*/ 123 h 212"/>
                  <a:gd name="T46" fmla="*/ 15 w 44"/>
                  <a:gd name="T47" fmla="*/ 119 h 212"/>
                  <a:gd name="T48" fmla="*/ 15 w 44"/>
                  <a:gd name="T49" fmla="*/ 114 h 212"/>
                  <a:gd name="T50" fmla="*/ 17 w 44"/>
                  <a:gd name="T51" fmla="*/ 114 h 212"/>
                  <a:gd name="T52" fmla="*/ 17 w 44"/>
                  <a:gd name="T53" fmla="*/ 110 h 212"/>
                  <a:gd name="T54" fmla="*/ 17 w 44"/>
                  <a:gd name="T55" fmla="*/ 106 h 212"/>
                  <a:gd name="T56" fmla="*/ 19 w 44"/>
                  <a:gd name="T57" fmla="*/ 106 h 212"/>
                  <a:gd name="T58" fmla="*/ 19 w 44"/>
                  <a:gd name="T59" fmla="*/ 101 h 212"/>
                  <a:gd name="T60" fmla="*/ 19 w 44"/>
                  <a:gd name="T61" fmla="*/ 97 h 212"/>
                  <a:gd name="T62" fmla="*/ 21 w 44"/>
                  <a:gd name="T63" fmla="*/ 97 h 212"/>
                  <a:gd name="T64" fmla="*/ 21 w 44"/>
                  <a:gd name="T65" fmla="*/ 93 h 212"/>
                  <a:gd name="T66" fmla="*/ 21 w 44"/>
                  <a:gd name="T67" fmla="*/ 88 h 212"/>
                  <a:gd name="T68" fmla="*/ 22 w 44"/>
                  <a:gd name="T69" fmla="*/ 83 h 212"/>
                  <a:gd name="T70" fmla="*/ 22 w 44"/>
                  <a:gd name="T71" fmla="*/ 79 h 212"/>
                  <a:gd name="T72" fmla="*/ 22 w 44"/>
                  <a:gd name="T73" fmla="*/ 75 h 212"/>
                  <a:gd name="T74" fmla="*/ 24 w 44"/>
                  <a:gd name="T75" fmla="*/ 75 h 212"/>
                  <a:gd name="T76" fmla="*/ 24 w 44"/>
                  <a:gd name="T77" fmla="*/ 70 h 212"/>
                  <a:gd name="T78" fmla="*/ 24 w 44"/>
                  <a:gd name="T79" fmla="*/ 66 h 212"/>
                  <a:gd name="T80" fmla="*/ 26 w 44"/>
                  <a:gd name="T81" fmla="*/ 66 h 212"/>
                  <a:gd name="T82" fmla="*/ 26 w 44"/>
                  <a:gd name="T83" fmla="*/ 62 h 212"/>
                  <a:gd name="T84" fmla="*/ 26 w 44"/>
                  <a:gd name="T85" fmla="*/ 57 h 212"/>
                  <a:gd name="T86" fmla="*/ 28 w 44"/>
                  <a:gd name="T87" fmla="*/ 57 h 212"/>
                  <a:gd name="T88" fmla="*/ 28 w 44"/>
                  <a:gd name="T89" fmla="*/ 53 h 212"/>
                  <a:gd name="T90" fmla="*/ 28 w 44"/>
                  <a:gd name="T91" fmla="*/ 49 h 212"/>
                  <a:gd name="T92" fmla="*/ 30 w 44"/>
                  <a:gd name="T93" fmla="*/ 49 h 212"/>
                  <a:gd name="T94" fmla="*/ 30 w 44"/>
                  <a:gd name="T95" fmla="*/ 44 h 212"/>
                  <a:gd name="T96" fmla="*/ 32 w 44"/>
                  <a:gd name="T97" fmla="*/ 40 h 212"/>
                  <a:gd name="T98" fmla="*/ 32 w 44"/>
                  <a:gd name="T99" fmla="*/ 35 h 212"/>
                  <a:gd name="T100" fmla="*/ 33 w 44"/>
                  <a:gd name="T101" fmla="*/ 35 h 212"/>
                  <a:gd name="T102" fmla="*/ 33 w 44"/>
                  <a:gd name="T103" fmla="*/ 31 h 212"/>
                  <a:gd name="T104" fmla="*/ 33 w 44"/>
                  <a:gd name="T105" fmla="*/ 27 h 212"/>
                  <a:gd name="T106" fmla="*/ 35 w 44"/>
                  <a:gd name="T107" fmla="*/ 27 h 212"/>
                  <a:gd name="T108" fmla="*/ 35 w 44"/>
                  <a:gd name="T109" fmla="*/ 22 h 212"/>
                  <a:gd name="T110" fmla="*/ 37 w 44"/>
                  <a:gd name="T111" fmla="*/ 18 h 212"/>
                  <a:gd name="T112" fmla="*/ 37 w 44"/>
                  <a:gd name="T113" fmla="*/ 14 h 212"/>
                  <a:gd name="T114" fmla="*/ 39 w 44"/>
                  <a:gd name="T115" fmla="*/ 14 h 212"/>
                  <a:gd name="T116" fmla="*/ 39 w 44"/>
                  <a:gd name="T117" fmla="*/ 9 h 212"/>
                  <a:gd name="T118" fmla="*/ 41 w 44"/>
                  <a:gd name="T119" fmla="*/ 9 h 212"/>
                  <a:gd name="T120" fmla="*/ 41 w 44"/>
                  <a:gd name="T121" fmla="*/ 5 h 212"/>
                  <a:gd name="T122" fmla="*/ 43 w 44"/>
                  <a:gd name="T123" fmla="*/ 0 h 21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4"/>
                  <a:gd name="T187" fmla="*/ 0 h 212"/>
                  <a:gd name="T188" fmla="*/ 44 w 44"/>
                  <a:gd name="T189" fmla="*/ 212 h 212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4" h="212">
                    <a:moveTo>
                      <a:pt x="0" y="211"/>
                    </a:moveTo>
                    <a:lnTo>
                      <a:pt x="0" y="211"/>
                    </a:lnTo>
                    <a:lnTo>
                      <a:pt x="0" y="206"/>
                    </a:lnTo>
                    <a:lnTo>
                      <a:pt x="2" y="206"/>
                    </a:lnTo>
                    <a:lnTo>
                      <a:pt x="2" y="202"/>
                    </a:lnTo>
                    <a:lnTo>
                      <a:pt x="2" y="198"/>
                    </a:lnTo>
                    <a:lnTo>
                      <a:pt x="4" y="189"/>
                    </a:lnTo>
                    <a:lnTo>
                      <a:pt x="4" y="185"/>
                    </a:lnTo>
                    <a:lnTo>
                      <a:pt x="5" y="185"/>
                    </a:lnTo>
                    <a:lnTo>
                      <a:pt x="5" y="180"/>
                    </a:lnTo>
                    <a:lnTo>
                      <a:pt x="5" y="176"/>
                    </a:lnTo>
                    <a:lnTo>
                      <a:pt x="5" y="172"/>
                    </a:lnTo>
                    <a:lnTo>
                      <a:pt x="7" y="167"/>
                    </a:lnTo>
                    <a:lnTo>
                      <a:pt x="7" y="163"/>
                    </a:lnTo>
                    <a:lnTo>
                      <a:pt x="9" y="158"/>
                    </a:lnTo>
                    <a:lnTo>
                      <a:pt x="9" y="154"/>
                    </a:lnTo>
                    <a:lnTo>
                      <a:pt x="9" y="150"/>
                    </a:lnTo>
                    <a:lnTo>
                      <a:pt x="11" y="145"/>
                    </a:lnTo>
                    <a:lnTo>
                      <a:pt x="11" y="141"/>
                    </a:lnTo>
                    <a:lnTo>
                      <a:pt x="13" y="137"/>
                    </a:lnTo>
                    <a:lnTo>
                      <a:pt x="13" y="132"/>
                    </a:lnTo>
                    <a:lnTo>
                      <a:pt x="13" y="128"/>
                    </a:lnTo>
                    <a:lnTo>
                      <a:pt x="15" y="123"/>
                    </a:lnTo>
                    <a:lnTo>
                      <a:pt x="15" y="119"/>
                    </a:lnTo>
                    <a:lnTo>
                      <a:pt x="15" y="114"/>
                    </a:lnTo>
                    <a:lnTo>
                      <a:pt x="17" y="114"/>
                    </a:lnTo>
                    <a:lnTo>
                      <a:pt x="17" y="110"/>
                    </a:lnTo>
                    <a:lnTo>
                      <a:pt x="17" y="106"/>
                    </a:lnTo>
                    <a:lnTo>
                      <a:pt x="19" y="106"/>
                    </a:lnTo>
                    <a:lnTo>
                      <a:pt x="19" y="101"/>
                    </a:lnTo>
                    <a:lnTo>
                      <a:pt x="19" y="97"/>
                    </a:lnTo>
                    <a:lnTo>
                      <a:pt x="21" y="97"/>
                    </a:lnTo>
                    <a:lnTo>
                      <a:pt x="21" y="93"/>
                    </a:lnTo>
                    <a:lnTo>
                      <a:pt x="21" y="88"/>
                    </a:lnTo>
                    <a:lnTo>
                      <a:pt x="22" y="83"/>
                    </a:lnTo>
                    <a:lnTo>
                      <a:pt x="22" y="79"/>
                    </a:lnTo>
                    <a:lnTo>
                      <a:pt x="22" y="75"/>
                    </a:lnTo>
                    <a:lnTo>
                      <a:pt x="24" y="75"/>
                    </a:lnTo>
                    <a:lnTo>
                      <a:pt x="24" y="70"/>
                    </a:lnTo>
                    <a:lnTo>
                      <a:pt x="24" y="66"/>
                    </a:lnTo>
                    <a:lnTo>
                      <a:pt x="26" y="66"/>
                    </a:lnTo>
                    <a:lnTo>
                      <a:pt x="26" y="62"/>
                    </a:lnTo>
                    <a:lnTo>
                      <a:pt x="26" y="57"/>
                    </a:lnTo>
                    <a:lnTo>
                      <a:pt x="28" y="57"/>
                    </a:lnTo>
                    <a:lnTo>
                      <a:pt x="28" y="53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30" y="44"/>
                    </a:lnTo>
                    <a:lnTo>
                      <a:pt x="32" y="40"/>
                    </a:lnTo>
                    <a:lnTo>
                      <a:pt x="32" y="35"/>
                    </a:lnTo>
                    <a:lnTo>
                      <a:pt x="33" y="35"/>
                    </a:lnTo>
                    <a:lnTo>
                      <a:pt x="33" y="31"/>
                    </a:lnTo>
                    <a:lnTo>
                      <a:pt x="33" y="27"/>
                    </a:lnTo>
                    <a:lnTo>
                      <a:pt x="35" y="27"/>
                    </a:lnTo>
                    <a:lnTo>
                      <a:pt x="35" y="22"/>
                    </a:lnTo>
                    <a:lnTo>
                      <a:pt x="37" y="18"/>
                    </a:lnTo>
                    <a:lnTo>
                      <a:pt x="37" y="14"/>
                    </a:lnTo>
                    <a:lnTo>
                      <a:pt x="39" y="14"/>
                    </a:lnTo>
                    <a:lnTo>
                      <a:pt x="39" y="9"/>
                    </a:lnTo>
                    <a:lnTo>
                      <a:pt x="41" y="9"/>
                    </a:lnTo>
                    <a:lnTo>
                      <a:pt x="41" y="5"/>
                    </a:lnTo>
                    <a:lnTo>
                      <a:pt x="43" y="0"/>
                    </a:lnTo>
                  </a:path>
                </a:pathLst>
              </a:custGeom>
              <a:noFill/>
              <a:ln w="50800" cap="rnd">
                <a:solidFill>
                  <a:srgbClr val="0027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9" name="Freeform 50"/>
              <p:cNvSpPr>
                <a:spLocks/>
              </p:cNvSpPr>
              <p:nvPr/>
            </p:nvSpPr>
            <p:spPr bwMode="auto">
              <a:xfrm>
                <a:off x="3087" y="3124"/>
                <a:ext cx="32" cy="27"/>
              </a:xfrm>
              <a:custGeom>
                <a:avLst/>
                <a:gdLst>
                  <a:gd name="T0" fmla="*/ 0 w 32"/>
                  <a:gd name="T1" fmla="*/ 26 h 27"/>
                  <a:gd name="T2" fmla="*/ 0 w 32"/>
                  <a:gd name="T3" fmla="*/ 26 h 27"/>
                  <a:gd name="T4" fmla="*/ 0 w 32"/>
                  <a:gd name="T5" fmla="*/ 22 h 27"/>
                  <a:gd name="T6" fmla="*/ 2 w 32"/>
                  <a:gd name="T7" fmla="*/ 22 h 27"/>
                  <a:gd name="T8" fmla="*/ 2 w 32"/>
                  <a:gd name="T9" fmla="*/ 18 h 27"/>
                  <a:gd name="T10" fmla="*/ 4 w 32"/>
                  <a:gd name="T11" fmla="*/ 18 h 27"/>
                  <a:gd name="T12" fmla="*/ 4 w 32"/>
                  <a:gd name="T13" fmla="*/ 13 h 27"/>
                  <a:gd name="T14" fmla="*/ 5 w 32"/>
                  <a:gd name="T15" fmla="*/ 13 h 27"/>
                  <a:gd name="T16" fmla="*/ 7 w 32"/>
                  <a:gd name="T17" fmla="*/ 9 h 27"/>
                  <a:gd name="T18" fmla="*/ 9 w 32"/>
                  <a:gd name="T19" fmla="*/ 9 h 27"/>
                  <a:gd name="T20" fmla="*/ 9 w 32"/>
                  <a:gd name="T21" fmla="*/ 5 h 27"/>
                  <a:gd name="T22" fmla="*/ 11 w 32"/>
                  <a:gd name="T23" fmla="*/ 5 h 27"/>
                  <a:gd name="T24" fmla="*/ 13 w 32"/>
                  <a:gd name="T25" fmla="*/ 5 h 27"/>
                  <a:gd name="T26" fmla="*/ 13 w 32"/>
                  <a:gd name="T27" fmla="*/ 0 h 27"/>
                  <a:gd name="T28" fmla="*/ 15 w 32"/>
                  <a:gd name="T29" fmla="*/ 0 h 27"/>
                  <a:gd name="T30" fmla="*/ 16 w 32"/>
                  <a:gd name="T31" fmla="*/ 0 h 27"/>
                  <a:gd name="T32" fmla="*/ 18 w 32"/>
                  <a:gd name="T33" fmla="*/ 0 h 27"/>
                  <a:gd name="T34" fmla="*/ 20 w 32"/>
                  <a:gd name="T35" fmla="*/ 0 h 27"/>
                  <a:gd name="T36" fmla="*/ 22 w 32"/>
                  <a:gd name="T37" fmla="*/ 0 h 27"/>
                  <a:gd name="T38" fmla="*/ 24 w 32"/>
                  <a:gd name="T39" fmla="*/ 0 h 27"/>
                  <a:gd name="T40" fmla="*/ 24 w 32"/>
                  <a:gd name="T41" fmla="*/ 5 h 27"/>
                  <a:gd name="T42" fmla="*/ 26 w 32"/>
                  <a:gd name="T43" fmla="*/ 5 h 27"/>
                  <a:gd name="T44" fmla="*/ 27 w 32"/>
                  <a:gd name="T45" fmla="*/ 5 h 27"/>
                  <a:gd name="T46" fmla="*/ 27 w 32"/>
                  <a:gd name="T47" fmla="*/ 9 h 27"/>
                  <a:gd name="T48" fmla="*/ 29 w 32"/>
                  <a:gd name="T49" fmla="*/ 9 h 27"/>
                  <a:gd name="T50" fmla="*/ 29 w 32"/>
                  <a:gd name="T51" fmla="*/ 13 h 27"/>
                  <a:gd name="T52" fmla="*/ 31 w 32"/>
                  <a:gd name="T53" fmla="*/ 13 h 2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2"/>
                  <a:gd name="T82" fmla="*/ 0 h 27"/>
                  <a:gd name="T83" fmla="*/ 32 w 32"/>
                  <a:gd name="T84" fmla="*/ 27 h 2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2" h="27">
                    <a:moveTo>
                      <a:pt x="0" y="26"/>
                    </a:moveTo>
                    <a:lnTo>
                      <a:pt x="0" y="26"/>
                    </a:lnTo>
                    <a:lnTo>
                      <a:pt x="0" y="22"/>
                    </a:lnTo>
                    <a:lnTo>
                      <a:pt x="2" y="22"/>
                    </a:lnTo>
                    <a:lnTo>
                      <a:pt x="2" y="18"/>
                    </a:lnTo>
                    <a:lnTo>
                      <a:pt x="4" y="18"/>
                    </a:lnTo>
                    <a:lnTo>
                      <a:pt x="4" y="13"/>
                    </a:lnTo>
                    <a:lnTo>
                      <a:pt x="5" y="13"/>
                    </a:lnTo>
                    <a:lnTo>
                      <a:pt x="7" y="9"/>
                    </a:lnTo>
                    <a:lnTo>
                      <a:pt x="9" y="9"/>
                    </a:lnTo>
                    <a:lnTo>
                      <a:pt x="9" y="5"/>
                    </a:lnTo>
                    <a:lnTo>
                      <a:pt x="11" y="5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5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4" y="5"/>
                    </a:lnTo>
                    <a:lnTo>
                      <a:pt x="26" y="5"/>
                    </a:lnTo>
                    <a:lnTo>
                      <a:pt x="27" y="5"/>
                    </a:lnTo>
                    <a:lnTo>
                      <a:pt x="27" y="9"/>
                    </a:lnTo>
                    <a:lnTo>
                      <a:pt x="29" y="9"/>
                    </a:lnTo>
                    <a:lnTo>
                      <a:pt x="29" y="13"/>
                    </a:lnTo>
                    <a:lnTo>
                      <a:pt x="31" y="13"/>
                    </a:lnTo>
                  </a:path>
                </a:pathLst>
              </a:custGeom>
              <a:noFill/>
              <a:ln w="50800" cap="rnd">
                <a:solidFill>
                  <a:srgbClr val="0027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0" name="Freeform 51"/>
              <p:cNvSpPr>
                <a:spLocks/>
              </p:cNvSpPr>
              <p:nvPr/>
            </p:nvSpPr>
            <p:spPr bwMode="auto">
              <a:xfrm>
                <a:off x="3118" y="3137"/>
                <a:ext cx="45" cy="204"/>
              </a:xfrm>
              <a:custGeom>
                <a:avLst/>
                <a:gdLst>
                  <a:gd name="T0" fmla="*/ 0 w 45"/>
                  <a:gd name="T1" fmla="*/ 0 h 204"/>
                  <a:gd name="T2" fmla="*/ 0 w 45"/>
                  <a:gd name="T3" fmla="*/ 0 h 204"/>
                  <a:gd name="T4" fmla="*/ 2 w 45"/>
                  <a:gd name="T5" fmla="*/ 0 h 204"/>
                  <a:gd name="T6" fmla="*/ 2 w 45"/>
                  <a:gd name="T7" fmla="*/ 5 h 204"/>
                  <a:gd name="T8" fmla="*/ 4 w 45"/>
                  <a:gd name="T9" fmla="*/ 5 h 204"/>
                  <a:gd name="T10" fmla="*/ 4 w 45"/>
                  <a:gd name="T11" fmla="*/ 9 h 204"/>
                  <a:gd name="T12" fmla="*/ 6 w 45"/>
                  <a:gd name="T13" fmla="*/ 9 h 204"/>
                  <a:gd name="T14" fmla="*/ 6 w 45"/>
                  <a:gd name="T15" fmla="*/ 13 h 204"/>
                  <a:gd name="T16" fmla="*/ 7 w 45"/>
                  <a:gd name="T17" fmla="*/ 13 h 204"/>
                  <a:gd name="T18" fmla="*/ 7 w 45"/>
                  <a:gd name="T19" fmla="*/ 18 h 204"/>
                  <a:gd name="T20" fmla="*/ 7 w 45"/>
                  <a:gd name="T21" fmla="*/ 22 h 204"/>
                  <a:gd name="T22" fmla="*/ 9 w 45"/>
                  <a:gd name="T23" fmla="*/ 22 h 204"/>
                  <a:gd name="T24" fmla="*/ 9 w 45"/>
                  <a:gd name="T25" fmla="*/ 27 h 204"/>
                  <a:gd name="T26" fmla="*/ 11 w 45"/>
                  <a:gd name="T27" fmla="*/ 27 h 204"/>
                  <a:gd name="T28" fmla="*/ 11 w 45"/>
                  <a:gd name="T29" fmla="*/ 31 h 204"/>
                  <a:gd name="T30" fmla="*/ 13 w 45"/>
                  <a:gd name="T31" fmla="*/ 36 h 204"/>
                  <a:gd name="T32" fmla="*/ 13 w 45"/>
                  <a:gd name="T33" fmla="*/ 40 h 204"/>
                  <a:gd name="T34" fmla="*/ 15 w 45"/>
                  <a:gd name="T35" fmla="*/ 40 h 204"/>
                  <a:gd name="T36" fmla="*/ 15 w 45"/>
                  <a:gd name="T37" fmla="*/ 44 h 204"/>
                  <a:gd name="T38" fmla="*/ 15 w 45"/>
                  <a:gd name="T39" fmla="*/ 49 h 204"/>
                  <a:gd name="T40" fmla="*/ 17 w 45"/>
                  <a:gd name="T41" fmla="*/ 49 h 204"/>
                  <a:gd name="T42" fmla="*/ 17 w 45"/>
                  <a:gd name="T43" fmla="*/ 53 h 204"/>
                  <a:gd name="T44" fmla="*/ 18 w 45"/>
                  <a:gd name="T45" fmla="*/ 53 h 204"/>
                  <a:gd name="T46" fmla="*/ 18 w 45"/>
                  <a:gd name="T47" fmla="*/ 57 h 204"/>
                  <a:gd name="T48" fmla="*/ 18 w 45"/>
                  <a:gd name="T49" fmla="*/ 62 h 204"/>
                  <a:gd name="T50" fmla="*/ 20 w 45"/>
                  <a:gd name="T51" fmla="*/ 62 h 204"/>
                  <a:gd name="T52" fmla="*/ 20 w 45"/>
                  <a:gd name="T53" fmla="*/ 66 h 204"/>
                  <a:gd name="T54" fmla="*/ 20 w 45"/>
                  <a:gd name="T55" fmla="*/ 71 h 204"/>
                  <a:gd name="T56" fmla="*/ 22 w 45"/>
                  <a:gd name="T57" fmla="*/ 71 h 204"/>
                  <a:gd name="T58" fmla="*/ 22 w 45"/>
                  <a:gd name="T59" fmla="*/ 75 h 204"/>
                  <a:gd name="T60" fmla="*/ 24 w 45"/>
                  <a:gd name="T61" fmla="*/ 80 h 204"/>
                  <a:gd name="T62" fmla="*/ 24 w 45"/>
                  <a:gd name="T63" fmla="*/ 84 h 204"/>
                  <a:gd name="T64" fmla="*/ 24 w 45"/>
                  <a:gd name="T65" fmla="*/ 88 h 204"/>
                  <a:gd name="T66" fmla="*/ 26 w 45"/>
                  <a:gd name="T67" fmla="*/ 93 h 204"/>
                  <a:gd name="T68" fmla="*/ 26 w 45"/>
                  <a:gd name="T69" fmla="*/ 97 h 204"/>
                  <a:gd name="T70" fmla="*/ 28 w 45"/>
                  <a:gd name="T71" fmla="*/ 102 h 204"/>
                  <a:gd name="T72" fmla="*/ 28 w 45"/>
                  <a:gd name="T73" fmla="*/ 106 h 204"/>
                  <a:gd name="T74" fmla="*/ 29 w 45"/>
                  <a:gd name="T75" fmla="*/ 110 h 204"/>
                  <a:gd name="T76" fmla="*/ 29 w 45"/>
                  <a:gd name="T77" fmla="*/ 115 h 204"/>
                  <a:gd name="T78" fmla="*/ 31 w 45"/>
                  <a:gd name="T79" fmla="*/ 119 h 204"/>
                  <a:gd name="T80" fmla="*/ 31 w 45"/>
                  <a:gd name="T81" fmla="*/ 123 h 204"/>
                  <a:gd name="T82" fmla="*/ 31 w 45"/>
                  <a:gd name="T83" fmla="*/ 128 h 204"/>
                  <a:gd name="T84" fmla="*/ 33 w 45"/>
                  <a:gd name="T85" fmla="*/ 132 h 204"/>
                  <a:gd name="T86" fmla="*/ 33 w 45"/>
                  <a:gd name="T87" fmla="*/ 137 h 204"/>
                  <a:gd name="T88" fmla="*/ 35 w 45"/>
                  <a:gd name="T89" fmla="*/ 141 h 204"/>
                  <a:gd name="T90" fmla="*/ 35 w 45"/>
                  <a:gd name="T91" fmla="*/ 146 h 204"/>
                  <a:gd name="T92" fmla="*/ 35 w 45"/>
                  <a:gd name="T93" fmla="*/ 150 h 204"/>
                  <a:gd name="T94" fmla="*/ 37 w 45"/>
                  <a:gd name="T95" fmla="*/ 154 h 204"/>
                  <a:gd name="T96" fmla="*/ 37 w 45"/>
                  <a:gd name="T97" fmla="*/ 159 h 204"/>
                  <a:gd name="T98" fmla="*/ 37 w 45"/>
                  <a:gd name="T99" fmla="*/ 163 h 204"/>
                  <a:gd name="T100" fmla="*/ 39 w 45"/>
                  <a:gd name="T101" fmla="*/ 163 h 204"/>
                  <a:gd name="T102" fmla="*/ 39 w 45"/>
                  <a:gd name="T103" fmla="*/ 167 h 204"/>
                  <a:gd name="T104" fmla="*/ 39 w 45"/>
                  <a:gd name="T105" fmla="*/ 172 h 204"/>
                  <a:gd name="T106" fmla="*/ 40 w 45"/>
                  <a:gd name="T107" fmla="*/ 177 h 204"/>
                  <a:gd name="T108" fmla="*/ 40 w 45"/>
                  <a:gd name="T109" fmla="*/ 181 h 204"/>
                  <a:gd name="T110" fmla="*/ 42 w 45"/>
                  <a:gd name="T111" fmla="*/ 185 h 204"/>
                  <a:gd name="T112" fmla="*/ 42 w 45"/>
                  <a:gd name="T113" fmla="*/ 190 h 204"/>
                  <a:gd name="T114" fmla="*/ 42 w 45"/>
                  <a:gd name="T115" fmla="*/ 194 h 204"/>
                  <a:gd name="T116" fmla="*/ 42 w 45"/>
                  <a:gd name="T117" fmla="*/ 198 h 204"/>
                  <a:gd name="T118" fmla="*/ 44 w 45"/>
                  <a:gd name="T119" fmla="*/ 198 h 204"/>
                  <a:gd name="T120" fmla="*/ 44 w 45"/>
                  <a:gd name="T121" fmla="*/ 203 h 20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5"/>
                  <a:gd name="T184" fmla="*/ 0 h 204"/>
                  <a:gd name="T185" fmla="*/ 45 w 45"/>
                  <a:gd name="T186" fmla="*/ 204 h 204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5" h="204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5"/>
                    </a:lnTo>
                    <a:lnTo>
                      <a:pt x="4" y="5"/>
                    </a:lnTo>
                    <a:lnTo>
                      <a:pt x="4" y="9"/>
                    </a:lnTo>
                    <a:lnTo>
                      <a:pt x="6" y="9"/>
                    </a:lnTo>
                    <a:lnTo>
                      <a:pt x="6" y="13"/>
                    </a:lnTo>
                    <a:lnTo>
                      <a:pt x="7" y="13"/>
                    </a:lnTo>
                    <a:lnTo>
                      <a:pt x="7" y="18"/>
                    </a:lnTo>
                    <a:lnTo>
                      <a:pt x="7" y="22"/>
                    </a:lnTo>
                    <a:lnTo>
                      <a:pt x="9" y="22"/>
                    </a:lnTo>
                    <a:lnTo>
                      <a:pt x="9" y="27"/>
                    </a:lnTo>
                    <a:lnTo>
                      <a:pt x="11" y="27"/>
                    </a:lnTo>
                    <a:lnTo>
                      <a:pt x="11" y="31"/>
                    </a:lnTo>
                    <a:lnTo>
                      <a:pt x="13" y="36"/>
                    </a:lnTo>
                    <a:lnTo>
                      <a:pt x="13" y="40"/>
                    </a:lnTo>
                    <a:lnTo>
                      <a:pt x="15" y="40"/>
                    </a:lnTo>
                    <a:lnTo>
                      <a:pt x="15" y="44"/>
                    </a:lnTo>
                    <a:lnTo>
                      <a:pt x="15" y="49"/>
                    </a:lnTo>
                    <a:lnTo>
                      <a:pt x="17" y="49"/>
                    </a:lnTo>
                    <a:lnTo>
                      <a:pt x="17" y="53"/>
                    </a:lnTo>
                    <a:lnTo>
                      <a:pt x="18" y="53"/>
                    </a:lnTo>
                    <a:lnTo>
                      <a:pt x="18" y="57"/>
                    </a:lnTo>
                    <a:lnTo>
                      <a:pt x="18" y="62"/>
                    </a:lnTo>
                    <a:lnTo>
                      <a:pt x="20" y="62"/>
                    </a:lnTo>
                    <a:lnTo>
                      <a:pt x="20" y="66"/>
                    </a:lnTo>
                    <a:lnTo>
                      <a:pt x="20" y="71"/>
                    </a:lnTo>
                    <a:lnTo>
                      <a:pt x="22" y="71"/>
                    </a:lnTo>
                    <a:lnTo>
                      <a:pt x="22" y="75"/>
                    </a:lnTo>
                    <a:lnTo>
                      <a:pt x="24" y="80"/>
                    </a:lnTo>
                    <a:lnTo>
                      <a:pt x="24" y="84"/>
                    </a:lnTo>
                    <a:lnTo>
                      <a:pt x="24" y="88"/>
                    </a:lnTo>
                    <a:lnTo>
                      <a:pt x="26" y="93"/>
                    </a:lnTo>
                    <a:lnTo>
                      <a:pt x="26" y="97"/>
                    </a:lnTo>
                    <a:lnTo>
                      <a:pt x="28" y="102"/>
                    </a:lnTo>
                    <a:lnTo>
                      <a:pt x="28" y="106"/>
                    </a:lnTo>
                    <a:lnTo>
                      <a:pt x="29" y="110"/>
                    </a:lnTo>
                    <a:lnTo>
                      <a:pt x="29" y="115"/>
                    </a:lnTo>
                    <a:lnTo>
                      <a:pt x="31" y="119"/>
                    </a:lnTo>
                    <a:lnTo>
                      <a:pt x="31" y="123"/>
                    </a:lnTo>
                    <a:lnTo>
                      <a:pt x="31" y="128"/>
                    </a:lnTo>
                    <a:lnTo>
                      <a:pt x="33" y="132"/>
                    </a:lnTo>
                    <a:lnTo>
                      <a:pt x="33" y="137"/>
                    </a:lnTo>
                    <a:lnTo>
                      <a:pt x="35" y="141"/>
                    </a:lnTo>
                    <a:lnTo>
                      <a:pt x="35" y="146"/>
                    </a:lnTo>
                    <a:lnTo>
                      <a:pt x="35" y="150"/>
                    </a:lnTo>
                    <a:lnTo>
                      <a:pt x="37" y="154"/>
                    </a:lnTo>
                    <a:lnTo>
                      <a:pt x="37" y="159"/>
                    </a:lnTo>
                    <a:lnTo>
                      <a:pt x="37" y="163"/>
                    </a:lnTo>
                    <a:lnTo>
                      <a:pt x="39" y="163"/>
                    </a:lnTo>
                    <a:lnTo>
                      <a:pt x="39" y="167"/>
                    </a:lnTo>
                    <a:lnTo>
                      <a:pt x="39" y="172"/>
                    </a:lnTo>
                    <a:lnTo>
                      <a:pt x="40" y="177"/>
                    </a:lnTo>
                    <a:lnTo>
                      <a:pt x="40" y="181"/>
                    </a:lnTo>
                    <a:lnTo>
                      <a:pt x="42" y="185"/>
                    </a:lnTo>
                    <a:lnTo>
                      <a:pt x="42" y="190"/>
                    </a:lnTo>
                    <a:lnTo>
                      <a:pt x="42" y="194"/>
                    </a:lnTo>
                    <a:lnTo>
                      <a:pt x="42" y="198"/>
                    </a:lnTo>
                    <a:lnTo>
                      <a:pt x="44" y="198"/>
                    </a:lnTo>
                    <a:lnTo>
                      <a:pt x="44" y="203"/>
                    </a:lnTo>
                  </a:path>
                </a:pathLst>
              </a:custGeom>
              <a:noFill/>
              <a:ln w="50800" cap="rnd">
                <a:solidFill>
                  <a:srgbClr val="0027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1" name="Freeform 52"/>
              <p:cNvSpPr>
                <a:spLocks/>
              </p:cNvSpPr>
              <p:nvPr/>
            </p:nvSpPr>
            <p:spPr bwMode="auto">
              <a:xfrm>
                <a:off x="3162" y="3340"/>
                <a:ext cx="134" cy="597"/>
              </a:xfrm>
              <a:custGeom>
                <a:avLst/>
                <a:gdLst>
                  <a:gd name="T0" fmla="*/ 0 w 134"/>
                  <a:gd name="T1" fmla="*/ 0 h 597"/>
                  <a:gd name="T2" fmla="*/ 0 w 134"/>
                  <a:gd name="T3" fmla="*/ 9 h 597"/>
                  <a:gd name="T4" fmla="*/ 2 w 134"/>
                  <a:gd name="T5" fmla="*/ 13 h 597"/>
                  <a:gd name="T6" fmla="*/ 4 w 134"/>
                  <a:gd name="T7" fmla="*/ 26 h 597"/>
                  <a:gd name="T8" fmla="*/ 6 w 134"/>
                  <a:gd name="T9" fmla="*/ 35 h 597"/>
                  <a:gd name="T10" fmla="*/ 6 w 134"/>
                  <a:gd name="T11" fmla="*/ 44 h 597"/>
                  <a:gd name="T12" fmla="*/ 7 w 134"/>
                  <a:gd name="T13" fmla="*/ 48 h 597"/>
                  <a:gd name="T14" fmla="*/ 9 w 134"/>
                  <a:gd name="T15" fmla="*/ 57 h 597"/>
                  <a:gd name="T16" fmla="*/ 9 w 134"/>
                  <a:gd name="T17" fmla="*/ 66 h 597"/>
                  <a:gd name="T18" fmla="*/ 11 w 134"/>
                  <a:gd name="T19" fmla="*/ 74 h 597"/>
                  <a:gd name="T20" fmla="*/ 13 w 134"/>
                  <a:gd name="T21" fmla="*/ 87 h 597"/>
                  <a:gd name="T22" fmla="*/ 15 w 134"/>
                  <a:gd name="T23" fmla="*/ 92 h 597"/>
                  <a:gd name="T24" fmla="*/ 15 w 134"/>
                  <a:gd name="T25" fmla="*/ 101 h 597"/>
                  <a:gd name="T26" fmla="*/ 17 w 134"/>
                  <a:gd name="T27" fmla="*/ 110 h 597"/>
                  <a:gd name="T28" fmla="*/ 18 w 134"/>
                  <a:gd name="T29" fmla="*/ 118 h 597"/>
                  <a:gd name="T30" fmla="*/ 18 w 134"/>
                  <a:gd name="T31" fmla="*/ 127 h 597"/>
                  <a:gd name="T32" fmla="*/ 20 w 134"/>
                  <a:gd name="T33" fmla="*/ 140 h 597"/>
                  <a:gd name="T34" fmla="*/ 22 w 134"/>
                  <a:gd name="T35" fmla="*/ 158 h 597"/>
                  <a:gd name="T36" fmla="*/ 24 w 134"/>
                  <a:gd name="T37" fmla="*/ 167 h 597"/>
                  <a:gd name="T38" fmla="*/ 26 w 134"/>
                  <a:gd name="T39" fmla="*/ 175 h 597"/>
                  <a:gd name="T40" fmla="*/ 28 w 134"/>
                  <a:gd name="T41" fmla="*/ 184 h 597"/>
                  <a:gd name="T42" fmla="*/ 29 w 134"/>
                  <a:gd name="T43" fmla="*/ 202 h 597"/>
                  <a:gd name="T44" fmla="*/ 31 w 134"/>
                  <a:gd name="T45" fmla="*/ 210 h 597"/>
                  <a:gd name="T46" fmla="*/ 31 w 134"/>
                  <a:gd name="T47" fmla="*/ 219 h 597"/>
                  <a:gd name="T48" fmla="*/ 33 w 134"/>
                  <a:gd name="T49" fmla="*/ 223 h 597"/>
                  <a:gd name="T50" fmla="*/ 35 w 134"/>
                  <a:gd name="T51" fmla="*/ 232 h 597"/>
                  <a:gd name="T52" fmla="*/ 35 w 134"/>
                  <a:gd name="T53" fmla="*/ 241 h 597"/>
                  <a:gd name="T54" fmla="*/ 37 w 134"/>
                  <a:gd name="T55" fmla="*/ 250 h 597"/>
                  <a:gd name="T56" fmla="*/ 39 w 134"/>
                  <a:gd name="T57" fmla="*/ 263 h 597"/>
                  <a:gd name="T58" fmla="*/ 41 w 134"/>
                  <a:gd name="T59" fmla="*/ 272 h 597"/>
                  <a:gd name="T60" fmla="*/ 44 w 134"/>
                  <a:gd name="T61" fmla="*/ 293 h 597"/>
                  <a:gd name="T62" fmla="*/ 46 w 134"/>
                  <a:gd name="T63" fmla="*/ 307 h 597"/>
                  <a:gd name="T64" fmla="*/ 48 w 134"/>
                  <a:gd name="T65" fmla="*/ 311 h 597"/>
                  <a:gd name="T66" fmla="*/ 48 w 134"/>
                  <a:gd name="T67" fmla="*/ 320 h 597"/>
                  <a:gd name="T68" fmla="*/ 50 w 134"/>
                  <a:gd name="T69" fmla="*/ 329 h 597"/>
                  <a:gd name="T70" fmla="*/ 52 w 134"/>
                  <a:gd name="T71" fmla="*/ 342 h 597"/>
                  <a:gd name="T72" fmla="*/ 54 w 134"/>
                  <a:gd name="T73" fmla="*/ 355 h 597"/>
                  <a:gd name="T74" fmla="*/ 56 w 134"/>
                  <a:gd name="T75" fmla="*/ 364 h 597"/>
                  <a:gd name="T76" fmla="*/ 57 w 134"/>
                  <a:gd name="T77" fmla="*/ 373 h 597"/>
                  <a:gd name="T78" fmla="*/ 59 w 134"/>
                  <a:gd name="T79" fmla="*/ 386 h 597"/>
                  <a:gd name="T80" fmla="*/ 61 w 134"/>
                  <a:gd name="T81" fmla="*/ 390 h 597"/>
                  <a:gd name="T82" fmla="*/ 65 w 134"/>
                  <a:gd name="T83" fmla="*/ 408 h 597"/>
                  <a:gd name="T84" fmla="*/ 67 w 134"/>
                  <a:gd name="T85" fmla="*/ 416 h 597"/>
                  <a:gd name="T86" fmla="*/ 68 w 134"/>
                  <a:gd name="T87" fmla="*/ 425 h 597"/>
                  <a:gd name="T88" fmla="*/ 76 w 134"/>
                  <a:gd name="T89" fmla="*/ 452 h 597"/>
                  <a:gd name="T90" fmla="*/ 76 w 134"/>
                  <a:gd name="T91" fmla="*/ 460 h 597"/>
                  <a:gd name="T92" fmla="*/ 81 w 134"/>
                  <a:gd name="T93" fmla="*/ 478 h 597"/>
                  <a:gd name="T94" fmla="*/ 91 w 134"/>
                  <a:gd name="T95" fmla="*/ 513 h 597"/>
                  <a:gd name="T96" fmla="*/ 98 w 134"/>
                  <a:gd name="T97" fmla="*/ 530 h 597"/>
                  <a:gd name="T98" fmla="*/ 102 w 134"/>
                  <a:gd name="T99" fmla="*/ 543 h 597"/>
                  <a:gd name="T100" fmla="*/ 107 w 134"/>
                  <a:gd name="T101" fmla="*/ 557 h 597"/>
                  <a:gd name="T102" fmla="*/ 122 w 134"/>
                  <a:gd name="T103" fmla="*/ 579 h 597"/>
                  <a:gd name="T104" fmla="*/ 133 w 134"/>
                  <a:gd name="T105" fmla="*/ 596 h 59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4"/>
                  <a:gd name="T160" fmla="*/ 0 h 597"/>
                  <a:gd name="T161" fmla="*/ 134 w 134"/>
                  <a:gd name="T162" fmla="*/ 597 h 59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4" h="597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2" y="13"/>
                    </a:lnTo>
                    <a:lnTo>
                      <a:pt x="4" y="22"/>
                    </a:lnTo>
                    <a:lnTo>
                      <a:pt x="4" y="26"/>
                    </a:lnTo>
                    <a:lnTo>
                      <a:pt x="4" y="31"/>
                    </a:lnTo>
                    <a:lnTo>
                      <a:pt x="6" y="35"/>
                    </a:lnTo>
                    <a:lnTo>
                      <a:pt x="6" y="39"/>
                    </a:lnTo>
                    <a:lnTo>
                      <a:pt x="6" y="44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7" y="53"/>
                    </a:lnTo>
                    <a:lnTo>
                      <a:pt x="9" y="57"/>
                    </a:lnTo>
                    <a:lnTo>
                      <a:pt x="9" y="61"/>
                    </a:lnTo>
                    <a:lnTo>
                      <a:pt x="9" y="66"/>
                    </a:lnTo>
                    <a:lnTo>
                      <a:pt x="11" y="70"/>
                    </a:lnTo>
                    <a:lnTo>
                      <a:pt x="11" y="74"/>
                    </a:lnTo>
                    <a:lnTo>
                      <a:pt x="13" y="83"/>
                    </a:lnTo>
                    <a:lnTo>
                      <a:pt x="13" y="87"/>
                    </a:lnTo>
                    <a:lnTo>
                      <a:pt x="13" y="92"/>
                    </a:lnTo>
                    <a:lnTo>
                      <a:pt x="15" y="92"/>
                    </a:lnTo>
                    <a:lnTo>
                      <a:pt x="15" y="96"/>
                    </a:lnTo>
                    <a:lnTo>
                      <a:pt x="15" y="101"/>
                    </a:lnTo>
                    <a:lnTo>
                      <a:pt x="15" y="105"/>
                    </a:lnTo>
                    <a:lnTo>
                      <a:pt x="17" y="110"/>
                    </a:lnTo>
                    <a:lnTo>
                      <a:pt x="17" y="114"/>
                    </a:lnTo>
                    <a:lnTo>
                      <a:pt x="18" y="118"/>
                    </a:lnTo>
                    <a:lnTo>
                      <a:pt x="18" y="123"/>
                    </a:lnTo>
                    <a:lnTo>
                      <a:pt x="18" y="127"/>
                    </a:lnTo>
                    <a:lnTo>
                      <a:pt x="20" y="136"/>
                    </a:lnTo>
                    <a:lnTo>
                      <a:pt x="20" y="140"/>
                    </a:lnTo>
                    <a:lnTo>
                      <a:pt x="22" y="149"/>
                    </a:lnTo>
                    <a:lnTo>
                      <a:pt x="22" y="158"/>
                    </a:lnTo>
                    <a:lnTo>
                      <a:pt x="24" y="162"/>
                    </a:lnTo>
                    <a:lnTo>
                      <a:pt x="24" y="167"/>
                    </a:lnTo>
                    <a:lnTo>
                      <a:pt x="26" y="171"/>
                    </a:lnTo>
                    <a:lnTo>
                      <a:pt x="26" y="175"/>
                    </a:lnTo>
                    <a:lnTo>
                      <a:pt x="26" y="180"/>
                    </a:lnTo>
                    <a:lnTo>
                      <a:pt x="28" y="184"/>
                    </a:lnTo>
                    <a:lnTo>
                      <a:pt x="28" y="188"/>
                    </a:lnTo>
                    <a:lnTo>
                      <a:pt x="29" y="202"/>
                    </a:lnTo>
                    <a:lnTo>
                      <a:pt x="29" y="206"/>
                    </a:lnTo>
                    <a:lnTo>
                      <a:pt x="31" y="210"/>
                    </a:lnTo>
                    <a:lnTo>
                      <a:pt x="31" y="215"/>
                    </a:lnTo>
                    <a:lnTo>
                      <a:pt x="31" y="219"/>
                    </a:lnTo>
                    <a:lnTo>
                      <a:pt x="33" y="219"/>
                    </a:lnTo>
                    <a:lnTo>
                      <a:pt x="33" y="223"/>
                    </a:lnTo>
                    <a:lnTo>
                      <a:pt x="33" y="228"/>
                    </a:lnTo>
                    <a:lnTo>
                      <a:pt x="35" y="232"/>
                    </a:lnTo>
                    <a:lnTo>
                      <a:pt x="35" y="237"/>
                    </a:lnTo>
                    <a:lnTo>
                      <a:pt x="35" y="241"/>
                    </a:lnTo>
                    <a:lnTo>
                      <a:pt x="37" y="245"/>
                    </a:lnTo>
                    <a:lnTo>
                      <a:pt x="37" y="250"/>
                    </a:lnTo>
                    <a:lnTo>
                      <a:pt x="37" y="254"/>
                    </a:lnTo>
                    <a:lnTo>
                      <a:pt x="39" y="263"/>
                    </a:lnTo>
                    <a:lnTo>
                      <a:pt x="41" y="267"/>
                    </a:lnTo>
                    <a:lnTo>
                      <a:pt x="41" y="272"/>
                    </a:lnTo>
                    <a:lnTo>
                      <a:pt x="42" y="285"/>
                    </a:lnTo>
                    <a:lnTo>
                      <a:pt x="44" y="293"/>
                    </a:lnTo>
                    <a:lnTo>
                      <a:pt x="46" y="303"/>
                    </a:lnTo>
                    <a:lnTo>
                      <a:pt x="46" y="307"/>
                    </a:lnTo>
                    <a:lnTo>
                      <a:pt x="46" y="311"/>
                    </a:lnTo>
                    <a:lnTo>
                      <a:pt x="48" y="311"/>
                    </a:lnTo>
                    <a:lnTo>
                      <a:pt x="48" y="316"/>
                    </a:lnTo>
                    <a:lnTo>
                      <a:pt x="48" y="320"/>
                    </a:lnTo>
                    <a:lnTo>
                      <a:pt x="50" y="324"/>
                    </a:lnTo>
                    <a:lnTo>
                      <a:pt x="50" y="329"/>
                    </a:lnTo>
                    <a:lnTo>
                      <a:pt x="50" y="333"/>
                    </a:lnTo>
                    <a:lnTo>
                      <a:pt x="52" y="342"/>
                    </a:lnTo>
                    <a:lnTo>
                      <a:pt x="54" y="346"/>
                    </a:lnTo>
                    <a:lnTo>
                      <a:pt x="54" y="355"/>
                    </a:lnTo>
                    <a:lnTo>
                      <a:pt x="56" y="355"/>
                    </a:lnTo>
                    <a:lnTo>
                      <a:pt x="56" y="364"/>
                    </a:lnTo>
                    <a:lnTo>
                      <a:pt x="57" y="368"/>
                    </a:lnTo>
                    <a:lnTo>
                      <a:pt x="57" y="373"/>
                    </a:lnTo>
                    <a:lnTo>
                      <a:pt x="59" y="381"/>
                    </a:lnTo>
                    <a:lnTo>
                      <a:pt x="59" y="386"/>
                    </a:lnTo>
                    <a:lnTo>
                      <a:pt x="61" y="386"/>
                    </a:lnTo>
                    <a:lnTo>
                      <a:pt x="61" y="390"/>
                    </a:lnTo>
                    <a:lnTo>
                      <a:pt x="65" y="403"/>
                    </a:lnTo>
                    <a:lnTo>
                      <a:pt x="65" y="408"/>
                    </a:lnTo>
                    <a:lnTo>
                      <a:pt x="67" y="412"/>
                    </a:lnTo>
                    <a:lnTo>
                      <a:pt x="67" y="416"/>
                    </a:lnTo>
                    <a:lnTo>
                      <a:pt x="68" y="421"/>
                    </a:lnTo>
                    <a:lnTo>
                      <a:pt x="68" y="425"/>
                    </a:lnTo>
                    <a:lnTo>
                      <a:pt x="72" y="438"/>
                    </a:lnTo>
                    <a:lnTo>
                      <a:pt x="76" y="452"/>
                    </a:lnTo>
                    <a:lnTo>
                      <a:pt x="76" y="456"/>
                    </a:lnTo>
                    <a:lnTo>
                      <a:pt x="76" y="460"/>
                    </a:lnTo>
                    <a:lnTo>
                      <a:pt x="79" y="473"/>
                    </a:lnTo>
                    <a:lnTo>
                      <a:pt x="81" y="478"/>
                    </a:lnTo>
                    <a:lnTo>
                      <a:pt x="91" y="509"/>
                    </a:lnTo>
                    <a:lnTo>
                      <a:pt x="91" y="513"/>
                    </a:lnTo>
                    <a:lnTo>
                      <a:pt x="94" y="522"/>
                    </a:lnTo>
                    <a:lnTo>
                      <a:pt x="98" y="530"/>
                    </a:lnTo>
                    <a:lnTo>
                      <a:pt x="100" y="539"/>
                    </a:lnTo>
                    <a:lnTo>
                      <a:pt x="102" y="543"/>
                    </a:lnTo>
                    <a:lnTo>
                      <a:pt x="104" y="548"/>
                    </a:lnTo>
                    <a:lnTo>
                      <a:pt x="107" y="557"/>
                    </a:lnTo>
                    <a:lnTo>
                      <a:pt x="111" y="566"/>
                    </a:lnTo>
                    <a:lnTo>
                      <a:pt x="122" y="579"/>
                    </a:lnTo>
                    <a:lnTo>
                      <a:pt x="124" y="583"/>
                    </a:lnTo>
                    <a:lnTo>
                      <a:pt x="133" y="596"/>
                    </a:lnTo>
                  </a:path>
                </a:pathLst>
              </a:custGeom>
              <a:noFill/>
              <a:ln w="50800" cap="rnd">
                <a:solidFill>
                  <a:srgbClr val="0027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52" name="Freeform 53"/>
              <p:cNvSpPr>
                <a:spLocks/>
              </p:cNvSpPr>
              <p:nvPr/>
            </p:nvSpPr>
            <p:spPr bwMode="auto">
              <a:xfrm>
                <a:off x="3295" y="3936"/>
                <a:ext cx="66" cy="33"/>
              </a:xfrm>
              <a:custGeom>
                <a:avLst/>
                <a:gdLst>
                  <a:gd name="T0" fmla="*/ 0 w 66"/>
                  <a:gd name="T1" fmla="*/ 0 h 33"/>
                  <a:gd name="T2" fmla="*/ 2 w 66"/>
                  <a:gd name="T3" fmla="*/ 0 h 33"/>
                  <a:gd name="T4" fmla="*/ 6 w 66"/>
                  <a:gd name="T5" fmla="*/ 5 h 33"/>
                  <a:gd name="T6" fmla="*/ 32 w 66"/>
                  <a:gd name="T7" fmla="*/ 23 h 33"/>
                  <a:gd name="T8" fmla="*/ 65 w 66"/>
                  <a:gd name="T9" fmla="*/ 32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33"/>
                  <a:gd name="T17" fmla="*/ 66 w 66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33">
                    <a:moveTo>
                      <a:pt x="0" y="0"/>
                    </a:moveTo>
                    <a:lnTo>
                      <a:pt x="2" y="0"/>
                    </a:lnTo>
                    <a:lnTo>
                      <a:pt x="6" y="5"/>
                    </a:lnTo>
                    <a:lnTo>
                      <a:pt x="32" y="23"/>
                    </a:lnTo>
                    <a:lnTo>
                      <a:pt x="65" y="32"/>
                    </a:lnTo>
                  </a:path>
                </a:pathLst>
              </a:custGeom>
              <a:noFill/>
              <a:ln w="50800" cap="rnd">
                <a:solidFill>
                  <a:srgbClr val="00279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46" name="Line 54"/>
            <p:cNvSpPr>
              <a:spLocks noChangeShapeType="1"/>
            </p:cNvSpPr>
            <p:nvPr/>
          </p:nvSpPr>
          <p:spPr bwMode="auto">
            <a:xfrm>
              <a:off x="3104" y="3126"/>
              <a:ext cx="0" cy="8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33" name="AutoShape 55"/>
          <p:cNvSpPr>
            <a:spLocks noChangeArrowheads="1"/>
          </p:cNvSpPr>
          <p:nvPr/>
        </p:nvSpPr>
        <p:spPr bwMode="auto">
          <a:xfrm>
            <a:off x="2749550" y="1606550"/>
            <a:ext cx="1663700" cy="977900"/>
          </a:xfrm>
          <a:prstGeom prst="roundRect">
            <a:avLst>
              <a:gd name="adj" fmla="val 12495"/>
            </a:avLst>
          </a:prstGeom>
          <a:solidFill>
            <a:srgbClr val="FF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400" b="1"/>
              <a:t>medium</a:t>
            </a:r>
          </a:p>
          <a:p>
            <a:pPr algn="ctr"/>
            <a:r>
              <a:rPr lang="en-US" sz="2400" b="1"/>
              <a:t>variability</a:t>
            </a:r>
          </a:p>
        </p:txBody>
      </p:sp>
      <p:sp>
        <p:nvSpPr>
          <p:cNvPr id="30734" name="AutoShape 56"/>
          <p:cNvSpPr>
            <a:spLocks noChangeArrowheads="1"/>
          </p:cNvSpPr>
          <p:nvPr/>
        </p:nvSpPr>
        <p:spPr bwMode="auto">
          <a:xfrm>
            <a:off x="8235950" y="3282950"/>
            <a:ext cx="1663700" cy="977900"/>
          </a:xfrm>
          <a:prstGeom prst="roundRect">
            <a:avLst>
              <a:gd name="adj" fmla="val 12495"/>
            </a:avLst>
          </a:prstGeom>
          <a:solidFill>
            <a:srgbClr val="00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400" b="1"/>
              <a:t>high</a:t>
            </a:r>
          </a:p>
          <a:p>
            <a:pPr algn="ctr"/>
            <a:r>
              <a:rPr lang="en-US" sz="2400" b="1"/>
              <a:t>variability</a:t>
            </a:r>
          </a:p>
        </p:txBody>
      </p:sp>
      <p:sp>
        <p:nvSpPr>
          <p:cNvPr id="30735" name="AutoShape 57"/>
          <p:cNvSpPr>
            <a:spLocks noChangeArrowheads="1"/>
          </p:cNvSpPr>
          <p:nvPr/>
        </p:nvSpPr>
        <p:spPr bwMode="auto">
          <a:xfrm>
            <a:off x="2749550" y="5187950"/>
            <a:ext cx="1663700" cy="977900"/>
          </a:xfrm>
          <a:prstGeom prst="roundRect">
            <a:avLst>
              <a:gd name="adj" fmla="val 12495"/>
            </a:avLst>
          </a:prstGeom>
          <a:solidFill>
            <a:srgbClr val="00FF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400" b="1"/>
              <a:t>low</a:t>
            </a:r>
          </a:p>
          <a:p>
            <a:pPr algn="ctr"/>
            <a:r>
              <a:rPr lang="en-US" sz="2400" b="1"/>
              <a:t>variability</a:t>
            </a:r>
          </a:p>
        </p:txBody>
      </p:sp>
      <p:sp>
        <p:nvSpPr>
          <p:cNvPr id="30736" name="AutoShape 58"/>
          <p:cNvSpPr>
            <a:spLocks noChangeArrowheads="1"/>
          </p:cNvSpPr>
          <p:nvPr/>
        </p:nvSpPr>
        <p:spPr bwMode="auto">
          <a:xfrm>
            <a:off x="7169150" y="1454150"/>
            <a:ext cx="3111500" cy="1206500"/>
          </a:xfrm>
          <a:prstGeom prst="roundRect">
            <a:avLst>
              <a:gd name="adj" fmla="val 12495"/>
            </a:avLst>
          </a:prstGeom>
          <a:solidFill>
            <a:srgbClr val="00279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/>
            <a:r>
              <a:rPr lang="en-US" sz="2400" b="1"/>
              <a:t>The mean difference</a:t>
            </a:r>
          </a:p>
          <a:p>
            <a:pPr algn="ctr"/>
            <a:r>
              <a:rPr lang="en-US" sz="2400" b="1"/>
              <a:t>is the </a:t>
            </a:r>
            <a:r>
              <a:rPr lang="en-US" sz="2400" b="1" i="1"/>
              <a:t>same</a:t>
            </a:r>
            <a:r>
              <a:rPr lang="en-US" sz="2400" b="1"/>
              <a:t> for all</a:t>
            </a:r>
          </a:p>
          <a:p>
            <a:pPr algn="ctr"/>
            <a:r>
              <a:rPr lang="en-US" sz="2400" b="1"/>
              <a:t>three cases</a:t>
            </a:r>
          </a:p>
        </p:txBody>
      </p:sp>
      <p:grpSp>
        <p:nvGrpSpPr>
          <p:cNvPr id="30737" name="Group 59"/>
          <p:cNvGrpSpPr>
            <a:grpSpLocks/>
          </p:cNvGrpSpPr>
          <p:nvPr/>
        </p:nvGrpSpPr>
        <p:grpSpPr bwMode="auto">
          <a:xfrm>
            <a:off x="3429001" y="3354388"/>
            <a:ext cx="6149975" cy="1136650"/>
            <a:chOff x="1200" y="2113"/>
            <a:chExt cx="3874" cy="716"/>
          </a:xfrm>
        </p:grpSpPr>
        <p:sp>
          <p:nvSpPr>
            <p:cNvPr id="30739" name="Freeform 60"/>
            <p:cNvSpPr>
              <a:spLocks/>
            </p:cNvSpPr>
            <p:nvPr/>
          </p:nvSpPr>
          <p:spPr bwMode="auto">
            <a:xfrm>
              <a:off x="1200" y="2314"/>
              <a:ext cx="1439" cy="515"/>
            </a:xfrm>
            <a:custGeom>
              <a:avLst/>
              <a:gdLst>
                <a:gd name="T0" fmla="*/ 156 w 1439"/>
                <a:gd name="T1" fmla="*/ 507 h 515"/>
                <a:gd name="T2" fmla="*/ 470 w 1439"/>
                <a:gd name="T3" fmla="*/ 484 h 515"/>
                <a:gd name="T4" fmla="*/ 541 w 1439"/>
                <a:gd name="T5" fmla="*/ 473 h 515"/>
                <a:gd name="T6" fmla="*/ 611 w 1439"/>
                <a:gd name="T7" fmla="*/ 458 h 515"/>
                <a:gd name="T8" fmla="*/ 639 w 1439"/>
                <a:gd name="T9" fmla="*/ 454 h 515"/>
                <a:gd name="T10" fmla="*/ 669 w 1439"/>
                <a:gd name="T11" fmla="*/ 443 h 515"/>
                <a:gd name="T12" fmla="*/ 697 w 1439"/>
                <a:gd name="T13" fmla="*/ 436 h 515"/>
                <a:gd name="T14" fmla="*/ 725 w 1439"/>
                <a:gd name="T15" fmla="*/ 428 h 515"/>
                <a:gd name="T16" fmla="*/ 754 w 1439"/>
                <a:gd name="T17" fmla="*/ 421 h 515"/>
                <a:gd name="T18" fmla="*/ 782 w 1439"/>
                <a:gd name="T19" fmla="*/ 410 h 515"/>
                <a:gd name="T20" fmla="*/ 840 w 1439"/>
                <a:gd name="T21" fmla="*/ 391 h 515"/>
                <a:gd name="T22" fmla="*/ 883 w 1439"/>
                <a:gd name="T23" fmla="*/ 369 h 515"/>
                <a:gd name="T24" fmla="*/ 896 w 1439"/>
                <a:gd name="T25" fmla="*/ 365 h 515"/>
                <a:gd name="T26" fmla="*/ 910 w 1439"/>
                <a:gd name="T27" fmla="*/ 354 h 515"/>
                <a:gd name="T28" fmla="*/ 953 w 1439"/>
                <a:gd name="T29" fmla="*/ 335 h 515"/>
                <a:gd name="T30" fmla="*/ 968 w 1439"/>
                <a:gd name="T31" fmla="*/ 328 h 515"/>
                <a:gd name="T32" fmla="*/ 981 w 1439"/>
                <a:gd name="T33" fmla="*/ 317 h 515"/>
                <a:gd name="T34" fmla="*/ 996 w 1439"/>
                <a:gd name="T35" fmla="*/ 309 h 515"/>
                <a:gd name="T36" fmla="*/ 1024 w 1439"/>
                <a:gd name="T37" fmla="*/ 298 h 515"/>
                <a:gd name="T38" fmla="*/ 1039 w 1439"/>
                <a:gd name="T39" fmla="*/ 287 h 515"/>
                <a:gd name="T40" fmla="*/ 1053 w 1439"/>
                <a:gd name="T41" fmla="*/ 283 h 515"/>
                <a:gd name="T42" fmla="*/ 1053 w 1439"/>
                <a:gd name="T43" fmla="*/ 276 h 515"/>
                <a:gd name="T44" fmla="*/ 1067 w 1439"/>
                <a:gd name="T45" fmla="*/ 264 h 515"/>
                <a:gd name="T46" fmla="*/ 1081 w 1439"/>
                <a:gd name="T47" fmla="*/ 257 h 515"/>
                <a:gd name="T48" fmla="*/ 1096 w 1439"/>
                <a:gd name="T49" fmla="*/ 253 h 515"/>
                <a:gd name="T50" fmla="*/ 1109 w 1439"/>
                <a:gd name="T51" fmla="*/ 239 h 515"/>
                <a:gd name="T52" fmla="*/ 1124 w 1439"/>
                <a:gd name="T53" fmla="*/ 231 h 515"/>
                <a:gd name="T54" fmla="*/ 1139 w 1439"/>
                <a:gd name="T55" fmla="*/ 224 h 515"/>
                <a:gd name="T56" fmla="*/ 1152 w 1439"/>
                <a:gd name="T57" fmla="*/ 212 h 515"/>
                <a:gd name="T58" fmla="*/ 1167 w 1439"/>
                <a:gd name="T59" fmla="*/ 205 h 515"/>
                <a:gd name="T60" fmla="*/ 1182 w 1439"/>
                <a:gd name="T61" fmla="*/ 194 h 515"/>
                <a:gd name="T62" fmla="*/ 1195 w 1439"/>
                <a:gd name="T63" fmla="*/ 186 h 515"/>
                <a:gd name="T64" fmla="*/ 1195 w 1439"/>
                <a:gd name="T65" fmla="*/ 179 h 515"/>
                <a:gd name="T66" fmla="*/ 1210 w 1439"/>
                <a:gd name="T67" fmla="*/ 168 h 515"/>
                <a:gd name="T68" fmla="*/ 1224 w 1439"/>
                <a:gd name="T69" fmla="*/ 164 h 515"/>
                <a:gd name="T70" fmla="*/ 1238 w 1439"/>
                <a:gd name="T71" fmla="*/ 157 h 515"/>
                <a:gd name="T72" fmla="*/ 1252 w 1439"/>
                <a:gd name="T73" fmla="*/ 145 h 515"/>
                <a:gd name="T74" fmla="*/ 1252 w 1439"/>
                <a:gd name="T75" fmla="*/ 138 h 515"/>
                <a:gd name="T76" fmla="*/ 1267 w 1439"/>
                <a:gd name="T77" fmla="*/ 130 h 515"/>
                <a:gd name="T78" fmla="*/ 1280 w 1439"/>
                <a:gd name="T79" fmla="*/ 123 h 515"/>
                <a:gd name="T80" fmla="*/ 1280 w 1439"/>
                <a:gd name="T81" fmla="*/ 115 h 515"/>
                <a:gd name="T82" fmla="*/ 1295 w 1439"/>
                <a:gd name="T83" fmla="*/ 108 h 515"/>
                <a:gd name="T84" fmla="*/ 1310 w 1439"/>
                <a:gd name="T85" fmla="*/ 104 h 515"/>
                <a:gd name="T86" fmla="*/ 1310 w 1439"/>
                <a:gd name="T87" fmla="*/ 97 h 515"/>
                <a:gd name="T88" fmla="*/ 1323 w 1439"/>
                <a:gd name="T89" fmla="*/ 89 h 515"/>
                <a:gd name="T90" fmla="*/ 1323 w 1439"/>
                <a:gd name="T91" fmla="*/ 82 h 515"/>
                <a:gd name="T92" fmla="*/ 1338 w 1439"/>
                <a:gd name="T93" fmla="*/ 78 h 515"/>
                <a:gd name="T94" fmla="*/ 1338 w 1439"/>
                <a:gd name="T95" fmla="*/ 71 h 515"/>
                <a:gd name="T96" fmla="*/ 1353 w 1439"/>
                <a:gd name="T97" fmla="*/ 67 h 515"/>
                <a:gd name="T98" fmla="*/ 1366 w 1439"/>
                <a:gd name="T99" fmla="*/ 60 h 515"/>
                <a:gd name="T100" fmla="*/ 1380 w 1439"/>
                <a:gd name="T101" fmla="*/ 45 h 515"/>
                <a:gd name="T102" fmla="*/ 1395 w 1439"/>
                <a:gd name="T103" fmla="*/ 37 h 515"/>
                <a:gd name="T104" fmla="*/ 1408 w 1439"/>
                <a:gd name="T105" fmla="*/ 22 h 515"/>
                <a:gd name="T106" fmla="*/ 1423 w 1439"/>
                <a:gd name="T107" fmla="*/ 19 h 515"/>
                <a:gd name="T108" fmla="*/ 1423 w 1439"/>
                <a:gd name="T109" fmla="*/ 11 h 515"/>
                <a:gd name="T110" fmla="*/ 1438 w 1439"/>
                <a:gd name="T111" fmla="*/ 8 h 515"/>
                <a:gd name="T112" fmla="*/ 1438 w 1439"/>
                <a:gd name="T113" fmla="*/ 0 h 51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39"/>
                <a:gd name="T172" fmla="*/ 0 h 515"/>
                <a:gd name="T173" fmla="*/ 1439 w 1439"/>
                <a:gd name="T174" fmla="*/ 515 h 51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39" h="515">
                  <a:moveTo>
                    <a:pt x="0" y="514"/>
                  </a:moveTo>
                  <a:lnTo>
                    <a:pt x="156" y="507"/>
                  </a:lnTo>
                  <a:lnTo>
                    <a:pt x="413" y="492"/>
                  </a:lnTo>
                  <a:lnTo>
                    <a:pt x="470" y="484"/>
                  </a:lnTo>
                  <a:lnTo>
                    <a:pt x="511" y="477"/>
                  </a:lnTo>
                  <a:lnTo>
                    <a:pt x="541" y="473"/>
                  </a:lnTo>
                  <a:lnTo>
                    <a:pt x="554" y="469"/>
                  </a:lnTo>
                  <a:lnTo>
                    <a:pt x="611" y="458"/>
                  </a:lnTo>
                  <a:lnTo>
                    <a:pt x="626" y="454"/>
                  </a:lnTo>
                  <a:lnTo>
                    <a:pt x="639" y="454"/>
                  </a:lnTo>
                  <a:lnTo>
                    <a:pt x="639" y="451"/>
                  </a:lnTo>
                  <a:lnTo>
                    <a:pt x="669" y="443"/>
                  </a:lnTo>
                  <a:lnTo>
                    <a:pt x="682" y="443"/>
                  </a:lnTo>
                  <a:lnTo>
                    <a:pt x="697" y="436"/>
                  </a:lnTo>
                  <a:lnTo>
                    <a:pt x="712" y="432"/>
                  </a:lnTo>
                  <a:lnTo>
                    <a:pt x="725" y="428"/>
                  </a:lnTo>
                  <a:lnTo>
                    <a:pt x="740" y="425"/>
                  </a:lnTo>
                  <a:lnTo>
                    <a:pt x="754" y="421"/>
                  </a:lnTo>
                  <a:lnTo>
                    <a:pt x="767" y="417"/>
                  </a:lnTo>
                  <a:lnTo>
                    <a:pt x="782" y="410"/>
                  </a:lnTo>
                  <a:lnTo>
                    <a:pt x="797" y="406"/>
                  </a:lnTo>
                  <a:lnTo>
                    <a:pt x="840" y="391"/>
                  </a:lnTo>
                  <a:lnTo>
                    <a:pt x="853" y="384"/>
                  </a:lnTo>
                  <a:lnTo>
                    <a:pt x="883" y="369"/>
                  </a:lnTo>
                  <a:lnTo>
                    <a:pt x="883" y="365"/>
                  </a:lnTo>
                  <a:lnTo>
                    <a:pt x="896" y="365"/>
                  </a:lnTo>
                  <a:lnTo>
                    <a:pt x="896" y="361"/>
                  </a:lnTo>
                  <a:lnTo>
                    <a:pt x="910" y="354"/>
                  </a:lnTo>
                  <a:lnTo>
                    <a:pt x="953" y="339"/>
                  </a:lnTo>
                  <a:lnTo>
                    <a:pt x="953" y="335"/>
                  </a:lnTo>
                  <a:lnTo>
                    <a:pt x="953" y="332"/>
                  </a:lnTo>
                  <a:lnTo>
                    <a:pt x="968" y="328"/>
                  </a:lnTo>
                  <a:lnTo>
                    <a:pt x="981" y="320"/>
                  </a:lnTo>
                  <a:lnTo>
                    <a:pt x="981" y="317"/>
                  </a:lnTo>
                  <a:lnTo>
                    <a:pt x="996" y="313"/>
                  </a:lnTo>
                  <a:lnTo>
                    <a:pt x="996" y="309"/>
                  </a:lnTo>
                  <a:lnTo>
                    <a:pt x="1011" y="305"/>
                  </a:lnTo>
                  <a:lnTo>
                    <a:pt x="1024" y="298"/>
                  </a:lnTo>
                  <a:lnTo>
                    <a:pt x="1024" y="290"/>
                  </a:lnTo>
                  <a:lnTo>
                    <a:pt x="1039" y="287"/>
                  </a:lnTo>
                  <a:lnTo>
                    <a:pt x="1039" y="283"/>
                  </a:lnTo>
                  <a:lnTo>
                    <a:pt x="1053" y="283"/>
                  </a:lnTo>
                  <a:lnTo>
                    <a:pt x="1053" y="279"/>
                  </a:lnTo>
                  <a:lnTo>
                    <a:pt x="1053" y="276"/>
                  </a:lnTo>
                  <a:lnTo>
                    <a:pt x="1067" y="268"/>
                  </a:lnTo>
                  <a:lnTo>
                    <a:pt x="1067" y="264"/>
                  </a:lnTo>
                  <a:lnTo>
                    <a:pt x="1081" y="261"/>
                  </a:lnTo>
                  <a:lnTo>
                    <a:pt x="1081" y="257"/>
                  </a:lnTo>
                  <a:lnTo>
                    <a:pt x="1096" y="257"/>
                  </a:lnTo>
                  <a:lnTo>
                    <a:pt x="1096" y="253"/>
                  </a:lnTo>
                  <a:lnTo>
                    <a:pt x="1096" y="250"/>
                  </a:lnTo>
                  <a:lnTo>
                    <a:pt x="1109" y="239"/>
                  </a:lnTo>
                  <a:lnTo>
                    <a:pt x="1124" y="235"/>
                  </a:lnTo>
                  <a:lnTo>
                    <a:pt x="1124" y="231"/>
                  </a:lnTo>
                  <a:lnTo>
                    <a:pt x="1124" y="227"/>
                  </a:lnTo>
                  <a:lnTo>
                    <a:pt x="1139" y="224"/>
                  </a:lnTo>
                  <a:lnTo>
                    <a:pt x="1152" y="216"/>
                  </a:lnTo>
                  <a:lnTo>
                    <a:pt x="1152" y="212"/>
                  </a:lnTo>
                  <a:lnTo>
                    <a:pt x="1152" y="209"/>
                  </a:lnTo>
                  <a:lnTo>
                    <a:pt x="1167" y="205"/>
                  </a:lnTo>
                  <a:lnTo>
                    <a:pt x="1167" y="201"/>
                  </a:lnTo>
                  <a:lnTo>
                    <a:pt x="1182" y="194"/>
                  </a:lnTo>
                  <a:lnTo>
                    <a:pt x="1182" y="190"/>
                  </a:lnTo>
                  <a:lnTo>
                    <a:pt x="1195" y="186"/>
                  </a:lnTo>
                  <a:lnTo>
                    <a:pt x="1195" y="183"/>
                  </a:lnTo>
                  <a:lnTo>
                    <a:pt x="1195" y="179"/>
                  </a:lnTo>
                  <a:lnTo>
                    <a:pt x="1210" y="171"/>
                  </a:lnTo>
                  <a:lnTo>
                    <a:pt x="1210" y="168"/>
                  </a:lnTo>
                  <a:lnTo>
                    <a:pt x="1224" y="168"/>
                  </a:lnTo>
                  <a:lnTo>
                    <a:pt x="1224" y="164"/>
                  </a:lnTo>
                  <a:lnTo>
                    <a:pt x="1224" y="160"/>
                  </a:lnTo>
                  <a:lnTo>
                    <a:pt x="1238" y="157"/>
                  </a:lnTo>
                  <a:lnTo>
                    <a:pt x="1238" y="153"/>
                  </a:lnTo>
                  <a:lnTo>
                    <a:pt x="1252" y="145"/>
                  </a:lnTo>
                  <a:lnTo>
                    <a:pt x="1252" y="142"/>
                  </a:lnTo>
                  <a:lnTo>
                    <a:pt x="1252" y="138"/>
                  </a:lnTo>
                  <a:lnTo>
                    <a:pt x="1267" y="134"/>
                  </a:lnTo>
                  <a:lnTo>
                    <a:pt x="1267" y="130"/>
                  </a:lnTo>
                  <a:lnTo>
                    <a:pt x="1267" y="127"/>
                  </a:lnTo>
                  <a:lnTo>
                    <a:pt x="1280" y="123"/>
                  </a:lnTo>
                  <a:lnTo>
                    <a:pt x="1280" y="119"/>
                  </a:lnTo>
                  <a:lnTo>
                    <a:pt x="1280" y="115"/>
                  </a:lnTo>
                  <a:lnTo>
                    <a:pt x="1295" y="112"/>
                  </a:lnTo>
                  <a:lnTo>
                    <a:pt x="1295" y="108"/>
                  </a:lnTo>
                  <a:lnTo>
                    <a:pt x="1295" y="104"/>
                  </a:lnTo>
                  <a:lnTo>
                    <a:pt x="1310" y="104"/>
                  </a:lnTo>
                  <a:lnTo>
                    <a:pt x="1310" y="101"/>
                  </a:lnTo>
                  <a:lnTo>
                    <a:pt x="1310" y="97"/>
                  </a:lnTo>
                  <a:lnTo>
                    <a:pt x="1323" y="93"/>
                  </a:lnTo>
                  <a:lnTo>
                    <a:pt x="1323" y="89"/>
                  </a:lnTo>
                  <a:lnTo>
                    <a:pt x="1323" y="86"/>
                  </a:lnTo>
                  <a:lnTo>
                    <a:pt x="1323" y="82"/>
                  </a:lnTo>
                  <a:lnTo>
                    <a:pt x="1338" y="82"/>
                  </a:lnTo>
                  <a:lnTo>
                    <a:pt x="1338" y="78"/>
                  </a:lnTo>
                  <a:lnTo>
                    <a:pt x="1338" y="75"/>
                  </a:lnTo>
                  <a:lnTo>
                    <a:pt x="1338" y="71"/>
                  </a:lnTo>
                  <a:lnTo>
                    <a:pt x="1353" y="71"/>
                  </a:lnTo>
                  <a:lnTo>
                    <a:pt x="1353" y="67"/>
                  </a:lnTo>
                  <a:lnTo>
                    <a:pt x="1353" y="63"/>
                  </a:lnTo>
                  <a:lnTo>
                    <a:pt x="1366" y="60"/>
                  </a:lnTo>
                  <a:lnTo>
                    <a:pt x="1366" y="56"/>
                  </a:lnTo>
                  <a:lnTo>
                    <a:pt x="1380" y="45"/>
                  </a:lnTo>
                  <a:lnTo>
                    <a:pt x="1380" y="41"/>
                  </a:lnTo>
                  <a:lnTo>
                    <a:pt x="1395" y="37"/>
                  </a:lnTo>
                  <a:lnTo>
                    <a:pt x="1395" y="33"/>
                  </a:lnTo>
                  <a:lnTo>
                    <a:pt x="1408" y="22"/>
                  </a:lnTo>
                  <a:lnTo>
                    <a:pt x="1408" y="19"/>
                  </a:lnTo>
                  <a:lnTo>
                    <a:pt x="1423" y="19"/>
                  </a:lnTo>
                  <a:lnTo>
                    <a:pt x="1423" y="15"/>
                  </a:lnTo>
                  <a:lnTo>
                    <a:pt x="1423" y="11"/>
                  </a:lnTo>
                  <a:lnTo>
                    <a:pt x="1423" y="8"/>
                  </a:lnTo>
                  <a:lnTo>
                    <a:pt x="1438" y="8"/>
                  </a:lnTo>
                  <a:lnTo>
                    <a:pt x="1438" y="4"/>
                  </a:lnTo>
                  <a:lnTo>
                    <a:pt x="1438" y="0"/>
                  </a:lnTo>
                </a:path>
              </a:pathLst>
            </a:custGeom>
            <a:noFill/>
            <a:ln w="50800" cap="rnd">
              <a:solidFill>
                <a:srgbClr val="0027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0" name="Freeform 61"/>
            <p:cNvSpPr>
              <a:spLocks/>
            </p:cNvSpPr>
            <p:nvPr/>
          </p:nvSpPr>
          <p:spPr bwMode="auto">
            <a:xfrm>
              <a:off x="2638" y="2135"/>
              <a:ext cx="326" cy="180"/>
            </a:xfrm>
            <a:custGeom>
              <a:avLst/>
              <a:gdLst>
                <a:gd name="T0" fmla="*/ 0 w 326"/>
                <a:gd name="T1" fmla="*/ 179 h 180"/>
                <a:gd name="T2" fmla="*/ 0 w 326"/>
                <a:gd name="T3" fmla="*/ 179 h 180"/>
                <a:gd name="T4" fmla="*/ 0 w 326"/>
                <a:gd name="T5" fmla="*/ 175 h 180"/>
                <a:gd name="T6" fmla="*/ 13 w 326"/>
                <a:gd name="T7" fmla="*/ 175 h 180"/>
                <a:gd name="T8" fmla="*/ 13 w 326"/>
                <a:gd name="T9" fmla="*/ 172 h 180"/>
                <a:gd name="T10" fmla="*/ 13 w 326"/>
                <a:gd name="T11" fmla="*/ 168 h 180"/>
                <a:gd name="T12" fmla="*/ 28 w 326"/>
                <a:gd name="T13" fmla="*/ 161 h 180"/>
                <a:gd name="T14" fmla="*/ 28 w 326"/>
                <a:gd name="T15" fmla="*/ 157 h 180"/>
                <a:gd name="T16" fmla="*/ 41 w 326"/>
                <a:gd name="T17" fmla="*/ 157 h 180"/>
                <a:gd name="T18" fmla="*/ 41 w 326"/>
                <a:gd name="T19" fmla="*/ 153 h 180"/>
                <a:gd name="T20" fmla="*/ 41 w 326"/>
                <a:gd name="T21" fmla="*/ 149 h 180"/>
                <a:gd name="T22" fmla="*/ 41 w 326"/>
                <a:gd name="T23" fmla="*/ 146 h 180"/>
                <a:gd name="T24" fmla="*/ 56 w 326"/>
                <a:gd name="T25" fmla="*/ 142 h 180"/>
                <a:gd name="T26" fmla="*/ 56 w 326"/>
                <a:gd name="T27" fmla="*/ 138 h 180"/>
                <a:gd name="T28" fmla="*/ 70 w 326"/>
                <a:gd name="T29" fmla="*/ 134 h 180"/>
                <a:gd name="T30" fmla="*/ 70 w 326"/>
                <a:gd name="T31" fmla="*/ 130 h 180"/>
                <a:gd name="T32" fmla="*/ 70 w 326"/>
                <a:gd name="T33" fmla="*/ 127 h 180"/>
                <a:gd name="T34" fmla="*/ 83 w 326"/>
                <a:gd name="T35" fmla="*/ 123 h 180"/>
                <a:gd name="T36" fmla="*/ 83 w 326"/>
                <a:gd name="T37" fmla="*/ 119 h 180"/>
                <a:gd name="T38" fmla="*/ 98 w 326"/>
                <a:gd name="T39" fmla="*/ 116 h 180"/>
                <a:gd name="T40" fmla="*/ 98 w 326"/>
                <a:gd name="T41" fmla="*/ 112 h 180"/>
                <a:gd name="T42" fmla="*/ 98 w 326"/>
                <a:gd name="T43" fmla="*/ 108 h 180"/>
                <a:gd name="T44" fmla="*/ 113 w 326"/>
                <a:gd name="T45" fmla="*/ 105 h 180"/>
                <a:gd name="T46" fmla="*/ 113 w 326"/>
                <a:gd name="T47" fmla="*/ 101 h 180"/>
                <a:gd name="T48" fmla="*/ 113 w 326"/>
                <a:gd name="T49" fmla="*/ 97 h 180"/>
                <a:gd name="T50" fmla="*/ 126 w 326"/>
                <a:gd name="T51" fmla="*/ 97 h 180"/>
                <a:gd name="T52" fmla="*/ 126 w 326"/>
                <a:gd name="T53" fmla="*/ 93 h 180"/>
                <a:gd name="T54" fmla="*/ 126 w 326"/>
                <a:gd name="T55" fmla="*/ 90 h 180"/>
                <a:gd name="T56" fmla="*/ 140 w 326"/>
                <a:gd name="T57" fmla="*/ 90 h 180"/>
                <a:gd name="T58" fmla="*/ 140 w 326"/>
                <a:gd name="T59" fmla="*/ 86 h 180"/>
                <a:gd name="T60" fmla="*/ 140 w 326"/>
                <a:gd name="T61" fmla="*/ 82 h 180"/>
                <a:gd name="T62" fmla="*/ 155 w 326"/>
                <a:gd name="T63" fmla="*/ 82 h 180"/>
                <a:gd name="T64" fmla="*/ 155 w 326"/>
                <a:gd name="T65" fmla="*/ 79 h 180"/>
                <a:gd name="T66" fmla="*/ 155 w 326"/>
                <a:gd name="T67" fmla="*/ 75 h 180"/>
                <a:gd name="T68" fmla="*/ 168 w 326"/>
                <a:gd name="T69" fmla="*/ 71 h 180"/>
                <a:gd name="T70" fmla="*/ 168 w 326"/>
                <a:gd name="T71" fmla="*/ 67 h 180"/>
                <a:gd name="T72" fmla="*/ 168 w 326"/>
                <a:gd name="T73" fmla="*/ 64 h 180"/>
                <a:gd name="T74" fmla="*/ 183 w 326"/>
                <a:gd name="T75" fmla="*/ 64 h 180"/>
                <a:gd name="T76" fmla="*/ 183 w 326"/>
                <a:gd name="T77" fmla="*/ 60 h 180"/>
                <a:gd name="T78" fmla="*/ 183 w 326"/>
                <a:gd name="T79" fmla="*/ 56 h 180"/>
                <a:gd name="T80" fmla="*/ 198 w 326"/>
                <a:gd name="T81" fmla="*/ 56 h 180"/>
                <a:gd name="T82" fmla="*/ 198 w 326"/>
                <a:gd name="T83" fmla="*/ 52 h 180"/>
                <a:gd name="T84" fmla="*/ 198 w 326"/>
                <a:gd name="T85" fmla="*/ 49 h 180"/>
                <a:gd name="T86" fmla="*/ 211 w 326"/>
                <a:gd name="T87" fmla="*/ 49 h 180"/>
                <a:gd name="T88" fmla="*/ 211 w 326"/>
                <a:gd name="T89" fmla="*/ 45 h 180"/>
                <a:gd name="T90" fmla="*/ 211 w 326"/>
                <a:gd name="T91" fmla="*/ 41 h 180"/>
                <a:gd name="T92" fmla="*/ 225 w 326"/>
                <a:gd name="T93" fmla="*/ 41 h 180"/>
                <a:gd name="T94" fmla="*/ 225 w 326"/>
                <a:gd name="T95" fmla="*/ 37 h 180"/>
                <a:gd name="T96" fmla="*/ 240 w 326"/>
                <a:gd name="T97" fmla="*/ 34 h 180"/>
                <a:gd name="T98" fmla="*/ 240 w 326"/>
                <a:gd name="T99" fmla="*/ 30 h 180"/>
                <a:gd name="T100" fmla="*/ 253 w 326"/>
                <a:gd name="T101" fmla="*/ 30 h 180"/>
                <a:gd name="T102" fmla="*/ 253 w 326"/>
                <a:gd name="T103" fmla="*/ 26 h 180"/>
                <a:gd name="T104" fmla="*/ 253 w 326"/>
                <a:gd name="T105" fmla="*/ 23 h 180"/>
                <a:gd name="T106" fmla="*/ 268 w 326"/>
                <a:gd name="T107" fmla="*/ 23 h 180"/>
                <a:gd name="T108" fmla="*/ 268 w 326"/>
                <a:gd name="T109" fmla="*/ 19 h 180"/>
                <a:gd name="T110" fmla="*/ 283 w 326"/>
                <a:gd name="T111" fmla="*/ 15 h 180"/>
                <a:gd name="T112" fmla="*/ 283 w 326"/>
                <a:gd name="T113" fmla="*/ 12 h 180"/>
                <a:gd name="T114" fmla="*/ 296 w 326"/>
                <a:gd name="T115" fmla="*/ 12 h 180"/>
                <a:gd name="T116" fmla="*/ 296 w 326"/>
                <a:gd name="T117" fmla="*/ 8 h 180"/>
                <a:gd name="T118" fmla="*/ 310 w 326"/>
                <a:gd name="T119" fmla="*/ 8 h 180"/>
                <a:gd name="T120" fmla="*/ 310 w 326"/>
                <a:gd name="T121" fmla="*/ 4 h 180"/>
                <a:gd name="T122" fmla="*/ 325 w 326"/>
                <a:gd name="T123" fmla="*/ 0 h 18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326"/>
                <a:gd name="T187" fmla="*/ 0 h 180"/>
                <a:gd name="T188" fmla="*/ 326 w 326"/>
                <a:gd name="T189" fmla="*/ 180 h 18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326" h="180">
                  <a:moveTo>
                    <a:pt x="0" y="179"/>
                  </a:moveTo>
                  <a:lnTo>
                    <a:pt x="0" y="179"/>
                  </a:lnTo>
                  <a:lnTo>
                    <a:pt x="0" y="175"/>
                  </a:lnTo>
                  <a:lnTo>
                    <a:pt x="13" y="175"/>
                  </a:lnTo>
                  <a:lnTo>
                    <a:pt x="13" y="172"/>
                  </a:lnTo>
                  <a:lnTo>
                    <a:pt x="13" y="168"/>
                  </a:lnTo>
                  <a:lnTo>
                    <a:pt x="28" y="161"/>
                  </a:lnTo>
                  <a:lnTo>
                    <a:pt x="28" y="157"/>
                  </a:lnTo>
                  <a:lnTo>
                    <a:pt x="41" y="157"/>
                  </a:lnTo>
                  <a:lnTo>
                    <a:pt x="41" y="153"/>
                  </a:lnTo>
                  <a:lnTo>
                    <a:pt x="41" y="149"/>
                  </a:lnTo>
                  <a:lnTo>
                    <a:pt x="41" y="146"/>
                  </a:lnTo>
                  <a:lnTo>
                    <a:pt x="56" y="142"/>
                  </a:lnTo>
                  <a:lnTo>
                    <a:pt x="56" y="138"/>
                  </a:lnTo>
                  <a:lnTo>
                    <a:pt x="70" y="134"/>
                  </a:lnTo>
                  <a:lnTo>
                    <a:pt x="70" y="130"/>
                  </a:lnTo>
                  <a:lnTo>
                    <a:pt x="70" y="127"/>
                  </a:lnTo>
                  <a:lnTo>
                    <a:pt x="83" y="123"/>
                  </a:lnTo>
                  <a:lnTo>
                    <a:pt x="83" y="119"/>
                  </a:lnTo>
                  <a:lnTo>
                    <a:pt x="98" y="116"/>
                  </a:lnTo>
                  <a:lnTo>
                    <a:pt x="98" y="112"/>
                  </a:lnTo>
                  <a:lnTo>
                    <a:pt x="98" y="108"/>
                  </a:lnTo>
                  <a:lnTo>
                    <a:pt x="113" y="105"/>
                  </a:lnTo>
                  <a:lnTo>
                    <a:pt x="113" y="101"/>
                  </a:lnTo>
                  <a:lnTo>
                    <a:pt x="113" y="97"/>
                  </a:lnTo>
                  <a:lnTo>
                    <a:pt x="126" y="97"/>
                  </a:lnTo>
                  <a:lnTo>
                    <a:pt x="126" y="93"/>
                  </a:lnTo>
                  <a:lnTo>
                    <a:pt x="126" y="90"/>
                  </a:lnTo>
                  <a:lnTo>
                    <a:pt x="140" y="90"/>
                  </a:lnTo>
                  <a:lnTo>
                    <a:pt x="140" y="86"/>
                  </a:lnTo>
                  <a:lnTo>
                    <a:pt x="140" y="82"/>
                  </a:lnTo>
                  <a:lnTo>
                    <a:pt x="155" y="82"/>
                  </a:lnTo>
                  <a:lnTo>
                    <a:pt x="155" y="79"/>
                  </a:lnTo>
                  <a:lnTo>
                    <a:pt x="155" y="75"/>
                  </a:lnTo>
                  <a:lnTo>
                    <a:pt x="168" y="71"/>
                  </a:lnTo>
                  <a:lnTo>
                    <a:pt x="168" y="67"/>
                  </a:lnTo>
                  <a:lnTo>
                    <a:pt x="168" y="64"/>
                  </a:lnTo>
                  <a:lnTo>
                    <a:pt x="183" y="64"/>
                  </a:lnTo>
                  <a:lnTo>
                    <a:pt x="183" y="60"/>
                  </a:lnTo>
                  <a:lnTo>
                    <a:pt x="183" y="56"/>
                  </a:lnTo>
                  <a:lnTo>
                    <a:pt x="198" y="56"/>
                  </a:lnTo>
                  <a:lnTo>
                    <a:pt x="198" y="52"/>
                  </a:lnTo>
                  <a:lnTo>
                    <a:pt x="198" y="49"/>
                  </a:lnTo>
                  <a:lnTo>
                    <a:pt x="211" y="49"/>
                  </a:lnTo>
                  <a:lnTo>
                    <a:pt x="211" y="45"/>
                  </a:lnTo>
                  <a:lnTo>
                    <a:pt x="211" y="41"/>
                  </a:lnTo>
                  <a:lnTo>
                    <a:pt x="225" y="41"/>
                  </a:lnTo>
                  <a:lnTo>
                    <a:pt x="225" y="37"/>
                  </a:lnTo>
                  <a:lnTo>
                    <a:pt x="240" y="34"/>
                  </a:lnTo>
                  <a:lnTo>
                    <a:pt x="240" y="30"/>
                  </a:lnTo>
                  <a:lnTo>
                    <a:pt x="253" y="30"/>
                  </a:lnTo>
                  <a:lnTo>
                    <a:pt x="253" y="26"/>
                  </a:lnTo>
                  <a:lnTo>
                    <a:pt x="253" y="23"/>
                  </a:lnTo>
                  <a:lnTo>
                    <a:pt x="268" y="23"/>
                  </a:lnTo>
                  <a:lnTo>
                    <a:pt x="268" y="19"/>
                  </a:lnTo>
                  <a:lnTo>
                    <a:pt x="283" y="15"/>
                  </a:lnTo>
                  <a:lnTo>
                    <a:pt x="283" y="12"/>
                  </a:lnTo>
                  <a:lnTo>
                    <a:pt x="296" y="12"/>
                  </a:lnTo>
                  <a:lnTo>
                    <a:pt x="296" y="8"/>
                  </a:lnTo>
                  <a:lnTo>
                    <a:pt x="310" y="8"/>
                  </a:lnTo>
                  <a:lnTo>
                    <a:pt x="310" y="4"/>
                  </a:lnTo>
                  <a:lnTo>
                    <a:pt x="325" y="0"/>
                  </a:lnTo>
                </a:path>
              </a:pathLst>
            </a:custGeom>
            <a:noFill/>
            <a:ln w="50800" cap="rnd">
              <a:solidFill>
                <a:srgbClr val="0027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Freeform 62"/>
            <p:cNvSpPr>
              <a:spLocks/>
            </p:cNvSpPr>
            <p:nvPr/>
          </p:nvSpPr>
          <p:spPr bwMode="auto">
            <a:xfrm>
              <a:off x="2963" y="2113"/>
              <a:ext cx="244" cy="23"/>
            </a:xfrm>
            <a:custGeom>
              <a:avLst/>
              <a:gdLst>
                <a:gd name="T0" fmla="*/ 0 w 244"/>
                <a:gd name="T1" fmla="*/ 22 h 23"/>
                <a:gd name="T2" fmla="*/ 0 w 244"/>
                <a:gd name="T3" fmla="*/ 22 h 23"/>
                <a:gd name="T4" fmla="*/ 0 w 244"/>
                <a:gd name="T5" fmla="*/ 19 h 23"/>
                <a:gd name="T6" fmla="*/ 13 w 244"/>
                <a:gd name="T7" fmla="*/ 19 h 23"/>
                <a:gd name="T8" fmla="*/ 13 w 244"/>
                <a:gd name="T9" fmla="*/ 15 h 23"/>
                <a:gd name="T10" fmla="*/ 28 w 244"/>
                <a:gd name="T11" fmla="*/ 15 h 23"/>
                <a:gd name="T12" fmla="*/ 28 w 244"/>
                <a:gd name="T13" fmla="*/ 11 h 23"/>
                <a:gd name="T14" fmla="*/ 43 w 244"/>
                <a:gd name="T15" fmla="*/ 11 h 23"/>
                <a:gd name="T16" fmla="*/ 56 w 244"/>
                <a:gd name="T17" fmla="*/ 8 h 23"/>
                <a:gd name="T18" fmla="*/ 71 w 244"/>
                <a:gd name="T19" fmla="*/ 8 h 23"/>
                <a:gd name="T20" fmla="*/ 71 w 244"/>
                <a:gd name="T21" fmla="*/ 4 h 23"/>
                <a:gd name="T22" fmla="*/ 86 w 244"/>
                <a:gd name="T23" fmla="*/ 4 h 23"/>
                <a:gd name="T24" fmla="*/ 99 w 244"/>
                <a:gd name="T25" fmla="*/ 4 h 23"/>
                <a:gd name="T26" fmla="*/ 99 w 244"/>
                <a:gd name="T27" fmla="*/ 0 h 23"/>
                <a:gd name="T28" fmla="*/ 114 w 244"/>
                <a:gd name="T29" fmla="*/ 0 h 23"/>
                <a:gd name="T30" fmla="*/ 129 w 244"/>
                <a:gd name="T31" fmla="*/ 0 h 23"/>
                <a:gd name="T32" fmla="*/ 142 w 244"/>
                <a:gd name="T33" fmla="*/ 0 h 23"/>
                <a:gd name="T34" fmla="*/ 157 w 244"/>
                <a:gd name="T35" fmla="*/ 0 h 23"/>
                <a:gd name="T36" fmla="*/ 172 w 244"/>
                <a:gd name="T37" fmla="*/ 0 h 23"/>
                <a:gd name="T38" fmla="*/ 185 w 244"/>
                <a:gd name="T39" fmla="*/ 0 h 23"/>
                <a:gd name="T40" fmla="*/ 185 w 244"/>
                <a:gd name="T41" fmla="*/ 4 h 23"/>
                <a:gd name="T42" fmla="*/ 200 w 244"/>
                <a:gd name="T43" fmla="*/ 4 h 23"/>
                <a:gd name="T44" fmla="*/ 215 w 244"/>
                <a:gd name="T45" fmla="*/ 4 h 23"/>
                <a:gd name="T46" fmla="*/ 215 w 244"/>
                <a:gd name="T47" fmla="*/ 8 h 23"/>
                <a:gd name="T48" fmla="*/ 228 w 244"/>
                <a:gd name="T49" fmla="*/ 8 h 23"/>
                <a:gd name="T50" fmla="*/ 228 w 244"/>
                <a:gd name="T51" fmla="*/ 11 h 23"/>
                <a:gd name="T52" fmla="*/ 243 w 244"/>
                <a:gd name="T53" fmla="*/ 11 h 2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44"/>
                <a:gd name="T82" fmla="*/ 0 h 23"/>
                <a:gd name="T83" fmla="*/ 244 w 244"/>
                <a:gd name="T84" fmla="*/ 23 h 23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44" h="23">
                  <a:moveTo>
                    <a:pt x="0" y="22"/>
                  </a:moveTo>
                  <a:lnTo>
                    <a:pt x="0" y="22"/>
                  </a:lnTo>
                  <a:lnTo>
                    <a:pt x="0" y="19"/>
                  </a:lnTo>
                  <a:lnTo>
                    <a:pt x="13" y="19"/>
                  </a:lnTo>
                  <a:lnTo>
                    <a:pt x="13" y="15"/>
                  </a:lnTo>
                  <a:lnTo>
                    <a:pt x="28" y="15"/>
                  </a:lnTo>
                  <a:lnTo>
                    <a:pt x="28" y="11"/>
                  </a:lnTo>
                  <a:lnTo>
                    <a:pt x="43" y="11"/>
                  </a:lnTo>
                  <a:lnTo>
                    <a:pt x="56" y="8"/>
                  </a:lnTo>
                  <a:lnTo>
                    <a:pt x="71" y="8"/>
                  </a:lnTo>
                  <a:lnTo>
                    <a:pt x="71" y="4"/>
                  </a:lnTo>
                  <a:lnTo>
                    <a:pt x="86" y="4"/>
                  </a:lnTo>
                  <a:lnTo>
                    <a:pt x="99" y="4"/>
                  </a:lnTo>
                  <a:lnTo>
                    <a:pt x="99" y="0"/>
                  </a:lnTo>
                  <a:lnTo>
                    <a:pt x="114" y="0"/>
                  </a:lnTo>
                  <a:lnTo>
                    <a:pt x="129" y="0"/>
                  </a:lnTo>
                  <a:lnTo>
                    <a:pt x="142" y="0"/>
                  </a:lnTo>
                  <a:lnTo>
                    <a:pt x="157" y="0"/>
                  </a:lnTo>
                  <a:lnTo>
                    <a:pt x="172" y="0"/>
                  </a:lnTo>
                  <a:lnTo>
                    <a:pt x="185" y="0"/>
                  </a:lnTo>
                  <a:lnTo>
                    <a:pt x="185" y="4"/>
                  </a:lnTo>
                  <a:lnTo>
                    <a:pt x="200" y="4"/>
                  </a:lnTo>
                  <a:lnTo>
                    <a:pt x="215" y="4"/>
                  </a:lnTo>
                  <a:lnTo>
                    <a:pt x="215" y="8"/>
                  </a:lnTo>
                  <a:lnTo>
                    <a:pt x="228" y="8"/>
                  </a:lnTo>
                  <a:lnTo>
                    <a:pt x="228" y="11"/>
                  </a:lnTo>
                  <a:lnTo>
                    <a:pt x="243" y="11"/>
                  </a:lnTo>
                </a:path>
              </a:pathLst>
            </a:custGeom>
            <a:noFill/>
            <a:ln w="50800" cap="rnd">
              <a:solidFill>
                <a:srgbClr val="0027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Freeform 63"/>
            <p:cNvSpPr>
              <a:spLocks/>
            </p:cNvSpPr>
            <p:nvPr/>
          </p:nvSpPr>
          <p:spPr bwMode="auto">
            <a:xfrm>
              <a:off x="3206" y="2124"/>
              <a:ext cx="342" cy="173"/>
            </a:xfrm>
            <a:custGeom>
              <a:avLst/>
              <a:gdLst>
                <a:gd name="T0" fmla="*/ 0 w 342"/>
                <a:gd name="T1" fmla="*/ 0 h 173"/>
                <a:gd name="T2" fmla="*/ 0 w 342"/>
                <a:gd name="T3" fmla="*/ 0 h 173"/>
                <a:gd name="T4" fmla="*/ 15 w 342"/>
                <a:gd name="T5" fmla="*/ 0 h 173"/>
                <a:gd name="T6" fmla="*/ 15 w 342"/>
                <a:gd name="T7" fmla="*/ 4 h 173"/>
                <a:gd name="T8" fmla="*/ 28 w 342"/>
                <a:gd name="T9" fmla="*/ 4 h 173"/>
                <a:gd name="T10" fmla="*/ 28 w 342"/>
                <a:gd name="T11" fmla="*/ 8 h 173"/>
                <a:gd name="T12" fmla="*/ 43 w 342"/>
                <a:gd name="T13" fmla="*/ 8 h 173"/>
                <a:gd name="T14" fmla="*/ 43 w 342"/>
                <a:gd name="T15" fmla="*/ 11 h 173"/>
                <a:gd name="T16" fmla="*/ 57 w 342"/>
                <a:gd name="T17" fmla="*/ 11 h 173"/>
                <a:gd name="T18" fmla="*/ 57 w 342"/>
                <a:gd name="T19" fmla="*/ 15 h 173"/>
                <a:gd name="T20" fmla="*/ 57 w 342"/>
                <a:gd name="T21" fmla="*/ 19 h 173"/>
                <a:gd name="T22" fmla="*/ 70 w 342"/>
                <a:gd name="T23" fmla="*/ 19 h 173"/>
                <a:gd name="T24" fmla="*/ 70 w 342"/>
                <a:gd name="T25" fmla="*/ 23 h 173"/>
                <a:gd name="T26" fmla="*/ 85 w 342"/>
                <a:gd name="T27" fmla="*/ 23 h 173"/>
                <a:gd name="T28" fmla="*/ 85 w 342"/>
                <a:gd name="T29" fmla="*/ 26 h 173"/>
                <a:gd name="T30" fmla="*/ 100 w 342"/>
                <a:gd name="T31" fmla="*/ 30 h 173"/>
                <a:gd name="T32" fmla="*/ 100 w 342"/>
                <a:gd name="T33" fmla="*/ 34 h 173"/>
                <a:gd name="T34" fmla="*/ 113 w 342"/>
                <a:gd name="T35" fmla="*/ 34 h 173"/>
                <a:gd name="T36" fmla="*/ 113 w 342"/>
                <a:gd name="T37" fmla="*/ 37 h 173"/>
                <a:gd name="T38" fmla="*/ 113 w 342"/>
                <a:gd name="T39" fmla="*/ 41 h 173"/>
                <a:gd name="T40" fmla="*/ 128 w 342"/>
                <a:gd name="T41" fmla="*/ 41 h 173"/>
                <a:gd name="T42" fmla="*/ 128 w 342"/>
                <a:gd name="T43" fmla="*/ 45 h 173"/>
                <a:gd name="T44" fmla="*/ 143 w 342"/>
                <a:gd name="T45" fmla="*/ 45 h 173"/>
                <a:gd name="T46" fmla="*/ 143 w 342"/>
                <a:gd name="T47" fmla="*/ 49 h 173"/>
                <a:gd name="T48" fmla="*/ 143 w 342"/>
                <a:gd name="T49" fmla="*/ 52 h 173"/>
                <a:gd name="T50" fmla="*/ 156 w 342"/>
                <a:gd name="T51" fmla="*/ 52 h 173"/>
                <a:gd name="T52" fmla="*/ 156 w 342"/>
                <a:gd name="T53" fmla="*/ 56 h 173"/>
                <a:gd name="T54" fmla="*/ 156 w 342"/>
                <a:gd name="T55" fmla="*/ 60 h 173"/>
                <a:gd name="T56" fmla="*/ 171 w 342"/>
                <a:gd name="T57" fmla="*/ 60 h 173"/>
                <a:gd name="T58" fmla="*/ 171 w 342"/>
                <a:gd name="T59" fmla="*/ 64 h 173"/>
                <a:gd name="T60" fmla="*/ 185 w 342"/>
                <a:gd name="T61" fmla="*/ 68 h 173"/>
                <a:gd name="T62" fmla="*/ 185 w 342"/>
                <a:gd name="T63" fmla="*/ 71 h 173"/>
                <a:gd name="T64" fmla="*/ 185 w 342"/>
                <a:gd name="T65" fmla="*/ 75 h 173"/>
                <a:gd name="T66" fmla="*/ 198 w 342"/>
                <a:gd name="T67" fmla="*/ 79 h 173"/>
                <a:gd name="T68" fmla="*/ 198 w 342"/>
                <a:gd name="T69" fmla="*/ 82 h 173"/>
                <a:gd name="T70" fmla="*/ 213 w 342"/>
                <a:gd name="T71" fmla="*/ 86 h 173"/>
                <a:gd name="T72" fmla="*/ 213 w 342"/>
                <a:gd name="T73" fmla="*/ 90 h 173"/>
                <a:gd name="T74" fmla="*/ 228 w 342"/>
                <a:gd name="T75" fmla="*/ 93 h 173"/>
                <a:gd name="T76" fmla="*/ 228 w 342"/>
                <a:gd name="T77" fmla="*/ 97 h 173"/>
                <a:gd name="T78" fmla="*/ 241 w 342"/>
                <a:gd name="T79" fmla="*/ 101 h 173"/>
                <a:gd name="T80" fmla="*/ 241 w 342"/>
                <a:gd name="T81" fmla="*/ 104 h 173"/>
                <a:gd name="T82" fmla="*/ 241 w 342"/>
                <a:gd name="T83" fmla="*/ 108 h 173"/>
                <a:gd name="T84" fmla="*/ 256 w 342"/>
                <a:gd name="T85" fmla="*/ 112 h 173"/>
                <a:gd name="T86" fmla="*/ 256 w 342"/>
                <a:gd name="T87" fmla="*/ 116 h 173"/>
                <a:gd name="T88" fmla="*/ 271 w 342"/>
                <a:gd name="T89" fmla="*/ 120 h 173"/>
                <a:gd name="T90" fmla="*/ 271 w 342"/>
                <a:gd name="T91" fmla="*/ 123 h 173"/>
                <a:gd name="T92" fmla="*/ 271 w 342"/>
                <a:gd name="T93" fmla="*/ 127 h 173"/>
                <a:gd name="T94" fmla="*/ 284 w 342"/>
                <a:gd name="T95" fmla="*/ 131 h 173"/>
                <a:gd name="T96" fmla="*/ 284 w 342"/>
                <a:gd name="T97" fmla="*/ 135 h 173"/>
                <a:gd name="T98" fmla="*/ 284 w 342"/>
                <a:gd name="T99" fmla="*/ 138 h 173"/>
                <a:gd name="T100" fmla="*/ 298 w 342"/>
                <a:gd name="T101" fmla="*/ 138 h 173"/>
                <a:gd name="T102" fmla="*/ 298 w 342"/>
                <a:gd name="T103" fmla="*/ 142 h 173"/>
                <a:gd name="T104" fmla="*/ 298 w 342"/>
                <a:gd name="T105" fmla="*/ 146 h 173"/>
                <a:gd name="T106" fmla="*/ 313 w 342"/>
                <a:gd name="T107" fmla="*/ 150 h 173"/>
                <a:gd name="T108" fmla="*/ 313 w 342"/>
                <a:gd name="T109" fmla="*/ 153 h 173"/>
                <a:gd name="T110" fmla="*/ 326 w 342"/>
                <a:gd name="T111" fmla="*/ 157 h 173"/>
                <a:gd name="T112" fmla="*/ 326 w 342"/>
                <a:gd name="T113" fmla="*/ 161 h 173"/>
                <a:gd name="T114" fmla="*/ 326 w 342"/>
                <a:gd name="T115" fmla="*/ 164 h 173"/>
                <a:gd name="T116" fmla="*/ 326 w 342"/>
                <a:gd name="T117" fmla="*/ 168 h 173"/>
                <a:gd name="T118" fmla="*/ 341 w 342"/>
                <a:gd name="T119" fmla="*/ 168 h 173"/>
                <a:gd name="T120" fmla="*/ 341 w 342"/>
                <a:gd name="T121" fmla="*/ 172 h 1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42"/>
                <a:gd name="T184" fmla="*/ 0 h 173"/>
                <a:gd name="T185" fmla="*/ 342 w 342"/>
                <a:gd name="T186" fmla="*/ 173 h 17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42" h="173">
                  <a:moveTo>
                    <a:pt x="0" y="0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15" y="4"/>
                  </a:lnTo>
                  <a:lnTo>
                    <a:pt x="28" y="4"/>
                  </a:lnTo>
                  <a:lnTo>
                    <a:pt x="28" y="8"/>
                  </a:lnTo>
                  <a:lnTo>
                    <a:pt x="43" y="8"/>
                  </a:lnTo>
                  <a:lnTo>
                    <a:pt x="43" y="11"/>
                  </a:lnTo>
                  <a:lnTo>
                    <a:pt x="57" y="11"/>
                  </a:lnTo>
                  <a:lnTo>
                    <a:pt x="57" y="15"/>
                  </a:lnTo>
                  <a:lnTo>
                    <a:pt x="57" y="19"/>
                  </a:lnTo>
                  <a:lnTo>
                    <a:pt x="70" y="19"/>
                  </a:lnTo>
                  <a:lnTo>
                    <a:pt x="70" y="23"/>
                  </a:lnTo>
                  <a:lnTo>
                    <a:pt x="85" y="23"/>
                  </a:lnTo>
                  <a:lnTo>
                    <a:pt x="85" y="26"/>
                  </a:lnTo>
                  <a:lnTo>
                    <a:pt x="100" y="30"/>
                  </a:lnTo>
                  <a:lnTo>
                    <a:pt x="100" y="34"/>
                  </a:lnTo>
                  <a:lnTo>
                    <a:pt x="113" y="34"/>
                  </a:lnTo>
                  <a:lnTo>
                    <a:pt x="113" y="37"/>
                  </a:lnTo>
                  <a:lnTo>
                    <a:pt x="113" y="41"/>
                  </a:lnTo>
                  <a:lnTo>
                    <a:pt x="128" y="41"/>
                  </a:lnTo>
                  <a:lnTo>
                    <a:pt x="128" y="45"/>
                  </a:lnTo>
                  <a:lnTo>
                    <a:pt x="143" y="45"/>
                  </a:lnTo>
                  <a:lnTo>
                    <a:pt x="143" y="49"/>
                  </a:lnTo>
                  <a:lnTo>
                    <a:pt x="143" y="52"/>
                  </a:lnTo>
                  <a:lnTo>
                    <a:pt x="156" y="52"/>
                  </a:lnTo>
                  <a:lnTo>
                    <a:pt x="156" y="56"/>
                  </a:lnTo>
                  <a:lnTo>
                    <a:pt x="156" y="60"/>
                  </a:lnTo>
                  <a:lnTo>
                    <a:pt x="171" y="60"/>
                  </a:lnTo>
                  <a:lnTo>
                    <a:pt x="171" y="64"/>
                  </a:lnTo>
                  <a:lnTo>
                    <a:pt x="185" y="68"/>
                  </a:lnTo>
                  <a:lnTo>
                    <a:pt x="185" y="71"/>
                  </a:lnTo>
                  <a:lnTo>
                    <a:pt x="185" y="75"/>
                  </a:lnTo>
                  <a:lnTo>
                    <a:pt x="198" y="79"/>
                  </a:lnTo>
                  <a:lnTo>
                    <a:pt x="198" y="82"/>
                  </a:lnTo>
                  <a:lnTo>
                    <a:pt x="213" y="86"/>
                  </a:lnTo>
                  <a:lnTo>
                    <a:pt x="213" y="90"/>
                  </a:lnTo>
                  <a:lnTo>
                    <a:pt x="228" y="93"/>
                  </a:lnTo>
                  <a:lnTo>
                    <a:pt x="228" y="97"/>
                  </a:lnTo>
                  <a:lnTo>
                    <a:pt x="241" y="101"/>
                  </a:lnTo>
                  <a:lnTo>
                    <a:pt x="241" y="104"/>
                  </a:lnTo>
                  <a:lnTo>
                    <a:pt x="241" y="108"/>
                  </a:lnTo>
                  <a:lnTo>
                    <a:pt x="256" y="112"/>
                  </a:lnTo>
                  <a:lnTo>
                    <a:pt x="256" y="116"/>
                  </a:lnTo>
                  <a:lnTo>
                    <a:pt x="271" y="120"/>
                  </a:lnTo>
                  <a:lnTo>
                    <a:pt x="271" y="123"/>
                  </a:lnTo>
                  <a:lnTo>
                    <a:pt x="271" y="127"/>
                  </a:lnTo>
                  <a:lnTo>
                    <a:pt x="284" y="131"/>
                  </a:lnTo>
                  <a:lnTo>
                    <a:pt x="284" y="135"/>
                  </a:lnTo>
                  <a:lnTo>
                    <a:pt x="284" y="138"/>
                  </a:lnTo>
                  <a:lnTo>
                    <a:pt x="298" y="138"/>
                  </a:lnTo>
                  <a:lnTo>
                    <a:pt x="298" y="142"/>
                  </a:lnTo>
                  <a:lnTo>
                    <a:pt x="298" y="146"/>
                  </a:lnTo>
                  <a:lnTo>
                    <a:pt x="313" y="150"/>
                  </a:lnTo>
                  <a:lnTo>
                    <a:pt x="313" y="153"/>
                  </a:lnTo>
                  <a:lnTo>
                    <a:pt x="326" y="157"/>
                  </a:lnTo>
                  <a:lnTo>
                    <a:pt x="326" y="161"/>
                  </a:lnTo>
                  <a:lnTo>
                    <a:pt x="326" y="164"/>
                  </a:lnTo>
                  <a:lnTo>
                    <a:pt x="326" y="168"/>
                  </a:lnTo>
                  <a:lnTo>
                    <a:pt x="341" y="168"/>
                  </a:lnTo>
                  <a:lnTo>
                    <a:pt x="341" y="172"/>
                  </a:lnTo>
                </a:path>
              </a:pathLst>
            </a:custGeom>
            <a:noFill/>
            <a:ln w="50800" cap="rnd">
              <a:solidFill>
                <a:srgbClr val="0027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Freeform 64"/>
            <p:cNvSpPr>
              <a:spLocks/>
            </p:cNvSpPr>
            <p:nvPr/>
          </p:nvSpPr>
          <p:spPr bwMode="auto">
            <a:xfrm>
              <a:off x="3547" y="2296"/>
              <a:ext cx="1027" cy="506"/>
            </a:xfrm>
            <a:custGeom>
              <a:avLst/>
              <a:gdLst>
                <a:gd name="T0" fmla="*/ 0 w 1027"/>
                <a:gd name="T1" fmla="*/ 0 h 506"/>
                <a:gd name="T2" fmla="*/ 0 w 1027"/>
                <a:gd name="T3" fmla="*/ 7 h 506"/>
                <a:gd name="T4" fmla="*/ 15 w 1027"/>
                <a:gd name="T5" fmla="*/ 11 h 506"/>
                <a:gd name="T6" fmla="*/ 28 w 1027"/>
                <a:gd name="T7" fmla="*/ 22 h 506"/>
                <a:gd name="T8" fmla="*/ 43 w 1027"/>
                <a:gd name="T9" fmla="*/ 30 h 506"/>
                <a:gd name="T10" fmla="*/ 43 w 1027"/>
                <a:gd name="T11" fmla="*/ 37 h 506"/>
                <a:gd name="T12" fmla="*/ 56 w 1027"/>
                <a:gd name="T13" fmla="*/ 41 h 506"/>
                <a:gd name="T14" fmla="*/ 71 w 1027"/>
                <a:gd name="T15" fmla="*/ 48 h 506"/>
                <a:gd name="T16" fmla="*/ 71 w 1027"/>
                <a:gd name="T17" fmla="*/ 56 h 506"/>
                <a:gd name="T18" fmla="*/ 86 w 1027"/>
                <a:gd name="T19" fmla="*/ 63 h 506"/>
                <a:gd name="T20" fmla="*/ 99 w 1027"/>
                <a:gd name="T21" fmla="*/ 74 h 506"/>
                <a:gd name="T22" fmla="*/ 114 w 1027"/>
                <a:gd name="T23" fmla="*/ 78 h 506"/>
                <a:gd name="T24" fmla="*/ 114 w 1027"/>
                <a:gd name="T25" fmla="*/ 85 h 506"/>
                <a:gd name="T26" fmla="*/ 128 w 1027"/>
                <a:gd name="T27" fmla="*/ 93 h 506"/>
                <a:gd name="T28" fmla="*/ 142 w 1027"/>
                <a:gd name="T29" fmla="*/ 100 h 506"/>
                <a:gd name="T30" fmla="*/ 142 w 1027"/>
                <a:gd name="T31" fmla="*/ 107 h 506"/>
                <a:gd name="T32" fmla="*/ 156 w 1027"/>
                <a:gd name="T33" fmla="*/ 119 h 506"/>
                <a:gd name="T34" fmla="*/ 171 w 1027"/>
                <a:gd name="T35" fmla="*/ 134 h 506"/>
                <a:gd name="T36" fmla="*/ 184 w 1027"/>
                <a:gd name="T37" fmla="*/ 141 h 506"/>
                <a:gd name="T38" fmla="*/ 199 w 1027"/>
                <a:gd name="T39" fmla="*/ 149 h 506"/>
                <a:gd name="T40" fmla="*/ 214 w 1027"/>
                <a:gd name="T41" fmla="*/ 156 h 506"/>
                <a:gd name="T42" fmla="*/ 227 w 1027"/>
                <a:gd name="T43" fmla="*/ 171 h 506"/>
                <a:gd name="T44" fmla="*/ 242 w 1027"/>
                <a:gd name="T45" fmla="*/ 178 h 506"/>
                <a:gd name="T46" fmla="*/ 242 w 1027"/>
                <a:gd name="T47" fmla="*/ 186 h 506"/>
                <a:gd name="T48" fmla="*/ 257 w 1027"/>
                <a:gd name="T49" fmla="*/ 189 h 506"/>
                <a:gd name="T50" fmla="*/ 270 w 1027"/>
                <a:gd name="T51" fmla="*/ 197 h 506"/>
                <a:gd name="T52" fmla="*/ 270 w 1027"/>
                <a:gd name="T53" fmla="*/ 204 h 506"/>
                <a:gd name="T54" fmla="*/ 285 w 1027"/>
                <a:gd name="T55" fmla="*/ 212 h 506"/>
                <a:gd name="T56" fmla="*/ 300 w 1027"/>
                <a:gd name="T57" fmla="*/ 223 h 506"/>
                <a:gd name="T58" fmla="*/ 313 w 1027"/>
                <a:gd name="T59" fmla="*/ 230 h 506"/>
                <a:gd name="T60" fmla="*/ 343 w 1027"/>
                <a:gd name="T61" fmla="*/ 249 h 506"/>
                <a:gd name="T62" fmla="*/ 356 w 1027"/>
                <a:gd name="T63" fmla="*/ 260 h 506"/>
                <a:gd name="T64" fmla="*/ 371 w 1027"/>
                <a:gd name="T65" fmla="*/ 264 h 506"/>
                <a:gd name="T66" fmla="*/ 371 w 1027"/>
                <a:gd name="T67" fmla="*/ 271 h 506"/>
                <a:gd name="T68" fmla="*/ 385 w 1027"/>
                <a:gd name="T69" fmla="*/ 279 h 506"/>
                <a:gd name="T70" fmla="*/ 399 w 1027"/>
                <a:gd name="T71" fmla="*/ 290 h 506"/>
                <a:gd name="T72" fmla="*/ 413 w 1027"/>
                <a:gd name="T73" fmla="*/ 301 h 506"/>
                <a:gd name="T74" fmla="*/ 428 w 1027"/>
                <a:gd name="T75" fmla="*/ 308 h 506"/>
                <a:gd name="T76" fmla="*/ 441 w 1027"/>
                <a:gd name="T77" fmla="*/ 316 h 506"/>
                <a:gd name="T78" fmla="*/ 456 w 1027"/>
                <a:gd name="T79" fmla="*/ 327 h 506"/>
                <a:gd name="T80" fmla="*/ 471 w 1027"/>
                <a:gd name="T81" fmla="*/ 330 h 506"/>
                <a:gd name="T82" fmla="*/ 499 w 1027"/>
                <a:gd name="T83" fmla="*/ 345 h 506"/>
                <a:gd name="T84" fmla="*/ 514 w 1027"/>
                <a:gd name="T85" fmla="*/ 353 h 506"/>
                <a:gd name="T86" fmla="*/ 527 w 1027"/>
                <a:gd name="T87" fmla="*/ 360 h 506"/>
                <a:gd name="T88" fmla="*/ 585 w 1027"/>
                <a:gd name="T89" fmla="*/ 383 h 506"/>
                <a:gd name="T90" fmla="*/ 585 w 1027"/>
                <a:gd name="T91" fmla="*/ 390 h 506"/>
                <a:gd name="T92" fmla="*/ 627 w 1027"/>
                <a:gd name="T93" fmla="*/ 405 h 506"/>
                <a:gd name="T94" fmla="*/ 698 w 1027"/>
                <a:gd name="T95" fmla="*/ 434 h 506"/>
                <a:gd name="T96" fmla="*/ 756 w 1027"/>
                <a:gd name="T97" fmla="*/ 449 h 506"/>
                <a:gd name="T98" fmla="*/ 784 w 1027"/>
                <a:gd name="T99" fmla="*/ 460 h 506"/>
                <a:gd name="T100" fmla="*/ 827 w 1027"/>
                <a:gd name="T101" fmla="*/ 472 h 506"/>
                <a:gd name="T102" fmla="*/ 942 w 1027"/>
                <a:gd name="T103" fmla="*/ 490 h 506"/>
                <a:gd name="T104" fmla="*/ 1026 w 1027"/>
                <a:gd name="T105" fmla="*/ 505 h 50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27"/>
                <a:gd name="T160" fmla="*/ 0 h 506"/>
                <a:gd name="T161" fmla="*/ 1027 w 1027"/>
                <a:gd name="T162" fmla="*/ 506 h 50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27" h="506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15" y="7"/>
                  </a:lnTo>
                  <a:lnTo>
                    <a:pt x="15" y="11"/>
                  </a:lnTo>
                  <a:lnTo>
                    <a:pt x="28" y="18"/>
                  </a:lnTo>
                  <a:lnTo>
                    <a:pt x="28" y="22"/>
                  </a:lnTo>
                  <a:lnTo>
                    <a:pt x="28" y="26"/>
                  </a:lnTo>
                  <a:lnTo>
                    <a:pt x="43" y="30"/>
                  </a:lnTo>
                  <a:lnTo>
                    <a:pt x="43" y="33"/>
                  </a:lnTo>
                  <a:lnTo>
                    <a:pt x="43" y="37"/>
                  </a:lnTo>
                  <a:lnTo>
                    <a:pt x="56" y="37"/>
                  </a:lnTo>
                  <a:lnTo>
                    <a:pt x="56" y="41"/>
                  </a:lnTo>
                  <a:lnTo>
                    <a:pt x="56" y="45"/>
                  </a:lnTo>
                  <a:lnTo>
                    <a:pt x="71" y="48"/>
                  </a:lnTo>
                  <a:lnTo>
                    <a:pt x="71" y="52"/>
                  </a:lnTo>
                  <a:lnTo>
                    <a:pt x="71" y="56"/>
                  </a:lnTo>
                  <a:lnTo>
                    <a:pt x="86" y="59"/>
                  </a:lnTo>
                  <a:lnTo>
                    <a:pt x="86" y="63"/>
                  </a:lnTo>
                  <a:lnTo>
                    <a:pt x="99" y="71"/>
                  </a:lnTo>
                  <a:lnTo>
                    <a:pt x="99" y="74"/>
                  </a:lnTo>
                  <a:lnTo>
                    <a:pt x="99" y="78"/>
                  </a:lnTo>
                  <a:lnTo>
                    <a:pt x="114" y="78"/>
                  </a:lnTo>
                  <a:lnTo>
                    <a:pt x="114" y="82"/>
                  </a:lnTo>
                  <a:lnTo>
                    <a:pt x="114" y="85"/>
                  </a:lnTo>
                  <a:lnTo>
                    <a:pt x="114" y="89"/>
                  </a:lnTo>
                  <a:lnTo>
                    <a:pt x="128" y="93"/>
                  </a:lnTo>
                  <a:lnTo>
                    <a:pt x="128" y="96"/>
                  </a:lnTo>
                  <a:lnTo>
                    <a:pt x="142" y="100"/>
                  </a:lnTo>
                  <a:lnTo>
                    <a:pt x="142" y="104"/>
                  </a:lnTo>
                  <a:lnTo>
                    <a:pt x="142" y="107"/>
                  </a:lnTo>
                  <a:lnTo>
                    <a:pt x="156" y="115"/>
                  </a:lnTo>
                  <a:lnTo>
                    <a:pt x="156" y="119"/>
                  </a:lnTo>
                  <a:lnTo>
                    <a:pt x="171" y="126"/>
                  </a:lnTo>
                  <a:lnTo>
                    <a:pt x="171" y="134"/>
                  </a:lnTo>
                  <a:lnTo>
                    <a:pt x="184" y="137"/>
                  </a:lnTo>
                  <a:lnTo>
                    <a:pt x="184" y="141"/>
                  </a:lnTo>
                  <a:lnTo>
                    <a:pt x="199" y="145"/>
                  </a:lnTo>
                  <a:lnTo>
                    <a:pt x="199" y="149"/>
                  </a:lnTo>
                  <a:lnTo>
                    <a:pt x="199" y="152"/>
                  </a:lnTo>
                  <a:lnTo>
                    <a:pt x="214" y="156"/>
                  </a:lnTo>
                  <a:lnTo>
                    <a:pt x="214" y="160"/>
                  </a:lnTo>
                  <a:lnTo>
                    <a:pt x="227" y="171"/>
                  </a:lnTo>
                  <a:lnTo>
                    <a:pt x="227" y="175"/>
                  </a:lnTo>
                  <a:lnTo>
                    <a:pt x="242" y="178"/>
                  </a:lnTo>
                  <a:lnTo>
                    <a:pt x="242" y="182"/>
                  </a:lnTo>
                  <a:lnTo>
                    <a:pt x="242" y="186"/>
                  </a:lnTo>
                  <a:lnTo>
                    <a:pt x="257" y="186"/>
                  </a:lnTo>
                  <a:lnTo>
                    <a:pt x="257" y="189"/>
                  </a:lnTo>
                  <a:lnTo>
                    <a:pt x="257" y="193"/>
                  </a:lnTo>
                  <a:lnTo>
                    <a:pt x="270" y="197"/>
                  </a:lnTo>
                  <a:lnTo>
                    <a:pt x="270" y="201"/>
                  </a:lnTo>
                  <a:lnTo>
                    <a:pt x="270" y="204"/>
                  </a:lnTo>
                  <a:lnTo>
                    <a:pt x="285" y="208"/>
                  </a:lnTo>
                  <a:lnTo>
                    <a:pt x="285" y="212"/>
                  </a:lnTo>
                  <a:lnTo>
                    <a:pt x="285" y="215"/>
                  </a:lnTo>
                  <a:lnTo>
                    <a:pt x="300" y="223"/>
                  </a:lnTo>
                  <a:lnTo>
                    <a:pt x="313" y="226"/>
                  </a:lnTo>
                  <a:lnTo>
                    <a:pt x="313" y="230"/>
                  </a:lnTo>
                  <a:lnTo>
                    <a:pt x="328" y="241"/>
                  </a:lnTo>
                  <a:lnTo>
                    <a:pt x="343" y="249"/>
                  </a:lnTo>
                  <a:lnTo>
                    <a:pt x="356" y="256"/>
                  </a:lnTo>
                  <a:lnTo>
                    <a:pt x="356" y="260"/>
                  </a:lnTo>
                  <a:lnTo>
                    <a:pt x="356" y="264"/>
                  </a:lnTo>
                  <a:lnTo>
                    <a:pt x="371" y="264"/>
                  </a:lnTo>
                  <a:lnTo>
                    <a:pt x="371" y="267"/>
                  </a:lnTo>
                  <a:lnTo>
                    <a:pt x="371" y="271"/>
                  </a:lnTo>
                  <a:lnTo>
                    <a:pt x="385" y="275"/>
                  </a:lnTo>
                  <a:lnTo>
                    <a:pt x="385" y="279"/>
                  </a:lnTo>
                  <a:lnTo>
                    <a:pt x="385" y="282"/>
                  </a:lnTo>
                  <a:lnTo>
                    <a:pt x="399" y="290"/>
                  </a:lnTo>
                  <a:lnTo>
                    <a:pt x="413" y="294"/>
                  </a:lnTo>
                  <a:lnTo>
                    <a:pt x="413" y="301"/>
                  </a:lnTo>
                  <a:lnTo>
                    <a:pt x="428" y="301"/>
                  </a:lnTo>
                  <a:lnTo>
                    <a:pt x="428" y="308"/>
                  </a:lnTo>
                  <a:lnTo>
                    <a:pt x="441" y="312"/>
                  </a:lnTo>
                  <a:lnTo>
                    <a:pt x="441" y="316"/>
                  </a:lnTo>
                  <a:lnTo>
                    <a:pt x="456" y="323"/>
                  </a:lnTo>
                  <a:lnTo>
                    <a:pt x="456" y="327"/>
                  </a:lnTo>
                  <a:lnTo>
                    <a:pt x="471" y="327"/>
                  </a:lnTo>
                  <a:lnTo>
                    <a:pt x="471" y="330"/>
                  </a:lnTo>
                  <a:lnTo>
                    <a:pt x="499" y="342"/>
                  </a:lnTo>
                  <a:lnTo>
                    <a:pt x="499" y="345"/>
                  </a:lnTo>
                  <a:lnTo>
                    <a:pt x="514" y="349"/>
                  </a:lnTo>
                  <a:lnTo>
                    <a:pt x="514" y="353"/>
                  </a:lnTo>
                  <a:lnTo>
                    <a:pt x="527" y="356"/>
                  </a:lnTo>
                  <a:lnTo>
                    <a:pt x="527" y="360"/>
                  </a:lnTo>
                  <a:lnTo>
                    <a:pt x="557" y="371"/>
                  </a:lnTo>
                  <a:lnTo>
                    <a:pt x="585" y="383"/>
                  </a:lnTo>
                  <a:lnTo>
                    <a:pt x="585" y="386"/>
                  </a:lnTo>
                  <a:lnTo>
                    <a:pt x="585" y="390"/>
                  </a:lnTo>
                  <a:lnTo>
                    <a:pt x="613" y="401"/>
                  </a:lnTo>
                  <a:lnTo>
                    <a:pt x="627" y="405"/>
                  </a:lnTo>
                  <a:lnTo>
                    <a:pt x="698" y="431"/>
                  </a:lnTo>
                  <a:lnTo>
                    <a:pt x="698" y="434"/>
                  </a:lnTo>
                  <a:lnTo>
                    <a:pt x="728" y="442"/>
                  </a:lnTo>
                  <a:lnTo>
                    <a:pt x="756" y="449"/>
                  </a:lnTo>
                  <a:lnTo>
                    <a:pt x="771" y="457"/>
                  </a:lnTo>
                  <a:lnTo>
                    <a:pt x="784" y="460"/>
                  </a:lnTo>
                  <a:lnTo>
                    <a:pt x="799" y="464"/>
                  </a:lnTo>
                  <a:lnTo>
                    <a:pt x="827" y="472"/>
                  </a:lnTo>
                  <a:lnTo>
                    <a:pt x="856" y="479"/>
                  </a:lnTo>
                  <a:lnTo>
                    <a:pt x="942" y="490"/>
                  </a:lnTo>
                  <a:lnTo>
                    <a:pt x="955" y="494"/>
                  </a:lnTo>
                  <a:lnTo>
                    <a:pt x="1026" y="505"/>
                  </a:lnTo>
                </a:path>
              </a:pathLst>
            </a:custGeom>
            <a:noFill/>
            <a:ln w="50800" cap="rnd">
              <a:solidFill>
                <a:srgbClr val="0027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Freeform 65"/>
            <p:cNvSpPr>
              <a:spLocks/>
            </p:cNvSpPr>
            <p:nvPr/>
          </p:nvSpPr>
          <p:spPr bwMode="auto">
            <a:xfrm>
              <a:off x="4573" y="2801"/>
              <a:ext cx="501" cy="28"/>
            </a:xfrm>
            <a:custGeom>
              <a:avLst/>
              <a:gdLst>
                <a:gd name="T0" fmla="*/ 0 w 501"/>
                <a:gd name="T1" fmla="*/ 0 h 28"/>
                <a:gd name="T2" fmla="*/ 15 w 501"/>
                <a:gd name="T3" fmla="*/ 0 h 28"/>
                <a:gd name="T4" fmla="*/ 43 w 501"/>
                <a:gd name="T5" fmla="*/ 4 h 28"/>
                <a:gd name="T6" fmla="*/ 243 w 501"/>
                <a:gd name="T7" fmla="*/ 19 h 28"/>
                <a:gd name="T8" fmla="*/ 500 w 501"/>
                <a:gd name="T9" fmla="*/ 27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28"/>
                <a:gd name="T17" fmla="*/ 501 w 501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28">
                  <a:moveTo>
                    <a:pt x="0" y="0"/>
                  </a:moveTo>
                  <a:lnTo>
                    <a:pt x="15" y="0"/>
                  </a:lnTo>
                  <a:lnTo>
                    <a:pt x="43" y="4"/>
                  </a:lnTo>
                  <a:lnTo>
                    <a:pt x="243" y="19"/>
                  </a:lnTo>
                  <a:lnTo>
                    <a:pt x="500" y="27"/>
                  </a:lnTo>
                </a:path>
              </a:pathLst>
            </a:custGeom>
            <a:noFill/>
            <a:ln w="50800" cap="rnd">
              <a:solidFill>
                <a:srgbClr val="00279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38" name="Line 66"/>
          <p:cNvSpPr>
            <a:spLocks noChangeShapeType="1"/>
          </p:cNvSpPr>
          <p:nvPr/>
        </p:nvSpPr>
        <p:spPr bwMode="auto">
          <a:xfrm>
            <a:off x="6438900" y="3357564"/>
            <a:ext cx="0" cy="120808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388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94857" y="391886"/>
            <a:ext cx="7284098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3366FF"/>
                </a:solidFill>
                <a:latin typeface="Calibri" charset="0"/>
              </a:rPr>
              <a:t>The “p-value” </a:t>
            </a:r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Calibri" charset="0"/>
              </a:rPr>
              <a:t>p-value = P(Type I Error) = P(Reject H</a:t>
            </a:r>
            <a:r>
              <a:rPr lang="en-US" dirty="0">
                <a:latin typeface="Calibri" charset="0"/>
              </a:rPr>
              <a:t>0 </a:t>
            </a:r>
            <a:r>
              <a:rPr lang="en-US" sz="2400" dirty="0">
                <a:latin typeface="Calibri" charset="0"/>
              </a:rPr>
              <a:t>| H</a:t>
            </a:r>
            <a:r>
              <a:rPr lang="en-US" dirty="0">
                <a:latin typeface="Calibri" charset="0"/>
              </a:rPr>
              <a:t>0 </a:t>
            </a:r>
            <a:r>
              <a:rPr lang="en-US" sz="2400" dirty="0">
                <a:latin typeface="Calibri" charset="0"/>
              </a:rPr>
              <a:t>is true) 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Calibri" charset="0"/>
              </a:rPr>
              <a:t>This is also called the “statistical significance.” 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b="1" dirty="0">
                <a:latin typeface="Calibri" charset="0"/>
              </a:rPr>
              <a:t>It represents an acceptable probability of making a mistake (i.e. false positive)! 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Calibri" charset="0"/>
              </a:rPr>
              <a:t>A p-value of 0.05 or less customarily treated as an “acceptable” error level  (this is rather arbitrary)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Calibri" charset="0"/>
              </a:rPr>
              <a:t>Also important to consider type II error (false negative)</a:t>
            </a:r>
          </a:p>
          <a:p>
            <a:pPr marL="342900" indent="-342900">
              <a:buFont typeface="Arial" charset="0"/>
              <a:buChar char="•"/>
            </a:pPr>
            <a:endParaRPr lang="en-US" sz="2400" dirty="0">
              <a:latin typeface="Calibri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400" dirty="0">
                <a:latin typeface="Calibri" charset="0"/>
              </a:rPr>
              <a:t>Don’t be a p-value slave or p-hacker!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hlinkClick r:id="rId2"/>
              </a:rPr>
              <a:t>https://med.stanford.edu/news/all-news/2016/03/misleading-p-values-showing-up-more-often-in-journals.html</a:t>
            </a:r>
            <a:endParaRPr lang="en-US" dirty="0">
              <a:latin typeface="Calibri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hlinkClick r:id="rId3"/>
              </a:rPr>
              <a:t>http://www.nature.com/articles/nmeth.4120</a:t>
            </a:r>
            <a:endParaRPr lang="en-US" dirty="0">
              <a:latin typeface="Calibri" charset="0"/>
            </a:endParaRPr>
          </a:p>
          <a:p>
            <a:endParaRPr lang="en-US" sz="2400" dirty="0">
              <a:latin typeface="Calibri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969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60800"/>
            <a:ext cx="9144000" cy="453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5641" y="6139543"/>
            <a:ext cx="738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H0 is the null hypothesis e.g. that there is no difference between two groups</a:t>
            </a:r>
          </a:p>
        </p:txBody>
      </p:sp>
    </p:spTree>
    <p:extLst>
      <p:ext uri="{BB962C8B-B14F-4D97-AF65-F5344CB8AC3E}">
        <p14:creationId xmlns:p14="http://schemas.microsoft.com/office/powerpoint/2010/main" val="1570486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1000’s of genes at once</a:t>
            </a:r>
          </a:p>
          <a:p>
            <a:r>
              <a:rPr lang="en-US" dirty="0"/>
              <a:t>Normal p-value not sufficient</a:t>
            </a:r>
          </a:p>
          <a:p>
            <a:pPr lvl="1"/>
            <a:r>
              <a:rPr lang="en-US" dirty="0"/>
              <a:t>Many results will be false positives</a:t>
            </a:r>
          </a:p>
          <a:p>
            <a:pPr lvl="1"/>
            <a:endParaRPr lang="en-US" dirty="0"/>
          </a:p>
          <a:p>
            <a:r>
              <a:rPr lang="en-US" dirty="0"/>
              <a:t>Modifications that account for this:</a:t>
            </a:r>
          </a:p>
          <a:p>
            <a:pPr lvl="1"/>
            <a:r>
              <a:rPr lang="en-US" dirty="0"/>
              <a:t>False discovery rate</a:t>
            </a:r>
          </a:p>
          <a:p>
            <a:pPr lvl="2"/>
            <a:r>
              <a:rPr lang="en-US" dirty="0"/>
              <a:t>Number of positive results that are likely to be wrong</a:t>
            </a:r>
          </a:p>
        </p:txBody>
      </p:sp>
    </p:spTree>
    <p:extLst>
      <p:ext uri="{BB962C8B-B14F-4D97-AF65-F5344CB8AC3E}">
        <p14:creationId xmlns:p14="http://schemas.microsoft.com/office/powerpoint/2010/main" val="127391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4228</TotalTime>
  <Words>1484</Words>
  <Application>Microsoft Macintosh PowerPoint</Application>
  <PresentationFormat>Widescreen</PresentationFormat>
  <Paragraphs>345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ＭＳ Ｐゴシック</vt:lpstr>
      <vt:lpstr>Osaka</vt:lpstr>
      <vt:lpstr>Arial</vt:lpstr>
      <vt:lpstr>Calibri</vt:lpstr>
      <vt:lpstr>Calibri Light</vt:lpstr>
      <vt:lpstr>Helvetica</vt:lpstr>
      <vt:lpstr>Mangal</vt:lpstr>
      <vt:lpstr>Symbol</vt:lpstr>
      <vt:lpstr>Times</vt:lpstr>
      <vt:lpstr>Times New Roman</vt:lpstr>
      <vt:lpstr>Office Theme</vt:lpstr>
      <vt:lpstr>Predictive modeling for cancer prognosis</vt:lpstr>
      <vt:lpstr>Gene expression data</vt:lpstr>
      <vt:lpstr>PowerPoint Presentation</vt:lpstr>
      <vt:lpstr>Differential (supervised) expression analysis</vt:lpstr>
      <vt:lpstr>Basic Data Analysis</vt:lpstr>
      <vt:lpstr>What does difference mean?</vt:lpstr>
      <vt:lpstr>PowerPoint Presentation</vt:lpstr>
      <vt:lpstr>PowerPoint Presentation</vt:lpstr>
      <vt:lpstr>Multiple hypothesis testing</vt:lpstr>
      <vt:lpstr>PowerPoint Presentation</vt:lpstr>
      <vt:lpstr>Identifying Differential Expression</vt:lpstr>
      <vt:lpstr>Fold Change</vt:lpstr>
      <vt:lpstr>The Fold Approach</vt:lpstr>
      <vt:lpstr>Two-fold up-regulation</vt:lpstr>
      <vt:lpstr>Ratios are unstable</vt:lpstr>
      <vt:lpstr>What does difference mean?</vt:lpstr>
      <vt:lpstr>So we estimate</vt:lpstr>
      <vt:lpstr>The Student’s t-test</vt:lpstr>
      <vt:lpstr>Student’s t-distribution</vt:lpstr>
      <vt:lpstr>Permutation test</vt:lpstr>
      <vt:lpstr>Significance analysis of microarrays</vt:lpstr>
      <vt:lpstr>Significance analysis of microarrays applied to the ionizing radiation response</vt:lpstr>
      <vt:lpstr>SAM procedure</vt:lpstr>
      <vt:lpstr>Regression</vt:lpstr>
      <vt:lpstr>Linear regression</vt:lpstr>
      <vt:lpstr>Pitfall of linear regression</vt:lpstr>
      <vt:lpstr>Linear  modeling in R</vt:lpstr>
      <vt:lpstr>Logistic regression</vt:lpstr>
      <vt:lpstr>Survival (Cox) regression</vt:lpstr>
      <vt:lpstr>Expression ~ survival</vt:lpstr>
      <vt:lpstr>Survival (Cox) regression</vt:lpstr>
      <vt:lpstr>Feature selection</vt:lpstr>
      <vt:lpstr>Lasso/elastic net</vt:lpstr>
      <vt:lpstr>glmnet</vt:lpstr>
      <vt:lpstr>Internal cross-validation</vt:lpstr>
      <vt:lpstr>Thursday exercise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Gentles</dc:creator>
  <cp:lastModifiedBy>Andrew Gentles</cp:lastModifiedBy>
  <cp:revision>39</cp:revision>
  <dcterms:created xsi:type="dcterms:W3CDTF">2018-04-17T16:42:40Z</dcterms:created>
  <dcterms:modified xsi:type="dcterms:W3CDTF">2018-07-15T18:54:51Z</dcterms:modified>
</cp:coreProperties>
</file>