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2" r:id="rId2"/>
    <p:sldId id="369" r:id="rId3"/>
    <p:sldId id="376" r:id="rId4"/>
    <p:sldId id="329" r:id="rId5"/>
    <p:sldId id="377" r:id="rId6"/>
    <p:sldId id="361" r:id="rId7"/>
    <p:sldId id="365" r:id="rId8"/>
    <p:sldId id="276" r:id="rId9"/>
    <p:sldId id="378" r:id="rId10"/>
    <p:sldId id="277" r:id="rId11"/>
    <p:sldId id="374" r:id="rId12"/>
    <p:sldId id="375" r:id="rId13"/>
    <p:sldId id="345" r:id="rId14"/>
    <p:sldId id="367" r:id="rId15"/>
    <p:sldId id="291" r:id="rId16"/>
    <p:sldId id="263" r:id="rId17"/>
    <p:sldId id="289" r:id="rId18"/>
    <p:sldId id="286" r:id="rId19"/>
    <p:sldId id="347" r:id="rId20"/>
    <p:sldId id="300" r:id="rId21"/>
    <p:sldId id="301" r:id="rId22"/>
    <p:sldId id="285" r:id="rId23"/>
    <p:sldId id="368" r:id="rId24"/>
    <p:sldId id="279" r:id="rId25"/>
    <p:sldId id="333" r:id="rId26"/>
    <p:sldId id="381" r:id="rId27"/>
    <p:sldId id="380" r:id="rId28"/>
    <p:sldId id="379" r:id="rId29"/>
    <p:sldId id="382" r:id="rId30"/>
    <p:sldId id="383" r:id="rId31"/>
    <p:sldId id="283" r:id="rId32"/>
    <p:sldId id="323" r:id="rId33"/>
    <p:sldId id="371" r:id="rId34"/>
    <p:sldId id="372" r:id="rId35"/>
    <p:sldId id="373" r:id="rId36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66A"/>
    <a:srgbClr val="2DA998"/>
    <a:srgbClr val="C77CFF"/>
    <a:srgbClr val="00BFC4"/>
    <a:srgbClr val="7CAE00"/>
    <a:srgbClr val="F8766D"/>
    <a:srgbClr val="FF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>
        <p:scale>
          <a:sx n="75" d="100"/>
          <a:sy n="75" d="100"/>
        </p:scale>
        <p:origin x="153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06D7-9484-4D13-B809-79C8000663B8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32B1-52DE-4295-AA35-3C2E10B2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909337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ndramoer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704" y="576072"/>
            <a:ext cx="709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Module 3</a:t>
            </a:r>
          </a:p>
          <a:p>
            <a:endParaRPr lang="en-US" sz="2400" dirty="0"/>
          </a:p>
          <a:p>
            <a:r>
              <a:rPr lang="en-US" sz="2400" dirty="0" smtClean="0"/>
              <a:t>Understanding data in reduced dimensions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5" y="2492101"/>
            <a:ext cx="7253328" cy="2549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3320" y="5041127"/>
            <a:ext cx="64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22" y="1452904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0046" y="114257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dimension, n &gt;&gt; 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3035" y="114257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dimension, n = 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5511069" y="3421757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•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251733" y="2202557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•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429542" y="3598565"/>
            <a:ext cx="0" cy="2936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07722" y="2749221"/>
            <a:ext cx="0" cy="2936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79282" y="3440795"/>
            <a:ext cx="951" cy="4455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16327" y="2703333"/>
            <a:ext cx="951" cy="4455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612" y="5338965"/>
            <a:ext cx="82204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The model obtained when there are more samples than features is more predictive. Overfitting leads </a:t>
            </a:r>
            <a:r>
              <a:rPr lang="en-US" dirty="0"/>
              <a:t>to poor performance on an independent data set.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 and least squares regression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944653" y="2196461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•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263425" y="3415661"/>
            <a:ext cx="374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•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397" y="5846176"/>
            <a:ext cx="8220456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Because </a:t>
            </a:r>
            <a:r>
              <a:rPr lang="en-US" dirty="0"/>
              <a:t>there is only 1 gene, this is a 1-dimensional problem. </a:t>
            </a:r>
            <a:r>
              <a:rPr lang="en-US" dirty="0" smtClean="0"/>
              <a:t>The </a:t>
            </a:r>
            <a:r>
              <a:rPr lang="en-US" dirty="0"/>
              <a:t>optimal dividing </a:t>
            </a:r>
            <a:r>
              <a:rPr lang="en-US" dirty="0" smtClean="0"/>
              <a:t>line between states is </a:t>
            </a:r>
            <a:r>
              <a:rPr lang="en-US" dirty="0"/>
              <a:t>not perfect, but separates the vast majority of </a:t>
            </a:r>
            <a:r>
              <a:rPr lang="en-US" dirty="0" smtClean="0"/>
              <a:t>samples.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dimensionality: spurious findings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2598090"/>
            <a:ext cx="5382299" cy="32480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397" y="829814"/>
            <a:ext cx="822045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 smtClean="0"/>
              <a:t>Pretend there’s </a:t>
            </a:r>
            <a:r>
              <a:rPr lang="en-US" dirty="0"/>
              <a:t>a gene whose </a:t>
            </a:r>
            <a:r>
              <a:rPr lang="en-US" dirty="0" smtClean="0"/>
              <a:t>expression </a:t>
            </a:r>
            <a:r>
              <a:rPr lang="en-US" dirty="0"/>
              <a:t>level correlates with disease state: </a:t>
            </a:r>
            <a:r>
              <a:rPr lang="en-US" dirty="0" smtClean="0"/>
              <a:t>higher expression </a:t>
            </a:r>
            <a:r>
              <a:rPr lang="en-US" dirty="0"/>
              <a:t>indicates a greater </a:t>
            </a:r>
            <a:r>
              <a:rPr lang="en-US" dirty="0" smtClean="0"/>
              <a:t>likelihood </a:t>
            </a:r>
            <a:r>
              <a:rPr lang="en-US" dirty="0"/>
              <a:t>of cancer. </a:t>
            </a:r>
            <a:r>
              <a:rPr lang="en-US" dirty="0" smtClean="0"/>
              <a:t>We can simulate this condition </a:t>
            </a:r>
            <a:r>
              <a:rPr lang="en-US" dirty="0"/>
              <a:t>by sampling from </a:t>
            </a:r>
            <a:r>
              <a:rPr lang="en-US" dirty="0" smtClean="0"/>
              <a:t>two distributions, </a:t>
            </a:r>
            <a:r>
              <a:rPr lang="en-US" dirty="0"/>
              <a:t>one </a:t>
            </a:r>
            <a:r>
              <a:rPr lang="en-US" dirty="0" smtClean="0"/>
              <a:t>for non-cancer </a:t>
            </a:r>
            <a:r>
              <a:rPr lang="en-US" dirty="0"/>
              <a:t>(normal) and one </a:t>
            </a:r>
            <a:r>
              <a:rPr lang="en-US" dirty="0" smtClean="0"/>
              <a:t>for </a:t>
            </a:r>
            <a:r>
              <a:rPr lang="en-US" dirty="0"/>
              <a:t>cancer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26" y="2080850"/>
            <a:ext cx="3759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0397" y="5846176"/>
            <a:ext cx="8220456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/>
              <a:t>This is an example of how adding more features (dimensions</a:t>
            </a:r>
            <a:r>
              <a:rPr lang="en-US" dirty="0" smtClean="0"/>
              <a:t>) can </a:t>
            </a:r>
            <a:r>
              <a:rPr lang="en-US" dirty="0"/>
              <a:t>lead to overfitting. The more features one adds, the easier it is to develop a model that </a:t>
            </a:r>
            <a:r>
              <a:rPr lang="en-US" dirty="0" smtClean="0"/>
              <a:t>over fits </a:t>
            </a:r>
            <a:r>
              <a:rPr lang="en-US" dirty="0"/>
              <a:t>the data.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184" y="205334"/>
            <a:ext cx="7022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dimensionality: spurious findings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0397" y="829814"/>
            <a:ext cx="8220456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dirty="0"/>
              <a:t>We </a:t>
            </a:r>
            <a:r>
              <a:rPr lang="en-US" dirty="0" smtClean="0"/>
              <a:t>can simulate </a:t>
            </a:r>
            <a:r>
              <a:rPr lang="en-US" dirty="0"/>
              <a:t>a </a:t>
            </a:r>
            <a:r>
              <a:rPr lang="en-US" dirty="0" smtClean="0"/>
              <a:t>second, random gene </a:t>
            </a:r>
            <a:r>
              <a:rPr lang="en-US" dirty="0"/>
              <a:t>and add it to the plot. We are now operating in 2 dimensions. </a:t>
            </a:r>
            <a:r>
              <a:rPr lang="en-US" dirty="0" smtClean="0"/>
              <a:t>We can </a:t>
            </a:r>
            <a:r>
              <a:rPr lang="en-US" dirty="0"/>
              <a:t>easily find a dividing line that separates all points into cancer / non-cancer</a:t>
            </a:r>
            <a:r>
              <a:rPr lang="en-US" dirty="0" smtClean="0"/>
              <a:t>, even </a:t>
            </a:r>
            <a:r>
              <a:rPr lang="en-US" dirty="0"/>
              <a:t>though only the </a:t>
            </a:r>
            <a:r>
              <a:rPr lang="en-US" dirty="0" smtClean="0"/>
              <a:t>first gene </a:t>
            </a:r>
            <a:r>
              <a:rPr lang="en-US" dirty="0"/>
              <a:t>is a true biomarker.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28" y="2668060"/>
            <a:ext cx="5538763" cy="31781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91" y="2201901"/>
            <a:ext cx="527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904" y="291364"/>
            <a:ext cx="744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Low dimensional data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95555"/>
            <a:ext cx="82021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Number of observations (n) &gt;&gt; number of features (p)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Develop a model to predict a patient’s blood pressure based on age, gender, and body mass index data from 5,000 patients.</a:t>
            </a:r>
            <a:r>
              <a:rPr lang="en-US" dirty="0" smtClean="0"/>
              <a:t>	</a:t>
            </a:r>
          </a:p>
          <a:p>
            <a:pPr indent="-457200">
              <a:lnSpc>
                <a:spcPct val="150000"/>
              </a:lnSpc>
            </a:pPr>
            <a:r>
              <a:rPr lang="en-US" dirty="0" smtClean="0"/>
              <a:t>		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n = 5,000 (patients)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= 3 (age, gender, body mass index)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Adding a few additional features, e.g. cholesterol and exercise levels, may improve predictive power of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04" y="291364"/>
            <a:ext cx="744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dimensional data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" y="938939"/>
            <a:ext cx="82021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Number of observations (n) &lt;&lt; number of features (p)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Develop a model to predict a patient’s blood pressure based on age, gender, body mass index data from 5,000 patients and 500K SNPs.</a:t>
            </a:r>
            <a:r>
              <a:rPr lang="en-US" dirty="0" smtClean="0"/>
              <a:t>	</a:t>
            </a:r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n = 5,000 (patients)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~ 500K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368" y="4063758"/>
            <a:ext cx="8202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i="1" dirty="0">
                <a:solidFill>
                  <a:srgbClr val="C00000"/>
                </a:solidFill>
              </a:rPr>
              <a:t>Predict patient survival </a:t>
            </a:r>
            <a:r>
              <a:rPr lang="en-US" i="1" dirty="0" smtClean="0">
                <a:solidFill>
                  <a:srgbClr val="C00000"/>
                </a:solidFill>
              </a:rPr>
              <a:t>from </a:t>
            </a:r>
            <a:r>
              <a:rPr lang="en-US" i="1" dirty="0">
                <a:solidFill>
                  <a:srgbClr val="C00000"/>
                </a:solidFill>
              </a:rPr>
              <a:t>mRNA gene expression, DNA methylation, microRNA and copy number alterations for breast invasive </a:t>
            </a:r>
            <a:r>
              <a:rPr lang="en-US" i="1" dirty="0" smtClean="0">
                <a:solidFill>
                  <a:srgbClr val="C00000"/>
                </a:solidFill>
              </a:rPr>
              <a:t>carcinoma samples </a:t>
            </a:r>
            <a:r>
              <a:rPr lang="en-US" i="1" dirty="0">
                <a:solidFill>
                  <a:srgbClr val="C00000"/>
                </a:solidFill>
              </a:rPr>
              <a:t>collected by TCGA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</a:p>
          <a:p>
            <a:pPr indent="-457200">
              <a:lnSpc>
                <a:spcPct val="150000"/>
              </a:lnSpc>
            </a:pPr>
            <a:r>
              <a:rPr lang="en-US" i="1" dirty="0" smtClean="0"/>
              <a:t>				</a:t>
            </a:r>
            <a:r>
              <a:rPr lang="en-US" dirty="0" smtClean="0"/>
              <a:t>n = 400</a:t>
            </a:r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			p ~ 40K</a:t>
            </a:r>
            <a:endParaRPr lang="en-US" dirty="0"/>
          </a:p>
          <a:p>
            <a:pPr indent="-457200">
              <a:lnSpc>
                <a:spcPct val="150000"/>
              </a:lnSpc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7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19" y="198138"/>
            <a:ext cx="8275321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Dimensionality Reduction</a:t>
            </a:r>
            <a:r>
              <a:rPr lang="en-US" sz="2000" dirty="0"/>
              <a:t> is the process of </a:t>
            </a:r>
            <a:r>
              <a:rPr lang="en-US" sz="2000" dirty="0" smtClean="0"/>
              <a:t>compressing data into something that captures the essence of the original data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65761" y="1179376"/>
            <a:ext cx="877823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Principal component analysis (PCA) </a:t>
            </a:r>
            <a:r>
              <a:rPr lang="en-US" dirty="0" smtClean="0"/>
              <a:t>reduces dimensionality, retaining </a:t>
            </a:r>
            <a:r>
              <a:rPr lang="en-US" dirty="0"/>
              <a:t>most of the variation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892567"/>
            <a:ext cx="2231708" cy="2047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2898649" y="2061464"/>
            <a:ext cx="5294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We have a three-dimensional dataset: x-, y-, z-components of spatial coordinates of atoms in a protein structure.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We note that the spread of coordinate values is greater in some dimensions than others.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4137874"/>
            <a:ext cx="2165033" cy="2053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2193127" y="3149600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937351" y="1985264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31967" y="3457377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898648" y="4137874"/>
            <a:ext cx="6062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Principal components are directions along which variation in the data is maximal.  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PC1 carries most of the variation.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PC2 carries most of the variation in a direction perpendicular to PC1.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PC3 is perpendicular to PC1 and PC3.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129280" y="6214284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PC is the “most important”?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940413" y="4233847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531967" y="5707534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z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2193126" y="5411405"/>
            <a:ext cx="2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46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04" y="3667558"/>
            <a:ext cx="3016728" cy="2655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282444" y="2912185"/>
            <a:ext cx="67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Estrogen receptor classification of breast cancer samples, </a:t>
            </a:r>
            <a:r>
              <a:rPr lang="en-US" b="1" dirty="0" smtClean="0">
                <a:solidFill>
                  <a:srgbClr val="FF0000"/>
                </a:solidFill>
              </a:rPr>
              <a:t>ER+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ER-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512064" y="746644"/>
            <a:ext cx="843076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Consider a </a:t>
            </a:r>
            <a:r>
              <a:rPr lang="en-US" b="1" dirty="0" smtClean="0"/>
              <a:t>simple</a:t>
            </a:r>
            <a:r>
              <a:rPr lang="en-US" dirty="0" smtClean="0"/>
              <a:t> problem: 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sz="1600" dirty="0" smtClean="0"/>
              <a:t>Visualizing the expression levels of </a:t>
            </a:r>
            <a:r>
              <a:rPr lang="en-US" sz="1600" b="1" dirty="0" smtClean="0"/>
              <a:t>two genes</a:t>
            </a:r>
            <a:r>
              <a:rPr lang="en-US" sz="1600" dirty="0" smtClean="0"/>
              <a:t>,  XBP1 and GATA3, in 105 breast tumor samples.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	</a:t>
            </a:r>
            <a:r>
              <a:rPr lang="en-US" sz="1600" dirty="0" smtClean="0"/>
              <a:t>Only 2 genes out of 28,000!  </a:t>
            </a:r>
            <a:r>
              <a:rPr lang="en-US" sz="1600" i="1" dirty="0"/>
              <a:t>Note: We can </a:t>
            </a:r>
            <a:r>
              <a:rPr lang="en-US" sz="1600" i="1" dirty="0" smtClean="0"/>
              <a:t>also do </a:t>
            </a:r>
            <a:r>
              <a:rPr lang="en-US" sz="1600" i="1" dirty="0"/>
              <a:t>this analysis with transcript </a:t>
            </a:r>
            <a:r>
              <a:rPr lang="en-US" sz="1600" i="1" dirty="0" smtClean="0"/>
              <a:t>counts.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535423" y="3570739"/>
            <a:ext cx="315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XBP1</a:t>
            </a:r>
            <a:r>
              <a:rPr lang="en-US" sz="1600" dirty="0" smtClean="0"/>
              <a:t>: X-box-binding protein</a:t>
            </a:r>
          </a:p>
          <a:p>
            <a:endParaRPr lang="en-US" sz="1600" dirty="0"/>
          </a:p>
          <a:p>
            <a:r>
              <a:rPr lang="en-US" sz="1600" b="1" dirty="0" smtClean="0"/>
              <a:t>GATA3</a:t>
            </a:r>
            <a:r>
              <a:rPr lang="en-US" sz="1600" dirty="0" smtClean="0"/>
              <a:t>: Trans-acting T-cell-specific transcription factor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288537" y="4995343"/>
            <a:ext cx="43799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Each dot represents a sample with the coordinates log2(expression level) of XBP1 versus GATA3.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The samples are colored </a:t>
            </a:r>
            <a:r>
              <a:rPr lang="en-US" sz="1600" b="1" dirty="0">
                <a:solidFill>
                  <a:srgbClr val="FF0000"/>
                </a:solidFill>
              </a:rPr>
              <a:t>ER+ </a:t>
            </a:r>
            <a:r>
              <a:rPr lang="en-US" sz="1600" dirty="0"/>
              <a:t>and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ER-</a:t>
            </a: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 flipH="1">
            <a:off x="274319" y="2134167"/>
            <a:ext cx="78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assume the data are normalized and have zero mean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6258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70493" y="4045661"/>
            <a:ext cx="355463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• FOXA1</a:t>
            </a:r>
            <a:r>
              <a:rPr lang="en-US" sz="1600" dirty="0"/>
              <a:t>, GATA3, and ER </a:t>
            </a:r>
            <a:r>
              <a:rPr lang="en-US" sz="1600" dirty="0" smtClean="0"/>
              <a:t>complex regulates </a:t>
            </a:r>
            <a:r>
              <a:rPr lang="en-US" sz="1600" dirty="0"/>
              <a:t>estrogen </a:t>
            </a:r>
            <a:r>
              <a:rPr lang="en-US" sz="1600" dirty="0" smtClean="0"/>
              <a:t>transcription</a:t>
            </a:r>
            <a:r>
              <a:rPr lang="en-US" sz="1600" dirty="0"/>
              <a:t>. 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/>
              <a:t>• XBP1 promotes ER transcriptional </a:t>
            </a:r>
            <a:r>
              <a:rPr lang="en-US" sz="1600" dirty="0" smtClean="0"/>
              <a:t>activity.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3691406"/>
            <a:ext cx="4732210" cy="2615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780" y="919867"/>
            <a:ext cx="79827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70% of all newly diagnosed breast cancers express </a:t>
            </a:r>
            <a:r>
              <a:rPr lang="en-US" dirty="0" smtClean="0"/>
              <a:t>ERα (</a:t>
            </a:r>
            <a:r>
              <a:rPr lang="en-US" b="1" dirty="0">
                <a:solidFill>
                  <a:srgbClr val="FF0000"/>
                </a:solidFill>
              </a:rPr>
              <a:t>ER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).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Antiestrogens: </a:t>
            </a:r>
            <a:r>
              <a:rPr lang="en-US" dirty="0"/>
              <a:t>tamoxifen (TAM) and </a:t>
            </a:r>
            <a:r>
              <a:rPr lang="en-US" dirty="0" err="1"/>
              <a:t>fulvestrant</a:t>
            </a:r>
            <a:r>
              <a:rPr lang="en-US" dirty="0" smtClean="0"/>
              <a:t> are </a:t>
            </a:r>
            <a:r>
              <a:rPr lang="en-US" dirty="0"/>
              <a:t>widely </a:t>
            </a:r>
            <a:r>
              <a:rPr lang="en-US" dirty="0" smtClean="0"/>
              <a:t>used.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Resistance</a:t>
            </a:r>
            <a:r>
              <a:rPr lang="en-US" dirty="0"/>
              <a:t>, either de novo or acquired, limits their curative </a:t>
            </a:r>
            <a:r>
              <a:rPr lang="en-US" dirty="0" smtClean="0"/>
              <a:t>potential.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More die </a:t>
            </a:r>
            <a:r>
              <a:rPr lang="en-US" dirty="0"/>
              <a:t>from </a:t>
            </a:r>
            <a:r>
              <a:rPr lang="en-US" dirty="0" smtClean="0"/>
              <a:t>ERα+ </a:t>
            </a:r>
            <a:r>
              <a:rPr lang="en-US" dirty="0"/>
              <a:t>breast cancer than from any other breast cancer subtype.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" y="321598"/>
            <a:ext cx="73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Biological aside 1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Estrogen receptor (ER) status, </a:t>
            </a:r>
            <a:r>
              <a:rPr lang="en-US" b="1" dirty="0">
                <a:solidFill>
                  <a:srgbClr val="FF0000"/>
                </a:solidFill>
              </a:rPr>
              <a:t>ER+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/>
              <a:t>ER-</a:t>
            </a:r>
            <a:r>
              <a:rPr lang="en-US" dirty="0"/>
              <a:t>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3756" y="4830348"/>
            <a:ext cx="4137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87113" y="5888005"/>
            <a:ext cx="264414" cy="2956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" y="2988818"/>
            <a:ext cx="815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Biological aside 2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GATA3 and XBP1 </a:t>
            </a:r>
            <a:r>
              <a:rPr lang="en-US" dirty="0" smtClean="0"/>
              <a:t>and Estrogen-mediated transcription in breast carcinoma cell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2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0" y="1440695"/>
            <a:ext cx="3016728" cy="2655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83" y="1440695"/>
            <a:ext cx="3121533" cy="2659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22800" y="1086420"/>
            <a:ext cx="1554480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PC1</a:t>
            </a:r>
            <a:r>
              <a:rPr lang="en-US" sz="1400" dirty="0" smtClean="0"/>
              <a:t> captures most of the variance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60533" y="3034092"/>
            <a:ext cx="2238565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PC2</a:t>
            </a:r>
            <a:r>
              <a:rPr lang="en-US" sz="1400" dirty="0" smtClean="0"/>
              <a:t> is orthogonal to PC1; captures additional spread.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745305" y="4717113"/>
            <a:ext cx="337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PC1 = </a:t>
            </a:r>
            <a:r>
              <a:rPr lang="en-US" b="1" dirty="0" smtClean="0"/>
              <a:t>0.89 </a:t>
            </a:r>
            <a:r>
              <a:rPr lang="en-US" b="1" dirty="0"/>
              <a:t>× GATA3 + </a:t>
            </a:r>
            <a:r>
              <a:rPr lang="en-US" b="1" dirty="0" smtClean="0"/>
              <a:t>0.46 </a:t>
            </a:r>
            <a:r>
              <a:rPr lang="en-US" b="1" dirty="0"/>
              <a:t>× </a:t>
            </a:r>
            <a:r>
              <a:rPr lang="en-US" b="1" dirty="0" smtClean="0"/>
              <a:t>XBP1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2391" y="5588750"/>
            <a:ext cx="5259175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0.89 and 0.46 are </a:t>
            </a:r>
            <a:r>
              <a:rPr lang="en-US" b="1" i="1" dirty="0" smtClean="0"/>
              <a:t>loading values</a:t>
            </a:r>
            <a:r>
              <a:rPr lang="en-US" dirty="0" smtClean="0"/>
              <a:t> that tell us how important each feature (gene) is in PC1.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197435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6656" y="3928051"/>
            <a:ext cx="3429978" cy="783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PC1 = </a:t>
            </a:r>
            <a:r>
              <a:rPr lang="en-US" dirty="0" smtClean="0"/>
              <a:t> </a:t>
            </a:r>
            <a:r>
              <a:rPr lang="en-US" b="1" dirty="0" smtClean="0"/>
              <a:t>0.89</a:t>
            </a:r>
            <a:r>
              <a:rPr lang="en-US" dirty="0" smtClean="0"/>
              <a:t> </a:t>
            </a:r>
            <a:r>
              <a:rPr lang="en-US" dirty="0"/>
              <a:t>× GATA3 + </a:t>
            </a:r>
            <a:r>
              <a:rPr lang="en-US" b="1" dirty="0" smtClean="0"/>
              <a:t>0.46</a:t>
            </a:r>
            <a:r>
              <a:rPr lang="en-US" dirty="0" smtClean="0"/>
              <a:t> </a:t>
            </a:r>
            <a:r>
              <a:rPr lang="en-US" dirty="0"/>
              <a:t>× </a:t>
            </a:r>
            <a:r>
              <a:rPr lang="en-US" dirty="0" smtClean="0"/>
              <a:t>XBP1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PC2 = </a:t>
            </a:r>
            <a:r>
              <a:rPr lang="en-US" b="1" dirty="0" smtClean="0"/>
              <a:t>-0.61 </a:t>
            </a:r>
            <a:r>
              <a:rPr lang="en-US" dirty="0" smtClean="0"/>
              <a:t>x GATA3 + </a:t>
            </a:r>
            <a:r>
              <a:rPr lang="en-US" b="1" dirty="0" smtClean="0"/>
              <a:t>0.80</a:t>
            </a:r>
            <a:r>
              <a:rPr lang="en-US" dirty="0" smtClean="0"/>
              <a:t> x XBP1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4114" y="5038435"/>
            <a:ext cx="82414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Loading values </a:t>
            </a:r>
            <a:r>
              <a:rPr lang="en-US" sz="1600" dirty="0" smtClean="0"/>
              <a:t>that tell us how important each feature (gene) is in each principal component.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	Note that the samples have zero average expression, and 0.89^2 + 0.46^2 =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937709"/>
            <a:ext cx="3121533" cy="26590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analysis: </a:t>
            </a:r>
            <a:r>
              <a:rPr lang="en-US" sz="2000" dirty="0" smtClean="0"/>
              <a:t>Loading values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2047">
            <a:off x="4806694" y="1083849"/>
            <a:ext cx="3121533" cy="26590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280224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033" y="5348485"/>
            <a:ext cx="7123176" cy="53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What data reduction is occurring here?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" y="851478"/>
            <a:ext cx="7488936" cy="42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9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516" y="914568"/>
            <a:ext cx="41879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Each component can </a:t>
            </a:r>
            <a:r>
              <a:rPr lang="en-US" sz="1600" dirty="0" smtClean="0"/>
              <a:t>be </a:t>
            </a:r>
            <a:r>
              <a:rPr lang="en-US" sz="1600" dirty="0"/>
              <a:t>interpreted as the direction, uncorrelated to previous components, which maximizes the variance of the samples when projected onto the component.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1" y="859221"/>
            <a:ext cx="3121533" cy="2659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7425" y="2648339"/>
            <a:ext cx="337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have two PCs for 2D data.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-914400" y="24688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70833" y="3333639"/>
            <a:ext cx="43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here is the dimensionality reduction?!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3224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0516" y="914568"/>
            <a:ext cx="418795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/>
              <a:t>Each component can </a:t>
            </a:r>
            <a:r>
              <a:rPr lang="en-US" sz="1600" dirty="0" smtClean="0"/>
              <a:t>be </a:t>
            </a:r>
            <a:r>
              <a:rPr lang="en-US" sz="1600" dirty="0"/>
              <a:t>interpreted as the direction, uncorrelated to previous components, which maximizes the variance of the samples when projected onto the component.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1" y="859221"/>
            <a:ext cx="3121533" cy="2659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7425" y="2648339"/>
            <a:ext cx="337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we have two PCs for 2D data.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19" y="198138"/>
            <a:ext cx="8275321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 </a:t>
            </a:r>
            <a:r>
              <a:rPr lang="en-US" sz="2000" dirty="0" smtClean="0"/>
              <a:t>for gene expression data.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65760" y="743831"/>
            <a:ext cx="8293608" cy="277447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" y="3965014"/>
            <a:ext cx="3126766" cy="26491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8286" y="3886380"/>
            <a:ext cx="14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2D to 1D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03403" y="3965014"/>
            <a:ext cx="43559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smtClean="0"/>
              <a:t>The projection of the data to 1D retains the separation with respect to estrogen receptor status, </a:t>
            </a:r>
            <a:r>
              <a:rPr lang="en-US" b="1" i="1" dirty="0">
                <a:solidFill>
                  <a:srgbClr val="FF0000"/>
                </a:solidFill>
              </a:rPr>
              <a:t>ER+ </a:t>
            </a:r>
            <a:r>
              <a:rPr lang="en-US" i="1" dirty="0"/>
              <a:t>and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ER-</a:t>
            </a:r>
            <a:r>
              <a:rPr lang="en-US" i="1" dirty="0" smtClean="0"/>
              <a:t>.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70833" y="3333639"/>
            <a:ext cx="43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 smtClean="0">
                <a:solidFill>
                  <a:srgbClr val="C00000"/>
                </a:solidFill>
              </a:rPr>
              <a:t>here is the dimensionality reduction?!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2564" y="5903538"/>
            <a:ext cx="3739337" cy="5078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PC1 </a:t>
            </a:r>
            <a:r>
              <a:rPr lang="en-US" dirty="0" smtClean="0"/>
              <a:t>can </a:t>
            </a:r>
            <a:r>
              <a:rPr lang="en-US" dirty="0"/>
              <a:t>be considered </a:t>
            </a:r>
            <a:r>
              <a:rPr lang="en-US" dirty="0" smtClean="0"/>
              <a:t>a “</a:t>
            </a:r>
            <a:r>
              <a:rPr lang="en-US" b="1" i="1" dirty="0" err="1" smtClean="0"/>
              <a:t>metagene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5360" y="5238147"/>
            <a:ext cx="337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PC1 = </a:t>
            </a:r>
            <a:r>
              <a:rPr lang="en-US" dirty="0" smtClean="0"/>
              <a:t>0.89 </a:t>
            </a:r>
            <a:r>
              <a:rPr lang="en-US" dirty="0"/>
              <a:t>× </a:t>
            </a:r>
            <a:r>
              <a:rPr lang="en-US" b="1" dirty="0"/>
              <a:t>GATA3 </a:t>
            </a:r>
            <a:r>
              <a:rPr lang="en-US" dirty="0"/>
              <a:t>+ </a:t>
            </a:r>
            <a:r>
              <a:rPr lang="en-US" dirty="0" smtClean="0"/>
              <a:t>0.46 </a:t>
            </a:r>
            <a:r>
              <a:rPr lang="en-US" dirty="0"/>
              <a:t>×</a:t>
            </a:r>
            <a:r>
              <a:rPr lang="en-US" b="1" dirty="0"/>
              <a:t> </a:t>
            </a:r>
            <a:r>
              <a:rPr lang="en-US" b="1" dirty="0" smtClean="0"/>
              <a:t>XBP1</a:t>
            </a:r>
          </a:p>
        </p:txBody>
      </p:sp>
    </p:spTree>
    <p:extLst>
      <p:ext uri="{BB962C8B-B14F-4D97-AF65-F5344CB8AC3E}">
        <p14:creationId xmlns:p14="http://schemas.microsoft.com/office/powerpoint/2010/main" val="27448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8" y="1461419"/>
            <a:ext cx="1420142" cy="127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52" y="1443545"/>
            <a:ext cx="1411706" cy="127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16" y="1443215"/>
            <a:ext cx="1407955" cy="126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6" y="1458334"/>
            <a:ext cx="1420179" cy="1256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932" y="1450222"/>
            <a:ext cx="1416863" cy="127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79" y="2732873"/>
            <a:ext cx="1405102" cy="126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73" y="2732870"/>
            <a:ext cx="1405103" cy="126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453" y="4027290"/>
            <a:ext cx="1411150" cy="1264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41" y="4017363"/>
            <a:ext cx="1427642" cy="127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28" y="4027733"/>
            <a:ext cx="1412820" cy="1272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7394" y="2732871"/>
            <a:ext cx="1408480" cy="1262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1510" y="2736173"/>
            <a:ext cx="1408182" cy="1259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903" y="4027733"/>
            <a:ext cx="1419967" cy="127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3539" y="2732871"/>
            <a:ext cx="1411874" cy="1262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2377" y="4016362"/>
            <a:ext cx="1406014" cy="1255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2069" y="5321898"/>
            <a:ext cx="1425731" cy="12840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4228" y="5327693"/>
            <a:ext cx="1403083" cy="1262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142" y="5320380"/>
            <a:ext cx="1411252" cy="1264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23450" y="5318488"/>
            <a:ext cx="1442238" cy="1287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15691" y="5317948"/>
            <a:ext cx="1437564" cy="12774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0114" y="166556"/>
            <a:ext cx="8549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How do we visualize the expression of 8,500 genes (features, p) 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across </a:t>
            </a:r>
            <a:r>
              <a:rPr lang="en-US" sz="2000" dirty="0"/>
              <a:t>105 </a:t>
            </a:r>
            <a:r>
              <a:rPr lang="en-US" sz="2000" dirty="0" smtClean="0"/>
              <a:t>breast cancer samples (n).     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Do we have to consider all possible p(p-1)/2 ~ 36M 2D scatterplots?</a:t>
            </a:r>
          </a:p>
        </p:txBody>
      </p:sp>
    </p:spTree>
    <p:extLst>
      <p:ext uri="{BB962C8B-B14F-4D97-AF65-F5344CB8AC3E}">
        <p14:creationId xmlns:p14="http://schemas.microsoft.com/office/powerpoint/2010/main" val="162604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8" y="1461419"/>
            <a:ext cx="1420142" cy="1271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52" y="1443545"/>
            <a:ext cx="1411706" cy="1271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116" y="1443215"/>
            <a:ext cx="1407955" cy="1265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6" y="1458334"/>
            <a:ext cx="1420179" cy="1256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932" y="1450222"/>
            <a:ext cx="1416863" cy="1275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79" y="2732873"/>
            <a:ext cx="1405102" cy="1262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73" y="2732870"/>
            <a:ext cx="1405103" cy="1262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3453" y="4027290"/>
            <a:ext cx="1411150" cy="1264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41" y="4017363"/>
            <a:ext cx="1427642" cy="12744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28" y="4027733"/>
            <a:ext cx="1412820" cy="1272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7394" y="2732871"/>
            <a:ext cx="1408480" cy="1262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1510" y="2736173"/>
            <a:ext cx="1408182" cy="12594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6903" y="4027733"/>
            <a:ext cx="1419967" cy="127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73539" y="2732871"/>
            <a:ext cx="1411874" cy="1262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2377" y="4016362"/>
            <a:ext cx="1406014" cy="1255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32069" y="5321898"/>
            <a:ext cx="1425731" cy="12840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64228" y="5327693"/>
            <a:ext cx="1403083" cy="1262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0142" y="5320380"/>
            <a:ext cx="1411252" cy="12649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23450" y="5318488"/>
            <a:ext cx="1442238" cy="1287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15691" y="5317948"/>
            <a:ext cx="1437564" cy="127749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0114" y="166556"/>
            <a:ext cx="8549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 smtClean="0"/>
              <a:t>How do we visualize the expression of 8,500 genes (features, p) </a:t>
            </a:r>
          </a:p>
          <a:p>
            <a:pPr algn="ctr">
              <a:lnSpc>
                <a:spcPct val="120000"/>
              </a:lnSpc>
            </a:pPr>
            <a:r>
              <a:rPr lang="en-US" sz="2000" dirty="0" smtClean="0"/>
              <a:t>across </a:t>
            </a:r>
            <a:r>
              <a:rPr lang="en-US" sz="2000" dirty="0"/>
              <a:t>105 </a:t>
            </a:r>
            <a:r>
              <a:rPr lang="en-US" sz="2000" dirty="0" smtClean="0"/>
              <a:t>breast cancer samples (n).     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Do we have to consider all possible p(p-1)/2 ~ 36M 2D scatterplots?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38912" y="166556"/>
            <a:ext cx="8380842" cy="658171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9542" y="3078832"/>
            <a:ext cx="643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</a:rPr>
              <a:t>No! Let R worry about the computation.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31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65308" y="884835"/>
            <a:ext cx="8220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 get </a:t>
            </a:r>
            <a:r>
              <a:rPr lang="en-US" i="1" dirty="0" smtClean="0"/>
              <a:t>min</a:t>
            </a:r>
            <a:r>
              <a:rPr lang="en-US" dirty="0" smtClean="0"/>
              <a:t>(n-1, p) principal components, so 104 PCs.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But a small subset of these contains most of the information.</a:t>
            </a:r>
            <a:endParaRPr lang="en-US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9" y="2640884"/>
            <a:ext cx="4396685" cy="38931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54833" y="2346351"/>
            <a:ext cx="609904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Proportion of the variance present in all genes contained within each principal </a:t>
            </a:r>
            <a:r>
              <a:rPr lang="en-US" sz="1600" dirty="0" smtClean="0"/>
              <a:t>component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 smtClean="0"/>
              <a:t>  22% </a:t>
            </a:r>
            <a:r>
              <a:rPr lang="en-US" sz="1600" dirty="0"/>
              <a:t>of the variance is captured by </a:t>
            </a:r>
            <a:r>
              <a:rPr lang="en-US" sz="1600" dirty="0" smtClean="0"/>
              <a:t>PC1 and PC2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~50% </a:t>
            </a:r>
            <a:r>
              <a:rPr lang="en-US" sz="1600" dirty="0"/>
              <a:t>of the variance </a:t>
            </a:r>
            <a:r>
              <a:rPr lang="en-US" sz="1600" dirty="0" smtClean="0"/>
              <a:t>by </a:t>
            </a:r>
            <a:r>
              <a:rPr lang="en-US" sz="1600" dirty="0"/>
              <a:t>the first </a:t>
            </a:r>
            <a:r>
              <a:rPr lang="en-US" sz="1600" dirty="0" smtClean="0"/>
              <a:t>10 </a:t>
            </a:r>
            <a:r>
              <a:rPr lang="en-US" sz="1600" dirty="0"/>
              <a:t>components</a:t>
            </a:r>
            <a:endParaRPr lang="en-US" sz="1600" dirty="0" smtClean="0"/>
          </a:p>
          <a:p>
            <a:pPr>
              <a:lnSpc>
                <a:spcPct val="120000"/>
              </a:lnSpc>
            </a:pPr>
            <a:r>
              <a:rPr lang="en-US" sz="1600" dirty="0" smtClean="0"/>
              <a:t>104 components are required to retain the original variance.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	</a:t>
            </a:r>
            <a:endParaRPr lang="en-US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967017" y="4417105"/>
            <a:ext cx="499262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2 to 10 is much less than 8,500</a:t>
            </a:r>
            <a:endParaRPr lang="en-US" i="1" dirty="0" smtClean="0"/>
          </a:p>
          <a:p>
            <a:pPr algn="ctr">
              <a:lnSpc>
                <a:spcPct val="120000"/>
              </a:lnSpc>
            </a:pPr>
            <a:r>
              <a:rPr lang="en-US" i="1" dirty="0" smtClean="0">
                <a:solidFill>
                  <a:srgbClr val="C00000"/>
                </a:solidFill>
              </a:rPr>
              <a:t>Dimensionality of our problem is greatly reduced.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2946983" y="5044822"/>
            <a:ext cx="521208" cy="2747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2131" y="6164685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Principal component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66344" y="2640884"/>
            <a:ext cx="521208" cy="3394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792742" y="4153296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Proportion of variance, 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380744" y="5924446"/>
            <a:ext cx="3483864" cy="285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2965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962753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64103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55124" y="5878726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91552" y="5875205"/>
            <a:ext cx="4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82572" y="5882759"/>
            <a:ext cx="5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-549534" y="4120632"/>
            <a:ext cx="3483866" cy="344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48354" y="5665708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48489" y="5215815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353" y="4780621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33196" y="4337931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8353" y="3912619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9921" y="3469929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48353" y="3056117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9699" y="2621212"/>
            <a:ext cx="4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4911" y="366399"/>
            <a:ext cx="8275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Principle component analysis</a:t>
            </a:r>
            <a:r>
              <a:rPr lang="en-US" sz="2000" dirty="0" smtClean="0"/>
              <a:t>: n =105 breast tumor samples, p = 8,500 genes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9047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863031" y="1279076"/>
            <a:ext cx="399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a point on this plot mean?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0120" y="2768158"/>
            <a:ext cx="11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Sample 17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67769" y="2683520"/>
            <a:ext cx="199791" cy="1692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23" y="2083824"/>
            <a:ext cx="32760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PC1 = </a:t>
            </a:r>
            <a:r>
              <a:rPr lang="en-US" dirty="0" smtClean="0"/>
              <a:t> </a:t>
            </a:r>
            <a:r>
              <a:rPr lang="en-US" b="1" dirty="0" smtClean="0"/>
              <a:t>0.89</a:t>
            </a:r>
            <a:r>
              <a:rPr lang="en-US" dirty="0" smtClean="0"/>
              <a:t> </a:t>
            </a:r>
            <a:r>
              <a:rPr lang="en-US" dirty="0"/>
              <a:t>· </a:t>
            </a:r>
            <a:r>
              <a:rPr lang="en-US" dirty="0"/>
              <a:t>GATA3 + </a:t>
            </a:r>
            <a:r>
              <a:rPr lang="en-US" b="1" dirty="0" smtClean="0"/>
              <a:t>0.46</a:t>
            </a:r>
            <a:r>
              <a:rPr lang="en-US" dirty="0" smtClean="0"/>
              <a:t> </a:t>
            </a:r>
            <a:r>
              <a:rPr lang="en-US" dirty="0"/>
              <a:t>· </a:t>
            </a:r>
            <a:r>
              <a:rPr lang="en-US" dirty="0" smtClean="0"/>
              <a:t>XBP1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87423" y="4243008"/>
            <a:ext cx="334662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PC2 = </a:t>
            </a:r>
            <a:r>
              <a:rPr lang="en-US" b="1" dirty="0"/>
              <a:t>-0.61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n-US" dirty="0"/>
              <a:t>GATA3 + </a:t>
            </a:r>
            <a:r>
              <a:rPr lang="en-US" b="1" dirty="0"/>
              <a:t>0.80</a:t>
            </a:r>
            <a:r>
              <a:rPr lang="en-US" dirty="0"/>
              <a:t> ·</a:t>
            </a:r>
            <a:r>
              <a:rPr lang="en-US" dirty="0" smtClean="0"/>
              <a:t> </a:t>
            </a:r>
            <a:r>
              <a:rPr lang="en-US" dirty="0"/>
              <a:t>XBP1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9936" y="2743258"/>
            <a:ext cx="41857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= </a:t>
            </a:r>
            <a:r>
              <a:rPr lang="el-GR" dirty="0" smtClean="0"/>
              <a:t>φ</a:t>
            </a:r>
            <a:r>
              <a:rPr lang="en-US" dirty="0" smtClean="0"/>
              <a:t>(1,1) ·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</a:t>
            </a:r>
            <a:r>
              <a:rPr lang="en-US" dirty="0" smtClean="0"/>
              <a:t>+ </a:t>
            </a:r>
            <a:r>
              <a:rPr lang="el-GR" dirty="0" smtClean="0"/>
              <a:t>φ</a:t>
            </a:r>
            <a:r>
              <a:rPr lang="en-US" dirty="0" smtClean="0"/>
              <a:t>(2,1</a:t>
            </a:r>
            <a:r>
              <a:rPr lang="en-US" dirty="0"/>
              <a:t>) ·</a:t>
            </a:r>
            <a:r>
              <a:rPr lang="en-US" dirty="0" smtClean="0"/>
              <a:t>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59936" y="4924603"/>
            <a:ext cx="41857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= </a:t>
            </a:r>
            <a:r>
              <a:rPr lang="el-GR" dirty="0" smtClean="0"/>
              <a:t>φ</a:t>
            </a:r>
            <a:r>
              <a:rPr lang="en-US" dirty="0" smtClean="0"/>
              <a:t>(1,2) ·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</a:t>
            </a:r>
            <a:r>
              <a:rPr lang="en-US" dirty="0" smtClean="0"/>
              <a:t>+ </a:t>
            </a:r>
            <a:r>
              <a:rPr lang="el-GR" dirty="0" smtClean="0"/>
              <a:t>φ</a:t>
            </a:r>
            <a:r>
              <a:rPr lang="en-US" dirty="0" smtClean="0"/>
              <a:t>(2,2)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 smtClean="0"/>
              <a:t>χ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8539" y="1200417"/>
            <a:ext cx="15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Sample 17: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97872" y="1973432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l-GR" dirty="0" smtClean="0"/>
              <a:t>φ</a:t>
            </a:r>
            <a:r>
              <a:rPr lang="en-US" dirty="0"/>
              <a:t>(1,1</a:t>
            </a:r>
            <a:r>
              <a:rPr lang="en-US" dirty="0" smtClean="0"/>
              <a:t>), </a:t>
            </a:r>
            <a:r>
              <a:rPr lang="el-GR" dirty="0"/>
              <a:t>φ</a:t>
            </a:r>
            <a:r>
              <a:rPr lang="en-US" dirty="0"/>
              <a:t>(2,1</a:t>
            </a:r>
            <a:r>
              <a:rPr lang="en-US" dirty="0" smtClean="0"/>
              <a:t>)]</a:t>
            </a:r>
            <a:r>
              <a:rPr lang="en-US" b="1" baseline="30000" dirty="0" smtClean="0"/>
              <a:t>T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42560" y="1604100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PC1 loading vector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7709552" y="1829907"/>
            <a:ext cx="64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0.89</a:t>
            </a:r>
          </a:p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12" name="Double Bracket 11"/>
          <p:cNvSpPr/>
          <p:nvPr/>
        </p:nvSpPr>
        <p:spPr>
          <a:xfrm>
            <a:off x="7719712" y="1877105"/>
            <a:ext cx="550528" cy="5889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8992" y="4898078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l-GR" dirty="0" smtClean="0"/>
              <a:t>φ</a:t>
            </a:r>
            <a:r>
              <a:rPr lang="en-US" dirty="0" smtClean="0"/>
              <a:t>(1,2), </a:t>
            </a:r>
            <a:r>
              <a:rPr lang="el-GR" dirty="0"/>
              <a:t>φ</a:t>
            </a:r>
            <a:r>
              <a:rPr lang="en-US" dirty="0" smtClean="0"/>
              <a:t>(2,2)]</a:t>
            </a:r>
            <a:r>
              <a:rPr lang="en-US" b="1" baseline="30000" dirty="0" smtClean="0"/>
              <a:t>T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3680" y="452874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PC2 loading vector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7780672" y="4754553"/>
            <a:ext cx="75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</a:t>
            </a:r>
          </a:p>
          <a:p>
            <a:r>
              <a:rPr lang="en-US" dirty="0"/>
              <a:t> </a:t>
            </a:r>
            <a:r>
              <a:rPr lang="en-US" dirty="0" smtClean="0"/>
              <a:t>0.80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7790832" y="4801751"/>
            <a:ext cx="635488" cy="58897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00287" y="3430729"/>
            <a:ext cx="3707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χ</a:t>
            </a:r>
            <a:r>
              <a:rPr lang="en-US" dirty="0"/>
              <a:t>(17,1</a:t>
            </a:r>
            <a:r>
              <a:rPr lang="en-US" dirty="0" smtClean="0"/>
              <a:t>), </a:t>
            </a:r>
            <a:r>
              <a:rPr lang="el-GR" dirty="0"/>
              <a:t>χ</a:t>
            </a:r>
            <a:r>
              <a:rPr lang="en-US" dirty="0"/>
              <a:t>(17,2</a:t>
            </a:r>
            <a:r>
              <a:rPr lang="en-US" dirty="0" smtClean="0"/>
              <a:t>)  are  the expression </a:t>
            </a:r>
          </a:p>
          <a:p>
            <a:r>
              <a:rPr lang="en-US" dirty="0"/>
              <a:t>	</a:t>
            </a:r>
            <a:r>
              <a:rPr lang="en-US" dirty="0" smtClean="0"/>
              <a:t>		  values for sample 17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480" y="336508"/>
            <a:ext cx="8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</a:t>
            </a:r>
            <a:r>
              <a:rPr lang="en-US" sz="2000" dirty="0" smtClean="0"/>
              <a:t>with 2 genes are </a:t>
            </a:r>
            <a:r>
              <a:rPr lang="en-US" sz="2000" dirty="0" smtClean="0"/>
              <a:t>plotted in 2D </a:t>
            </a:r>
            <a:r>
              <a:rPr lang="en-US" sz="2000" dirty="0" smtClean="0"/>
              <a:t>as projections </a:t>
            </a:r>
            <a:r>
              <a:rPr lang="en-US" sz="2000" dirty="0" smtClean="0"/>
              <a:t>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493" y="6088428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and 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are PC scores for </a:t>
            </a:r>
            <a:r>
              <a:rPr lang="en-US" dirty="0" smtClean="0">
                <a:solidFill>
                  <a:srgbClr val="C00000"/>
                </a:solidFill>
              </a:rPr>
              <a:t>sample 17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2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480" y="336508"/>
            <a:ext cx="848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</a:t>
            </a:r>
            <a:r>
              <a:rPr lang="en-US" sz="2000" dirty="0" smtClean="0"/>
              <a:t>with 8,500 genes are </a:t>
            </a:r>
            <a:r>
              <a:rPr lang="en-US" sz="2000" dirty="0" smtClean="0"/>
              <a:t>plotted in 2D </a:t>
            </a:r>
            <a:r>
              <a:rPr lang="en-US" sz="2000" dirty="0" smtClean="0"/>
              <a:t>as projections </a:t>
            </a:r>
            <a:r>
              <a:rPr lang="en-US" sz="2000" dirty="0" smtClean="0"/>
              <a:t>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863031" y="1279076"/>
            <a:ext cx="399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a point on this plot mean?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320" y="4972207"/>
            <a:ext cx="7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,1) = </a:t>
            </a:r>
            <a:r>
              <a:rPr lang="el-GR" dirty="0" smtClean="0"/>
              <a:t>φ</a:t>
            </a:r>
            <a:r>
              <a:rPr lang="en-US" dirty="0" smtClean="0"/>
              <a:t>(1,1) · </a:t>
            </a:r>
            <a:r>
              <a:rPr lang="el-GR" dirty="0" smtClean="0"/>
              <a:t>χ</a:t>
            </a:r>
            <a:r>
              <a:rPr lang="en-US" dirty="0" smtClean="0"/>
              <a:t>(17,1) + </a:t>
            </a:r>
            <a:r>
              <a:rPr lang="el-GR" dirty="0"/>
              <a:t>φ</a:t>
            </a:r>
            <a:r>
              <a:rPr lang="en-US" dirty="0" smtClean="0"/>
              <a:t>(2,1)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(17,2) + </a:t>
            </a:r>
            <a:r>
              <a:rPr lang="el-GR" dirty="0"/>
              <a:t>φ</a:t>
            </a:r>
            <a:r>
              <a:rPr lang="en-US" dirty="0" smtClean="0"/>
              <a:t>(3,1)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(17,3) + …… + </a:t>
            </a:r>
            <a:r>
              <a:rPr lang="el-GR" dirty="0"/>
              <a:t>φ</a:t>
            </a:r>
            <a:r>
              <a:rPr lang="en-US" dirty="0" smtClean="0"/>
              <a:t>(p,1)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(17,p)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320" y="5688917"/>
            <a:ext cx="796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pc(</a:t>
            </a:r>
            <a:r>
              <a:rPr lang="en-US" dirty="0" smtClean="0">
                <a:solidFill>
                  <a:srgbClr val="C00000"/>
                </a:solidFill>
              </a:rPr>
              <a:t>17</a:t>
            </a:r>
            <a:r>
              <a:rPr lang="en-US" dirty="0" smtClean="0"/>
              <a:t>,2) = </a:t>
            </a:r>
            <a:r>
              <a:rPr lang="el-GR" dirty="0" smtClean="0"/>
              <a:t>φ</a:t>
            </a:r>
            <a:r>
              <a:rPr lang="en-US" dirty="0" smtClean="0"/>
              <a:t>(1,2) · </a:t>
            </a:r>
            <a:r>
              <a:rPr lang="el-GR" dirty="0" smtClean="0"/>
              <a:t>χ</a:t>
            </a:r>
            <a:r>
              <a:rPr lang="en-US" dirty="0" smtClean="0"/>
              <a:t>(17,1) + </a:t>
            </a:r>
            <a:r>
              <a:rPr lang="el-GR" dirty="0"/>
              <a:t>φ</a:t>
            </a:r>
            <a:r>
              <a:rPr lang="en-US" dirty="0" smtClean="0"/>
              <a:t>(2,2)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(17,2) + </a:t>
            </a:r>
            <a:r>
              <a:rPr lang="el-GR" dirty="0"/>
              <a:t>φ</a:t>
            </a:r>
            <a:r>
              <a:rPr lang="en-US" dirty="0" smtClean="0"/>
              <a:t>(3,2)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(17,3) + …… + </a:t>
            </a:r>
            <a:r>
              <a:rPr lang="el-GR" dirty="0"/>
              <a:t>φ</a:t>
            </a:r>
            <a:r>
              <a:rPr lang="en-US" dirty="0" smtClean="0"/>
              <a:t>(p,2) </a:t>
            </a:r>
            <a:r>
              <a:rPr lang="en-US" dirty="0"/>
              <a:t>·</a:t>
            </a:r>
            <a:r>
              <a:rPr lang="en-US" dirty="0" smtClean="0"/>
              <a:t> </a:t>
            </a:r>
            <a:r>
              <a:rPr lang="el-GR" dirty="0"/>
              <a:t>χ</a:t>
            </a:r>
            <a:r>
              <a:rPr lang="en-US" dirty="0" smtClean="0"/>
              <a:t>(17,p)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4631" y="2752770"/>
            <a:ext cx="399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</a:t>
            </a:r>
            <a:r>
              <a:rPr lang="el-GR" sz="1600" dirty="0" smtClean="0"/>
              <a:t>χ</a:t>
            </a:r>
            <a:r>
              <a:rPr lang="en-US" sz="1600" dirty="0" smtClean="0"/>
              <a:t>} original data (expression levels of genes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64631" y="3181912"/>
            <a:ext cx="399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{</a:t>
            </a:r>
            <a:r>
              <a:rPr lang="el-GR" sz="1600" dirty="0"/>
              <a:t>φ</a:t>
            </a:r>
            <a:r>
              <a:rPr lang="en-US" sz="1600" dirty="0" smtClean="0"/>
              <a:t>} loading values from PCA</a:t>
            </a:r>
            <a:endParaRPr lang="en-US" sz="1600" dirty="0"/>
          </a:p>
        </p:txBody>
      </p:sp>
      <p:sp>
        <p:nvSpPr>
          <p:cNvPr id="11" name="Double Bracket 10"/>
          <p:cNvSpPr/>
          <p:nvPr/>
        </p:nvSpPr>
        <p:spPr>
          <a:xfrm>
            <a:off x="218440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Double Bracket 11"/>
          <p:cNvSpPr/>
          <p:nvPr/>
        </p:nvSpPr>
        <p:spPr>
          <a:xfrm>
            <a:off x="377952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Double Bracket 12"/>
          <p:cNvSpPr/>
          <p:nvPr/>
        </p:nvSpPr>
        <p:spPr>
          <a:xfrm>
            <a:off x="537464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Double Bracket 13"/>
          <p:cNvSpPr/>
          <p:nvPr/>
        </p:nvSpPr>
        <p:spPr>
          <a:xfrm>
            <a:off x="7518400" y="4826000"/>
            <a:ext cx="701040" cy="1452880"/>
          </a:xfrm>
          <a:prstGeom prst="bracket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Double Bracket 14"/>
          <p:cNvSpPr/>
          <p:nvPr/>
        </p:nvSpPr>
        <p:spPr>
          <a:xfrm>
            <a:off x="145288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6" name="Double Bracket 15"/>
          <p:cNvSpPr/>
          <p:nvPr/>
        </p:nvSpPr>
        <p:spPr>
          <a:xfrm>
            <a:off x="305562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4647131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Double Bracket 17"/>
          <p:cNvSpPr/>
          <p:nvPr/>
        </p:nvSpPr>
        <p:spPr>
          <a:xfrm>
            <a:off x="6776720" y="4820920"/>
            <a:ext cx="635000" cy="1452880"/>
          </a:xfrm>
          <a:prstGeom prst="bracketPair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0120" y="2768158"/>
            <a:ext cx="114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Sample 17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67769" y="2683520"/>
            <a:ext cx="199791" cy="16927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18" y="4937559"/>
            <a:ext cx="584468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PC1 and PC2 contain relevant information?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7349" y="1596490"/>
            <a:ext cx="33395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ER+</a:t>
            </a:r>
            <a:r>
              <a:rPr lang="en-US" sz="1600" dirty="0" smtClean="0"/>
              <a:t> and </a:t>
            </a:r>
            <a:r>
              <a:rPr lang="en-US" sz="1600" b="1" dirty="0" smtClean="0"/>
              <a:t>ER-</a:t>
            </a:r>
            <a:r>
              <a:rPr lang="en-US" sz="1600" dirty="0" smtClean="0"/>
              <a:t> samples are projected onto PC1 and PC2, which are linear combinations of the expression levels of genes.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7934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818" y="4937559"/>
            <a:ext cx="5844686" cy="402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PC1 and PC2 contain relevant information? 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628" y="5652835"/>
            <a:ext cx="3398739" cy="64633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ER+ </a:t>
            </a:r>
            <a:r>
              <a:rPr lang="en-US" sz="1600" dirty="0"/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ER-</a:t>
            </a:r>
            <a:r>
              <a:rPr lang="en-US" dirty="0"/>
              <a:t> </a:t>
            </a:r>
            <a:r>
              <a:rPr lang="en-US" dirty="0" smtClean="0"/>
              <a:t>are still separated</a:t>
            </a:r>
          </a:p>
          <a:p>
            <a:pPr algn="ctr"/>
            <a:r>
              <a:rPr lang="en-US" dirty="0" smtClean="0"/>
              <a:t>though not strictly distinct clusters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533679">
            <a:off x="1993391" y="778618"/>
            <a:ext cx="320040" cy="663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818" y="357084"/>
            <a:ext cx="789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 samples are plotted in 2D using their projections onto PC1 and PC2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7349" y="1596490"/>
            <a:ext cx="33395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ER+</a:t>
            </a:r>
            <a:r>
              <a:rPr lang="en-US" sz="1600" dirty="0" smtClean="0"/>
              <a:t> and </a:t>
            </a:r>
            <a:r>
              <a:rPr lang="en-US" sz="1600" b="1" dirty="0" smtClean="0"/>
              <a:t>ER-</a:t>
            </a:r>
            <a:r>
              <a:rPr lang="en-US" sz="1600" dirty="0" smtClean="0"/>
              <a:t> samples are projected onto PC1 and PC2, which are linear combinations of the expression levels of genes.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005329"/>
            <a:ext cx="4343400" cy="361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2580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832" y="1830466"/>
            <a:ext cx="595337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1 </a:t>
            </a:r>
            <a:r>
              <a:rPr lang="en-US" dirty="0" smtClean="0"/>
              <a:t>variable?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2 variables?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3 variables?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4 </a:t>
            </a:r>
            <a:r>
              <a:rPr lang="en-US" dirty="0" smtClean="0"/>
              <a:t>variables?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Systems biology problem →  ~1000s of </a:t>
            </a:r>
            <a:r>
              <a:rPr lang="en-US" dirty="0" smtClean="0"/>
              <a:t>variables?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07440" y="1219200"/>
            <a:ext cx="660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How would you visualize…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472" y="260529"/>
            <a:ext cx="660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Visualizing high-dimensional data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43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117856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some other clinical or phenotypic characteristics of breast cancer?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0320" y="2032000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Estrogen receptor status, </a:t>
            </a:r>
            <a:r>
              <a:rPr lang="en-US" b="1" dirty="0" smtClean="0">
                <a:solidFill>
                  <a:srgbClr val="C00000"/>
                </a:solidFill>
              </a:rPr>
              <a:t>ER+</a:t>
            </a:r>
            <a:r>
              <a:rPr lang="en-US" dirty="0" smtClean="0"/>
              <a:t> and </a:t>
            </a:r>
            <a:r>
              <a:rPr lang="en-US" b="1" dirty="0" smtClean="0"/>
              <a:t>ER-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3360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289133"/>
            <a:ext cx="3487173" cy="28978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0624" y="257196"/>
            <a:ext cx="755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 phenotypic relevance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26" y="1332826"/>
            <a:ext cx="3395281" cy="2810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0475" y="967038"/>
            <a:ext cx="987386" cy="830997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ERBB2+</a:t>
            </a:r>
          </a:p>
          <a:p>
            <a:pPr algn="just"/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ERBB2-</a:t>
            </a:r>
          </a:p>
          <a:p>
            <a:pPr algn="just"/>
            <a:r>
              <a:rPr lang="en-US" sz="1600" b="1" dirty="0" smtClean="0">
                <a:solidFill>
                  <a:srgbClr val="00B050"/>
                </a:solidFill>
              </a:rPr>
              <a:t>unknown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01437" y="1502403"/>
            <a:ext cx="101273" cy="98819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27087" y="2289803"/>
            <a:ext cx="101273" cy="98819"/>
          </a:xfrm>
          <a:prstGeom prst="ellipse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805" y="4541326"/>
            <a:ext cx="31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PCA </a:t>
            </a:r>
            <a:r>
              <a:rPr lang="en-US" dirty="0" smtClean="0"/>
              <a:t>does </a:t>
            </a:r>
            <a:r>
              <a:rPr lang="en-US" dirty="0"/>
              <a:t>not generate </a:t>
            </a:r>
            <a:endParaRPr lang="en-US" dirty="0" smtClean="0"/>
          </a:p>
          <a:p>
            <a:pPr algn="ctr"/>
            <a:r>
              <a:rPr lang="en-US" dirty="0" smtClean="0"/>
              <a:t>two separate clusters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7615" y="4541326"/>
            <a:ext cx="315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ERBB2 copy number info is lost in reduced dimension.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99364" y="5631409"/>
            <a:ext cx="5798715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i="1" dirty="0"/>
              <a:t>PCA </a:t>
            </a:r>
            <a:r>
              <a:rPr lang="en-US" b="1" i="1" dirty="0" smtClean="0"/>
              <a:t>emphasizes sources of greatest variability, </a:t>
            </a:r>
          </a:p>
          <a:p>
            <a:pPr algn="ctr">
              <a:lnSpc>
                <a:spcPct val="120000"/>
              </a:lnSpc>
            </a:pPr>
            <a:r>
              <a:rPr lang="en-US" b="1" i="1" dirty="0" smtClean="0"/>
              <a:t>but doesn’t guarantee interpretability. 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6" y="1292931"/>
            <a:ext cx="3553031" cy="2960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2464" y="967038"/>
            <a:ext cx="502061" cy="58477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</a:rPr>
              <a:t>ER</a:t>
            </a:r>
            <a:r>
              <a:rPr lang="en-US" sz="1600" b="1" dirty="0" smtClean="0">
                <a:solidFill>
                  <a:srgbClr val="FF0000"/>
                </a:solidFill>
              </a:rPr>
              <a:t>+</a:t>
            </a:r>
          </a:p>
          <a:p>
            <a:pPr algn="just"/>
            <a:r>
              <a:rPr lang="en-US" sz="1600" b="1" dirty="0" smtClean="0"/>
              <a:t>ER-</a:t>
            </a: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349124" y="6361783"/>
            <a:ext cx="1593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PMID: 18327243</a:t>
            </a:r>
          </a:p>
        </p:txBody>
      </p:sp>
    </p:spTree>
    <p:extLst>
      <p:ext uri="{BB962C8B-B14F-4D97-AF65-F5344CB8AC3E}">
        <p14:creationId xmlns:p14="http://schemas.microsoft.com/office/powerpoint/2010/main" val="377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37960"/>
            <a:ext cx="8055864" cy="286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Linearity</a:t>
            </a:r>
            <a:r>
              <a:rPr lang="en-US" dirty="0"/>
              <a:t> : PCA assumes that the principle components are a linear combination of the original features. If this is not true, PCA will not give you sensible results.</a:t>
            </a:r>
          </a:p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Large variance implies more </a:t>
            </a:r>
            <a:r>
              <a:rPr lang="en-US" b="1" dirty="0" smtClean="0">
                <a:solidFill>
                  <a:srgbClr val="C00000"/>
                </a:solidFill>
              </a:rPr>
              <a:t>structure</a:t>
            </a:r>
            <a:r>
              <a:rPr lang="en-US" dirty="0" smtClean="0"/>
              <a:t>: </a:t>
            </a:r>
            <a:r>
              <a:rPr lang="en-US" dirty="0"/>
              <a:t>PCA uses variance as the measure of how important a particular dimension is. So, high variance axes are treated as principle components, while low variance axes are treated as noise</a:t>
            </a:r>
            <a:r>
              <a:rPr lang="en-US" dirty="0" smtClean="0"/>
              <a:t>. </a:t>
            </a:r>
            <a:r>
              <a:rPr lang="en-US" i="1" dirty="0" smtClean="0"/>
              <a:t>Centering and scaling.</a:t>
            </a:r>
            <a:endParaRPr lang="en-US" i="1" dirty="0"/>
          </a:p>
          <a:p>
            <a:pPr>
              <a:lnSpc>
                <a:spcPct val="13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Orthogonality</a:t>
            </a:r>
            <a:r>
              <a:rPr lang="en-US" dirty="0" smtClean="0"/>
              <a:t>: </a:t>
            </a:r>
            <a:r>
              <a:rPr lang="en-US" dirty="0"/>
              <a:t>PCA assumes that the principle components are orthogonal.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624" y="257196"/>
            <a:ext cx="755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PCA: Limitations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1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97" y="1934765"/>
            <a:ext cx="6397093" cy="4389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56614" y="310896"/>
            <a:ext cx="836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Principal Component Analysis and batch effect correction algorithms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592822" y="6324075"/>
            <a:ext cx="2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PMID: </a:t>
            </a:r>
            <a:r>
              <a:rPr lang="en-US" altLang="en-US" dirty="0" smtClean="0"/>
              <a:t>24528953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70328" y="683800"/>
            <a:ext cx="8193024" cy="95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● Integration </a:t>
            </a:r>
            <a:r>
              <a:rPr lang="en-US" sz="1600" dirty="0"/>
              <a:t>and a</a:t>
            </a:r>
            <a:r>
              <a:rPr lang="en-US" sz="1600" dirty="0" smtClean="0"/>
              <a:t>nalysis </a:t>
            </a:r>
            <a:r>
              <a:rPr lang="en-US" sz="1600" dirty="0"/>
              <a:t>of new high-throughput </a:t>
            </a:r>
            <a:r>
              <a:rPr lang="en-US" sz="1600" dirty="0" smtClean="0"/>
              <a:t>gene-expression </a:t>
            </a:r>
            <a:r>
              <a:rPr lang="en-US" sz="1600" dirty="0"/>
              <a:t>and proteomic-profiling </a:t>
            </a:r>
            <a:r>
              <a:rPr lang="en-US" sz="1600" dirty="0" smtClean="0"/>
              <a:t>data. ● Technical </a:t>
            </a:r>
            <a:r>
              <a:rPr lang="en-US" sz="1600" dirty="0"/>
              <a:t>heterogeneity </a:t>
            </a:r>
            <a:r>
              <a:rPr lang="en-US" sz="1600" dirty="0" smtClean="0"/>
              <a:t>or batch effects (different experiment times, handlers, reagent lots, etc.) are a major hurdle.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318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62" y="2014139"/>
            <a:ext cx="6848665" cy="4603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802" y="1612684"/>
            <a:ext cx="34290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/>
              <a:t>From TCGA: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80 </a:t>
            </a:r>
            <a:r>
              <a:rPr lang="en-US" sz="1200" dirty="0"/>
              <a:t>esophageal adenocarcinomas </a:t>
            </a:r>
            <a:r>
              <a:rPr lang="en-US" sz="1200" b="1" dirty="0">
                <a:solidFill>
                  <a:srgbClr val="F8766D"/>
                </a:solidFill>
              </a:rPr>
              <a:t>(EAC)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81 </a:t>
            </a:r>
            <a:r>
              <a:rPr lang="en-US" sz="1200" dirty="0"/>
              <a:t>esophageal squamous cell carcinomas </a:t>
            </a:r>
            <a:r>
              <a:rPr lang="en-US" sz="1200" b="1" dirty="0">
                <a:solidFill>
                  <a:srgbClr val="7CAE00"/>
                </a:solidFill>
              </a:rPr>
              <a:t>(ESCC)</a:t>
            </a:r>
            <a:r>
              <a:rPr lang="en-US" sz="1200" dirty="0"/>
              <a:t>, 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533 </a:t>
            </a:r>
            <a:r>
              <a:rPr lang="en-US" sz="1200" dirty="0"/>
              <a:t>lung adenocarcinomas </a:t>
            </a:r>
            <a:r>
              <a:rPr lang="en-US" sz="1200" b="1" dirty="0">
                <a:solidFill>
                  <a:srgbClr val="00BFC4"/>
                </a:solidFill>
              </a:rPr>
              <a:t>(LUAD</a:t>
            </a:r>
            <a:r>
              <a:rPr lang="en-US" sz="1200" b="1" dirty="0" smtClean="0">
                <a:solidFill>
                  <a:srgbClr val="00BFC4"/>
                </a:solidFill>
              </a:rPr>
              <a:t>)</a:t>
            </a:r>
            <a:r>
              <a:rPr lang="en-US" sz="12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en-US" sz="1200" dirty="0" smtClean="0"/>
              <a:t>502 </a:t>
            </a:r>
            <a:r>
              <a:rPr lang="en-US" sz="1200" dirty="0"/>
              <a:t>lung squamous cell carcinomas </a:t>
            </a:r>
            <a:r>
              <a:rPr lang="en-US" sz="1200" b="1" dirty="0">
                <a:solidFill>
                  <a:srgbClr val="C77CFF"/>
                </a:solidFill>
              </a:rPr>
              <a:t>(LUSC)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2783" y="544027"/>
            <a:ext cx="4865221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smtClean="0"/>
              <a:t>Two </a:t>
            </a:r>
            <a:r>
              <a:rPr lang="en-US" sz="1400" b="1" dirty="0"/>
              <a:t>major </a:t>
            </a:r>
            <a:r>
              <a:rPr lang="en-US" sz="1400" b="1" dirty="0" smtClean="0"/>
              <a:t>histological classes </a:t>
            </a:r>
            <a:r>
              <a:rPr lang="en-US" sz="1400" b="1" dirty="0"/>
              <a:t>of solid </a:t>
            </a:r>
            <a:r>
              <a:rPr lang="en-US" sz="1400" b="1" dirty="0" smtClean="0"/>
              <a:t>tumors</a:t>
            </a:r>
            <a:r>
              <a:rPr lang="en-US" sz="14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	1) Adenocarcinomas: from </a:t>
            </a:r>
            <a:r>
              <a:rPr lang="en-US" sz="1400" dirty="0"/>
              <a:t>cells that form </a:t>
            </a:r>
            <a:r>
              <a:rPr lang="en-US" sz="1400" dirty="0" smtClean="0"/>
              <a:t>glands 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	2) Squamous </a:t>
            </a:r>
            <a:r>
              <a:rPr lang="en-US" sz="1400" dirty="0"/>
              <a:t>cell </a:t>
            </a:r>
            <a:r>
              <a:rPr lang="en-US" sz="1400" dirty="0" smtClean="0"/>
              <a:t>carcinomas: from cells </a:t>
            </a:r>
            <a:r>
              <a:rPr lang="en-US" sz="1400" dirty="0"/>
              <a:t>that </a:t>
            </a:r>
            <a:r>
              <a:rPr lang="en-US" sz="1400" dirty="0" smtClean="0"/>
              <a:t>line organs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419647" y="3648456"/>
            <a:ext cx="923544" cy="1115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779566" y="6368450"/>
            <a:ext cx="22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PMID: 28787442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29183" y="174695"/>
            <a:ext cx="50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PCA, TCGA, and histology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87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449286"/>
            <a:ext cx="6860095" cy="52075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361295"/>
            <a:ext cx="850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Heatmap</a:t>
            </a:r>
            <a:r>
              <a:rPr lang="en-US" dirty="0"/>
              <a:t> of differentially expressed genes between esophageal cancers and lung cancers, with hierarchical clustering.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1688" y="1111782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C466A"/>
                </a:solidFill>
              </a:rPr>
              <a:t>Squamous cell carcinomas</a:t>
            </a:r>
            <a:endParaRPr lang="en-US" b="1" dirty="0">
              <a:solidFill>
                <a:srgbClr val="CC466A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4208" y="1111782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DA998"/>
                </a:solidFill>
              </a:rPr>
              <a:t>Adenocarcinomas</a:t>
            </a:r>
            <a:endParaRPr lang="en-US" b="1" dirty="0">
              <a:solidFill>
                <a:srgbClr val="2DA99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779566" y="6368450"/>
            <a:ext cx="220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PMID: 28787442</a:t>
            </a:r>
          </a:p>
        </p:txBody>
      </p:sp>
    </p:spTree>
    <p:extLst>
      <p:ext uri="{BB962C8B-B14F-4D97-AF65-F5344CB8AC3E}">
        <p14:creationId xmlns:p14="http://schemas.microsoft.com/office/powerpoint/2010/main" val="2859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5552" y="3096023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7103" y="167457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78880" y="374524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78880" y="131975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8880" y="24897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403859" y="3143189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78880" y="49335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6332220" y="150542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6315456" y="2676662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332220" y="393091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6278880" y="5119187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03" y="207315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 predictive model based on both input and output data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2737103" y="401956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27603" y="441814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and interpret data based only on input data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53768" y="2248140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56052" y="3978156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0555" y="1690089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0555" y="2462118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15" y="4871895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0554" y="4093550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12894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5552" y="3096023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7103" y="167457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78880" y="374524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78880" y="1319757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8880" y="24897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403859" y="3143189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278880" y="4933521"/>
            <a:ext cx="1728216" cy="74066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flipH="1">
            <a:off x="6332220" y="150542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6315456" y="2676662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6332220" y="3930913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6278880" y="5119187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2820923" y="1690089"/>
            <a:ext cx="21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27603" y="207315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Develop predictive model based on both input and output data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2737103" y="4019567"/>
            <a:ext cx="2389632" cy="133000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2820923" y="4035079"/>
            <a:ext cx="23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27603" y="4418148"/>
            <a:ext cx="200863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Group and interpret data based only on input data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53768" y="2248140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56052" y="3978156"/>
            <a:ext cx="670560" cy="7064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10555" y="1690089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10555" y="2462118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95315" y="4871895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10554" y="4093550"/>
            <a:ext cx="1014985" cy="38306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1520" y="779136"/>
            <a:ext cx="37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u="sng" dirty="0" smtClean="0"/>
              <a:t>Supervised</a:t>
            </a:r>
            <a:r>
              <a:rPr lang="en-US" sz="1600" dirty="0" smtClean="0"/>
              <a:t>: Infer from training examples</a:t>
            </a:r>
            <a:endParaRPr lang="en-US" sz="16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4539995" y="774007"/>
            <a:ext cx="3747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u="sng" dirty="0" smtClean="0"/>
              <a:t>Unsupervised</a:t>
            </a:r>
            <a:r>
              <a:rPr lang="en-US" sz="1600" dirty="0" smtClean="0"/>
              <a:t>: Exploratory data analysis</a:t>
            </a:r>
            <a:endParaRPr lang="en-US" sz="1600" u="sng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1094230" y="5932933"/>
            <a:ext cx="69463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→ Don’t have a priori knowledge of expected relationships.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→ Extract knowledge from our dataset rather than impose a structure on it.</a:t>
            </a:r>
          </a:p>
        </p:txBody>
      </p:sp>
    </p:spTree>
    <p:extLst>
      <p:ext uri="{BB962C8B-B14F-4D97-AF65-F5344CB8AC3E}">
        <p14:creationId xmlns:p14="http://schemas.microsoft.com/office/powerpoint/2010/main" val="1410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1" y="1965960"/>
            <a:ext cx="8581435" cy="2209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183" y="139458"/>
            <a:ext cx="834847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versus unsupervised learning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1376" y="6013627"/>
            <a:ext cx="4992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www.researchgate.net/publication/319093376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36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4" y="993200"/>
            <a:ext cx="8402424" cy="433775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720840" y="3072384"/>
            <a:ext cx="2240280" cy="217627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66944" y="6385852"/>
            <a:ext cx="4059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sandramoerch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130458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3886" y="192623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dimension, n &gt;&gt; </a:t>
            </a:r>
            <a:r>
              <a:rPr lang="en-US" sz="1600" dirty="0"/>
              <a:t>p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4410" y="5446440"/>
            <a:ext cx="758952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For least squares regression with n = p =2, the fit is </a:t>
            </a:r>
            <a:r>
              <a:rPr lang="en-US" b="1" dirty="0" smtClean="0"/>
              <a:t>always</a:t>
            </a:r>
            <a:r>
              <a:rPr lang="en-US" dirty="0" smtClean="0"/>
              <a:t> perfect: </a:t>
            </a:r>
            <a:r>
              <a:rPr lang="en-US" b="1" dirty="0" smtClean="0"/>
              <a:t>Overfitting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184" y="150470"/>
            <a:ext cx="702259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Curse of dimensionality and least squares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717738"/>
            <a:ext cx="7342632" cy="66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/>
              <a:t>n = number of observations (samples, cell lines)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 = number of variables or features (expressed genes)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192623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 dimension, n ~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0164" y="238449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20 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2108" y="23843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4630" y="1491072"/>
            <a:ext cx="44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 observations on two features (p)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7794" y="6105236"/>
            <a:ext cx="7946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G. James, D. Witten, T. Hastie, R, </a:t>
            </a:r>
            <a:r>
              <a:rPr lang="en-US" sz="1400" dirty="0" err="1">
                <a:solidFill>
                  <a:srgbClr val="C00000"/>
                </a:solidFill>
              </a:rPr>
              <a:t>Tibshirani</a:t>
            </a:r>
            <a:r>
              <a:rPr lang="en-US" sz="1400" dirty="0">
                <a:solidFill>
                  <a:srgbClr val="C00000"/>
                </a:solidFill>
              </a:rPr>
              <a:t>. An Introduction to Statistical Learning with Applications  in R. Springer 2013. ISBN 978-1-4614-7137-0</a:t>
            </a:r>
          </a:p>
        </p:txBody>
      </p:sp>
    </p:spTree>
    <p:extLst>
      <p:ext uri="{BB962C8B-B14F-4D97-AF65-F5344CB8AC3E}">
        <p14:creationId xmlns:p14="http://schemas.microsoft.com/office/powerpoint/2010/main" val="39589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551338"/>
            <a:ext cx="6717220" cy="3385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2606" y="134711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Low dimension, n &gt;&gt; </a:t>
            </a:r>
            <a:r>
              <a:rPr lang="en-US" sz="1600" dirty="0"/>
              <a:t>p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29184" y="221590"/>
            <a:ext cx="825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Which model will do a better job of predicting independent data?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9320" y="1347117"/>
            <a:ext cx="323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High dimension, n ~ p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8884" y="180537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20 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0828" y="180526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 =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•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3350" y="911952"/>
            <a:ext cx="44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 observations on two features (p)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46194" y="535432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samples than features?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4526" y="5354320"/>
            <a:ext cx="32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features than samples?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3170" y="5354320"/>
            <a:ext cx="7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14663</TotalTime>
  <Words>1965</Words>
  <Application>Microsoft Office PowerPoint</Application>
  <PresentationFormat>On-screen Show (4:3)</PresentationFormat>
  <Paragraphs>257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Muray</dc:creator>
  <cp:lastModifiedBy>Diana Muray</cp:lastModifiedBy>
  <cp:revision>215</cp:revision>
  <cp:lastPrinted>2018-05-02T18:11:34Z</cp:lastPrinted>
  <dcterms:created xsi:type="dcterms:W3CDTF">2018-05-02T14:32:49Z</dcterms:created>
  <dcterms:modified xsi:type="dcterms:W3CDTF">2018-06-23T22:56:04Z</dcterms:modified>
</cp:coreProperties>
</file>