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4" r:id="rId2"/>
    <p:sldId id="265" r:id="rId3"/>
    <p:sldId id="260" r:id="rId4"/>
    <p:sldId id="257" r:id="rId5"/>
    <p:sldId id="258" r:id="rId6"/>
    <p:sldId id="261" r:id="rId7"/>
    <p:sldId id="262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720368832507661"/>
          <c:y val="7.54870772569969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039411406153481E-2"/>
          <c:y val="0.14960369731057749"/>
          <c:w val="0.70900947853726981"/>
          <c:h val="0.8483008901682485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Ranking de Oficinas Mais Procuradas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F2A-4179-9DE6-E2078CEF4F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F2A-4179-9DE6-E2078CEF4F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F2A-4179-9DE6-E2078CEF4F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F2A-4179-9DE6-E2078CEF4F5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1º Criar e
contar
histórias</c:v>
                </c:pt>
                <c:pt idx="1">
                  <c:v>2ºTeatro: Luz,
Câmera e
Ação</c:v>
                </c:pt>
                <c:pt idx="2">
                  <c:v>3º A língua de
sinais</c:v>
                </c:pt>
                <c:pt idx="3">
                  <c:v>4º Expressão
Artística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2F-45D2-8567-84E362B542A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05910074576496"/>
          <c:y val="0.31231259785004845"/>
          <c:w val="0.37266515850061566"/>
          <c:h val="0.5226787192592571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6AA65-457D-4C76-8D09-570032A26C9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8A3E4-F0EE-4966-B77D-9A14A6631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1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A3E4-F0EE-4966-B77D-9A14A6631E6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73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A3E4-F0EE-4966-B77D-9A14A6631E6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6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93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09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3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96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50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0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9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61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9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3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3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904A8-7B31-47E8-AA93-4392915B20B8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46BEE-15B2-41BC-8032-2E7DDFCF83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1BDB831C-D6AE-2C2E-0C58-1D6B05121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8837B6-8D92-5A27-7F08-49407227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Colégio nova esperança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1BDB831C-D6AE-2C2E-0C58-1D6B05121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8837B6-8D92-5A27-7F08-49407227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Fim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id="{637C38DF-008B-41E9-7766-EEA91587E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2605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124C35-9BA6-6CB4-4C98-64EBC5E5A5FB}"/>
              </a:ext>
            </a:extLst>
          </p:cNvPr>
          <p:cNvSpPr txBox="1"/>
          <p:nvPr/>
        </p:nvSpPr>
        <p:spPr>
          <a:xfrm>
            <a:off x="3714750" y="6232525"/>
            <a:ext cx="5556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359132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B513D-3EF5-AA17-0A7C-2A2D563E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Pagina principal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81A230A2-421C-2A37-469E-3A760437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 b="1" i="0" dirty="0">
                <a:effectLst/>
                <a:latin typeface="-apple-system"/>
              </a:rPr>
              <a:t>Com ideias de como será o evento literário que desperte o entusiasmo dos alunos e os motive a participar.</a:t>
            </a:r>
          </a:p>
          <a:p>
            <a:r>
              <a:rPr lang="pt-BR" sz="2200" b="1" dirty="0"/>
              <a:t>aparecerá opções cadastrar, </a:t>
            </a:r>
            <a:r>
              <a:rPr lang="pt-BR" sz="2200" b="1" dirty="0" err="1"/>
              <a:t>logar</a:t>
            </a:r>
            <a:r>
              <a:rPr lang="pt-BR" sz="2200" b="1" dirty="0"/>
              <a:t> e ajuda.</a:t>
            </a:r>
            <a:endParaRPr lang="en-US" sz="2200" b="1" dirty="0"/>
          </a:p>
        </p:txBody>
      </p:sp>
      <p:pic>
        <p:nvPicPr>
          <p:cNvPr id="3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43C002-A4C0-D888-AE0B-917080BA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99" y="639520"/>
            <a:ext cx="7920734" cy="50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836653-C936-CECE-9DF7-464E386C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pPr algn="ctr"/>
            <a:r>
              <a:rPr lang="pt-BR" sz="5400" dirty="0">
                <a:solidFill>
                  <a:srgbClr val="FFFFFF"/>
                </a:solidFill>
              </a:rPr>
              <a:t>Cadastrar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653209-F974-FE57-6E32-A6FBE14CD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6" y="707231"/>
            <a:ext cx="2618437" cy="544353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641F4F-5F70-E60E-D6EF-3C6F588CAD5F}"/>
              </a:ext>
            </a:extLst>
          </p:cNvPr>
          <p:cNvSpPr txBox="1"/>
          <p:nvPr/>
        </p:nvSpPr>
        <p:spPr>
          <a:xfrm>
            <a:off x="5181600" y="2713765"/>
            <a:ext cx="68579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Durante o cadastro, checamos se as informações estão corretas. Isso inclui verificar se todos os campos necessários foram preenchidos e se os formatos estão certos.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b="1" dirty="0">
                <a:effectLst/>
              </a:rPr>
              <a:t>Os usuários deverão informar o nome completo, série, matrícula, email, senha, se possuem necessidades especiais, e o contato dos responsáveis (emergência).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b="1" dirty="0"/>
              <a:t>Os usuários podem conferir seus e-mails e senhas durante o cadastro. Usamos um método que envia um e-mail de confirmação para validar o e-mail.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b="1" dirty="0"/>
              <a:t>A senha precisa ter pelo menos seis caracteres. Depois do cadastro, o usuário vê uma mensagem de sucesso, recebe um e-mail de boas-vindas e é levado para a página de login.</a:t>
            </a:r>
          </a:p>
          <a:p>
            <a:pPr algn="just"/>
            <a:endParaRPr lang="pt-BR" sz="1600" b="1" dirty="0"/>
          </a:p>
          <a:p>
            <a:pPr algn="just"/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4801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5A8962-FC9E-D257-C286-810BC9FC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511" y="-10518"/>
            <a:ext cx="1658368" cy="644652"/>
          </a:xfrm>
        </p:spPr>
        <p:txBody>
          <a:bodyPr anchor="ctr">
            <a:normAutofit fontScale="90000"/>
          </a:bodyPr>
          <a:lstStyle/>
          <a:p>
            <a:r>
              <a:rPr lang="pt-BR" sz="4800" dirty="0"/>
              <a:t>Login</a:t>
            </a:r>
          </a:p>
        </p:txBody>
      </p:sp>
      <p:sp>
        <p:nvSpPr>
          <p:cNvPr id="6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84764A1C-A6A9-093E-7332-ED3F6F43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1" y="634134"/>
            <a:ext cx="6858001" cy="2259942"/>
          </a:xfrm>
        </p:spPr>
        <p:txBody>
          <a:bodyPr anchor="ctr">
            <a:noAutofit/>
          </a:bodyPr>
          <a:lstStyle/>
          <a:p>
            <a:pPr algn="l"/>
            <a:r>
              <a:rPr lang="pt-BR" sz="1800" b="1" i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+mj-lt"/>
              </a:rPr>
              <a:t>Informações para Login: </a:t>
            </a:r>
            <a:r>
              <a:rPr lang="pt-BR" sz="1800" b="0" i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+mj-lt"/>
              </a:rPr>
              <a:t>Para entrar, você precisa do seu e-mail e senha. Isso protege sua conta.</a:t>
            </a:r>
          </a:p>
          <a:p>
            <a:pPr algn="l"/>
            <a:r>
              <a:rPr lang="pt-BR" sz="1800" b="1" i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+mj-lt"/>
              </a:rPr>
              <a:t>Segurança no Login:  </a:t>
            </a:r>
            <a:r>
              <a:rPr lang="pt-BR" sz="1800" b="0" i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+mj-lt"/>
              </a:rPr>
              <a:t>Se errar a senha muitas vezes, sua conta será bloqueada. Isso evita acessos indevidos. Se isso acontecer, entre em contato com a escola.</a:t>
            </a:r>
          </a:p>
          <a:p>
            <a:pPr algn="l"/>
            <a:r>
              <a:rPr lang="pt-BR" sz="1800" b="1" i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+mj-lt"/>
              </a:rPr>
              <a:t>Recuperação de Conta e Senha:  </a:t>
            </a:r>
            <a:r>
              <a:rPr lang="pt-BR" sz="1800" b="0" i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+mj-lt"/>
              </a:rPr>
              <a:t>Se esquecer a senha, você pode receber um e-mail para recuperá-la ou gerar uma nova. Assim, você retoma o acesso rapidamente.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AEA110C-8C85-896D-EF60-502E876A2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9" y="181987"/>
            <a:ext cx="4182264" cy="6579760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6698EC6-395C-56B2-BDC6-23E94AA20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8" y="3036570"/>
            <a:ext cx="5351179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4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4A15AC9-C55F-34DE-0ACD-1AB46E3F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4" r="7711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AC6BC-CFDB-6E97-C9A0-DAA1BBA5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3" y="1823392"/>
            <a:ext cx="3822189" cy="4653607"/>
          </a:xfrm>
        </p:spPr>
        <p:txBody>
          <a:bodyPr>
            <a:noAutofit/>
          </a:bodyPr>
          <a:lstStyle/>
          <a:p>
            <a:r>
              <a:rPr lang="pt-BR" sz="1600" b="1" dirty="0">
                <a:latin typeface="+mj-lt"/>
              </a:rPr>
              <a:t>O usuário encontra uma interface fácil. Aqui, o aluno vê oficinas para se inscrever, as que já se inscreveu e quantas restam.</a:t>
            </a:r>
          </a:p>
          <a:p>
            <a:r>
              <a:rPr lang="pt-BR" sz="1600" b="1" dirty="0">
                <a:latin typeface="+mj-lt"/>
              </a:rPr>
              <a:t>O aluno pode acessar vários itens do menu. Estes incluem ‘Meus eventos’ para visualizar eventos  inscritos, ‘Excluir ‘ para sair da oficina, 'Alterar Dados'  para atualizar informações, 'Ajuda' para suporte, 'Feedback' para comentários, 'Fila de Espera' para verificar a posição na fila de uma oficina.</a:t>
            </a:r>
          </a:p>
          <a:p>
            <a:r>
              <a:rPr lang="pt-BR" sz="1600" b="1" dirty="0">
                <a:latin typeface="+mj-lt"/>
              </a:rPr>
              <a:t>Os administradores têm uma visão mais ampla. Eles veem todas as oficinas do evento e podem inscrever alunos. Eles também acessam todas as opções do menu para tarefas administrativas conforme necessário.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50D4DCE-7591-D509-85E4-B9791ABB3B07}"/>
              </a:ext>
            </a:extLst>
          </p:cNvPr>
          <p:cNvSpPr/>
          <p:nvPr/>
        </p:nvSpPr>
        <p:spPr>
          <a:xfrm>
            <a:off x="9302044" y="671612"/>
            <a:ext cx="1008785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Meus Eventos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A010318-6421-5905-62DF-B7B0ACD5DD6C}"/>
              </a:ext>
            </a:extLst>
          </p:cNvPr>
          <p:cNvSpPr/>
          <p:nvPr/>
        </p:nvSpPr>
        <p:spPr>
          <a:xfrm>
            <a:off x="9286739" y="1027137"/>
            <a:ext cx="1008785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Excluir evento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011E6D6-F8DD-51CF-8C83-A8FBBD5101BE}"/>
              </a:ext>
            </a:extLst>
          </p:cNvPr>
          <p:cNvSpPr/>
          <p:nvPr/>
        </p:nvSpPr>
        <p:spPr>
          <a:xfrm>
            <a:off x="9302043" y="1360085"/>
            <a:ext cx="1008785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Alterar dados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9183F03-FDB2-A332-EF0B-837CFC529F34}"/>
              </a:ext>
            </a:extLst>
          </p:cNvPr>
          <p:cNvSpPr/>
          <p:nvPr/>
        </p:nvSpPr>
        <p:spPr>
          <a:xfrm>
            <a:off x="10887507" y="673338"/>
            <a:ext cx="1008785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5C90ED-CFA7-DC6C-C3AA-8CDC51FD2D1F}"/>
              </a:ext>
            </a:extLst>
          </p:cNvPr>
          <p:cNvSpPr/>
          <p:nvPr/>
        </p:nvSpPr>
        <p:spPr>
          <a:xfrm>
            <a:off x="10887507" y="1027137"/>
            <a:ext cx="1008785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Gráficos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1195F9A-DB68-7691-53DD-2EC37AE5E697}"/>
              </a:ext>
            </a:extLst>
          </p:cNvPr>
          <p:cNvSpPr/>
          <p:nvPr/>
        </p:nvSpPr>
        <p:spPr>
          <a:xfrm>
            <a:off x="10887507" y="1380936"/>
            <a:ext cx="1008785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Fila espera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577DF74-3935-ED81-4F17-5BCBAB9A320C}"/>
              </a:ext>
            </a:extLst>
          </p:cNvPr>
          <p:cNvSpPr/>
          <p:nvPr/>
        </p:nvSpPr>
        <p:spPr>
          <a:xfrm>
            <a:off x="7831004" y="671612"/>
            <a:ext cx="1175331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Registra Presença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79DCA6-4E94-19E6-E3C5-5006DD3B077D}"/>
              </a:ext>
            </a:extLst>
          </p:cNvPr>
          <p:cNvSpPr txBox="1"/>
          <p:nvPr/>
        </p:nvSpPr>
        <p:spPr>
          <a:xfrm>
            <a:off x="7838372" y="271502"/>
            <a:ext cx="117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Informa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0A9046B-7073-F64F-5EEB-46065797C55A}"/>
              </a:ext>
            </a:extLst>
          </p:cNvPr>
          <p:cNvSpPr/>
          <p:nvPr/>
        </p:nvSpPr>
        <p:spPr>
          <a:xfrm>
            <a:off x="7838372" y="970846"/>
            <a:ext cx="1175331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Gerar certificado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0B331B1-4B7F-A2D2-49F7-8A331611E04C}"/>
              </a:ext>
            </a:extLst>
          </p:cNvPr>
          <p:cNvSpPr/>
          <p:nvPr/>
        </p:nvSpPr>
        <p:spPr>
          <a:xfrm>
            <a:off x="7831003" y="1270080"/>
            <a:ext cx="1175331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Feedback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03B26A5-566A-4304-4787-682411462059}"/>
              </a:ext>
            </a:extLst>
          </p:cNvPr>
          <p:cNvSpPr/>
          <p:nvPr/>
        </p:nvSpPr>
        <p:spPr>
          <a:xfrm>
            <a:off x="7838372" y="1569314"/>
            <a:ext cx="1175331" cy="254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Ajuda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51DC0384-9D02-C851-FFD0-9157A6A7E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6" y="-43435"/>
            <a:ext cx="3044242" cy="17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62F550-334A-BAEE-1DCE-B43C5B4A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pt-BR" dirty="0"/>
              <a:t>Inscrição</a:t>
            </a: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907DBE64-8A04-B6E9-B81D-F842B9E9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1" y="1887241"/>
            <a:ext cx="4126254" cy="4710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100" b="1" dirty="0">
              <a:latin typeface="+mj-lt"/>
            </a:endParaRPr>
          </a:p>
          <a:p>
            <a:r>
              <a:rPr lang="pt-BR" sz="1400" b="1" dirty="0">
                <a:latin typeface="+mj-lt"/>
              </a:rPr>
              <a:t>A página exibirá a contagem de vagas disponíveis. O botão de inscrição só aparecerá se houver vagas disponíveis, caso contrário, o botão para entrar na lista de espera e a opção de ver outros eventos disponíveis aparecerão.</a:t>
            </a:r>
          </a:p>
          <a:p>
            <a:r>
              <a:rPr lang="pt-BR" sz="1400" b="1" dirty="0">
                <a:latin typeface="+mj-lt"/>
              </a:rPr>
              <a:t>Se as vagas estiverem esgotadas na inscrição, a opção para se inscrever na lista de espera aparecerá.</a:t>
            </a:r>
          </a:p>
          <a:p>
            <a:r>
              <a:rPr lang="pt-BR" sz="1400" b="1" dirty="0">
                <a:latin typeface="+mj-lt"/>
              </a:rPr>
              <a:t>Após a inscrição, uma mensagem aparecerá para o aluno, confirmando que a inscrição foi bem-sucedida.</a:t>
            </a:r>
          </a:p>
          <a:p>
            <a:r>
              <a:rPr lang="pt-BR" sz="1400" b="1" dirty="0">
                <a:latin typeface="+mj-lt"/>
              </a:rPr>
              <a:t> Alunos na lista de espera serão notificados quando surgirem vagas disponíveis, seja por e-mail, pela plataforma ou ligação.</a:t>
            </a:r>
          </a:p>
          <a:p>
            <a:r>
              <a:rPr lang="pt-BR" sz="1400" b="1" dirty="0">
                <a:latin typeface="+mj-lt"/>
              </a:rPr>
              <a:t>Os alunos poderão ver sua posição na lista de espera, mas não poderão ver quem está antes ou depois deles na fila.</a:t>
            </a:r>
            <a:endParaRPr lang="en-US" sz="1400" b="1" dirty="0">
              <a:latin typeface="+mj-lt"/>
            </a:endParaRPr>
          </a:p>
        </p:txBody>
      </p:sp>
      <p:pic>
        <p:nvPicPr>
          <p:cNvPr id="10" name="Imagem 9" descr="Tela de celular com aplicativo aberto&#10;&#10;Descrição gerada automaticamente com confiança média">
            <a:extLst>
              <a:ext uri="{FF2B5EF4-FFF2-40B4-BE49-F238E27FC236}">
                <a16:creationId xmlns:a16="http://schemas.microsoft.com/office/drawing/2014/main" id="{A6133842-50CA-0188-7A6B-6A3C13C40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47" y="1576137"/>
            <a:ext cx="2169578" cy="4405236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E3DB27EF-3245-03E2-4287-D401D3FB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95" y="0"/>
            <a:ext cx="42330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9F837D8-1DBA-367C-0C61-B041C420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5" y="2960054"/>
            <a:ext cx="4053775" cy="3432047"/>
          </a:xfrm>
        </p:spPr>
        <p:txBody>
          <a:bodyPr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Exportar Dados:</a:t>
            </a:r>
            <a:r>
              <a:rPr lang="pt-BR" sz="1600" dirty="0">
                <a:latin typeface="+mj-lt"/>
              </a:rPr>
              <a:t> Você pode pegar os dados e colocá-los em PDF. Isso torna mais fácil olhar para os dados e usá-los em outros lugares.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Procurar :</a:t>
            </a:r>
            <a:r>
              <a:rPr lang="pt-BR" sz="1600" dirty="0">
                <a:latin typeface="+mj-lt"/>
              </a:rPr>
              <a:t> Você pode procurar pelo nome do aluno ou pelas oficinas para encontrar informações rapidamente.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Ordem Alfabética:</a:t>
            </a:r>
            <a:r>
              <a:rPr lang="pt-BR" sz="1600" dirty="0">
                <a:latin typeface="+mj-lt"/>
              </a:rPr>
              <a:t> Os alunos que se inscreveram serão colocados em ordem alfabética em cada oficina, para que seja fácil ver quem está onde.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PCD: </a:t>
            </a:r>
            <a:r>
              <a:rPr lang="pt-BR" sz="1600" dirty="0">
                <a:latin typeface="+mj-lt"/>
              </a:rPr>
              <a:t>Pessoas com necessidades terão um selo para fácil indenticação.</a:t>
            </a:r>
          </a:p>
        </p:txBody>
      </p:sp>
      <p:pic>
        <p:nvPicPr>
          <p:cNvPr id="6" name="Espaço Reservado para Conteúdo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7963F2E-D392-D30D-7A11-71D2DA03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68" y="3193017"/>
            <a:ext cx="5308599" cy="3664983"/>
          </a:xfrm>
          <a:prstGeom prst="rect">
            <a:avLst/>
          </a:prstGeom>
        </p:spPr>
      </p:pic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901A90F-B750-ABE2-23DA-4D6955A1D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818630"/>
              </p:ext>
            </p:extLst>
          </p:nvPr>
        </p:nvGraphicFramePr>
        <p:xfrm>
          <a:off x="556325" y="54864"/>
          <a:ext cx="6111175" cy="2421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050D3A7-8D0E-3EDD-720F-F22378CD58D5}"/>
              </a:ext>
            </a:extLst>
          </p:cNvPr>
          <p:cNvSpPr txBox="1"/>
          <p:nvPr/>
        </p:nvSpPr>
        <p:spPr>
          <a:xfrm>
            <a:off x="6852356" y="190065"/>
            <a:ext cx="5123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Os gráficos ajudarão a ver mais sobre os dados: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Lista por Série:</a:t>
            </a:r>
            <a:r>
              <a:rPr lang="pt-BR" sz="1600" dirty="0">
                <a:latin typeface="+mj-lt"/>
              </a:rPr>
              <a:t> Você pode ver um gráfico que mostra quantos alunos de cada série se inscreveram. Isso mostra quais séries têm mais pessoas no evento.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Sala com Mais Pessoas Inscritas:</a:t>
            </a:r>
            <a:r>
              <a:rPr lang="pt-BR" sz="1600" dirty="0">
                <a:latin typeface="+mj-lt"/>
              </a:rPr>
              <a:t> Outro gráfico irá mostrar qual sala tinha mais pessoas inscritas, o que mostra quais oficinas são mais populares.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Ranking de Oficinas Mais Procuradas:</a:t>
            </a:r>
            <a:r>
              <a:rPr lang="pt-BR" sz="1600" dirty="0">
                <a:latin typeface="+mj-lt"/>
              </a:rPr>
              <a:t> Este gráfico mostrará as oficinas na ordem de quais foram mais procuradas, o que ajuda a entender o que os alunos preferem.</a:t>
            </a:r>
          </a:p>
        </p:txBody>
      </p:sp>
    </p:spTree>
    <p:extLst>
      <p:ext uri="{BB962C8B-B14F-4D97-AF65-F5344CB8AC3E}">
        <p14:creationId xmlns:p14="http://schemas.microsoft.com/office/powerpoint/2010/main" val="361028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66558-D935-CE27-22C3-5256C4ED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dirty="0"/>
              <a:t>Presença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F6340D-E5F0-E2D1-4AFF-E64E24FE0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2660146"/>
            <a:ext cx="5073109" cy="4179565"/>
          </a:xfrm>
        </p:spPr>
        <p:txBody>
          <a:bodyPr>
            <a:normAutofit/>
          </a:bodyPr>
          <a:lstStyle/>
          <a:p>
            <a:r>
              <a:rPr lang="pt-BR" sz="2400" dirty="0"/>
              <a:t>A página de Lista de Presença é onde os administradores registram a presença dos alunos na oficina.</a:t>
            </a:r>
          </a:p>
          <a:p>
            <a:r>
              <a:rPr lang="pt-BR" sz="2400" dirty="0"/>
              <a:t>Presença ajuda a saber quem participou de cada oficina e permite a criação dos certificados pelos administradores.</a:t>
            </a:r>
          </a:p>
          <a:p>
            <a:r>
              <a:rPr lang="pt-BR" sz="2400" dirty="0"/>
              <a:t>O certificado pode ser salvo em PDF para impressão ou conservação.</a:t>
            </a:r>
          </a:p>
          <a:p>
            <a:endParaRPr lang="en-US" sz="2000" dirty="0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D3F1D07-61D0-7763-2BF4-24453425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2024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207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736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Adobe Gothic Std B</vt:lpstr>
      <vt:lpstr>-apple-system</vt:lpstr>
      <vt:lpstr>Aptos</vt:lpstr>
      <vt:lpstr>Aptos Display</vt:lpstr>
      <vt:lpstr>Arial</vt:lpstr>
      <vt:lpstr>Office Theme</vt:lpstr>
      <vt:lpstr>Colégio nova esperança</vt:lpstr>
      <vt:lpstr>Apresentação do PowerPoint</vt:lpstr>
      <vt:lpstr>Pagina principal</vt:lpstr>
      <vt:lpstr>Cadastrar</vt:lpstr>
      <vt:lpstr>Login</vt:lpstr>
      <vt:lpstr>Apresentação do PowerPoint</vt:lpstr>
      <vt:lpstr>Inscrição</vt:lpstr>
      <vt:lpstr>Apresentação do PowerPoint</vt:lpstr>
      <vt:lpstr>Presença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principal</dc:title>
  <dc:creator>BRUNO HENRIQUE GOUVEIA DA SILVA</dc:creator>
  <cp:lastModifiedBy>BRUNO HENRIQUE GOUVEIA DA SILVA</cp:lastModifiedBy>
  <cp:revision>14</cp:revision>
  <dcterms:created xsi:type="dcterms:W3CDTF">2024-05-07T16:08:36Z</dcterms:created>
  <dcterms:modified xsi:type="dcterms:W3CDTF">2024-05-23T12:30:51Z</dcterms:modified>
</cp:coreProperties>
</file>