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ora"/>
      <p:regular r:id="rId17"/>
      <p:bold r:id="rId18"/>
      <p:italic r:id="rId19"/>
      <p:boldItalic r:id="rId20"/>
    </p:embeddedFont>
    <p:embeddedFont>
      <p:font typeface="Merriweather"/>
      <p:regular r:id="rId21"/>
      <p:bold r:id="rId22"/>
      <p:italic r:id="rId23"/>
      <p:boldItalic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Italic.fntdata"/><Relationship Id="rId22" Type="http://schemas.openxmlformats.org/officeDocument/2006/relationships/font" Target="fonts/Merriweather-bold.fntdata"/><Relationship Id="rId21" Type="http://schemas.openxmlformats.org/officeDocument/2006/relationships/font" Target="fonts/Merriweather-regular.fntdata"/><Relationship Id="rId24" Type="http://schemas.openxmlformats.org/officeDocument/2006/relationships/font" Target="fonts/Merriweather-boldItalic.fntdata"/><Relationship Id="rId23"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ora-regular.fntdata"/><Relationship Id="rId16" Type="http://schemas.openxmlformats.org/officeDocument/2006/relationships/font" Target="fonts/Montserrat-boldItalic.fntdata"/><Relationship Id="rId19" Type="http://schemas.openxmlformats.org/officeDocument/2006/relationships/font" Target="fonts/Lora-italic.fntdata"/><Relationship Id="rId18" Type="http://schemas.openxmlformats.org/officeDocument/2006/relationships/font" Target="fonts/Lor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c34d968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c34d968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6e7a5bc9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6e7a5bc9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6e7a5bc9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6e7a5bc9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6e7a5b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6e7a5b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6c6954b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6c6954b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6e404a84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6e404a84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pxs220108@utdallas.edu" TargetMode="External"/><Relationship Id="rId4" Type="http://schemas.openxmlformats.org/officeDocument/2006/relationships/hyperlink" Target="mailto:hxk220085@utdallas.edu" TargetMode="External"/><Relationship Id="rId5" Type="http://schemas.openxmlformats.org/officeDocument/2006/relationships/hyperlink" Target="mailto:bxh210016@utdallas.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00"/>
            <a:ext cx="52476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42603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lang="en" sz="1280">
                <a:solidFill>
                  <a:schemeClr val="dk1"/>
                </a:solidFill>
                <a:latin typeface="Comfortaa"/>
                <a:ea typeface="Comfortaa"/>
                <a:cs typeface="Comfortaa"/>
                <a:sym typeface="Comfortaa"/>
              </a:rPr>
              <a:t>-    </a:t>
            </a:r>
            <a:r>
              <a:rPr lang="en" sz="1280">
                <a:solidFill>
                  <a:schemeClr val="dk1"/>
                </a:solidFill>
                <a:latin typeface="Comfortaa"/>
                <a:ea typeface="Comfortaa"/>
                <a:cs typeface="Comfortaa"/>
                <a:sym typeface="Comfortaa"/>
              </a:rPr>
              <a:t>Hadi Khan, Peter Siba, &amp; Bruno Hernandez</a:t>
            </a:r>
            <a:endParaRPr sz="1280">
              <a:solidFill>
                <a:schemeClr val="dk1"/>
              </a:solidFill>
              <a:latin typeface="Comfortaa"/>
              <a:ea typeface="Comfortaa"/>
              <a:cs typeface="Comfortaa"/>
              <a:sym typeface="Comfortaa"/>
            </a:endParaRPr>
          </a:p>
        </p:txBody>
      </p:sp>
      <p:sp>
        <p:nvSpPr>
          <p:cNvPr id="56" name="Google Shape;56;p13"/>
          <p:cNvSpPr/>
          <p:nvPr/>
        </p:nvSpPr>
        <p:spPr>
          <a:xfrm>
            <a:off x="5247700" y="100"/>
            <a:ext cx="3896400" cy="5143500"/>
          </a:xfrm>
          <a:prstGeom prst="rect">
            <a:avLst/>
          </a:prstGeom>
          <a:solidFill>
            <a:srgbClr val="FFFFF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ph type="ctrTitle"/>
          </p:nvPr>
        </p:nvSpPr>
        <p:spPr>
          <a:xfrm>
            <a:off x="311700" y="744575"/>
            <a:ext cx="42603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HackReason 2025 Project</a:t>
            </a:r>
            <a:endParaRPr>
              <a:latin typeface="Merriweather"/>
              <a:ea typeface="Merriweather"/>
              <a:cs typeface="Merriweather"/>
              <a:sym typeface="Merriweather"/>
            </a:endParaRPr>
          </a:p>
        </p:txBody>
      </p:sp>
      <p:pic>
        <p:nvPicPr>
          <p:cNvPr id="58" name="Google Shape;58;p13"/>
          <p:cNvPicPr preferRelativeResize="0"/>
          <p:nvPr/>
        </p:nvPicPr>
        <p:blipFill>
          <a:blip r:embed="rId3">
            <a:alphaModFix/>
          </a:blip>
          <a:stretch>
            <a:fillRect/>
          </a:stretch>
        </p:blipFill>
        <p:spPr>
          <a:xfrm>
            <a:off x="5421102" y="237525"/>
            <a:ext cx="3549600" cy="3549626"/>
          </a:xfrm>
          <a:prstGeom prst="rect">
            <a:avLst/>
          </a:prstGeom>
          <a:noFill/>
          <a:ln>
            <a:noFill/>
          </a:ln>
        </p:spPr>
      </p:pic>
      <p:sp>
        <p:nvSpPr>
          <p:cNvPr id="59" name="Google Shape;59;p13"/>
          <p:cNvSpPr txBox="1"/>
          <p:nvPr/>
        </p:nvSpPr>
        <p:spPr>
          <a:xfrm>
            <a:off x="2218175" y="4361925"/>
            <a:ext cx="42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60" name="Google Shape;60;p13"/>
          <p:cNvSpPr txBox="1"/>
          <p:nvPr/>
        </p:nvSpPr>
        <p:spPr>
          <a:xfrm>
            <a:off x="5717350" y="4031025"/>
            <a:ext cx="29571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n" sz="1080">
                <a:solidFill>
                  <a:schemeClr val="dk1"/>
                </a:solidFill>
                <a:latin typeface="Comfortaa"/>
                <a:ea typeface="Comfortaa"/>
                <a:cs typeface="Comfortaa"/>
                <a:sym typeface="Comfortaa"/>
              </a:rPr>
              <a:t>Healing The World Through Machine Learning And Analytics</a:t>
            </a:r>
            <a:endParaRPr sz="1080">
              <a:solidFill>
                <a:schemeClr val="dk1"/>
              </a:solidFill>
              <a:latin typeface="Comfortaa"/>
              <a:ea typeface="Comfortaa"/>
              <a:cs typeface="Comfortaa"/>
              <a:sym typeface="Comfortaa"/>
            </a:endParaRPr>
          </a:p>
        </p:txBody>
      </p:sp>
      <p:sp>
        <p:nvSpPr>
          <p:cNvPr id="61" name="Google Shape;61;p13"/>
          <p:cNvSpPr txBox="1"/>
          <p:nvPr/>
        </p:nvSpPr>
        <p:spPr>
          <a:xfrm>
            <a:off x="5960200" y="3670000"/>
            <a:ext cx="24714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80000"/>
              </a:lnSpc>
              <a:spcBef>
                <a:spcPts val="0"/>
              </a:spcBef>
              <a:spcAft>
                <a:spcPts val="0"/>
              </a:spcAft>
              <a:buNone/>
            </a:pPr>
            <a:r>
              <a:rPr b="1" lang="en" sz="1879">
                <a:solidFill>
                  <a:schemeClr val="dk1"/>
                </a:solidFill>
                <a:latin typeface="Montserrat"/>
                <a:ea typeface="Montserrat"/>
                <a:cs typeface="Montserrat"/>
                <a:sym typeface="Montserrat"/>
              </a:rPr>
              <a:t>Re:Medical</a:t>
            </a:r>
            <a:endParaRPr b="1" sz="1879">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2" y="-2246"/>
            <a:ext cx="9144003" cy="5147984"/>
          </a:xfrm>
          <a:prstGeom prst="rect">
            <a:avLst/>
          </a:prstGeom>
          <a:noFill/>
          <a:ln>
            <a:noFill/>
          </a:ln>
        </p:spPr>
      </p:pic>
      <p:sp>
        <p:nvSpPr>
          <p:cNvPr id="67" name="Google Shape;67;p14"/>
          <p:cNvSpPr txBox="1"/>
          <p:nvPr>
            <p:ph type="title"/>
          </p:nvPr>
        </p:nvSpPr>
        <p:spPr>
          <a:xfrm>
            <a:off x="311700" y="52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erriweather"/>
                <a:ea typeface="Merriweather"/>
                <a:cs typeface="Merriweather"/>
                <a:sym typeface="Merriweather"/>
              </a:rPr>
              <a:t>Problem: Unobtainable Medical Treatment due to Expenses</a:t>
            </a:r>
            <a:endParaRPr sz="1920">
              <a:latin typeface="Merriweather"/>
              <a:ea typeface="Merriweather"/>
              <a:cs typeface="Merriweather"/>
              <a:sym typeface="Merriweather"/>
            </a:endParaRPr>
          </a:p>
        </p:txBody>
      </p:sp>
      <p:sp>
        <p:nvSpPr>
          <p:cNvPr id="68" name="Google Shape;68;p14"/>
          <p:cNvSpPr txBox="1"/>
          <p:nvPr>
            <p:ph idx="1" type="body"/>
          </p:nvPr>
        </p:nvSpPr>
        <p:spPr>
          <a:xfrm>
            <a:off x="418150" y="1093925"/>
            <a:ext cx="5718000" cy="13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Millions of U.S. citizens face significant obstacles in terms of accessing essential medical treatment due to excessive costs, leading to untreated illnesses and diminished quality of life.</a:t>
            </a:r>
            <a:endParaRPr sz="1400">
              <a:solidFill>
                <a:schemeClr val="dk1"/>
              </a:solidFill>
              <a:latin typeface="Lora"/>
              <a:ea typeface="Lora"/>
              <a:cs typeface="Lora"/>
              <a:sym typeface="Lora"/>
            </a:endParaRPr>
          </a:p>
        </p:txBody>
      </p:sp>
      <p:pic>
        <p:nvPicPr>
          <p:cNvPr id="69" name="Google Shape;69;p14"/>
          <p:cNvPicPr preferRelativeResize="0"/>
          <p:nvPr/>
        </p:nvPicPr>
        <p:blipFill>
          <a:blip r:embed="rId4">
            <a:alphaModFix/>
          </a:blip>
          <a:stretch>
            <a:fillRect/>
          </a:stretch>
        </p:blipFill>
        <p:spPr>
          <a:xfrm>
            <a:off x="418152" y="2145200"/>
            <a:ext cx="3067175" cy="2045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a:blip r:embed="rId3">
            <a:alphaModFix/>
          </a:blip>
          <a:stretch>
            <a:fillRect/>
          </a:stretch>
        </p:blipFill>
        <p:spPr>
          <a:xfrm>
            <a:off x="857250" y="671125"/>
            <a:ext cx="7429500" cy="400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833438" y="1304925"/>
            <a:ext cx="7477125" cy="253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2" y="-4496"/>
            <a:ext cx="9144003" cy="5147984"/>
          </a:xfrm>
          <a:prstGeom prst="rect">
            <a:avLst/>
          </a:prstGeom>
          <a:noFill/>
          <a:ln>
            <a:noFill/>
          </a:ln>
        </p:spPr>
      </p:pic>
      <p:sp>
        <p:nvSpPr>
          <p:cNvPr id="85" name="Google Shape;85;p17"/>
          <p:cNvSpPr txBox="1"/>
          <p:nvPr>
            <p:ph type="title"/>
          </p:nvPr>
        </p:nvSpPr>
        <p:spPr>
          <a:xfrm>
            <a:off x="253250" y="465000"/>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lang="en" sz="1920">
                <a:latin typeface="Merriweather"/>
                <a:ea typeface="Merriweather"/>
                <a:cs typeface="Merriweather"/>
                <a:sym typeface="Merriweather"/>
              </a:rPr>
              <a:t>Solution: Drug Repurposing via Re:Medical</a:t>
            </a:r>
            <a:endParaRPr sz="1920">
              <a:latin typeface="Merriweather"/>
              <a:ea typeface="Merriweather"/>
              <a:cs typeface="Merriweather"/>
              <a:sym typeface="Merriweather"/>
            </a:endParaRPr>
          </a:p>
        </p:txBody>
      </p:sp>
      <p:sp>
        <p:nvSpPr>
          <p:cNvPr id="86" name="Google Shape;86;p17"/>
          <p:cNvSpPr txBox="1"/>
          <p:nvPr>
            <p:ph idx="1" type="body"/>
          </p:nvPr>
        </p:nvSpPr>
        <p:spPr>
          <a:xfrm>
            <a:off x="289775" y="977150"/>
            <a:ext cx="7254000" cy="18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The purpose of Re:Medical is to develop a system utilizing AI                      technologies to identify drug repurposing potential within common              household drugs to treat illnesses individuals may struggle to afford.                       This would be a step forward for bringing more affordable                                treatment options forward and enhancing efficiency                                                        in the market. </a:t>
            </a:r>
            <a:endParaRPr sz="1400">
              <a:solidFill>
                <a:schemeClr val="dk1"/>
              </a:solidFill>
              <a:latin typeface="Lora"/>
              <a:ea typeface="Lora"/>
              <a:cs typeface="Lora"/>
              <a:sym typeface="Lora"/>
            </a:endParaRPr>
          </a:p>
        </p:txBody>
      </p:sp>
      <p:pic>
        <p:nvPicPr>
          <p:cNvPr id="87" name="Google Shape;87;p17"/>
          <p:cNvPicPr preferRelativeResize="0"/>
          <p:nvPr/>
        </p:nvPicPr>
        <p:blipFill>
          <a:blip r:embed="rId4">
            <a:alphaModFix/>
          </a:blip>
          <a:stretch>
            <a:fillRect/>
          </a:stretch>
        </p:blipFill>
        <p:spPr>
          <a:xfrm>
            <a:off x="894525" y="2372950"/>
            <a:ext cx="2078900" cy="207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3977" y="-4483"/>
            <a:ext cx="9144003" cy="5147984"/>
          </a:xfrm>
          <a:prstGeom prst="rect">
            <a:avLst/>
          </a:prstGeom>
          <a:noFill/>
          <a:ln>
            <a:noFill/>
          </a:ln>
        </p:spPr>
      </p:pic>
      <p:sp>
        <p:nvSpPr>
          <p:cNvPr id="93" name="Google Shape;93;p18"/>
          <p:cNvSpPr txBox="1"/>
          <p:nvPr>
            <p:ph type="title"/>
          </p:nvPr>
        </p:nvSpPr>
        <p:spPr>
          <a:xfrm>
            <a:off x="311700" y="52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920">
                <a:latin typeface="Merriweather"/>
                <a:ea typeface="Merriweather"/>
                <a:cs typeface="Merriweather"/>
                <a:sym typeface="Merriweather"/>
              </a:rPr>
              <a:t>Future Scope:</a:t>
            </a:r>
            <a:endParaRPr sz="1920">
              <a:latin typeface="Merriweather"/>
              <a:ea typeface="Merriweather"/>
              <a:cs typeface="Merriweather"/>
              <a:sym typeface="Merriweather"/>
            </a:endParaRPr>
          </a:p>
        </p:txBody>
      </p:sp>
      <p:sp>
        <p:nvSpPr>
          <p:cNvPr id="94" name="Google Shape;94;p18"/>
          <p:cNvSpPr txBox="1"/>
          <p:nvPr>
            <p:ph idx="1" type="body"/>
          </p:nvPr>
        </p:nvSpPr>
        <p:spPr>
          <a:xfrm>
            <a:off x="311700" y="847675"/>
            <a:ext cx="7254000" cy="139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In the future, this technology can be expanded with more examples of illnesses and      home remedies implemented. There is potential for an expansion in other categories like dietary or lifestyle changes, and upgrades to the user interface using            </a:t>
            </a:r>
            <a:r>
              <a:rPr lang="en" sz="1400">
                <a:solidFill>
                  <a:schemeClr val="dk1"/>
                </a:solidFill>
                <a:latin typeface="Lora"/>
                <a:ea typeface="Lora"/>
                <a:cs typeface="Lora"/>
                <a:sym typeface="Lora"/>
              </a:rPr>
              <a:t>separate </a:t>
            </a:r>
            <a:r>
              <a:rPr lang="en" sz="1400">
                <a:solidFill>
                  <a:schemeClr val="dk1"/>
                </a:solidFill>
                <a:latin typeface="Lora"/>
                <a:ea typeface="Lora"/>
                <a:cs typeface="Lora"/>
                <a:sym typeface="Lora"/>
              </a:rPr>
              <a:t>frameworks.</a:t>
            </a:r>
            <a:endParaRPr sz="1400">
              <a:solidFill>
                <a:schemeClr val="dk1"/>
              </a:solidFill>
              <a:latin typeface="Lora"/>
              <a:ea typeface="Lora"/>
              <a:cs typeface="Lora"/>
              <a:sym typeface="Lora"/>
            </a:endParaRPr>
          </a:p>
        </p:txBody>
      </p:sp>
      <p:sp>
        <p:nvSpPr>
          <p:cNvPr id="95" name="Google Shape;95;p18"/>
          <p:cNvSpPr txBox="1"/>
          <p:nvPr>
            <p:ph type="title"/>
          </p:nvPr>
        </p:nvSpPr>
        <p:spPr>
          <a:xfrm>
            <a:off x="311700" y="1892825"/>
            <a:ext cx="8520600" cy="572700"/>
          </a:xfrm>
          <a:prstGeom prst="rect">
            <a:avLst/>
          </a:prstGeom>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lang="en" sz="1920">
                <a:latin typeface="Merriweather"/>
                <a:ea typeface="Merriweather"/>
                <a:cs typeface="Merriweather"/>
                <a:sym typeface="Merriweather"/>
              </a:rPr>
              <a:t>Challenges Faced:</a:t>
            </a:r>
            <a:endParaRPr sz="1920">
              <a:latin typeface="Merriweather"/>
              <a:ea typeface="Merriweather"/>
              <a:cs typeface="Merriweather"/>
              <a:sym typeface="Merriweather"/>
            </a:endParaRPr>
          </a:p>
        </p:txBody>
      </p:sp>
      <p:sp>
        <p:nvSpPr>
          <p:cNvPr id="96" name="Google Shape;96;p18"/>
          <p:cNvSpPr txBox="1"/>
          <p:nvPr>
            <p:ph idx="1" type="body"/>
          </p:nvPr>
        </p:nvSpPr>
        <p:spPr>
          <a:xfrm>
            <a:off x="311700" y="2236925"/>
            <a:ext cx="7254000" cy="188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Lora"/>
                <a:ea typeface="Lora"/>
                <a:cs typeface="Lora"/>
                <a:sym typeface="Lora"/>
              </a:rPr>
              <a:t>A major problem we faced was representing our work in the most                                 efficient and logical method possible. Creating proper reasoning                         utilizing complex queries and general error handling.</a:t>
            </a:r>
            <a:endParaRPr sz="1400">
              <a:solidFill>
                <a:schemeClr val="dk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Contact</a:t>
            </a:r>
            <a:endParaRPr>
              <a:latin typeface="Merriweather"/>
              <a:ea typeface="Merriweather"/>
              <a:cs typeface="Merriweather"/>
              <a:sym typeface="Merriweathe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Peter Siba - </a:t>
            </a:r>
            <a:r>
              <a:rPr lang="en" u="sng">
                <a:solidFill>
                  <a:schemeClr val="hlink"/>
                </a:solidFill>
                <a:latin typeface="Montserrat"/>
                <a:ea typeface="Montserrat"/>
                <a:cs typeface="Montserrat"/>
                <a:sym typeface="Montserrat"/>
                <a:hlinkClick r:id="rId3"/>
              </a:rPr>
              <a:t>pxs220108@utdallas.edu</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Hadi Khan - </a:t>
            </a:r>
            <a:r>
              <a:rPr lang="en" u="sng">
                <a:solidFill>
                  <a:schemeClr val="hlink"/>
                </a:solidFill>
                <a:latin typeface="Montserrat"/>
                <a:ea typeface="Montserrat"/>
                <a:cs typeface="Montserrat"/>
                <a:sym typeface="Montserrat"/>
                <a:hlinkClick r:id="rId4"/>
              </a:rPr>
              <a:t>hxk220085@utdallas.edu</a:t>
            </a:r>
            <a:endParaRPr>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Bruno Hernandez - </a:t>
            </a:r>
            <a:r>
              <a:rPr lang="en" u="sng">
                <a:solidFill>
                  <a:schemeClr val="hlink"/>
                </a:solidFill>
                <a:latin typeface="Montserrat"/>
                <a:ea typeface="Montserrat"/>
                <a:cs typeface="Montserrat"/>
                <a:sym typeface="Montserrat"/>
                <a:hlinkClick r:id="rId5"/>
              </a:rPr>
              <a:t>bxh210016@utdallas.edu</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