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2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3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204C76-838D-E5F1-1F90-4EC56E26D4DF}" v="462" dt="2024-09-26T17:02:52.71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53" d="100"/>
          <a:sy n="53" d="100"/>
        </p:scale>
        <p:origin x="798" y="9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284011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365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1pPr>
            <a:lvl2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2pPr>
            <a:lvl3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3pPr>
            <a:lvl4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4pPr>
            <a:lvl5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lIns="71437" tIns="71437" rIns="71437" bIns="71437" anchor="t">
            <a:spAutoFit/>
          </a:bodyPr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3200" i="1">
                <a:solidFill>
                  <a:srgbClr val="000000"/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4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m"/>
          <p:cNvSpPr>
            <a:spLocks noGrp="1"/>
          </p:cNvSpPr>
          <p:nvPr>
            <p:ph type="pic" idx="21"/>
          </p:nvPr>
        </p:nvSpPr>
        <p:spPr>
          <a:xfrm>
            <a:off x="1712269" y="0"/>
            <a:ext cx="20959463" cy="139838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defRPr sz="1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Texto do Título</a:t>
            </a:r>
          </a:p>
        </p:txBody>
      </p:sp>
      <p:sp>
        <p:nvSpPr>
          <p:cNvPr id="127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o do Título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14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o do Título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15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5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o"/>
          <p:cNvSpPr txBox="1">
            <a:spLocks noGrp="1"/>
          </p:cNvSpPr>
          <p:nvPr>
            <p:ph type="body" sz="quarter" idx="21"/>
          </p:nvPr>
        </p:nvSpPr>
        <p:spPr>
          <a:xfrm>
            <a:off x="214165" y="13360400"/>
            <a:ext cx="19291301" cy="24130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/>
          <a:p>
            <a:pPr marL="0" indent="0">
              <a:spcBef>
                <a:spcPts val="6800"/>
              </a:spcBef>
              <a:buClrTx/>
              <a:buSzTx/>
              <a:buNone/>
              <a:defRPr sz="1600">
                <a:solidFill>
                  <a:srgbClr val="8397A2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pPr>
            <a:endParaRPr/>
          </a:p>
        </p:txBody>
      </p:sp>
      <p:sp>
        <p:nvSpPr>
          <p:cNvPr id="159" name="Texto"/>
          <p:cNvSpPr txBox="1">
            <a:spLocks noGrp="1"/>
          </p:cNvSpPr>
          <p:nvPr>
            <p:ph type="body" sz="quarter" idx="22"/>
          </p:nvPr>
        </p:nvSpPr>
        <p:spPr>
          <a:xfrm>
            <a:off x="95095863" y="58293000"/>
            <a:ext cx="22072601" cy="1016000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marL="0" indent="0">
              <a:spcBef>
                <a:spcPts val="6800"/>
              </a:spcBef>
              <a:buClrTx/>
              <a:buSzTx/>
              <a:buNone/>
              <a:defRPr sz="6000" b="1">
                <a:solidFill>
                  <a:srgbClr val="94A8B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23957145" y="13093700"/>
            <a:ext cx="238721" cy="241300"/>
          </a:xfrm>
          <a:prstGeom prst="rect">
            <a:avLst/>
          </a:prstGeom>
        </p:spPr>
        <p:txBody>
          <a:bodyPr lIns="0" tIns="0" rIns="0" bIns="0"/>
          <a:lstStyle>
            <a:lvl1pPr>
              <a:tabLst>
                <a:tab pos="914400" algn="l"/>
              </a:tabLst>
              <a:defRPr sz="1600">
                <a:solidFill>
                  <a:srgbClr val="454D52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pPr defTabSz="914400"/>
            <a:fld id="{86CB4B4D-7CA3-9044-876B-883B54F8677D}" type="slidenum">
              <a:rPr/>
              <a:pPr defTabSz="914400"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utoria e Dat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485311" y="9455120"/>
            <a:ext cx="11408022" cy="330740"/>
          </a:xfrm>
          <a:prstGeom prst="rect">
            <a:avLst/>
          </a:prstGeom>
        </p:spPr>
        <p:txBody>
          <a:bodyPr lIns="23739" tIns="23739" rIns="23739" bIns="23739" anchor="t"/>
          <a:lstStyle>
            <a:lvl1pPr marL="0" indent="0" defTabSz="454025">
              <a:spcBef>
                <a:spcPts val="0"/>
              </a:spcBef>
              <a:buClrTx/>
              <a:buSzTx/>
              <a:buNone/>
              <a:defRPr sz="1870" b="1">
                <a:solidFill>
                  <a:srgbClr val="000000"/>
                </a:solidFill>
              </a:defRPr>
            </a:lvl1pPr>
          </a:lstStyle>
          <a:p>
            <a:r>
              <a:t>Autoria e Data</a:t>
            </a:r>
          </a:p>
        </p:txBody>
      </p:sp>
      <p:sp>
        <p:nvSpPr>
          <p:cNvPr id="168" name="Título da Apresentação"/>
          <p:cNvSpPr txBox="1">
            <a:spLocks noGrp="1"/>
          </p:cNvSpPr>
          <p:nvPr>
            <p:ph type="title" hasCustomPrompt="1"/>
          </p:nvPr>
        </p:nvSpPr>
        <p:spPr>
          <a:xfrm>
            <a:off x="6487988" y="4634129"/>
            <a:ext cx="11408022" cy="2413490"/>
          </a:xfrm>
          <a:prstGeom prst="rect">
            <a:avLst/>
          </a:prstGeom>
        </p:spPr>
        <p:txBody>
          <a:bodyPr lIns="26376" tIns="26376" rIns="26376" bIns="26376" anchor="b"/>
          <a:lstStyle>
            <a:lvl1pPr algn="l" defTabSz="2438338">
              <a:lnSpc>
                <a:spcPct val="80000"/>
              </a:lnSpc>
              <a:defRPr sz="11400" b="1" spc="-228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Título da Apresentação</a:t>
            </a:r>
          </a:p>
        </p:txBody>
      </p:sp>
      <p:sp>
        <p:nvSpPr>
          <p:cNvPr id="169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485312" y="7047617"/>
            <a:ext cx="11408020" cy="989136"/>
          </a:xfrm>
          <a:prstGeom prst="rect">
            <a:avLst/>
          </a:prstGeom>
        </p:spPr>
        <p:txBody>
          <a:bodyPr lIns="26376" tIns="26376" rIns="26376" bIns="26376" anchor="t"/>
          <a:lstStyle>
            <a:lvl1pPr marL="0" indent="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2pPr>
            <a:lvl3pPr marL="0" indent="9144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3pPr>
            <a:lvl4pPr marL="0" indent="13716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4pPr>
            <a:lvl5pPr marL="0" indent="18288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5pPr>
          </a:lstStyle>
          <a:p>
            <a:r>
              <a:t>Subtítulo da Apresentação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7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43049" y="10008011"/>
            <a:ext cx="291414" cy="275666"/>
          </a:xfrm>
          <a:prstGeom prst="rect">
            <a:avLst/>
          </a:prstGeom>
        </p:spPr>
        <p:txBody>
          <a:bodyPr lIns="26376" tIns="26376" rIns="26376" bIns="26376" anchor="b"/>
          <a:lstStyle>
            <a:lvl1pPr defTabSz="584200"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95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Nome do Curso</a:t>
            </a:r>
          </a:p>
        </p:txBody>
      </p:sp>
      <p:sp>
        <p:nvSpPr>
          <p:cNvPr id="6" name="Espaço Reservado para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847851" y="3545632"/>
            <a:ext cx="12674069" cy="1584176"/>
          </a:xfrm>
        </p:spPr>
        <p:txBody>
          <a:bodyPr>
            <a:normAutofit/>
          </a:bodyPr>
          <a:lstStyle>
            <a:lvl1pPr algn="ctr">
              <a:buFontTx/>
              <a:buNone/>
              <a:defRPr sz="7600" b="1">
                <a:solidFill>
                  <a:srgbClr val="0B3666"/>
                </a:solidFill>
              </a:defRPr>
            </a:lvl1pPr>
            <a:lvl2pPr>
              <a:buFontTx/>
              <a:buNone/>
              <a:defRPr sz="6700"/>
            </a:lvl2pPr>
            <a:lvl3pPr>
              <a:buFontTx/>
              <a:buNone/>
              <a:defRPr sz="6700"/>
            </a:lvl3pPr>
            <a:lvl4pPr>
              <a:buFontTx/>
              <a:buNone/>
              <a:defRPr sz="6700"/>
            </a:lvl4pPr>
            <a:lvl5pPr>
              <a:buFontTx/>
              <a:buNone/>
              <a:defRPr sz="6700"/>
            </a:lvl5pPr>
          </a:lstStyle>
          <a:p>
            <a:pPr lvl="0"/>
            <a:r>
              <a:rPr lang="pt-BR" dirty="0"/>
              <a:t>Nome do Professor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m"/>
          <p:cNvSpPr>
            <a:spLocks noGrp="1"/>
          </p:cNvSpPr>
          <p:nvPr>
            <p:ph type="pic" sz="half" idx="21"/>
          </p:nvPr>
        </p:nvSpPr>
        <p:spPr>
          <a:xfrm>
            <a:off x="5329062" y="406546"/>
            <a:ext cx="13716003" cy="914876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2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1pPr>
            <a:lvl2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2pPr>
            <a:lvl3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3pPr>
            <a:lvl4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4pPr>
            <a:lvl5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m"/>
          <p:cNvSpPr>
            <a:spLocks noGrp="1"/>
          </p:cNvSpPr>
          <p:nvPr>
            <p:ph type="pic" idx="21"/>
          </p:nvPr>
        </p:nvSpPr>
        <p:spPr>
          <a:xfrm>
            <a:off x="6231433" y="863203"/>
            <a:ext cx="17439681" cy="116264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>
              <a:defRPr sz="8400"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4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1pPr>
            <a:lvl2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2pPr>
            <a:lvl3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3pPr>
            <a:lvl4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4pPr>
            <a:lvl5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1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49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57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 lIns="71437" tIns="71437" rIns="71437" bIns="71437"/>
          <a:lstStyle>
            <a:lvl1pPr marL="611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1pPr>
            <a:lvl2pPr marL="1055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2pPr>
            <a:lvl3pPr marL="1500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3pPr>
            <a:lvl4pPr marL="1944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4pPr>
            <a:lvl5pPr marL="2389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m"/>
          <p:cNvSpPr>
            <a:spLocks noGrp="1"/>
          </p:cNvSpPr>
          <p:nvPr>
            <p:ph type="pic" sz="half" idx="21"/>
          </p:nvPr>
        </p:nvSpPr>
        <p:spPr>
          <a:xfrm>
            <a:off x="8794253" y="3637358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67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 lIns="71437" tIns="71437" rIns="71437" bIns="71437"/>
          <a:lstStyle>
            <a:lvl1pPr marL="4653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1pPr>
            <a:lvl2pPr marL="8082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2pPr>
            <a:lvl3pPr marL="11511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3pPr>
            <a:lvl4pPr marL="14940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4pPr>
            <a:lvl5pPr marL="18369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 lIns="71437" tIns="71437" rIns="71437" bIns="71437"/>
          <a:lstStyle>
            <a:lvl1pPr marL="611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1pPr>
            <a:lvl2pPr marL="1055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2pPr>
            <a:lvl3pPr marL="1500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3pPr>
            <a:lvl4pPr marL="1944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4pPr>
            <a:lvl5pPr marL="2389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6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m"/>
          <p:cNvSpPr>
            <a:spLocks noGrp="1"/>
          </p:cNvSpPr>
          <p:nvPr>
            <p:ph type="pic" sz="quarter" idx="21"/>
          </p:nvPr>
        </p:nvSpPr>
        <p:spPr>
          <a:xfrm>
            <a:off x="12442031" y="7072312"/>
            <a:ext cx="8514489" cy="56792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m"/>
          <p:cNvSpPr>
            <a:spLocks noGrp="1"/>
          </p:cNvSpPr>
          <p:nvPr>
            <p:ph type="pic" sz="quarter" idx="22"/>
          </p:nvPr>
        </p:nvSpPr>
        <p:spPr>
          <a:xfrm>
            <a:off x="12192000" y="1250156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m"/>
          <p:cNvSpPr>
            <a:spLocks noGrp="1"/>
          </p:cNvSpPr>
          <p:nvPr>
            <p:ph type="pic" idx="23"/>
          </p:nvPr>
        </p:nvSpPr>
        <p:spPr>
          <a:xfrm>
            <a:off x="-291704" y="1250156"/>
            <a:ext cx="16850320" cy="112335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825500"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v.br/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928995" y="377280"/>
            <a:ext cx="18667765" cy="2592288"/>
          </a:xfrm>
        </p:spPr>
        <p:txBody>
          <a:bodyPr/>
          <a:lstStyle/>
          <a:p>
            <a:r>
              <a:rPr lang="pt-BR" dirty="0"/>
              <a:t>Projeto Interdisciplinar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0847851" y="3545632"/>
            <a:ext cx="12674069" cy="1584176"/>
          </a:xfrm>
        </p:spPr>
        <p:txBody>
          <a:bodyPr/>
          <a:lstStyle/>
          <a:p>
            <a:r>
              <a:rPr lang="pt-BR" dirty="0"/>
              <a:t>Paulo Alceu Rezende</a:t>
            </a:r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AFE91702-C27F-40D7-B119-DDE9D1BFB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2000" y="3200400"/>
            <a:ext cx="205232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17709" tIns="108855" rIns="217709" bIns="108855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898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-79701" y="66330"/>
            <a:ext cx="24580165" cy="13562798"/>
            <a:chOff x="-110729" y="0"/>
            <a:chExt cx="24580164" cy="13562797"/>
          </a:xfrm>
        </p:grpSpPr>
        <p:grpSp>
          <p:nvGrpSpPr>
            <p:cNvPr id="3" name="Grupo"/>
            <p:cNvGrpSpPr/>
            <p:nvPr/>
          </p:nvGrpSpPr>
          <p:grpSpPr>
            <a:xfrm>
              <a:off x="2542" y="13513"/>
              <a:ext cx="12322437" cy="5429179"/>
              <a:chOff x="0" y="0"/>
              <a:chExt cx="12322436" cy="5429177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0" y="0"/>
                <a:ext cx="12322436" cy="5171514"/>
                <a:chOff x="0" y="0"/>
                <a:chExt cx="12322435" cy="5171513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0"/>
                  <a:ext cx="12322435" cy="5171513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16474" y="211055"/>
                  <a:ext cx="5674283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Problems/Opportunities</a:t>
                  </a:r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351470" y="1082429"/>
                <a:ext cx="11249633" cy="43467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457200" indent="-457200">
                  <a:buFontTx/>
                  <a:buChar char="-"/>
                </a:pPr>
                <a:r>
                  <a:rPr lang="pt-BR" dirty="0"/>
                  <a:t>Baixa aderência do público-alvo</a:t>
                </a:r>
              </a:p>
              <a:p>
                <a:pPr marL="457200" indent="-457200">
                  <a:buFontTx/>
                  <a:buChar char="-"/>
                </a:pPr>
                <a:r>
                  <a:rPr lang="pt-BR" dirty="0"/>
                  <a:t>Compatibilidade em Dispositivos Móveis</a:t>
                </a:r>
              </a:p>
              <a:p>
                <a:pPr marL="457200" indent="-457200">
                  <a:buFontTx/>
                  <a:buChar char="-"/>
                </a:pPr>
                <a:r>
                  <a:rPr lang="pt-BR" dirty="0"/>
                  <a:t>Conexões de Internet Lentas</a:t>
                </a:r>
              </a:p>
              <a:p>
                <a:pPr marL="457200" indent="-457200">
                  <a:buFontTx/>
                  <a:buChar char="-"/>
                </a:pPr>
                <a:r>
                  <a:rPr lang="pt-BR" dirty="0"/>
                  <a:t>Diversidade de Plataformas e Navegadores</a:t>
                </a:r>
              </a:p>
              <a:p>
                <a:pPr marL="457200" indent="-457200">
                  <a:buFontTx/>
                  <a:buChar char="-"/>
                </a:pPr>
                <a:r>
                  <a:rPr lang="pt-BR" dirty="0"/>
                  <a:t>Promoção de Inclusão Digital</a:t>
                </a:r>
              </a:p>
              <a:p>
                <a:pPr marL="457200" indent="-457200">
                  <a:buFontTx/>
                  <a:buChar char="-"/>
                </a:pPr>
                <a:r>
                  <a:rPr lang="pt-BR" dirty="0"/>
                  <a:t>Criação de Comunidades Interativas</a:t>
                </a:r>
              </a:p>
              <a:p>
                <a:pPr marL="457200" indent="-457200">
                  <a:buFontTx/>
                  <a:buChar char="-"/>
                </a:pPr>
                <a:r>
                  <a:rPr lang="pt-BR" dirty="0"/>
                  <a:t>Parcerias com Escolas e Instituições Educacionais</a:t>
                </a:r>
              </a:p>
              <a:p>
                <a:pPr marL="457200" indent="-457200">
                  <a:buFontTx/>
                  <a:buChar char="-"/>
                </a:pPr>
                <a:endParaRPr lang="pt-BR" dirty="0"/>
              </a:p>
              <a:p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2373369" y="0"/>
              <a:ext cx="12096066" cy="7714821"/>
              <a:chOff x="0" y="0"/>
              <a:chExt cx="12096064" cy="7714820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0" y="0"/>
                <a:ext cx="11939486" cy="7714820"/>
                <a:chOff x="0" y="0"/>
                <a:chExt cx="11939485" cy="7714819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0" y="0"/>
                  <a:ext cx="11939486" cy="7714820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247369" y="224569"/>
                  <a:ext cx="4036491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Main Benchmark</a:t>
                  </a:r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846431" y="1966438"/>
                <a:ext cx="11249633" cy="24385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457200" indent="-457200">
                  <a:buFontTx/>
                  <a:buChar char="-"/>
                </a:pPr>
                <a:r>
                  <a:rPr lang="pt-BR" dirty="0"/>
                  <a:t>LGPD</a:t>
                </a:r>
              </a:p>
              <a:p>
                <a:pPr marL="457200" indent="-457200">
                  <a:buFontTx/>
                  <a:buChar char="-"/>
                </a:pPr>
                <a:r>
                  <a:rPr lang="pt-BR" dirty="0"/>
                  <a:t>ECA</a:t>
                </a:r>
              </a:p>
              <a:p>
                <a:pPr marL="457200" indent="-457200">
                  <a:buFontTx/>
                  <a:buChar char="-"/>
                </a:pPr>
                <a:r>
                  <a:rPr lang="pt-BR" dirty="0"/>
                  <a:t>UNICEF</a:t>
                </a:r>
              </a:p>
              <a:p>
                <a:pPr marL="457200" indent="-457200">
                  <a:buFontTx/>
                  <a:buChar char="-"/>
                </a:pPr>
                <a:r>
                  <a:rPr lang="pt-BR" dirty="0"/>
                  <a:t>W3C</a:t>
                </a:r>
              </a:p>
              <a:p>
                <a:pPr marL="457200" indent="-457200">
                  <a:buFontTx/>
                  <a:buChar char="-"/>
                </a:pPr>
                <a:endParaRPr dirty="0"/>
              </a:p>
            </p:txBody>
          </p:sp>
        </p:grpSp>
        <p:grpSp>
          <p:nvGrpSpPr>
            <p:cNvPr id="7" name="Grupo"/>
            <p:cNvGrpSpPr/>
            <p:nvPr/>
          </p:nvGrpSpPr>
          <p:grpSpPr>
            <a:xfrm>
              <a:off x="-110729" y="5019277"/>
              <a:ext cx="12327521" cy="8339494"/>
              <a:chOff x="-110729" y="-228335"/>
              <a:chExt cx="12327520" cy="8339492"/>
            </a:xfrm>
          </p:grpSpPr>
          <p:grpSp>
            <p:nvGrpSpPr>
              <p:cNvPr id="8" name="Grupo"/>
              <p:cNvGrpSpPr/>
              <p:nvPr/>
            </p:nvGrpSpPr>
            <p:grpSpPr>
              <a:xfrm>
                <a:off x="-110729" y="-228335"/>
                <a:ext cx="12327520" cy="8339492"/>
                <a:chOff x="-110729" y="-228335"/>
                <a:chExt cx="12327519" cy="8339491"/>
              </a:xfrm>
            </p:grpSpPr>
            <p:sp>
              <p:nvSpPr>
                <p:cNvPr id="275" name="Retângulo"/>
                <p:cNvSpPr/>
                <p:nvPr/>
              </p:nvSpPr>
              <p:spPr>
                <a:xfrm>
                  <a:off x="-110729" y="-228335"/>
                  <a:ext cx="12327519" cy="8339491"/>
                </a:xfrm>
                <a:prstGeom prst="rect">
                  <a:avLst/>
                </a:prstGeom>
                <a:solidFill>
                  <a:srgbClr val="C2D76D"/>
                </a:solidFill>
                <a:ln w="3175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6" name="Critical success factors"/>
                <p:cNvSpPr txBox="1"/>
                <p:nvPr/>
              </p:nvSpPr>
              <p:spPr>
                <a:xfrm>
                  <a:off x="134434" y="249760"/>
                  <a:ext cx="5843447" cy="6603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algn="l"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Critical success factors </a:t>
                  </a:r>
                </a:p>
              </p:txBody>
            </p:sp>
          </p:grpSp>
          <p:sp>
            <p:nvSpPr>
              <p:cNvPr id="278" name="[a preencher]"/>
              <p:cNvSpPr txBox="1"/>
              <p:nvPr/>
            </p:nvSpPr>
            <p:spPr>
              <a:xfrm>
                <a:off x="268482" y="2271116"/>
                <a:ext cx="11249633" cy="2915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457200" indent="-457200">
                  <a:buFontTx/>
                  <a:buChar char="-"/>
                </a:pPr>
                <a:r>
                  <a:rPr lang="pt-BR" dirty="0"/>
                  <a:t>Acessibilidade total</a:t>
                </a:r>
              </a:p>
              <a:p>
                <a:pPr marL="457200" indent="-457200">
                  <a:buFontTx/>
                  <a:buChar char="-"/>
                </a:pPr>
                <a:r>
                  <a:rPr lang="pt-BR" dirty="0"/>
                  <a:t>Segurança e privacidade dos dados</a:t>
                </a:r>
              </a:p>
              <a:p>
                <a:pPr marL="457200" indent="-457200">
                  <a:buFontTx/>
                  <a:buChar char="-"/>
                </a:pPr>
                <a:r>
                  <a:rPr lang="pt-BR" dirty="0"/>
                  <a:t>Engajamento</a:t>
                </a:r>
              </a:p>
              <a:p>
                <a:pPr marL="457200" indent="-457200">
                  <a:buFontTx/>
                  <a:buChar char="-"/>
                </a:pPr>
                <a:r>
                  <a:rPr lang="pt-BR" dirty="0"/>
                  <a:t>Design responsivo e simples</a:t>
                </a:r>
              </a:p>
              <a:p>
                <a:pPr marL="457200" indent="-457200">
                  <a:buFontTx/>
                  <a:buChar char="-"/>
                </a:pPr>
                <a:r>
                  <a:rPr lang="pt-BR" dirty="0"/>
                  <a:t>Parcerias educacionais e comunidade</a:t>
                </a:r>
              </a:p>
              <a:p>
                <a:pPr marL="457200" indent="-457200">
                  <a:buFontTx/>
                  <a:buChar char="-"/>
                </a:pPr>
                <a:r>
                  <a:rPr lang="pt-BR" dirty="0"/>
                  <a:t>Comunicação efetiva da equipe</a:t>
                </a:r>
              </a:p>
            </p:txBody>
          </p:sp>
        </p:grpSp>
        <p:grpSp>
          <p:nvGrpSpPr>
            <p:cNvPr id="9" name="Grupo"/>
            <p:cNvGrpSpPr/>
            <p:nvPr/>
          </p:nvGrpSpPr>
          <p:grpSpPr>
            <a:xfrm>
              <a:off x="12369956" y="7751868"/>
              <a:ext cx="11946313" cy="5810929"/>
              <a:chOff x="0" y="0"/>
              <a:chExt cx="11946312" cy="5810928"/>
            </a:xfrm>
          </p:grpSpPr>
          <p:grpSp>
            <p:nvGrpSpPr>
              <p:cNvPr id="10" name="Grupo"/>
              <p:cNvGrpSpPr/>
              <p:nvPr/>
            </p:nvGrpSpPr>
            <p:grpSpPr>
              <a:xfrm>
                <a:off x="0" y="0"/>
                <a:ext cx="11946312" cy="5810928"/>
                <a:chOff x="0" y="0"/>
                <a:chExt cx="11946311" cy="5810927"/>
              </a:xfrm>
            </p:grpSpPr>
            <p:sp>
              <p:nvSpPr>
                <p:cNvPr id="280" name="Retângulo"/>
                <p:cNvSpPr/>
                <p:nvPr/>
              </p:nvSpPr>
              <p:spPr>
                <a:xfrm>
                  <a:off x="0" y="0"/>
                  <a:ext cx="11946312" cy="5810928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81" name="Stakeholders"/>
                <p:cNvSpPr txBox="1"/>
                <p:nvPr/>
              </p:nvSpPr>
              <p:spPr>
                <a:xfrm>
                  <a:off x="173887" y="108922"/>
                  <a:ext cx="3152063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Stakeholders</a:t>
                  </a:r>
                </a:p>
              </p:txBody>
            </p:sp>
          </p:grpSp>
          <p:sp>
            <p:nvSpPr>
              <p:cNvPr id="283" name="[a preencher]"/>
              <p:cNvSpPr txBox="1"/>
              <p:nvPr/>
            </p:nvSpPr>
            <p:spPr>
              <a:xfrm>
                <a:off x="250782" y="1568099"/>
                <a:ext cx="11249633" cy="10073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Indivíduos, grupos ou organizações que tenham interesse, gostam de projetos sociais.</a:t>
                </a:r>
                <a:endParaRPr dirty="0"/>
              </a:p>
            </p:txBody>
          </p:sp>
        </p:grp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rupo"/>
          <p:cNvGrpSpPr/>
          <p:nvPr/>
        </p:nvGrpSpPr>
        <p:grpSpPr>
          <a:xfrm>
            <a:off x="82522" y="72009"/>
            <a:ext cx="24217319" cy="13567454"/>
            <a:chOff x="0" y="0"/>
            <a:chExt cx="24217318" cy="13567453"/>
          </a:xfrm>
        </p:grpSpPr>
        <p:grpSp>
          <p:nvGrpSpPr>
            <p:cNvPr id="289" name="Grupo"/>
            <p:cNvGrpSpPr/>
            <p:nvPr/>
          </p:nvGrpSpPr>
          <p:grpSpPr>
            <a:xfrm>
              <a:off x="45453" y="0"/>
              <a:ext cx="8631361" cy="6648910"/>
              <a:chOff x="0" y="0"/>
              <a:chExt cx="8631359" cy="6648908"/>
            </a:xfrm>
          </p:grpSpPr>
          <p:sp>
            <p:nvSpPr>
              <p:cNvPr id="287" name="Retângulo"/>
              <p:cNvSpPr/>
              <p:nvPr/>
            </p:nvSpPr>
            <p:spPr>
              <a:xfrm>
                <a:off x="0" y="0"/>
                <a:ext cx="8631360" cy="6648909"/>
              </a:xfrm>
              <a:prstGeom prst="rect">
                <a:avLst/>
              </a:prstGeom>
              <a:solidFill>
                <a:srgbClr val="5482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376" tIns="26376" rIns="26376" bIns="26376" numCol="1" anchor="ctr">
                <a:noAutofit/>
              </a:bodyPr>
              <a:lstStyle/>
              <a:p>
                <a:pPr defTabSz="825500"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88" name="Value Proposition"/>
              <p:cNvSpPr txBox="1"/>
              <p:nvPr/>
            </p:nvSpPr>
            <p:spPr>
              <a:xfrm>
                <a:off x="300169" y="437516"/>
                <a:ext cx="4159935" cy="6603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6376" tIns="26376" rIns="26376" bIns="26376" numCol="1" anchor="ctr">
                <a:spAutoFit/>
              </a:bodyPr>
              <a:lstStyle>
                <a:lvl1pPr defTabSz="825500">
                  <a:defRPr sz="4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Value Proposition</a:t>
                </a:r>
              </a:p>
            </p:txBody>
          </p:sp>
        </p:grpSp>
        <p:grpSp>
          <p:nvGrpSpPr>
            <p:cNvPr id="294" name="Grupo"/>
            <p:cNvGrpSpPr/>
            <p:nvPr/>
          </p:nvGrpSpPr>
          <p:grpSpPr>
            <a:xfrm>
              <a:off x="14916016" y="6745247"/>
              <a:ext cx="9293744" cy="6822206"/>
              <a:chOff x="0" y="0"/>
              <a:chExt cx="9293742" cy="6822203"/>
            </a:xfrm>
          </p:grpSpPr>
          <p:sp>
            <p:nvSpPr>
              <p:cNvPr id="292" name="Retângulo"/>
              <p:cNvSpPr/>
              <p:nvPr/>
            </p:nvSpPr>
            <p:spPr>
              <a:xfrm>
                <a:off x="0" y="0"/>
                <a:ext cx="9293743" cy="6822204"/>
              </a:xfrm>
              <a:prstGeom prst="rect">
                <a:avLst/>
              </a:prstGeom>
              <a:solidFill>
                <a:srgbClr val="5482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376" tIns="26376" rIns="26376" bIns="26376" numCol="1" anchor="ctr">
                <a:noAutofit/>
              </a:bodyPr>
              <a:lstStyle/>
              <a:p>
                <a:pPr defTabSz="825500"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93" name="Design rules"/>
              <p:cNvSpPr txBox="1"/>
              <p:nvPr/>
            </p:nvSpPr>
            <p:spPr>
              <a:xfrm>
                <a:off x="179968" y="366244"/>
                <a:ext cx="5481277" cy="6603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4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Design rules</a:t>
                </a:r>
              </a:p>
            </p:txBody>
          </p:sp>
        </p:grpSp>
        <p:grpSp>
          <p:nvGrpSpPr>
            <p:cNvPr id="301" name="Grupo"/>
            <p:cNvGrpSpPr/>
            <p:nvPr/>
          </p:nvGrpSpPr>
          <p:grpSpPr>
            <a:xfrm>
              <a:off x="8758886" y="18224"/>
              <a:ext cx="6082616" cy="6612461"/>
              <a:chOff x="0" y="0"/>
              <a:chExt cx="6082614" cy="6612459"/>
            </a:xfrm>
          </p:grpSpPr>
          <p:grpSp>
            <p:nvGrpSpPr>
              <p:cNvPr id="299" name="Grupo"/>
              <p:cNvGrpSpPr/>
              <p:nvPr/>
            </p:nvGrpSpPr>
            <p:grpSpPr>
              <a:xfrm>
                <a:off x="0" y="0"/>
                <a:ext cx="6082615" cy="6612460"/>
                <a:chOff x="0" y="0"/>
                <a:chExt cx="6082614" cy="6612459"/>
              </a:xfrm>
            </p:grpSpPr>
            <p:sp>
              <p:nvSpPr>
                <p:cNvPr id="297" name="Retângulo"/>
                <p:cNvSpPr/>
                <p:nvPr/>
              </p:nvSpPr>
              <p:spPr>
                <a:xfrm>
                  <a:off x="0" y="0"/>
                  <a:ext cx="6082615" cy="6612460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98" name="Platform/Technologies"/>
                <p:cNvSpPr txBox="1"/>
                <p:nvPr/>
              </p:nvSpPr>
              <p:spPr>
                <a:xfrm>
                  <a:off x="202939" y="305825"/>
                  <a:ext cx="5402107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algn="l"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Platform/Technologies</a:t>
                  </a:r>
                </a:p>
              </p:txBody>
            </p:sp>
          </p:grpSp>
          <p:sp>
            <p:nvSpPr>
              <p:cNvPr id="300" name="[a preencher]"/>
              <p:cNvSpPr txBox="1"/>
              <p:nvPr/>
            </p:nvSpPr>
            <p:spPr>
              <a:xfrm>
                <a:off x="232991" y="1803447"/>
                <a:ext cx="5342004" cy="535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304" name="Grupo"/>
            <p:cNvGrpSpPr/>
            <p:nvPr/>
          </p:nvGrpSpPr>
          <p:grpSpPr>
            <a:xfrm>
              <a:off x="0" y="6749650"/>
              <a:ext cx="14846077" cy="6813400"/>
              <a:chOff x="0" y="0"/>
              <a:chExt cx="14846075" cy="6813398"/>
            </a:xfrm>
          </p:grpSpPr>
          <p:sp>
            <p:nvSpPr>
              <p:cNvPr id="302" name="Retângulo"/>
              <p:cNvSpPr/>
              <p:nvPr/>
            </p:nvSpPr>
            <p:spPr>
              <a:xfrm>
                <a:off x="0" y="0"/>
                <a:ext cx="14846076" cy="6813399"/>
              </a:xfrm>
              <a:prstGeom prst="rect">
                <a:avLst/>
              </a:prstGeom>
              <a:solidFill>
                <a:srgbClr val="5482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376" tIns="26376" rIns="26376" bIns="26376" numCol="1" anchor="ctr">
                <a:noAutofit/>
              </a:bodyPr>
              <a:lstStyle/>
              <a:p>
                <a:pPr defTabSz="825500"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3" name="Requirements"/>
              <p:cNvSpPr/>
              <p:nvPr/>
            </p:nvSpPr>
            <p:spPr>
              <a:xfrm>
                <a:off x="429702" y="666601"/>
                <a:ext cx="6042467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4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Requirements</a:t>
                </a:r>
              </a:p>
            </p:txBody>
          </p:sp>
        </p:grpSp>
        <p:grpSp>
          <p:nvGrpSpPr>
            <p:cNvPr id="309" name="Grupo"/>
            <p:cNvGrpSpPr/>
            <p:nvPr/>
          </p:nvGrpSpPr>
          <p:grpSpPr>
            <a:xfrm>
              <a:off x="14923574" y="19594"/>
              <a:ext cx="9293744" cy="6648910"/>
              <a:chOff x="0" y="0"/>
              <a:chExt cx="9293742" cy="6648908"/>
            </a:xfrm>
          </p:grpSpPr>
          <p:sp>
            <p:nvSpPr>
              <p:cNvPr id="307" name="Retângulo"/>
              <p:cNvSpPr/>
              <p:nvPr/>
            </p:nvSpPr>
            <p:spPr>
              <a:xfrm>
                <a:off x="0" y="0"/>
                <a:ext cx="9293743" cy="6648909"/>
              </a:xfrm>
              <a:prstGeom prst="rect">
                <a:avLst/>
              </a:prstGeom>
              <a:solidFill>
                <a:srgbClr val="5482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376" tIns="26376" rIns="26376" bIns="26376" numCol="1" anchor="ctr">
                <a:noAutofit/>
              </a:bodyPr>
              <a:lstStyle/>
              <a:p>
                <a:pPr defTabSz="825500"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8" name="Prototype Test Strategy"/>
              <p:cNvSpPr txBox="1"/>
              <p:nvPr/>
            </p:nvSpPr>
            <p:spPr>
              <a:xfrm>
                <a:off x="283117" y="199295"/>
                <a:ext cx="5589955" cy="6603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6376" tIns="26376" rIns="26376" bIns="26376" numCol="1" anchor="ctr">
                <a:spAutoFit/>
              </a:bodyPr>
              <a:lstStyle>
                <a:lvl1pPr defTabSz="825500">
                  <a:defRPr sz="4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Prototype Test Strategy</a:t>
                </a:r>
              </a:p>
            </p:txBody>
          </p:sp>
        </p:grpSp>
      </p:grpSp>
      <p:sp>
        <p:nvSpPr>
          <p:cNvPr id="2" name="[a preencher]">
            <a:extLst>
              <a:ext uri="{FF2B5EF4-FFF2-40B4-BE49-F238E27FC236}">
                <a16:creationId xmlns:a16="http://schemas.microsoft.com/office/drawing/2014/main" id="{DB77B436-339E-6DF7-1522-43FD7F561C13}"/>
              </a:ext>
            </a:extLst>
          </p:cNvPr>
          <p:cNvSpPr txBox="1"/>
          <p:nvPr/>
        </p:nvSpPr>
        <p:spPr>
          <a:xfrm>
            <a:off x="428144" y="2579779"/>
            <a:ext cx="7827911" cy="8842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2700" b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/>
              <a:t>Identificar o conteúdo certo para poder ser aplicado no evento para todo o público presente</a:t>
            </a:r>
          </a:p>
        </p:txBody>
      </p:sp>
      <p:sp>
        <p:nvSpPr>
          <p:cNvPr id="3" name="[a preencher]">
            <a:extLst>
              <a:ext uri="{FF2B5EF4-FFF2-40B4-BE49-F238E27FC236}">
                <a16:creationId xmlns:a16="http://schemas.microsoft.com/office/drawing/2014/main" id="{7D000957-0D50-B415-4C39-C9F4397E8273}"/>
              </a:ext>
            </a:extLst>
          </p:cNvPr>
          <p:cNvSpPr/>
          <p:nvPr/>
        </p:nvSpPr>
        <p:spPr>
          <a:xfrm>
            <a:off x="520583" y="8229874"/>
            <a:ext cx="11130601" cy="12997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2700" b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/>
              <a:t>Realizar Login no web site</a:t>
            </a:r>
          </a:p>
          <a:p>
            <a:r>
              <a:rPr lang="pt-BR" dirty="0"/>
              <a:t>Visualizar as postagens do evento</a:t>
            </a:r>
          </a:p>
          <a:p>
            <a:r>
              <a:rPr lang="pt-BR" dirty="0"/>
              <a:t>Visualizar as atrações do evento</a:t>
            </a:r>
          </a:p>
        </p:txBody>
      </p:sp>
      <p:sp>
        <p:nvSpPr>
          <p:cNvPr id="4" name="[a preencher]">
            <a:extLst>
              <a:ext uri="{FF2B5EF4-FFF2-40B4-BE49-F238E27FC236}">
                <a16:creationId xmlns:a16="http://schemas.microsoft.com/office/drawing/2014/main" id="{8BA39BCB-81FF-4F71-DEE1-5EFA3B31CBBA}"/>
              </a:ext>
            </a:extLst>
          </p:cNvPr>
          <p:cNvSpPr txBox="1"/>
          <p:nvPr/>
        </p:nvSpPr>
        <p:spPr>
          <a:xfrm>
            <a:off x="15376912" y="1287630"/>
            <a:ext cx="8680778" cy="3377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2700" b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en-US" dirty="0"/>
              <a:t>Pelo </a:t>
            </a:r>
            <a:r>
              <a:rPr lang="en-US" dirty="0" err="1"/>
              <a:t>fato</a:t>
            </a:r>
            <a:r>
              <a:rPr lang="en-US" dirty="0"/>
              <a:t> de ser um </a:t>
            </a:r>
            <a:r>
              <a:rPr lang="en-US" dirty="0" err="1"/>
              <a:t>evento</a:t>
            </a:r>
            <a:r>
              <a:rPr lang="en-US" dirty="0"/>
              <a:t> </a:t>
            </a:r>
            <a:r>
              <a:rPr lang="en-US" dirty="0" err="1"/>
              <a:t>público</a:t>
            </a:r>
            <a:r>
              <a:rPr lang="en-US" dirty="0"/>
              <a:t> e </a:t>
            </a:r>
            <a:r>
              <a:rPr lang="en-US" dirty="0" err="1"/>
              <a:t>presencial</a:t>
            </a:r>
            <a:r>
              <a:rPr lang="en-US" dirty="0"/>
              <a:t>, para </a:t>
            </a:r>
            <a:r>
              <a:rPr lang="en-US" dirty="0" err="1"/>
              <a:t>realizarmos</a:t>
            </a:r>
            <a:r>
              <a:rPr lang="en-US" dirty="0"/>
              <a:t> o teste, seria </a:t>
            </a:r>
            <a:r>
              <a:rPr lang="en-US" dirty="0" err="1"/>
              <a:t>na</a:t>
            </a:r>
            <a:r>
              <a:rPr lang="en-US" dirty="0"/>
              <a:t> base de um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piloto</a:t>
            </a:r>
            <a:r>
              <a:rPr lang="en-US" dirty="0"/>
              <a:t>, o qual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dimensionar</a:t>
            </a:r>
            <a:r>
              <a:rPr lang="en-US" dirty="0"/>
              <a:t> o </a:t>
            </a:r>
            <a:r>
              <a:rPr lang="en-US" dirty="0" err="1"/>
              <a:t>tamanho</a:t>
            </a:r>
            <a:r>
              <a:rPr lang="en-US" dirty="0"/>
              <a:t> dos </a:t>
            </a:r>
            <a:r>
              <a:rPr lang="en-US" dirty="0" err="1"/>
              <a:t>próximos</a:t>
            </a:r>
            <a:r>
              <a:rPr lang="en-US" dirty="0"/>
              <a:t> </a:t>
            </a:r>
            <a:r>
              <a:rPr lang="en-US" dirty="0" err="1"/>
              <a:t>eventos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Em </a:t>
            </a:r>
            <a:r>
              <a:rPr lang="en-US" dirty="0" err="1"/>
              <a:t>relação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software, a equipe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metodos</a:t>
            </a:r>
            <a:r>
              <a:rPr lang="en-US" dirty="0"/>
              <a:t> de </a:t>
            </a:r>
            <a:r>
              <a:rPr lang="en-US" dirty="0" err="1"/>
              <a:t>verificação</a:t>
            </a:r>
            <a:r>
              <a:rPr lang="en-US" dirty="0"/>
              <a:t>, </a:t>
            </a:r>
            <a:r>
              <a:rPr lang="en-US" dirty="0" err="1"/>
              <a:t>validação</a:t>
            </a:r>
            <a:r>
              <a:rPr lang="en-US" dirty="0"/>
              <a:t> e teste de software para </a:t>
            </a:r>
            <a:r>
              <a:rPr lang="en-US" dirty="0" err="1"/>
              <a:t>ver</a:t>
            </a:r>
            <a:r>
              <a:rPr lang="en-US" dirty="0"/>
              <a:t> se </a:t>
            </a:r>
            <a:r>
              <a:rPr lang="en-US" dirty="0" err="1"/>
              <a:t>está</a:t>
            </a:r>
            <a:r>
              <a:rPr lang="en-US" dirty="0"/>
              <a:t> de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padronizada</a:t>
            </a:r>
            <a:r>
              <a:rPr lang="en-US" dirty="0"/>
              <a:t> e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escrito</a:t>
            </a:r>
            <a:r>
              <a:rPr lang="en-US" dirty="0"/>
              <a:t>.</a:t>
            </a:r>
          </a:p>
        </p:txBody>
      </p:sp>
      <p:sp>
        <p:nvSpPr>
          <p:cNvPr id="5" name="[a preencher]">
            <a:extLst>
              <a:ext uri="{FF2B5EF4-FFF2-40B4-BE49-F238E27FC236}">
                <a16:creationId xmlns:a16="http://schemas.microsoft.com/office/drawing/2014/main" id="{3540FA58-3D31-33FF-E732-40E7CC964D8F}"/>
              </a:ext>
            </a:extLst>
          </p:cNvPr>
          <p:cNvSpPr txBox="1"/>
          <p:nvPr/>
        </p:nvSpPr>
        <p:spPr>
          <a:xfrm>
            <a:off x="15258423" y="8229313"/>
            <a:ext cx="8773975" cy="2546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2700" b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/>
              <a:t>Utilizaremos o </a:t>
            </a:r>
            <a:r>
              <a:rPr lang="pt-BR" dirty="0" err="1"/>
              <a:t>Springboot</a:t>
            </a:r>
            <a:r>
              <a:rPr lang="pt-BR" dirty="0"/>
              <a:t> para realizar a criação da API.</a:t>
            </a:r>
          </a:p>
          <a:p>
            <a:r>
              <a:rPr lang="pt-BR" dirty="0"/>
              <a:t>Utilizamos o </a:t>
            </a:r>
            <a:r>
              <a:rPr lang="pt-BR" dirty="0" err="1"/>
              <a:t>Github</a:t>
            </a:r>
            <a:r>
              <a:rPr lang="pt-BR" dirty="0"/>
              <a:t> para versionamento de </a:t>
            </a:r>
            <a:r>
              <a:rPr lang="pt-BR" dirty="0" err="1"/>
              <a:t>códgio</a:t>
            </a:r>
            <a:endParaRPr lang="pt-BR" dirty="0"/>
          </a:p>
          <a:p>
            <a:r>
              <a:rPr lang="pt-BR" dirty="0"/>
              <a:t>Utilizamos o </a:t>
            </a:r>
            <a:r>
              <a:rPr lang="pt-BR" dirty="0" err="1"/>
              <a:t>PostMan</a:t>
            </a:r>
            <a:r>
              <a:rPr lang="pt-BR" dirty="0"/>
              <a:t> para testar as requisições da API</a:t>
            </a:r>
          </a:p>
          <a:p>
            <a:r>
              <a:rPr lang="pt-BR" dirty="0"/>
              <a:t>Utilizamos o banco de dados </a:t>
            </a:r>
            <a:r>
              <a:rPr lang="pt-BR" dirty="0" err="1"/>
              <a:t>Postgree</a:t>
            </a:r>
            <a:r>
              <a:rPr lang="pt-BR" dirty="0"/>
              <a:t>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rupo"/>
          <p:cNvGrpSpPr/>
          <p:nvPr/>
        </p:nvGrpSpPr>
        <p:grpSpPr>
          <a:xfrm>
            <a:off x="-279916" y="74273"/>
            <a:ext cx="24663917" cy="13567454"/>
            <a:chOff x="0" y="0"/>
            <a:chExt cx="24663915" cy="13567453"/>
          </a:xfrm>
        </p:grpSpPr>
        <p:grpSp>
          <p:nvGrpSpPr>
            <p:cNvPr id="316" name="Grupo"/>
            <p:cNvGrpSpPr/>
            <p:nvPr/>
          </p:nvGrpSpPr>
          <p:grpSpPr>
            <a:xfrm>
              <a:off x="492050" y="0"/>
              <a:ext cx="8336045" cy="6648910"/>
              <a:chOff x="0" y="0"/>
              <a:chExt cx="8336043" cy="6648908"/>
            </a:xfrm>
          </p:grpSpPr>
          <p:sp>
            <p:nvSpPr>
              <p:cNvPr id="314" name="Retângulo"/>
              <p:cNvSpPr/>
              <p:nvPr/>
            </p:nvSpPr>
            <p:spPr>
              <a:xfrm>
                <a:off x="0" y="0"/>
                <a:ext cx="8336044" cy="6648909"/>
              </a:xfrm>
              <a:prstGeom prst="rect">
                <a:avLst/>
              </a:prstGeom>
              <a:solidFill>
                <a:srgbClr val="5482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376" tIns="26376" rIns="26376" bIns="26376" numCol="1" anchor="ctr">
                <a:noAutofit/>
              </a:bodyPr>
              <a:lstStyle/>
              <a:p>
                <a:pPr defTabSz="825500"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5" name="Indicators"/>
              <p:cNvSpPr txBox="1"/>
              <p:nvPr/>
            </p:nvSpPr>
            <p:spPr>
              <a:xfrm>
                <a:off x="283827" y="218890"/>
                <a:ext cx="2408859" cy="6603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6376" tIns="26376" rIns="26376" bIns="26376" numCol="1" anchor="ctr">
                <a:spAutoFit/>
              </a:bodyPr>
              <a:lstStyle>
                <a:lvl1pPr defTabSz="825500">
                  <a:defRPr sz="4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Indicators</a:t>
                </a:r>
              </a:p>
            </p:txBody>
          </p:sp>
        </p:grpSp>
        <p:grpSp>
          <p:nvGrpSpPr>
            <p:cNvPr id="321" name="Grupo"/>
            <p:cNvGrpSpPr/>
            <p:nvPr/>
          </p:nvGrpSpPr>
          <p:grpSpPr>
            <a:xfrm>
              <a:off x="15362614" y="6745247"/>
              <a:ext cx="9293744" cy="6822206"/>
              <a:chOff x="0" y="0"/>
              <a:chExt cx="9293742" cy="6822203"/>
            </a:xfrm>
          </p:grpSpPr>
          <p:sp>
            <p:nvSpPr>
              <p:cNvPr id="319" name="Retângulo"/>
              <p:cNvSpPr/>
              <p:nvPr/>
            </p:nvSpPr>
            <p:spPr>
              <a:xfrm>
                <a:off x="0" y="0"/>
                <a:ext cx="9293743" cy="6822204"/>
              </a:xfrm>
              <a:prstGeom prst="rect">
                <a:avLst/>
              </a:prstGeom>
              <a:solidFill>
                <a:srgbClr val="5482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376" tIns="26376" rIns="26376" bIns="26376" numCol="1" anchor="ctr">
                <a:noAutofit/>
              </a:bodyPr>
              <a:lstStyle/>
              <a:p>
                <a:pPr defTabSz="825500"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0" name="Refinement Strategy"/>
              <p:cNvSpPr txBox="1"/>
              <p:nvPr/>
            </p:nvSpPr>
            <p:spPr>
              <a:xfrm>
                <a:off x="179968" y="366244"/>
                <a:ext cx="5481277" cy="6603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4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Refinement Strategy</a:t>
                </a:r>
              </a:p>
            </p:txBody>
          </p:sp>
        </p:grpSp>
        <p:grpSp>
          <p:nvGrpSpPr>
            <p:cNvPr id="326" name="Grupo"/>
            <p:cNvGrpSpPr/>
            <p:nvPr/>
          </p:nvGrpSpPr>
          <p:grpSpPr>
            <a:xfrm>
              <a:off x="15370171" y="19594"/>
              <a:ext cx="9293744" cy="6648910"/>
              <a:chOff x="0" y="0"/>
              <a:chExt cx="9293742" cy="6648908"/>
            </a:xfrm>
          </p:grpSpPr>
          <p:sp>
            <p:nvSpPr>
              <p:cNvPr id="324" name="Retângulo"/>
              <p:cNvSpPr/>
              <p:nvPr/>
            </p:nvSpPr>
            <p:spPr>
              <a:xfrm>
                <a:off x="0" y="0"/>
                <a:ext cx="9293743" cy="6648909"/>
              </a:xfrm>
              <a:prstGeom prst="rect">
                <a:avLst/>
              </a:prstGeom>
              <a:solidFill>
                <a:srgbClr val="5482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376" tIns="26376" rIns="26376" bIns="26376" numCol="1" anchor="ctr">
                <a:noAutofit/>
              </a:bodyPr>
              <a:lstStyle/>
              <a:p>
                <a:pPr defTabSz="825500"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5" name="Design Patterns"/>
              <p:cNvSpPr txBox="1"/>
              <p:nvPr/>
            </p:nvSpPr>
            <p:spPr>
              <a:xfrm>
                <a:off x="253653" y="199295"/>
                <a:ext cx="3820083" cy="6603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6376" tIns="26376" rIns="26376" bIns="26376" numCol="1" anchor="ctr">
                <a:spAutoFit/>
              </a:bodyPr>
              <a:lstStyle>
                <a:lvl1pPr defTabSz="825500">
                  <a:defRPr sz="4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Design Patterns</a:t>
                </a:r>
              </a:p>
            </p:txBody>
          </p:sp>
        </p:grpSp>
        <p:grpSp>
          <p:nvGrpSpPr>
            <p:cNvPr id="331" name="Grupo"/>
            <p:cNvGrpSpPr/>
            <p:nvPr/>
          </p:nvGrpSpPr>
          <p:grpSpPr>
            <a:xfrm>
              <a:off x="0" y="6749650"/>
              <a:ext cx="15292674" cy="6813400"/>
              <a:chOff x="0" y="0"/>
              <a:chExt cx="15292672" cy="6813398"/>
            </a:xfrm>
          </p:grpSpPr>
          <p:sp>
            <p:nvSpPr>
              <p:cNvPr id="329" name="Retângulo"/>
              <p:cNvSpPr/>
              <p:nvPr/>
            </p:nvSpPr>
            <p:spPr>
              <a:xfrm>
                <a:off x="446597" y="0"/>
                <a:ext cx="14846076" cy="6813399"/>
              </a:xfrm>
              <a:prstGeom prst="rect">
                <a:avLst/>
              </a:prstGeom>
              <a:solidFill>
                <a:srgbClr val="5482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376" tIns="26376" rIns="26376" bIns="26376" numCol="1" anchor="ctr">
                <a:noAutofit/>
              </a:bodyPr>
              <a:lstStyle/>
              <a:p>
                <a:pPr defTabSz="825500"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0" name="Development rules"/>
              <p:cNvSpPr txBox="1"/>
              <p:nvPr/>
            </p:nvSpPr>
            <p:spPr>
              <a:xfrm>
                <a:off x="0" y="361842"/>
                <a:ext cx="6042467" cy="6603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defTabSz="825500">
                  <a:defRPr sz="4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Development rules</a:t>
                </a:r>
              </a:p>
            </p:txBody>
          </p:sp>
        </p:grpSp>
        <p:grpSp>
          <p:nvGrpSpPr>
            <p:cNvPr id="336" name="Grupo"/>
            <p:cNvGrpSpPr/>
            <p:nvPr/>
          </p:nvGrpSpPr>
          <p:grpSpPr>
            <a:xfrm>
              <a:off x="8910166" y="18224"/>
              <a:ext cx="6377933" cy="6612462"/>
              <a:chOff x="0" y="0"/>
              <a:chExt cx="6377930" cy="6612459"/>
            </a:xfrm>
          </p:grpSpPr>
          <p:sp>
            <p:nvSpPr>
              <p:cNvPr id="334" name="Retângulo"/>
              <p:cNvSpPr/>
              <p:nvPr/>
            </p:nvSpPr>
            <p:spPr>
              <a:xfrm>
                <a:off x="0" y="0"/>
                <a:ext cx="6377931" cy="6612460"/>
              </a:xfrm>
              <a:prstGeom prst="rect">
                <a:avLst/>
              </a:prstGeom>
              <a:solidFill>
                <a:srgbClr val="5482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376" tIns="26376" rIns="26376" bIns="26376" numCol="1" anchor="ctr">
                <a:noAutofit/>
              </a:bodyPr>
              <a:lstStyle/>
              <a:p>
                <a:pPr defTabSz="825500"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5" name="Test Strategy"/>
              <p:cNvSpPr txBox="1"/>
              <p:nvPr/>
            </p:nvSpPr>
            <p:spPr>
              <a:xfrm>
                <a:off x="236567" y="200665"/>
                <a:ext cx="3142919" cy="6603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6376" tIns="26376" rIns="26376" bIns="26376" numCol="1" anchor="ctr">
                <a:spAutoFit/>
              </a:bodyPr>
              <a:lstStyle>
                <a:lvl1pPr defTabSz="825500">
                  <a:defRPr sz="4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Test Strategy</a:t>
                </a:r>
              </a:p>
            </p:txBody>
          </p:sp>
        </p:grpSp>
      </p:grpSp>
      <p:sp>
        <p:nvSpPr>
          <p:cNvPr id="2" name="[a preencher]">
            <a:extLst>
              <a:ext uri="{FF2B5EF4-FFF2-40B4-BE49-F238E27FC236}">
                <a16:creationId xmlns:a16="http://schemas.microsoft.com/office/drawing/2014/main" id="{D2829F0A-C5EE-29D1-F3D1-F0F1DED3E167}"/>
              </a:ext>
            </a:extLst>
          </p:cNvPr>
          <p:cNvSpPr txBox="1"/>
          <p:nvPr/>
        </p:nvSpPr>
        <p:spPr>
          <a:xfrm>
            <a:off x="15259749" y="9026380"/>
            <a:ext cx="8719150" cy="17152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2700" b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en-US" dirty="0" err="1"/>
              <a:t>Usando</a:t>
            </a:r>
            <a:r>
              <a:rPr lang="en-US" dirty="0"/>
              <a:t> um 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rastreamento</a:t>
            </a:r>
            <a:r>
              <a:rPr lang="en-US" dirty="0"/>
              <a:t> de </a:t>
            </a:r>
            <a:r>
              <a:rPr lang="en-US" dirty="0" err="1"/>
              <a:t>problemas</a:t>
            </a:r>
            <a:r>
              <a:rPr lang="en-US" dirty="0"/>
              <a:t> para </a:t>
            </a:r>
            <a:r>
              <a:rPr lang="en-US" dirty="0" err="1"/>
              <a:t>identificar</a:t>
            </a:r>
            <a:r>
              <a:rPr lang="en-US" dirty="0"/>
              <a:t> feedbacks </a:t>
            </a:r>
            <a:r>
              <a:rPr lang="en-US" dirty="0" err="1"/>
              <a:t>fornecidos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usuários</a:t>
            </a:r>
            <a:r>
              <a:rPr lang="en-US" dirty="0"/>
              <a:t> </a:t>
            </a:r>
            <a:r>
              <a:rPr lang="en-US" dirty="0" err="1"/>
              <a:t>Corrigir</a:t>
            </a:r>
            <a:r>
              <a:rPr lang="en-US" dirty="0"/>
              <a:t> bugs </a:t>
            </a:r>
            <a:r>
              <a:rPr lang="en-US" dirty="0" err="1"/>
              <a:t>críticos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as </a:t>
            </a:r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prioridades</a:t>
            </a:r>
            <a:r>
              <a:rPr lang="en-US" dirty="0"/>
              <a:t> da equipe</a:t>
            </a:r>
            <a:endParaRPr lang="pt-BR" dirty="0"/>
          </a:p>
        </p:txBody>
      </p:sp>
      <p:sp>
        <p:nvSpPr>
          <p:cNvPr id="3" name="[a preencher]">
            <a:extLst>
              <a:ext uri="{FF2B5EF4-FFF2-40B4-BE49-F238E27FC236}">
                <a16:creationId xmlns:a16="http://schemas.microsoft.com/office/drawing/2014/main" id="{41F0DA49-9DFD-322C-50F2-882203F48A3F}"/>
              </a:ext>
            </a:extLst>
          </p:cNvPr>
          <p:cNvSpPr txBox="1"/>
          <p:nvPr/>
        </p:nvSpPr>
        <p:spPr>
          <a:xfrm>
            <a:off x="595638" y="9026380"/>
            <a:ext cx="11823843" cy="8842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2700" b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en-US" dirty="0" err="1"/>
              <a:t>Nomeando</a:t>
            </a:r>
            <a:r>
              <a:rPr lang="en-US" dirty="0"/>
              <a:t> classes, </a:t>
            </a:r>
            <a:r>
              <a:rPr lang="en-US" dirty="0" err="1"/>
              <a:t>funções</a:t>
            </a:r>
            <a:r>
              <a:rPr lang="en-US" dirty="0"/>
              <a:t>, </a:t>
            </a:r>
            <a:r>
              <a:rPr lang="en-US" dirty="0" err="1"/>
              <a:t>variáveis</a:t>
            </a:r>
            <a:r>
              <a:rPr lang="en-US" dirty="0"/>
              <a:t>, </a:t>
            </a:r>
            <a:r>
              <a:rPr lang="en-US" dirty="0" err="1"/>
              <a:t>constantes</a:t>
            </a:r>
            <a:endParaRPr lang="en-US" dirty="0"/>
          </a:p>
          <a:p>
            <a:r>
              <a:rPr lang="en-US" dirty="0"/>
              <a:t>Realizar um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limpo</a:t>
            </a:r>
          </a:p>
        </p:txBody>
      </p:sp>
      <p:sp>
        <p:nvSpPr>
          <p:cNvPr id="4" name="[a preencher]">
            <a:extLst>
              <a:ext uri="{FF2B5EF4-FFF2-40B4-BE49-F238E27FC236}">
                <a16:creationId xmlns:a16="http://schemas.microsoft.com/office/drawing/2014/main" id="{F52E2190-4139-2AA5-93A1-2B2389CC3E36}"/>
              </a:ext>
            </a:extLst>
          </p:cNvPr>
          <p:cNvSpPr txBox="1"/>
          <p:nvPr/>
        </p:nvSpPr>
        <p:spPr>
          <a:xfrm>
            <a:off x="595638" y="1675061"/>
            <a:ext cx="7079629" cy="29617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2700" b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en-US" dirty="0" err="1"/>
              <a:t>Complexidade</a:t>
            </a:r>
            <a:r>
              <a:rPr lang="en-US" dirty="0"/>
              <a:t> para </a:t>
            </a:r>
            <a:r>
              <a:rPr lang="en-US" dirty="0" err="1"/>
              <a:t>desenvolver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recurso</a:t>
            </a:r>
            <a:r>
              <a:rPr lang="en-US" dirty="0"/>
              <a:t> </a:t>
            </a:r>
            <a:endParaRPr lang="pt-BR" dirty="0"/>
          </a:p>
          <a:p>
            <a:r>
              <a:rPr lang="en-US" dirty="0" err="1"/>
              <a:t>Quantidade</a:t>
            </a:r>
            <a:r>
              <a:rPr lang="en-US" dirty="0"/>
              <a:t> de aulas </a:t>
            </a:r>
            <a:endParaRPr lang="pt-BR" dirty="0"/>
          </a:p>
          <a:p>
            <a:r>
              <a:rPr lang="en-US" dirty="0" err="1"/>
              <a:t>Quantidade</a:t>
            </a:r>
            <a:r>
              <a:rPr lang="en-US" dirty="0"/>
              <a:t> de testes que </a:t>
            </a:r>
            <a:r>
              <a:rPr lang="en-US" dirty="0" err="1"/>
              <a:t>precisam</a:t>
            </a:r>
            <a:r>
              <a:rPr lang="en-US" dirty="0"/>
              <a:t> ser </a:t>
            </a:r>
            <a:r>
              <a:rPr lang="en-US" dirty="0" err="1"/>
              <a:t>criados</a:t>
            </a:r>
            <a:r>
              <a:rPr lang="en-US" dirty="0"/>
              <a:t> e </a:t>
            </a:r>
            <a:r>
              <a:rPr lang="en-US" dirty="0" err="1"/>
              <a:t>executados</a:t>
            </a:r>
            <a:r>
              <a:rPr lang="en-US" dirty="0"/>
              <a:t> </a:t>
            </a:r>
            <a:endParaRPr lang="pt-BR" dirty="0"/>
          </a:p>
          <a:p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usuários</a:t>
            </a:r>
            <a:r>
              <a:rPr lang="en-US" dirty="0"/>
              <a:t> que </a:t>
            </a:r>
            <a:r>
              <a:rPr lang="en-US" dirty="0" err="1"/>
              <a:t>testaram</a:t>
            </a:r>
            <a:r>
              <a:rPr lang="en-US" dirty="0"/>
              <a:t> a </a:t>
            </a:r>
            <a:r>
              <a:rPr lang="en-US" dirty="0" err="1"/>
              <a:t>solução</a:t>
            </a:r>
            <a:endParaRPr lang="pt-BR" dirty="0"/>
          </a:p>
        </p:txBody>
      </p:sp>
      <p:sp>
        <p:nvSpPr>
          <p:cNvPr id="5" name="[a preencher]">
            <a:extLst>
              <a:ext uri="{FF2B5EF4-FFF2-40B4-BE49-F238E27FC236}">
                <a16:creationId xmlns:a16="http://schemas.microsoft.com/office/drawing/2014/main" id="{6836361F-EB9B-F2F9-8DB9-D767C8FACEA0}"/>
              </a:ext>
            </a:extLst>
          </p:cNvPr>
          <p:cNvSpPr txBox="1"/>
          <p:nvPr/>
        </p:nvSpPr>
        <p:spPr>
          <a:xfrm>
            <a:off x="8866817" y="2423833"/>
            <a:ext cx="5904802" cy="8842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2700" b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/>
              <a:t>Complexidade Ciclomática</a:t>
            </a:r>
          </a:p>
          <a:p>
            <a:r>
              <a:rPr lang="pt-BR" dirty="0"/>
              <a:t>Testes Unitários</a:t>
            </a:r>
          </a:p>
        </p:txBody>
      </p:sp>
      <p:sp>
        <p:nvSpPr>
          <p:cNvPr id="6" name="[a preencher]">
            <a:extLst>
              <a:ext uri="{FF2B5EF4-FFF2-40B4-BE49-F238E27FC236}">
                <a16:creationId xmlns:a16="http://schemas.microsoft.com/office/drawing/2014/main" id="{C273C144-510F-65CB-583F-D3F55371AD52}"/>
              </a:ext>
            </a:extLst>
          </p:cNvPr>
          <p:cNvSpPr txBox="1"/>
          <p:nvPr/>
        </p:nvSpPr>
        <p:spPr>
          <a:xfrm>
            <a:off x="15624178" y="2008334"/>
            <a:ext cx="7079629" cy="17152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2700" b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/>
              <a:t>Utilizar Padrões de Projeto</a:t>
            </a:r>
          </a:p>
          <a:p>
            <a:r>
              <a:rPr lang="pt-BR" dirty="0"/>
              <a:t>DAO</a:t>
            </a:r>
          </a:p>
          <a:p>
            <a:r>
              <a:rPr lang="pt-BR" dirty="0" err="1"/>
              <a:t>Strategy</a:t>
            </a:r>
            <a:endParaRPr lang="pt-BR" dirty="0"/>
          </a:p>
          <a:p>
            <a:r>
              <a:rPr lang="pt-BR" dirty="0" err="1"/>
              <a:t>Observer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tângulo"/>
          <p:cNvSpPr/>
          <p:nvPr/>
        </p:nvSpPr>
        <p:spPr>
          <a:xfrm>
            <a:off x="4288370" y="4346618"/>
            <a:ext cx="3766785" cy="1498851"/>
          </a:xfrm>
          <a:prstGeom prst="rect">
            <a:avLst/>
          </a:prstGeom>
          <a:solidFill>
            <a:srgbClr val="C2D76D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8" name="Problems/Opportunities"/>
          <p:cNvSpPr txBox="1"/>
          <p:nvPr/>
        </p:nvSpPr>
        <p:spPr>
          <a:xfrm>
            <a:off x="4354364" y="4492668"/>
            <a:ext cx="1748103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Problems/Opportunities</a:t>
            </a:r>
          </a:p>
        </p:txBody>
      </p:sp>
      <p:sp>
        <p:nvSpPr>
          <p:cNvPr id="189" name="Retângulo"/>
          <p:cNvSpPr/>
          <p:nvPr/>
        </p:nvSpPr>
        <p:spPr>
          <a:xfrm>
            <a:off x="8069478" y="4356165"/>
            <a:ext cx="3313949" cy="1983454"/>
          </a:xfrm>
          <a:prstGeom prst="rect">
            <a:avLst/>
          </a:prstGeom>
          <a:solidFill>
            <a:srgbClr val="C2D76D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0" name="Main Benchmark"/>
          <p:cNvSpPr txBox="1"/>
          <p:nvPr/>
        </p:nvSpPr>
        <p:spPr>
          <a:xfrm>
            <a:off x="8155778" y="4448034"/>
            <a:ext cx="1256766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Main Benchmark</a:t>
            </a:r>
          </a:p>
        </p:txBody>
      </p:sp>
      <p:sp>
        <p:nvSpPr>
          <p:cNvPr id="191" name="Retângulo"/>
          <p:cNvSpPr/>
          <p:nvPr/>
        </p:nvSpPr>
        <p:spPr>
          <a:xfrm>
            <a:off x="8069478" y="6354964"/>
            <a:ext cx="3313949" cy="1674147"/>
          </a:xfrm>
          <a:prstGeom prst="rect">
            <a:avLst/>
          </a:prstGeom>
          <a:solidFill>
            <a:srgbClr val="C2D76D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" name="Retângulo"/>
          <p:cNvSpPr/>
          <p:nvPr/>
        </p:nvSpPr>
        <p:spPr>
          <a:xfrm>
            <a:off x="4288370" y="5856766"/>
            <a:ext cx="3766786" cy="2169302"/>
          </a:xfrm>
          <a:prstGeom prst="rect">
            <a:avLst/>
          </a:prstGeom>
          <a:solidFill>
            <a:srgbClr val="C2D76D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3" name="Critical success factors"/>
          <p:cNvSpPr txBox="1"/>
          <p:nvPr/>
        </p:nvSpPr>
        <p:spPr>
          <a:xfrm>
            <a:off x="4362640" y="5950904"/>
            <a:ext cx="1903261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Critical success factors </a:t>
            </a:r>
          </a:p>
        </p:txBody>
      </p:sp>
      <p:sp>
        <p:nvSpPr>
          <p:cNvPr id="194" name="Investigate"/>
          <p:cNvSpPr txBox="1"/>
          <p:nvPr/>
        </p:nvSpPr>
        <p:spPr>
          <a:xfrm>
            <a:off x="4274508" y="3979170"/>
            <a:ext cx="836294" cy="238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97A85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Investigate</a:t>
            </a:r>
          </a:p>
        </p:txBody>
      </p:sp>
      <p:sp>
        <p:nvSpPr>
          <p:cNvPr id="195" name="Design Patterns"/>
          <p:cNvSpPr txBox="1"/>
          <p:nvPr/>
        </p:nvSpPr>
        <p:spPr>
          <a:xfrm>
            <a:off x="18013178" y="5810663"/>
            <a:ext cx="1191843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Design Patterns</a:t>
            </a:r>
          </a:p>
        </p:txBody>
      </p:sp>
      <p:sp>
        <p:nvSpPr>
          <p:cNvPr id="196" name="Act -  Requirements' Identification"/>
          <p:cNvSpPr txBox="1"/>
          <p:nvPr/>
        </p:nvSpPr>
        <p:spPr>
          <a:xfrm>
            <a:off x="3794626" y="9425296"/>
            <a:ext cx="2468041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54829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Act -  Requirements' Identification</a:t>
            </a:r>
          </a:p>
        </p:txBody>
      </p:sp>
      <p:sp>
        <p:nvSpPr>
          <p:cNvPr id="198" name="Linha"/>
          <p:cNvSpPr/>
          <p:nvPr/>
        </p:nvSpPr>
        <p:spPr>
          <a:xfrm flipH="1">
            <a:off x="11621247" y="3199776"/>
            <a:ext cx="1" cy="1042110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26376" tIns="26376" rIns="26376" bIns="26376" anchor="ctr"/>
          <a:lstStyle/>
          <a:p>
            <a:pPr defTabSz="2438338">
              <a:defRPr sz="2200" b="0">
                <a:solidFill>
                  <a:srgbClr val="5E5E5E"/>
                </a:solidFill>
              </a:defRPr>
            </a:pPr>
            <a:endParaRPr/>
          </a:p>
        </p:txBody>
      </p:sp>
      <p:sp>
        <p:nvSpPr>
          <p:cNvPr id="199" name="Retângulo"/>
          <p:cNvSpPr/>
          <p:nvPr/>
        </p:nvSpPr>
        <p:spPr>
          <a:xfrm>
            <a:off x="8383272" y="937673"/>
            <a:ext cx="1657745" cy="2143084"/>
          </a:xfrm>
          <a:prstGeom prst="rect">
            <a:avLst/>
          </a:prstGeom>
          <a:solidFill>
            <a:srgbClr val="D45D37"/>
          </a:solidFill>
          <a:ln w="3175">
            <a:solidFill>
              <a:srgbClr val="FFFFFF"/>
            </a:solidFill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0" name="Retângulo"/>
          <p:cNvSpPr/>
          <p:nvPr/>
        </p:nvSpPr>
        <p:spPr>
          <a:xfrm>
            <a:off x="11762813" y="951365"/>
            <a:ext cx="3780475" cy="789714"/>
          </a:xfrm>
          <a:prstGeom prst="rect">
            <a:avLst/>
          </a:prstGeom>
          <a:solidFill>
            <a:srgbClr val="D45D37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1" name="Big idea"/>
          <p:cNvSpPr txBox="1"/>
          <p:nvPr/>
        </p:nvSpPr>
        <p:spPr>
          <a:xfrm>
            <a:off x="11876118" y="984740"/>
            <a:ext cx="641527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Big idea</a:t>
            </a:r>
          </a:p>
        </p:txBody>
      </p:sp>
      <p:sp>
        <p:nvSpPr>
          <p:cNvPr id="202" name="Forças"/>
          <p:cNvSpPr txBox="1"/>
          <p:nvPr/>
        </p:nvSpPr>
        <p:spPr>
          <a:xfrm>
            <a:off x="11949447" y="1868242"/>
            <a:ext cx="545668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Forças</a:t>
            </a:r>
          </a:p>
        </p:txBody>
      </p:sp>
      <p:sp>
        <p:nvSpPr>
          <p:cNvPr id="203" name="Retângulo"/>
          <p:cNvSpPr/>
          <p:nvPr/>
        </p:nvSpPr>
        <p:spPr>
          <a:xfrm>
            <a:off x="10067593" y="948616"/>
            <a:ext cx="1657745" cy="2143084"/>
          </a:xfrm>
          <a:prstGeom prst="rect">
            <a:avLst/>
          </a:prstGeom>
          <a:solidFill>
            <a:srgbClr val="D45D37"/>
          </a:solidFill>
          <a:ln w="3175">
            <a:solidFill>
              <a:srgbClr val="FFFFFF"/>
            </a:solidFill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4" name="Weaknesses"/>
          <p:cNvSpPr txBox="1"/>
          <p:nvPr/>
        </p:nvSpPr>
        <p:spPr>
          <a:xfrm>
            <a:off x="10184538" y="984740"/>
            <a:ext cx="952118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Weaknesses</a:t>
            </a:r>
          </a:p>
        </p:txBody>
      </p:sp>
      <p:sp>
        <p:nvSpPr>
          <p:cNvPr id="205" name="Retângulo"/>
          <p:cNvSpPr/>
          <p:nvPr/>
        </p:nvSpPr>
        <p:spPr>
          <a:xfrm>
            <a:off x="11762544" y="1754935"/>
            <a:ext cx="3781013" cy="660843"/>
          </a:xfrm>
          <a:prstGeom prst="rect">
            <a:avLst/>
          </a:prstGeom>
          <a:solidFill>
            <a:srgbClr val="D45D37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6" name="Essential Question"/>
          <p:cNvSpPr txBox="1"/>
          <p:nvPr/>
        </p:nvSpPr>
        <p:spPr>
          <a:xfrm>
            <a:off x="11868054" y="1779436"/>
            <a:ext cx="1375637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Essential Question</a:t>
            </a:r>
          </a:p>
        </p:txBody>
      </p:sp>
      <p:sp>
        <p:nvSpPr>
          <p:cNvPr id="207" name="Retângulo"/>
          <p:cNvSpPr/>
          <p:nvPr/>
        </p:nvSpPr>
        <p:spPr>
          <a:xfrm>
            <a:off x="11762544" y="2428109"/>
            <a:ext cx="3781013" cy="660843"/>
          </a:xfrm>
          <a:prstGeom prst="rect">
            <a:avLst/>
          </a:prstGeom>
          <a:solidFill>
            <a:srgbClr val="D45D37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8" name="Challenge"/>
          <p:cNvSpPr txBox="1"/>
          <p:nvPr/>
        </p:nvSpPr>
        <p:spPr>
          <a:xfrm>
            <a:off x="11850475" y="2493456"/>
            <a:ext cx="768476" cy="238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Challenge</a:t>
            </a:r>
          </a:p>
        </p:txBody>
      </p:sp>
      <p:sp>
        <p:nvSpPr>
          <p:cNvPr id="209" name="Engage"/>
          <p:cNvSpPr txBox="1"/>
          <p:nvPr/>
        </p:nvSpPr>
        <p:spPr>
          <a:xfrm>
            <a:off x="8264709" y="582677"/>
            <a:ext cx="599160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D45D37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Engage</a:t>
            </a:r>
          </a:p>
        </p:txBody>
      </p:sp>
      <p:sp>
        <p:nvSpPr>
          <p:cNvPr id="210" name="Strength"/>
          <p:cNvSpPr txBox="1"/>
          <p:nvPr/>
        </p:nvSpPr>
        <p:spPr>
          <a:xfrm>
            <a:off x="8464789" y="987893"/>
            <a:ext cx="666672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Strength</a:t>
            </a:r>
          </a:p>
        </p:txBody>
      </p:sp>
      <p:sp>
        <p:nvSpPr>
          <p:cNvPr id="211" name="Retângulo"/>
          <p:cNvSpPr/>
          <p:nvPr/>
        </p:nvSpPr>
        <p:spPr>
          <a:xfrm>
            <a:off x="5903189" y="9769231"/>
            <a:ext cx="1947200" cy="1433198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2" name="Retângulo"/>
          <p:cNvSpPr/>
          <p:nvPr/>
        </p:nvSpPr>
        <p:spPr>
          <a:xfrm>
            <a:off x="3831956" y="9768897"/>
            <a:ext cx="2056909" cy="1433866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3" name="Value proposition"/>
          <p:cNvSpPr txBox="1"/>
          <p:nvPr/>
        </p:nvSpPr>
        <p:spPr>
          <a:xfrm>
            <a:off x="3881527" y="9850630"/>
            <a:ext cx="1285264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Value proposition</a:t>
            </a:r>
          </a:p>
        </p:txBody>
      </p:sp>
      <p:sp>
        <p:nvSpPr>
          <p:cNvPr id="214" name="Retângulo"/>
          <p:cNvSpPr/>
          <p:nvPr/>
        </p:nvSpPr>
        <p:spPr>
          <a:xfrm>
            <a:off x="7864712" y="9768897"/>
            <a:ext cx="3047283" cy="1433867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5" name="Prototype Test Strategy"/>
          <p:cNvSpPr txBox="1"/>
          <p:nvPr/>
        </p:nvSpPr>
        <p:spPr>
          <a:xfrm>
            <a:off x="7987179" y="9850630"/>
            <a:ext cx="1722805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Prototype Test Strategy</a:t>
            </a:r>
          </a:p>
        </p:txBody>
      </p:sp>
      <p:sp>
        <p:nvSpPr>
          <p:cNvPr id="216" name="Retângulo"/>
          <p:cNvSpPr/>
          <p:nvPr/>
        </p:nvSpPr>
        <p:spPr>
          <a:xfrm>
            <a:off x="7864712" y="11224300"/>
            <a:ext cx="3047283" cy="1909023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7" name="Platform/…"/>
          <p:cNvSpPr txBox="1"/>
          <p:nvPr/>
        </p:nvSpPr>
        <p:spPr>
          <a:xfrm>
            <a:off x="5981781" y="9850630"/>
            <a:ext cx="991742" cy="429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/>
          <a:p>
            <a: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Platform/</a:t>
            </a:r>
          </a:p>
          <a:p>
            <a: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Technologies</a:t>
            </a:r>
          </a:p>
        </p:txBody>
      </p:sp>
      <p:sp>
        <p:nvSpPr>
          <p:cNvPr id="218" name="Retângulo"/>
          <p:cNvSpPr/>
          <p:nvPr/>
        </p:nvSpPr>
        <p:spPr>
          <a:xfrm>
            <a:off x="3835953" y="11230882"/>
            <a:ext cx="4014437" cy="1895860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9" name="Requirements"/>
          <p:cNvSpPr txBox="1"/>
          <p:nvPr/>
        </p:nvSpPr>
        <p:spPr>
          <a:xfrm>
            <a:off x="3908780" y="11305647"/>
            <a:ext cx="1903261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Requirements</a:t>
            </a:r>
          </a:p>
        </p:txBody>
      </p:sp>
      <p:sp>
        <p:nvSpPr>
          <p:cNvPr id="220" name="Stakeholders"/>
          <p:cNvSpPr txBox="1"/>
          <p:nvPr/>
        </p:nvSpPr>
        <p:spPr>
          <a:xfrm>
            <a:off x="8160838" y="6501991"/>
            <a:ext cx="991437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Stakeholders</a:t>
            </a:r>
          </a:p>
        </p:txBody>
      </p:sp>
      <p:sp>
        <p:nvSpPr>
          <p:cNvPr id="221" name="Design rules"/>
          <p:cNvSpPr txBox="1"/>
          <p:nvPr/>
        </p:nvSpPr>
        <p:spPr>
          <a:xfrm>
            <a:off x="7995658" y="11272722"/>
            <a:ext cx="1903261" cy="238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Design rules</a:t>
            </a:r>
          </a:p>
        </p:txBody>
      </p:sp>
      <p:sp>
        <p:nvSpPr>
          <p:cNvPr id="222" name="Act -  Development approach"/>
          <p:cNvSpPr txBox="1"/>
          <p:nvPr/>
        </p:nvSpPr>
        <p:spPr>
          <a:xfrm>
            <a:off x="12344658" y="9393226"/>
            <a:ext cx="2134895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54829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Act -  Development approach</a:t>
            </a:r>
          </a:p>
        </p:txBody>
      </p:sp>
      <p:sp>
        <p:nvSpPr>
          <p:cNvPr id="223" name="Retângulo"/>
          <p:cNvSpPr/>
          <p:nvPr/>
        </p:nvSpPr>
        <p:spPr>
          <a:xfrm>
            <a:off x="14417879" y="9737496"/>
            <a:ext cx="1947201" cy="1433197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4" name="Retângulo"/>
          <p:cNvSpPr/>
          <p:nvPr/>
        </p:nvSpPr>
        <p:spPr>
          <a:xfrm>
            <a:off x="12346646" y="9737162"/>
            <a:ext cx="2056909" cy="1433866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5" name="Indicators"/>
          <p:cNvSpPr txBox="1"/>
          <p:nvPr/>
        </p:nvSpPr>
        <p:spPr>
          <a:xfrm>
            <a:off x="12441288" y="9818561"/>
            <a:ext cx="768476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Indicators</a:t>
            </a:r>
          </a:p>
        </p:txBody>
      </p:sp>
      <p:sp>
        <p:nvSpPr>
          <p:cNvPr id="226" name="Retângulo"/>
          <p:cNvSpPr/>
          <p:nvPr/>
        </p:nvSpPr>
        <p:spPr>
          <a:xfrm>
            <a:off x="16379404" y="9737162"/>
            <a:ext cx="3047282" cy="1433197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7" name="Design Patterns"/>
          <p:cNvSpPr txBox="1"/>
          <p:nvPr/>
        </p:nvSpPr>
        <p:spPr>
          <a:xfrm>
            <a:off x="16511143" y="9818561"/>
            <a:ext cx="1191843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Design Patterns</a:t>
            </a:r>
          </a:p>
        </p:txBody>
      </p:sp>
      <p:sp>
        <p:nvSpPr>
          <p:cNvPr id="228" name="Retângulo"/>
          <p:cNvSpPr/>
          <p:nvPr/>
        </p:nvSpPr>
        <p:spPr>
          <a:xfrm>
            <a:off x="16379404" y="11213348"/>
            <a:ext cx="3047282" cy="1881660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9" name="Test Strategy"/>
          <p:cNvSpPr txBox="1"/>
          <p:nvPr/>
        </p:nvSpPr>
        <p:spPr>
          <a:xfrm>
            <a:off x="14525394" y="9818561"/>
            <a:ext cx="988694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Test Strategy</a:t>
            </a:r>
          </a:p>
        </p:txBody>
      </p:sp>
      <p:sp>
        <p:nvSpPr>
          <p:cNvPr id="230" name="Retângulo"/>
          <p:cNvSpPr/>
          <p:nvPr/>
        </p:nvSpPr>
        <p:spPr>
          <a:xfrm>
            <a:off x="12350643" y="11199147"/>
            <a:ext cx="4014437" cy="1895860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1" name="Coding rules"/>
          <p:cNvSpPr txBox="1"/>
          <p:nvPr/>
        </p:nvSpPr>
        <p:spPr>
          <a:xfrm>
            <a:off x="12423470" y="11273911"/>
            <a:ext cx="1903261" cy="238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Coding rules</a:t>
            </a:r>
          </a:p>
        </p:txBody>
      </p:sp>
      <p:sp>
        <p:nvSpPr>
          <p:cNvPr id="232" name="Refinement Strategy"/>
          <p:cNvSpPr txBox="1"/>
          <p:nvPr/>
        </p:nvSpPr>
        <p:spPr>
          <a:xfrm>
            <a:off x="16510350" y="11240987"/>
            <a:ext cx="1903261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Refinement Strategy</a:t>
            </a:r>
          </a:p>
        </p:txBody>
      </p:sp>
      <p:sp>
        <p:nvSpPr>
          <p:cNvPr id="233" name="Linha"/>
          <p:cNvSpPr/>
          <p:nvPr/>
        </p:nvSpPr>
        <p:spPr>
          <a:xfrm>
            <a:off x="10946391" y="10949260"/>
            <a:ext cx="127841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26376" tIns="26376" rIns="26376" bIns="26376" anchor="ctr"/>
          <a:lstStyle/>
          <a:p>
            <a:pPr defTabSz="2438338">
              <a:defRPr sz="2200" b="0">
                <a:solidFill>
                  <a:srgbClr val="5E5E5E"/>
                </a:solidFill>
              </a:defRPr>
            </a:pPr>
            <a:endParaRPr/>
          </a:p>
        </p:txBody>
      </p:sp>
      <p:sp>
        <p:nvSpPr>
          <p:cNvPr id="234" name="Requirements"/>
          <p:cNvSpPr txBox="1"/>
          <p:nvPr/>
        </p:nvSpPr>
        <p:spPr>
          <a:xfrm>
            <a:off x="11063059" y="10561805"/>
            <a:ext cx="1045082" cy="238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Requirements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36490" y="4293528"/>
            <a:ext cx="6718041" cy="376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5" name="Linha"/>
          <p:cNvSpPr/>
          <p:nvPr/>
        </p:nvSpPr>
        <p:spPr>
          <a:xfrm flipH="1">
            <a:off x="11624357" y="8372046"/>
            <a:ext cx="1" cy="1042110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26376" tIns="26376" rIns="26376" bIns="26376" anchor="ctr"/>
          <a:lstStyle/>
          <a:p>
            <a:pPr defTabSz="2438338">
              <a:defRPr sz="2200" b="0">
                <a:solidFill>
                  <a:srgbClr val="5E5E5E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Engage"/>
          <p:cNvSpPr txBox="1"/>
          <p:nvPr/>
        </p:nvSpPr>
        <p:spPr>
          <a:xfrm>
            <a:off x="17841933" y="456592"/>
            <a:ext cx="599160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D45D37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Engage</a:t>
            </a:r>
          </a:p>
        </p:txBody>
      </p:sp>
      <p:grpSp>
        <p:nvGrpSpPr>
          <p:cNvPr id="263" name="Grupo"/>
          <p:cNvGrpSpPr/>
          <p:nvPr/>
        </p:nvGrpSpPr>
        <p:grpSpPr>
          <a:xfrm>
            <a:off x="214470" y="290908"/>
            <a:ext cx="24169530" cy="13591277"/>
            <a:chOff x="0" y="27138"/>
            <a:chExt cx="24169528" cy="13591276"/>
          </a:xfrm>
        </p:grpSpPr>
        <p:grpSp>
          <p:nvGrpSpPr>
            <p:cNvPr id="242" name="Grupo"/>
            <p:cNvGrpSpPr/>
            <p:nvPr/>
          </p:nvGrpSpPr>
          <p:grpSpPr>
            <a:xfrm>
              <a:off x="0" y="27138"/>
              <a:ext cx="6584055" cy="13564137"/>
              <a:chOff x="0" y="0"/>
              <a:chExt cx="6584054" cy="13564135"/>
            </a:xfrm>
          </p:grpSpPr>
          <p:grpSp>
            <p:nvGrpSpPr>
              <p:cNvPr id="240" name="Grupo"/>
              <p:cNvGrpSpPr/>
              <p:nvPr/>
            </p:nvGrpSpPr>
            <p:grpSpPr>
              <a:xfrm>
                <a:off x="0" y="0"/>
                <a:ext cx="6584054" cy="13564135"/>
                <a:chOff x="0" y="0"/>
                <a:chExt cx="6584053" cy="13564134"/>
              </a:xfrm>
            </p:grpSpPr>
            <p:sp>
              <p:nvSpPr>
                <p:cNvPr id="238" name="Retângulo"/>
                <p:cNvSpPr/>
                <p:nvPr/>
              </p:nvSpPr>
              <p:spPr>
                <a:xfrm>
                  <a:off x="0" y="0"/>
                  <a:ext cx="6584053" cy="13564134"/>
                </a:xfrm>
                <a:prstGeom prst="rect">
                  <a:avLst/>
                </a:prstGeom>
                <a:solidFill>
                  <a:srgbClr val="D45D37"/>
                </a:solidFill>
                <a:ln w="3175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39" name="Strength"/>
                <p:cNvSpPr txBox="1"/>
                <p:nvPr/>
              </p:nvSpPr>
              <p:spPr>
                <a:xfrm>
                  <a:off x="163073" y="220177"/>
                  <a:ext cx="2069515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Strength</a:t>
                  </a:r>
                </a:p>
              </p:txBody>
            </p:sp>
          </p:grpSp>
          <p:sp>
            <p:nvSpPr>
              <p:cNvPr id="241" name="[a preencher]"/>
              <p:cNvSpPr txBox="1"/>
              <p:nvPr/>
            </p:nvSpPr>
            <p:spPr>
              <a:xfrm>
                <a:off x="185518" y="1100673"/>
                <a:ext cx="6314097" cy="1007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Sistema:</a:t>
                </a:r>
              </a:p>
              <a:p>
                <a:r>
                  <a:rPr lang="pt-BR" dirty="0"/>
                  <a:t>- Domínio sobre as linguagens de programação</a:t>
                </a:r>
              </a:p>
              <a:p>
                <a:r>
                  <a:rPr lang="pt-BR" dirty="0"/>
                  <a:t>- Máquinas de desenvolvimento atualizadas</a:t>
                </a:r>
              </a:p>
              <a:p>
                <a:r>
                  <a:rPr lang="pt-BR" dirty="0"/>
                  <a:t>- Softwares atualizados</a:t>
                </a:r>
              </a:p>
              <a:p>
                <a:r>
                  <a:rPr lang="pt-BR" dirty="0"/>
                  <a:t>- Armazenamento de dados em nuvem</a:t>
                </a:r>
              </a:p>
              <a:p>
                <a:pPr marL="457200" indent="-457200">
                  <a:buFontTx/>
                  <a:buChar char="-"/>
                </a:pPr>
                <a:endParaRPr lang="pt-BR" dirty="0"/>
              </a:p>
              <a:p>
                <a:r>
                  <a:rPr lang="pt-BR" dirty="0"/>
                  <a:t>Equipe:</a:t>
                </a:r>
              </a:p>
              <a:p>
                <a:r>
                  <a:rPr lang="pt-BR" dirty="0"/>
                  <a:t>- Boa base organizacional do trabalho em conjunto</a:t>
                </a:r>
              </a:p>
              <a:p>
                <a:r>
                  <a:rPr lang="pt-BR" dirty="0"/>
                  <a:t>- Análise crítica em relação ao projeto</a:t>
                </a:r>
              </a:p>
              <a:p>
                <a:r>
                  <a:rPr lang="pt-BR" dirty="0"/>
                  <a:t>- Resolução de problemas</a:t>
                </a:r>
              </a:p>
              <a:p>
                <a:r>
                  <a:rPr lang="pt-BR" dirty="0"/>
                  <a:t>- Criatividade</a:t>
                </a:r>
              </a:p>
              <a:p>
                <a:endParaRPr lang="pt-BR" dirty="0"/>
              </a:p>
              <a:p>
                <a:r>
                  <a:rPr lang="pt-BR" dirty="0"/>
                  <a:t>Projeto:</a:t>
                </a:r>
              </a:p>
              <a:p>
                <a:r>
                  <a:rPr lang="pt-BR" dirty="0"/>
                  <a:t>- Inclusão social</a:t>
                </a:r>
              </a:p>
              <a:p>
                <a:r>
                  <a:rPr lang="pt-BR" dirty="0"/>
                  <a:t>- Oportunidade para evento de lazer em Juiz de Fora</a:t>
                </a:r>
              </a:p>
            </p:txBody>
          </p:sp>
        </p:grpSp>
        <p:grpSp>
          <p:nvGrpSpPr>
            <p:cNvPr id="247" name="Grupo"/>
            <p:cNvGrpSpPr/>
            <p:nvPr/>
          </p:nvGrpSpPr>
          <p:grpSpPr>
            <a:xfrm>
              <a:off x="6659169" y="44070"/>
              <a:ext cx="6220626" cy="13530270"/>
              <a:chOff x="0" y="-1"/>
              <a:chExt cx="6220624" cy="13530269"/>
            </a:xfrm>
          </p:grpSpPr>
          <p:grpSp>
            <p:nvGrpSpPr>
              <p:cNvPr id="245" name="Grupo"/>
              <p:cNvGrpSpPr/>
              <p:nvPr/>
            </p:nvGrpSpPr>
            <p:grpSpPr>
              <a:xfrm>
                <a:off x="0" y="-1"/>
                <a:ext cx="6220624" cy="13530269"/>
                <a:chOff x="0" y="-1"/>
                <a:chExt cx="6220623" cy="13530268"/>
              </a:xfrm>
            </p:grpSpPr>
            <p:sp>
              <p:nvSpPr>
                <p:cNvPr id="243" name="Retângulo"/>
                <p:cNvSpPr/>
                <p:nvPr/>
              </p:nvSpPr>
              <p:spPr>
                <a:xfrm>
                  <a:off x="0" y="-1"/>
                  <a:ext cx="6220623" cy="13530268"/>
                </a:xfrm>
                <a:prstGeom prst="rect">
                  <a:avLst/>
                </a:prstGeom>
                <a:solidFill>
                  <a:srgbClr val="D45D37"/>
                </a:solidFill>
                <a:ln w="3175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44" name="Weaknesses"/>
                <p:cNvSpPr txBox="1"/>
                <p:nvPr/>
              </p:nvSpPr>
              <p:spPr>
                <a:xfrm>
                  <a:off x="131216" y="220177"/>
                  <a:ext cx="3020999" cy="6603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Weaknesses</a:t>
                  </a:r>
                </a:p>
              </p:txBody>
            </p:sp>
          </p:grpSp>
          <p:sp>
            <p:nvSpPr>
              <p:cNvPr id="246" name="[a preencher]"/>
              <p:cNvSpPr txBox="1"/>
              <p:nvPr/>
            </p:nvSpPr>
            <p:spPr>
              <a:xfrm>
                <a:off x="112142" y="1596372"/>
                <a:ext cx="5975773" cy="76861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Sistema:</a:t>
                </a:r>
              </a:p>
              <a:p>
                <a:pPr marL="457200" indent="-457200">
                  <a:buFont typeface="Calibri"/>
                  <a:buChar char="-"/>
                </a:pPr>
                <a:r>
                  <a:rPr lang="pt-BR" dirty="0"/>
                  <a:t>Designers</a:t>
                </a:r>
              </a:p>
              <a:p>
                <a:pPr marL="457200" indent="-457200">
                  <a:buFont typeface="Calibri"/>
                  <a:buChar char="-"/>
                </a:pPr>
                <a:r>
                  <a:rPr lang="pt-BR" dirty="0"/>
                  <a:t>Hospedagem</a:t>
                </a:r>
              </a:p>
              <a:p>
                <a:pPr marL="457200" indent="-457200">
                  <a:buFont typeface="Calibri"/>
                  <a:buChar char="-"/>
                </a:pPr>
                <a:r>
                  <a:rPr lang="pt-BR" dirty="0"/>
                  <a:t>Servidor</a:t>
                </a:r>
              </a:p>
              <a:p>
                <a:pPr marL="457200" indent="-457200">
                  <a:buFont typeface="Calibri"/>
                  <a:buChar char="-"/>
                </a:pPr>
                <a:endParaRPr lang="pt-BR" dirty="0"/>
              </a:p>
              <a:p>
                <a:r>
                  <a:rPr lang="pt-BR" dirty="0"/>
                  <a:t>Equipe:</a:t>
                </a:r>
              </a:p>
              <a:p>
                <a:pPr marL="457200" indent="-457200">
                  <a:buFont typeface="Calibri"/>
                  <a:buChar char="-"/>
                </a:pPr>
                <a:r>
                  <a:rPr lang="pt-BR" dirty="0"/>
                  <a:t>Organização de tarefas</a:t>
                </a:r>
              </a:p>
              <a:p>
                <a:pPr marL="457200" indent="-457200">
                  <a:buFont typeface="Calibri"/>
                  <a:buChar char="-"/>
                </a:pPr>
                <a:r>
                  <a:rPr lang="pt-BR" dirty="0"/>
                  <a:t>Escassez de tempo</a:t>
                </a:r>
              </a:p>
              <a:p>
                <a:pPr marL="457200" indent="-457200">
                  <a:buFont typeface="Calibri"/>
                  <a:buChar char="-"/>
                </a:pPr>
                <a:r>
                  <a:rPr lang="pt-BR" dirty="0"/>
                  <a:t>Diversidade de conhecimento</a:t>
                </a:r>
              </a:p>
              <a:p>
                <a:pPr marL="457200" indent="-457200">
                  <a:buFont typeface="Calibri"/>
                  <a:buChar char="-"/>
                </a:pPr>
                <a:r>
                  <a:rPr lang="pt-BR" dirty="0"/>
                  <a:t>Técnicas avançadas</a:t>
                </a:r>
              </a:p>
              <a:p>
                <a:endParaRPr lang="pt-BR" dirty="0"/>
              </a:p>
              <a:p>
                <a:r>
                  <a:rPr lang="pt-BR" dirty="0"/>
                  <a:t>Projeto:</a:t>
                </a:r>
              </a:p>
              <a:p>
                <a:pPr marL="457200" indent="-457200">
                  <a:buFont typeface="Calibri"/>
                  <a:buChar char="-"/>
                </a:pPr>
                <a:r>
                  <a:rPr lang="pt-BR" dirty="0"/>
                  <a:t>Falta de informação do público alvo</a:t>
                </a:r>
              </a:p>
              <a:p>
                <a:pPr marL="457200" indent="-457200">
                  <a:buFont typeface="Calibri"/>
                  <a:buChar char="-"/>
                </a:pPr>
                <a:r>
                  <a:rPr lang="pt-BR" dirty="0"/>
                  <a:t>Acessibilidade do público alvo</a:t>
                </a:r>
              </a:p>
              <a:p>
                <a:pPr marL="457200" indent="-457200">
                  <a:buFont typeface="Calibri"/>
                  <a:buChar char="-"/>
                </a:pPr>
                <a:r>
                  <a:rPr lang="pt-BR" dirty="0"/>
                  <a:t>Mobilidade até o projeto</a:t>
                </a:r>
              </a:p>
            </p:txBody>
          </p:sp>
        </p:grpSp>
        <p:grpSp>
          <p:nvGrpSpPr>
            <p:cNvPr id="252" name="Grupo"/>
            <p:cNvGrpSpPr/>
            <p:nvPr/>
          </p:nvGrpSpPr>
          <p:grpSpPr>
            <a:xfrm>
              <a:off x="12977352" y="44070"/>
              <a:ext cx="11139506" cy="4435546"/>
              <a:chOff x="22443" y="44070"/>
              <a:chExt cx="11139504" cy="4435545"/>
            </a:xfrm>
          </p:grpSpPr>
          <p:grpSp>
            <p:nvGrpSpPr>
              <p:cNvPr id="250" name="Grupo"/>
              <p:cNvGrpSpPr/>
              <p:nvPr/>
            </p:nvGrpSpPr>
            <p:grpSpPr>
              <a:xfrm>
                <a:off x="22443" y="44070"/>
                <a:ext cx="11139504" cy="4435545"/>
                <a:chOff x="22443" y="44070"/>
                <a:chExt cx="11139503" cy="4435544"/>
              </a:xfrm>
            </p:grpSpPr>
            <p:sp>
              <p:nvSpPr>
                <p:cNvPr id="248" name="Retângulo"/>
                <p:cNvSpPr/>
                <p:nvPr/>
              </p:nvSpPr>
              <p:spPr>
                <a:xfrm>
                  <a:off x="22443" y="44070"/>
                  <a:ext cx="11139503" cy="4435544"/>
                </a:xfrm>
                <a:prstGeom prst="rect">
                  <a:avLst/>
                </a:prstGeom>
                <a:solidFill>
                  <a:srgbClr val="D45D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49" name="Big idea"/>
                <p:cNvSpPr txBox="1"/>
                <p:nvPr/>
              </p:nvSpPr>
              <p:spPr>
                <a:xfrm>
                  <a:off x="215921" y="197055"/>
                  <a:ext cx="1985695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Big idea</a:t>
                  </a:r>
                </a:p>
              </p:txBody>
            </p:sp>
          </p:grpSp>
          <p:sp>
            <p:nvSpPr>
              <p:cNvPr id="251" name="[a preencher]"/>
              <p:cNvSpPr txBox="1"/>
              <p:nvPr/>
            </p:nvSpPr>
            <p:spPr>
              <a:xfrm>
                <a:off x="215921" y="1205923"/>
                <a:ext cx="8618936" cy="19614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Realizar a criação de um site, cujo o intuito é mostrar as pessoas o projeto que o grupo “Brincar e Aprender” irá realizar junto ao Instituto Metodista Granbery.</a:t>
                </a:r>
                <a:endParaRPr dirty="0"/>
              </a:p>
            </p:txBody>
          </p:sp>
        </p:grpSp>
        <p:grpSp>
          <p:nvGrpSpPr>
            <p:cNvPr id="257" name="Grupo"/>
            <p:cNvGrpSpPr/>
            <p:nvPr/>
          </p:nvGrpSpPr>
          <p:grpSpPr>
            <a:xfrm>
              <a:off x="12977353" y="4430776"/>
              <a:ext cx="11192175" cy="4242400"/>
              <a:chOff x="0" y="-75868"/>
              <a:chExt cx="11192174" cy="4242398"/>
            </a:xfrm>
          </p:grpSpPr>
          <p:grpSp>
            <p:nvGrpSpPr>
              <p:cNvPr id="255" name="Grupo"/>
              <p:cNvGrpSpPr/>
              <p:nvPr/>
            </p:nvGrpSpPr>
            <p:grpSpPr>
              <a:xfrm>
                <a:off x="0" y="-75868"/>
                <a:ext cx="11192174" cy="4242398"/>
                <a:chOff x="0" y="-75868"/>
                <a:chExt cx="11192173" cy="4242397"/>
              </a:xfrm>
            </p:grpSpPr>
            <p:sp>
              <p:nvSpPr>
                <p:cNvPr id="253" name="Retângulo"/>
                <p:cNvSpPr/>
                <p:nvPr/>
              </p:nvSpPr>
              <p:spPr>
                <a:xfrm>
                  <a:off x="0" y="0"/>
                  <a:ext cx="11192173" cy="4166529"/>
                </a:xfrm>
                <a:prstGeom prst="rect">
                  <a:avLst/>
                </a:prstGeom>
                <a:solidFill>
                  <a:srgbClr val="D45D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54" name="Essential Question"/>
                <p:cNvSpPr txBox="1"/>
                <p:nvPr/>
              </p:nvSpPr>
              <p:spPr>
                <a:xfrm>
                  <a:off x="55836" y="-75868"/>
                  <a:ext cx="4432731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Essential Question</a:t>
                  </a:r>
                </a:p>
              </p:txBody>
            </p:sp>
          </p:grpSp>
          <p:sp>
            <p:nvSpPr>
              <p:cNvPr id="256" name="[a preencher]"/>
              <p:cNvSpPr txBox="1"/>
              <p:nvPr/>
            </p:nvSpPr>
            <p:spPr>
              <a:xfrm>
                <a:off x="319106" y="823053"/>
                <a:ext cx="9970221" cy="19614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A criação desse site, seria mais para demonstrar para as pessoas que irão acessar, como é o evento, como irá funcionar, quais atrações e eventos vão acontecer, as datas que irá ocorrer e quem pode participar.</a:t>
                </a:r>
                <a:endParaRPr dirty="0"/>
              </a:p>
            </p:txBody>
          </p:sp>
        </p:grpSp>
        <p:grpSp>
          <p:nvGrpSpPr>
            <p:cNvPr id="262" name="Grupo"/>
            <p:cNvGrpSpPr/>
            <p:nvPr/>
          </p:nvGrpSpPr>
          <p:grpSpPr>
            <a:xfrm>
              <a:off x="12985819" y="7786821"/>
              <a:ext cx="11175242" cy="5831593"/>
              <a:chOff x="0" y="-1993221"/>
              <a:chExt cx="11175241" cy="5831591"/>
            </a:xfrm>
          </p:grpSpPr>
          <p:grpSp>
            <p:nvGrpSpPr>
              <p:cNvPr id="260" name="Grupo"/>
              <p:cNvGrpSpPr/>
              <p:nvPr/>
            </p:nvGrpSpPr>
            <p:grpSpPr>
              <a:xfrm>
                <a:off x="0" y="-1993221"/>
                <a:ext cx="11175241" cy="5831591"/>
                <a:chOff x="0" y="-1993221"/>
                <a:chExt cx="11175240" cy="5831590"/>
              </a:xfrm>
            </p:grpSpPr>
            <p:sp>
              <p:nvSpPr>
                <p:cNvPr id="258" name="Retângulo"/>
                <p:cNvSpPr/>
                <p:nvPr/>
              </p:nvSpPr>
              <p:spPr>
                <a:xfrm>
                  <a:off x="0" y="-1665811"/>
                  <a:ext cx="11175240" cy="5504180"/>
                </a:xfrm>
                <a:prstGeom prst="rect">
                  <a:avLst/>
                </a:prstGeom>
                <a:solidFill>
                  <a:srgbClr val="D45D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59" name="Challenge"/>
                <p:cNvSpPr txBox="1"/>
                <p:nvPr/>
              </p:nvSpPr>
              <p:spPr>
                <a:xfrm>
                  <a:off x="41473" y="-1993221"/>
                  <a:ext cx="2408859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Challenge</a:t>
                  </a:r>
                </a:p>
              </p:txBody>
            </p:sp>
          </p:grpSp>
          <p:sp>
            <p:nvSpPr>
              <p:cNvPr id="261" name="[a preencher]"/>
              <p:cNvSpPr txBox="1"/>
              <p:nvPr/>
            </p:nvSpPr>
            <p:spPr>
              <a:xfrm>
                <a:off x="38509" y="-1318366"/>
                <a:ext cx="11009873" cy="50700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- </a:t>
                </a:r>
                <a:r>
                  <a:rPr lang="pt-BR" sz="2800" dirty="0"/>
                  <a:t>Criar um projeto grande o suficiente para que seja difundido pela cidade, além do Rua de Brincar, que já existe.</a:t>
                </a:r>
              </a:p>
              <a:p>
                <a:r>
                  <a:rPr lang="pt-BR" sz="2800" dirty="0"/>
                  <a:t>- Aplicar todos os conceitos de programação já aprendidos</a:t>
                </a:r>
              </a:p>
              <a:p>
                <a:r>
                  <a:rPr lang="pt-BR" dirty="0"/>
                  <a:t>- </a:t>
                </a:r>
                <a:r>
                  <a:rPr lang="pt-BR" sz="2800" dirty="0"/>
                  <a:t>Ser reconhecidos pelo trabalho feito tanto no projeto quanto no site</a:t>
                </a:r>
                <a:endParaRPr lang="pt-BR" dirty="0"/>
              </a:p>
              <a:p>
                <a:r>
                  <a:rPr lang="pt-BR" dirty="0"/>
                  <a:t>- </a:t>
                </a:r>
                <a:r>
                  <a:rPr lang="pt-BR" sz="2800" dirty="0"/>
                  <a:t>Aprender a trabalhar em equipe e com demandas, semelhantes ao que iremos encontrar no mercado de trabalho</a:t>
                </a:r>
              </a:p>
              <a:p>
                <a:r>
                  <a:rPr lang="pt-BR" dirty="0"/>
                  <a:t>- </a:t>
                </a:r>
                <a:r>
                  <a:rPr lang="pt-BR" sz="2800" dirty="0"/>
                  <a:t>Repassar o aprendizado de uma forma eficiente e divertida para o publico alvo </a:t>
                </a:r>
                <a:endParaRPr lang="pt-BR" dirty="0"/>
              </a:p>
              <a:p>
                <a:r>
                  <a:rPr lang="pt-BR" dirty="0"/>
                  <a:t>- </a:t>
                </a:r>
                <a:r>
                  <a:rPr lang="pt-BR" sz="2800" dirty="0"/>
                  <a:t>Tornar o projeto e o site de fácil acesso a todas as idades e público.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rupo"/>
          <p:cNvGrpSpPr/>
          <p:nvPr/>
        </p:nvGrpSpPr>
        <p:grpSpPr>
          <a:xfrm>
            <a:off x="-32665" y="-1"/>
            <a:ext cx="15621107" cy="13716001"/>
            <a:chOff x="2542" y="0"/>
            <a:chExt cx="15621106" cy="13715999"/>
          </a:xfrm>
        </p:grpSpPr>
        <p:grpSp>
          <p:nvGrpSpPr>
            <p:cNvPr id="269" name="Grupo"/>
            <p:cNvGrpSpPr/>
            <p:nvPr/>
          </p:nvGrpSpPr>
          <p:grpSpPr>
            <a:xfrm>
              <a:off x="2542" y="13512"/>
              <a:ext cx="10692881" cy="13702483"/>
              <a:chOff x="0" y="-1"/>
              <a:chExt cx="10692880" cy="13702480"/>
            </a:xfrm>
          </p:grpSpPr>
          <p:grpSp>
            <p:nvGrpSpPr>
              <p:cNvPr id="267" name="Grupo"/>
              <p:cNvGrpSpPr/>
              <p:nvPr/>
            </p:nvGrpSpPr>
            <p:grpSpPr>
              <a:xfrm>
                <a:off x="0" y="-1"/>
                <a:ext cx="10692880" cy="13702480"/>
                <a:chOff x="0" y="-1"/>
                <a:chExt cx="10692878" cy="13702477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-1"/>
                  <a:ext cx="10692878" cy="1370247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16474" y="211055"/>
                  <a:ext cx="7354944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/>
                    <a:t>Guiding Questions – Category 1</a:t>
                  </a:r>
                  <a:endParaRPr dirty="0"/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412790" y="1758311"/>
                <a:ext cx="9605122" cy="10548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457200" indent="-457200">
                  <a:buFontTx/>
                  <a:buChar char="-"/>
                </a:pPr>
                <a:r>
                  <a:rPr lang="pt-BR" dirty="0"/>
                  <a:t>O que é bem-estar para crianças e adolescentes?</a:t>
                </a:r>
                <a:br>
                  <a:rPr lang="pt-BR" dirty="0"/>
                </a:br>
                <a:endParaRPr lang="pt-BR" dirty="0"/>
              </a:p>
              <a:p>
                <a:pPr marL="457200" indent="-457200">
                  <a:buFontTx/>
                  <a:buChar char="-"/>
                </a:pPr>
                <a:r>
                  <a:rPr lang="pt-BR" dirty="0"/>
                  <a:t>Quem é considerado jovem no mundo da tecnologia?</a:t>
                </a:r>
                <a:br>
                  <a:rPr lang="pt-BR" dirty="0"/>
                </a:br>
                <a:endParaRPr lang="pt-BR" dirty="0"/>
              </a:p>
              <a:p>
                <a:pPr marL="457200" indent="-457200">
                  <a:buFontTx/>
                  <a:buChar char="-"/>
                </a:pPr>
                <a:r>
                  <a:rPr lang="pt-BR" dirty="0"/>
                  <a:t>Quantas crianças e adolescentes utilizam dispositivos digitais no meu bairro?</a:t>
                </a:r>
                <a:br>
                  <a:rPr lang="pt-BR" dirty="0"/>
                </a:br>
                <a:endParaRPr lang="pt-BR" dirty="0"/>
              </a:p>
              <a:p>
                <a:pPr marL="457200" indent="-457200">
                  <a:buFontTx/>
                  <a:buChar char="-"/>
                </a:pPr>
                <a:r>
                  <a:rPr lang="pt-BR" dirty="0"/>
                  <a:t>Onde os artefatos digitais do projeto serão armazenados?</a:t>
                </a:r>
                <a:br>
                  <a:rPr lang="pt-BR" dirty="0"/>
                </a:br>
                <a:endParaRPr lang="pt-BR" dirty="0"/>
              </a:p>
              <a:p>
                <a:pPr marL="457200" indent="-457200">
                  <a:buFontTx/>
                  <a:buChar char="-"/>
                </a:pPr>
                <a:r>
                  <a:rPr lang="pt-BR" dirty="0"/>
                  <a:t>Quais atividades de socialização são indicadas para crianças e adolescentes?</a:t>
                </a:r>
                <a:br>
                  <a:rPr lang="pt-BR" dirty="0"/>
                </a:br>
                <a:endParaRPr lang="pt-BR" dirty="0"/>
              </a:p>
              <a:p>
                <a:pPr marL="457200" indent="-457200">
                  <a:buFontTx/>
                  <a:buChar char="-"/>
                </a:pPr>
                <a:r>
                  <a:rPr lang="pt-BR" dirty="0"/>
                  <a:t>Quais atividades de socialização para crianças e adolescentes já tiveram sucesso?</a:t>
                </a:r>
                <a:br>
                  <a:rPr lang="pt-BR" dirty="0"/>
                </a:br>
                <a:endParaRPr lang="pt-BR" dirty="0"/>
              </a:p>
              <a:p>
                <a:pPr marL="457200" indent="-457200">
                  <a:buFontTx/>
                  <a:buChar char="-"/>
                </a:pPr>
                <a:r>
                  <a:rPr lang="pt-BR" dirty="0"/>
                  <a:t>Como será a comunicação da minha equipe durante o desenvolvimento do projeto?</a:t>
                </a:r>
                <a:br>
                  <a:rPr lang="pt-BR" dirty="0"/>
                </a:br>
                <a:endParaRPr lang="pt-BR" dirty="0"/>
              </a:p>
              <a:p>
                <a:pPr marL="457200" indent="-457200">
                  <a:buFontTx/>
                  <a:buChar char="-"/>
                </a:pPr>
                <a:r>
                  <a:rPr lang="pt-BR" dirty="0"/>
                  <a:t>Qual metodologia ágil será adotada pela equipe para o desenvolvimento do site?</a:t>
                </a:r>
              </a:p>
            </p:txBody>
          </p:sp>
        </p:grpSp>
        <p:grpSp>
          <p:nvGrpSpPr>
            <p:cNvPr id="274" name="Grupo"/>
            <p:cNvGrpSpPr/>
            <p:nvPr/>
          </p:nvGrpSpPr>
          <p:grpSpPr>
            <a:xfrm>
              <a:off x="10880473" y="0"/>
              <a:ext cx="4743175" cy="13715999"/>
              <a:chOff x="-1492896" y="0"/>
              <a:chExt cx="4743174" cy="13715997"/>
            </a:xfrm>
          </p:grpSpPr>
          <p:grpSp>
            <p:nvGrpSpPr>
              <p:cNvPr id="272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661117" y="6327677"/>
                <a:ext cx="3911395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www.cetic.br</a:t>
                </a:r>
                <a:endParaRPr dirty="0"/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/>
              <a:t>Resources</a:t>
            </a:r>
            <a:endParaRPr/>
          </a:p>
        </p:txBody>
      </p:sp>
      <p:sp>
        <p:nvSpPr>
          <p:cNvPr id="34" name="[a preencher]"/>
          <p:cNvSpPr txBox="1"/>
          <p:nvPr/>
        </p:nvSpPr>
        <p:spPr>
          <a:xfrm>
            <a:off x="15790605" y="4631356"/>
            <a:ext cx="3911396" cy="33926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 marL="457200" indent="-457200">
              <a:buFontTx/>
              <a:buChar char="-"/>
            </a:pPr>
            <a:r>
              <a:rPr lang="pt-BR" dirty="0"/>
              <a:t>Metadados de Hospedagem</a:t>
            </a:r>
          </a:p>
          <a:p>
            <a:pPr marL="457200" indent="-457200">
              <a:buFontTx/>
              <a:buChar char="-"/>
            </a:pP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Imagens em JPG, PNG</a:t>
            </a:r>
          </a:p>
          <a:p>
            <a:pPr marL="457200" indent="-457200">
              <a:buFontTx/>
              <a:buChar char="-"/>
            </a:pP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Mapas interativos</a:t>
            </a:r>
            <a:endParaRPr dirty="0"/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472604" y="1097142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0" y="0"/>
            <a:ext cx="15686001" cy="13716001"/>
            <a:chOff x="2542" y="0"/>
            <a:chExt cx="15686000" cy="13715999"/>
          </a:xfrm>
        </p:grpSpPr>
        <p:grpSp>
          <p:nvGrpSpPr>
            <p:cNvPr id="3" name="Grupo"/>
            <p:cNvGrpSpPr/>
            <p:nvPr/>
          </p:nvGrpSpPr>
          <p:grpSpPr>
            <a:xfrm>
              <a:off x="2542" y="13512"/>
              <a:ext cx="11463096" cy="13702483"/>
              <a:chOff x="0" y="-1"/>
              <a:chExt cx="11463095" cy="13702480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0" y="-1"/>
                <a:ext cx="10692880" cy="13702480"/>
                <a:chOff x="0" y="-1"/>
                <a:chExt cx="10692878" cy="13702477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-1"/>
                  <a:ext cx="10692878" cy="1370247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16474" y="211055"/>
                  <a:ext cx="7354943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/>
                    <a:t>Guiding Questions – Category 2</a:t>
                  </a:r>
                  <a:endParaRPr dirty="0"/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213462" y="1304596"/>
                <a:ext cx="11249633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0880473" y="0"/>
              <a:ext cx="4808069" cy="13715999"/>
              <a:chOff x="-1492896" y="0"/>
              <a:chExt cx="4808068" cy="13715997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596223" y="5896876"/>
                <a:ext cx="3911395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www.w3c.br</a:t>
                </a:r>
                <a:endParaRPr dirty="0"/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/>
              <a:t>Resources</a:t>
            </a:r>
            <a:endParaRPr/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472604" y="1097142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  <p:sp>
        <p:nvSpPr>
          <p:cNvPr id="7" name="[a preencher]">
            <a:extLst>
              <a:ext uri="{FF2B5EF4-FFF2-40B4-BE49-F238E27FC236}">
                <a16:creationId xmlns:a16="http://schemas.microsoft.com/office/drawing/2014/main" id="{B68E25D6-4DE2-B372-E4C1-48D12A35F977}"/>
              </a:ext>
            </a:extLst>
          </p:cNvPr>
          <p:cNvSpPr txBox="1"/>
          <p:nvPr/>
        </p:nvSpPr>
        <p:spPr>
          <a:xfrm>
            <a:off x="306155" y="1020807"/>
            <a:ext cx="10022249" cy="12456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 marL="457200" indent="-457200">
              <a:buFontTx/>
              <a:buChar char="-"/>
            </a:pPr>
            <a:r>
              <a:rPr lang="pt-BR" dirty="0"/>
              <a:t>Quais tecnologias deverão ser usadas para desenvolver a solução para o público?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Quais recursos de acessibilidade digital são oferecidos no Android para crianças e adolescentes?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Quais recursos de acessibilidade serão implementados na solução?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Como garantir a segurança dos dados no armazenamento em nuvem, especialmente para jovens usuários?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Quais tecnologias são mais indicadas para promover inclusão digital de crianças e adolescentes?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Como monitorar o progresso das tarefas da equipe durante o desenvolvimento do site?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Quais plataformas digitais serão utilizadas para a gestão de tarefas com foco no público jovem?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Quais são os principais desafios tecnológicos no desenvolvimento de sites acessíveis para crianças e adolescentes?</a:t>
            </a:r>
          </a:p>
        </p:txBody>
      </p:sp>
      <p:sp>
        <p:nvSpPr>
          <p:cNvPr id="8" name="[a preencher]">
            <a:extLst>
              <a:ext uri="{FF2B5EF4-FFF2-40B4-BE49-F238E27FC236}">
                <a16:creationId xmlns:a16="http://schemas.microsoft.com/office/drawing/2014/main" id="{415DE415-5C46-5A9C-A586-38FA550529DA}"/>
              </a:ext>
            </a:extLst>
          </p:cNvPr>
          <p:cNvSpPr txBox="1"/>
          <p:nvPr/>
        </p:nvSpPr>
        <p:spPr>
          <a:xfrm>
            <a:off x="15790605" y="4392829"/>
            <a:ext cx="3911396" cy="38696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 marL="457200" indent="-457200">
              <a:buFontTx/>
              <a:buChar char="-"/>
            </a:pPr>
            <a:r>
              <a:rPr lang="pt-BR" dirty="0"/>
              <a:t>Fontes e Tipografia</a:t>
            </a:r>
          </a:p>
          <a:p>
            <a:pPr marL="457200" indent="-457200">
              <a:buFontTx/>
              <a:buChar char="-"/>
            </a:pP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Áudio e vídeo</a:t>
            </a:r>
          </a:p>
          <a:p>
            <a:pPr marL="457200" indent="-457200">
              <a:buFontTx/>
              <a:buChar char="-"/>
            </a:pP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Recursos de Acessibilidade (legendas)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0" y="0"/>
            <a:ext cx="15339528" cy="13716001"/>
            <a:chOff x="2542" y="0"/>
            <a:chExt cx="15339527" cy="13715999"/>
          </a:xfrm>
        </p:grpSpPr>
        <p:grpSp>
          <p:nvGrpSpPr>
            <p:cNvPr id="4" name="Grupo"/>
            <p:cNvGrpSpPr/>
            <p:nvPr/>
          </p:nvGrpSpPr>
          <p:grpSpPr>
            <a:xfrm>
              <a:off x="2542" y="13512"/>
              <a:ext cx="10692881" cy="13702483"/>
              <a:chOff x="0" y="-1"/>
              <a:chExt cx="10692878" cy="13702477"/>
            </a:xfrm>
          </p:grpSpPr>
          <p:sp>
            <p:nvSpPr>
              <p:cNvPr id="265" name="Retângulo"/>
              <p:cNvSpPr/>
              <p:nvPr/>
            </p:nvSpPr>
            <p:spPr>
              <a:xfrm>
                <a:off x="0" y="-1"/>
                <a:ext cx="10692878" cy="13702477"/>
              </a:xfrm>
              <a:prstGeom prst="rect">
                <a:avLst/>
              </a:prstGeom>
              <a:solidFill>
                <a:srgbClr val="C2D76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376" tIns="26376" rIns="26376" bIns="26376" numCol="1" anchor="ctr">
                <a:noAutofit/>
              </a:bodyPr>
              <a:lstStyle/>
              <a:p>
                <a:pPr defTabSz="825500"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dirty="0"/>
              </a:p>
            </p:txBody>
          </p:sp>
          <p:sp>
            <p:nvSpPr>
              <p:cNvPr id="266" name="Problems/Opportunities"/>
              <p:cNvSpPr txBox="1"/>
              <p:nvPr/>
            </p:nvSpPr>
            <p:spPr>
              <a:xfrm>
                <a:off x="216474" y="211055"/>
                <a:ext cx="7354943" cy="6688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6376" tIns="26376" rIns="26376" bIns="26376" numCol="1" anchor="ctr">
                <a:spAutoFit/>
              </a:bodyPr>
              <a:lstStyle>
                <a:lvl1pPr defTabSz="825500">
                  <a:defRPr sz="4000" b="0">
                    <a:solidFill>
                      <a:srgbClr val="5E5E5E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rPr lang="pt-BR" dirty="0"/>
                  <a:t>Guiding Questions – Category 3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488675" y="6300091"/>
                <a:ext cx="4457374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www.quintoandar.com.br</a:t>
                </a:r>
                <a:endParaRPr dirty="0"/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/>
              <a:t>Resources</a:t>
            </a:r>
            <a:endParaRPr/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472604" y="1097142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  <p:sp>
        <p:nvSpPr>
          <p:cNvPr id="7" name="[a preencher]">
            <a:extLst>
              <a:ext uri="{FF2B5EF4-FFF2-40B4-BE49-F238E27FC236}">
                <a16:creationId xmlns:a16="http://schemas.microsoft.com/office/drawing/2014/main" id="{C38A3873-F766-962F-2A94-DC7DE2AC969B}"/>
              </a:ext>
            </a:extLst>
          </p:cNvPr>
          <p:cNvSpPr txBox="1"/>
          <p:nvPr/>
        </p:nvSpPr>
        <p:spPr>
          <a:xfrm>
            <a:off x="306155" y="1348602"/>
            <a:ext cx="10022249" cy="11979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 marL="457200" indent="-457200">
              <a:buFontTx/>
              <a:buChar char="-"/>
            </a:pPr>
            <a:r>
              <a:rPr lang="pt-BR" dirty="0"/>
              <a:t>Como a equipe pode testar a acessibilidade da solução desenvolvida para o público?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Quais são os padrões de acessibilidade web recomendados para o projeto?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Como o uso de inteligência artificial pode ser aplicado no projeto "Brincar e Aprender" para crianças e adolescentes?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Quais ferramentas de desenvolvimento colaborativo serão utilizadas pela equipe?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Como garantir a integração entre diferentes dispositivos usados no site do projeto?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Como o site poderá ser otimizado para dispositivos móveis?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Quais frameworks de design responsivo serão usados no site?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Quais são os desafios de implementar uma interface de usuário inclusiva para as crianças e adolescentes?</a:t>
            </a:r>
          </a:p>
        </p:txBody>
      </p:sp>
      <p:sp>
        <p:nvSpPr>
          <p:cNvPr id="8" name="[a preencher]">
            <a:extLst>
              <a:ext uri="{FF2B5EF4-FFF2-40B4-BE49-F238E27FC236}">
                <a16:creationId xmlns:a16="http://schemas.microsoft.com/office/drawing/2014/main" id="{61FFB461-8DB6-596A-2116-3645D5DA6ECD}"/>
              </a:ext>
            </a:extLst>
          </p:cNvPr>
          <p:cNvSpPr txBox="1"/>
          <p:nvPr/>
        </p:nvSpPr>
        <p:spPr>
          <a:xfrm>
            <a:off x="15790605" y="3677249"/>
            <a:ext cx="3911396" cy="53008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 marL="457200" indent="-457200">
              <a:buFontTx/>
              <a:buChar char="-"/>
            </a:pPr>
            <a:r>
              <a:rPr lang="pt-BR" dirty="0"/>
              <a:t>APIs e Integração de Dados (Google </a:t>
            </a:r>
            <a:r>
              <a:rPr lang="pt-BR" dirty="0" err="1"/>
              <a:t>Analytics</a:t>
            </a:r>
            <a:r>
              <a:rPr lang="pt-BR" dirty="0"/>
              <a:t>)</a:t>
            </a:r>
          </a:p>
          <a:p>
            <a:pPr marL="457200" indent="-457200">
              <a:buFontTx/>
              <a:buChar char="-"/>
            </a:pP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Recursos de Segurança (SSL, HTTPS)</a:t>
            </a:r>
          </a:p>
          <a:p>
            <a:pPr marL="457200" indent="-457200">
              <a:buFontTx/>
              <a:buChar char="-"/>
            </a:pP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Framework de Design Responsivo (</a:t>
            </a:r>
            <a:r>
              <a:rPr lang="pt-BR" dirty="0" err="1"/>
              <a:t>Bootstrap</a:t>
            </a:r>
            <a:r>
              <a:rPr lang="pt-BR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0" y="0"/>
            <a:ext cx="15339528" cy="13716001"/>
            <a:chOff x="2542" y="0"/>
            <a:chExt cx="15339527" cy="13715999"/>
          </a:xfrm>
        </p:grpSpPr>
        <p:grpSp>
          <p:nvGrpSpPr>
            <p:cNvPr id="4" name="Grupo"/>
            <p:cNvGrpSpPr/>
            <p:nvPr/>
          </p:nvGrpSpPr>
          <p:grpSpPr>
            <a:xfrm>
              <a:off x="2542" y="13512"/>
              <a:ext cx="10692881" cy="13702483"/>
              <a:chOff x="0" y="-1"/>
              <a:chExt cx="10692878" cy="13702477"/>
            </a:xfrm>
          </p:grpSpPr>
          <p:sp>
            <p:nvSpPr>
              <p:cNvPr id="265" name="Retângulo"/>
              <p:cNvSpPr/>
              <p:nvPr/>
            </p:nvSpPr>
            <p:spPr>
              <a:xfrm>
                <a:off x="0" y="-1"/>
                <a:ext cx="10692878" cy="13702477"/>
              </a:xfrm>
              <a:prstGeom prst="rect">
                <a:avLst/>
              </a:prstGeom>
              <a:solidFill>
                <a:srgbClr val="C2D76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376" tIns="26376" rIns="26376" bIns="26376" numCol="1" anchor="ctr">
                <a:noAutofit/>
              </a:bodyPr>
              <a:lstStyle/>
              <a:p>
                <a:pPr defTabSz="825500"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6" name="Problems/Opportunities"/>
              <p:cNvSpPr txBox="1"/>
              <p:nvPr/>
            </p:nvSpPr>
            <p:spPr>
              <a:xfrm>
                <a:off x="216474" y="211055"/>
                <a:ext cx="7354943" cy="6688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6376" tIns="26376" rIns="26376" bIns="26376" numCol="1" anchor="ctr">
                <a:spAutoFit/>
              </a:bodyPr>
              <a:lstStyle>
                <a:lvl1pPr defTabSz="825500">
                  <a:defRPr sz="4000" b="0">
                    <a:solidFill>
                      <a:srgbClr val="5E5E5E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rPr lang="pt-BR" dirty="0"/>
                  <a:t>Guiding Questions – Category 4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149960" y="5623251"/>
                <a:ext cx="3911395" cy="10073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www.artsandculture.google.com</a:t>
                </a:r>
                <a:endParaRPr dirty="0"/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61280" y="-77757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/>
              <a:t>Resources</a:t>
            </a:r>
            <a:endParaRPr/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472604" y="1097142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  <p:sp>
        <p:nvSpPr>
          <p:cNvPr id="7" name="[a preencher]">
            <a:extLst>
              <a:ext uri="{FF2B5EF4-FFF2-40B4-BE49-F238E27FC236}">
                <a16:creationId xmlns:a16="http://schemas.microsoft.com/office/drawing/2014/main" id="{8BCE3770-BE87-F709-CBA5-6B64975F99E2}"/>
              </a:ext>
            </a:extLst>
          </p:cNvPr>
          <p:cNvSpPr txBox="1"/>
          <p:nvPr/>
        </p:nvSpPr>
        <p:spPr>
          <a:xfrm>
            <a:off x="306155" y="1587129"/>
            <a:ext cx="10022249" cy="11502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 marL="457200" indent="-457200">
              <a:buFontTx/>
              <a:buChar char="-"/>
            </a:pPr>
            <a:r>
              <a:rPr lang="pt-BR" dirty="0"/>
              <a:t>Como a equipe poderá receber feedback das pessoas sobre o site?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Como será feito o controle de versão do código durante o desenvolvimento do site?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Quais práticas de codificação acessível a equipe deve adotar para um público jovem?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Como as APIs serão integradas na solução voltada para crianças e adolescentes?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Quais soluções de monitoramento de desempenho serão utilizadas?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Como garantir que o site suporte diferentes navegadores e sistemas operacionais usados?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Quais serão os critérios de sucesso para o lançamento do site?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Como a equipe garantirá que o projeto esteja em conformidade com as leis de proteção de dados, especialmente para menores de idade?</a:t>
            </a:r>
          </a:p>
        </p:txBody>
      </p:sp>
      <p:sp>
        <p:nvSpPr>
          <p:cNvPr id="8" name="[a preencher]">
            <a:extLst>
              <a:ext uri="{FF2B5EF4-FFF2-40B4-BE49-F238E27FC236}">
                <a16:creationId xmlns:a16="http://schemas.microsoft.com/office/drawing/2014/main" id="{59245EDA-2C2C-7E1D-CCF2-11BCBE3DCC2E}"/>
              </a:ext>
            </a:extLst>
          </p:cNvPr>
          <p:cNvSpPr txBox="1"/>
          <p:nvPr/>
        </p:nvSpPr>
        <p:spPr>
          <a:xfrm>
            <a:off x="15790605" y="3200196"/>
            <a:ext cx="3911396" cy="62549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 marL="457200" indent="-457200">
              <a:buFontTx/>
              <a:buChar char="-"/>
            </a:pPr>
            <a:r>
              <a:rPr lang="pt-BR" dirty="0"/>
              <a:t>Ferramenta de otimização de desempeno (CDN, modificação de arquivos)</a:t>
            </a:r>
          </a:p>
          <a:p>
            <a:pPr marL="457200" indent="-457200">
              <a:buFontTx/>
              <a:buChar char="-"/>
            </a:pP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Tecnologias assistivas (zoom, leitores de tela)</a:t>
            </a:r>
          </a:p>
          <a:p>
            <a:pPr marL="457200" indent="-457200">
              <a:buFontTx/>
              <a:buChar char="-"/>
            </a:pP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Bando de dados (PostgreSQL)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0" y="0"/>
            <a:ext cx="15424277" cy="13716001"/>
            <a:chOff x="2542" y="0"/>
            <a:chExt cx="15424276" cy="13715999"/>
          </a:xfrm>
        </p:grpSpPr>
        <p:grpSp>
          <p:nvGrpSpPr>
            <p:cNvPr id="4" name="Grupo"/>
            <p:cNvGrpSpPr/>
            <p:nvPr/>
          </p:nvGrpSpPr>
          <p:grpSpPr>
            <a:xfrm>
              <a:off x="2542" y="13512"/>
              <a:ext cx="10692881" cy="13702483"/>
              <a:chOff x="0" y="-1"/>
              <a:chExt cx="10692878" cy="13702477"/>
            </a:xfrm>
          </p:grpSpPr>
          <p:sp>
            <p:nvSpPr>
              <p:cNvPr id="265" name="Retângulo"/>
              <p:cNvSpPr/>
              <p:nvPr/>
            </p:nvSpPr>
            <p:spPr>
              <a:xfrm>
                <a:off x="0" y="-1"/>
                <a:ext cx="10692878" cy="13702477"/>
              </a:xfrm>
              <a:prstGeom prst="rect">
                <a:avLst/>
              </a:prstGeom>
              <a:solidFill>
                <a:srgbClr val="C2D76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376" tIns="26376" rIns="26376" bIns="26376" numCol="1" anchor="ctr">
                <a:noAutofit/>
              </a:bodyPr>
              <a:lstStyle/>
              <a:p>
                <a:pPr defTabSz="825500"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6" name="Problems/Opportunities"/>
              <p:cNvSpPr txBox="1"/>
              <p:nvPr/>
            </p:nvSpPr>
            <p:spPr>
              <a:xfrm>
                <a:off x="216474" y="211055"/>
                <a:ext cx="7354943" cy="6688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6376" tIns="26376" rIns="26376" bIns="26376" numCol="1" anchor="ctr">
                <a:spAutoFit/>
              </a:bodyPr>
              <a:lstStyle>
                <a:lvl1pPr defTabSz="825500">
                  <a:defRPr sz="4000" b="0">
                    <a:solidFill>
                      <a:srgbClr val="5E5E5E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rPr lang="pt-BR" dirty="0"/>
                  <a:t>Guiding Questions – Category 5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0880473" y="0"/>
              <a:ext cx="4546345" cy="13715999"/>
              <a:chOff x="-1492896" y="0"/>
              <a:chExt cx="4546344" cy="13715997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857947" y="6415077"/>
                <a:ext cx="3911395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www.colab.com.br</a:t>
                </a:r>
                <a:endParaRPr dirty="0"/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/>
              <a:t>Resources</a:t>
            </a:r>
            <a:endParaRPr/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472604" y="1097142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  <p:sp>
        <p:nvSpPr>
          <p:cNvPr id="7" name="[a preencher]">
            <a:extLst>
              <a:ext uri="{FF2B5EF4-FFF2-40B4-BE49-F238E27FC236}">
                <a16:creationId xmlns:a16="http://schemas.microsoft.com/office/drawing/2014/main" id="{5A3E0384-2839-49BE-2FBC-685CC893FBE2}"/>
              </a:ext>
            </a:extLst>
          </p:cNvPr>
          <p:cNvSpPr txBox="1"/>
          <p:nvPr/>
        </p:nvSpPr>
        <p:spPr>
          <a:xfrm>
            <a:off x="306155" y="1440059"/>
            <a:ext cx="10022249" cy="11502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 marL="457200" indent="-457200">
              <a:buFontTx/>
              <a:buChar char="-"/>
            </a:pPr>
            <a:r>
              <a:rPr lang="pt-BR" dirty="0"/>
              <a:t>Como as crianças com deficiências visuais poderão navegar no site?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Quais tecnologias assistivas serão consideradas no desenvolvimento da solução para jovens com deficiência?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Como a equipe lidará com o feedback recebido após a primeira versão do site?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Quais linguagens de programação são mais apropriadas para o desenvolvimento do site?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Como a equipe se manterá atualizada sobre as melhores práticas em tecnologia?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Quais tecnologias podem ser usadas para monitorar a interação de usuários no site?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Como as redes sociais podem ser integradas ao site para promover o projeto e engajar jovens?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Quais critérios serão usados para escolher a hospedagem do site?</a:t>
            </a:r>
          </a:p>
        </p:txBody>
      </p:sp>
      <p:sp>
        <p:nvSpPr>
          <p:cNvPr id="8" name="[a preencher]">
            <a:extLst>
              <a:ext uri="{FF2B5EF4-FFF2-40B4-BE49-F238E27FC236}">
                <a16:creationId xmlns:a16="http://schemas.microsoft.com/office/drawing/2014/main" id="{F4824F91-5E9C-9D39-FCD5-32C4D78C60E0}"/>
              </a:ext>
            </a:extLst>
          </p:cNvPr>
          <p:cNvSpPr txBox="1"/>
          <p:nvPr/>
        </p:nvSpPr>
        <p:spPr>
          <a:xfrm>
            <a:off x="15790605" y="4392829"/>
            <a:ext cx="3911396" cy="38696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 marL="457200" indent="-457200">
              <a:buFontTx/>
              <a:buChar char="-"/>
            </a:pPr>
            <a:r>
              <a:rPr lang="pt-BR" dirty="0"/>
              <a:t>Ferramentas de colaboração (</a:t>
            </a:r>
            <a:r>
              <a:rPr lang="pt-BR" dirty="0" err="1"/>
              <a:t>Trello</a:t>
            </a:r>
            <a:r>
              <a:rPr lang="pt-BR" dirty="0"/>
              <a:t>)</a:t>
            </a:r>
          </a:p>
          <a:p>
            <a:pPr marL="457200" indent="-457200">
              <a:buFontTx/>
              <a:buChar char="-"/>
            </a:pP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Integração de redes sociais (Facebook, Instagram)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-93354" y="-1"/>
            <a:ext cx="15432882" cy="13716001"/>
            <a:chOff x="-90812" y="0"/>
            <a:chExt cx="15432881" cy="13715999"/>
          </a:xfrm>
        </p:grpSpPr>
        <p:grpSp>
          <p:nvGrpSpPr>
            <p:cNvPr id="4" name="Grupo"/>
            <p:cNvGrpSpPr/>
            <p:nvPr/>
          </p:nvGrpSpPr>
          <p:grpSpPr>
            <a:xfrm>
              <a:off x="-90812" y="0"/>
              <a:ext cx="10692881" cy="13702483"/>
              <a:chOff x="-93354" y="-13513"/>
              <a:chExt cx="10692878" cy="13702477"/>
            </a:xfrm>
          </p:grpSpPr>
          <p:sp>
            <p:nvSpPr>
              <p:cNvPr id="265" name="Retângulo"/>
              <p:cNvSpPr/>
              <p:nvPr/>
            </p:nvSpPr>
            <p:spPr>
              <a:xfrm>
                <a:off x="-93354" y="-13513"/>
                <a:ext cx="10692878" cy="13702477"/>
              </a:xfrm>
              <a:prstGeom prst="rect">
                <a:avLst/>
              </a:prstGeom>
              <a:solidFill>
                <a:srgbClr val="C2D76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376" tIns="26376" rIns="26376" bIns="26376" numCol="1" anchor="ctr">
                <a:noAutofit/>
              </a:bodyPr>
              <a:lstStyle/>
              <a:p>
                <a:pPr defTabSz="825500"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6" name="Problems/Opportunities"/>
              <p:cNvSpPr txBox="1"/>
              <p:nvPr/>
            </p:nvSpPr>
            <p:spPr>
              <a:xfrm>
                <a:off x="216474" y="211055"/>
                <a:ext cx="7354943" cy="6688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6376" tIns="26376" rIns="26376" bIns="26376" numCol="1" anchor="ctr">
                <a:spAutoFit/>
              </a:bodyPr>
              <a:lstStyle>
                <a:lvl1pPr defTabSz="825500">
                  <a:defRPr sz="4000" b="0">
                    <a:solidFill>
                      <a:srgbClr val="5E5E5E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rPr lang="pt-BR" dirty="0"/>
                  <a:t>Guiding Questions – Category 6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176430" y="5629149"/>
                <a:ext cx="3911395" cy="14844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>
                    <a:hlinkClick r:id="rId2"/>
                  </a:rPr>
                  <a:t>www.gov.br</a:t>
                </a:r>
                <a:br>
                  <a:rPr lang="pt-BR" dirty="0"/>
                </a:br>
                <a:br>
                  <a:rPr lang="pt-BR" dirty="0"/>
                </a:br>
                <a:r>
                  <a:rPr lang="pt-BR" dirty="0"/>
                  <a:t>new.safernet.org.br</a:t>
                </a:r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/>
              <a:t>Resources</a:t>
            </a:r>
            <a:endParaRPr/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472604" y="1097142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  <p:sp>
        <p:nvSpPr>
          <p:cNvPr id="8" name="[a preencher]">
            <a:extLst>
              <a:ext uri="{FF2B5EF4-FFF2-40B4-BE49-F238E27FC236}">
                <a16:creationId xmlns:a16="http://schemas.microsoft.com/office/drawing/2014/main" id="{CC650E53-3776-F023-F894-541EC7AAB50E}"/>
              </a:ext>
            </a:extLst>
          </p:cNvPr>
          <p:cNvSpPr txBox="1"/>
          <p:nvPr/>
        </p:nvSpPr>
        <p:spPr>
          <a:xfrm>
            <a:off x="216474" y="1362301"/>
            <a:ext cx="10022249" cy="11502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 marL="457200" indent="-457200">
              <a:buFontTx/>
              <a:buChar char="-"/>
            </a:pPr>
            <a:r>
              <a:rPr lang="pt-BR" dirty="0"/>
              <a:t>Como a equipe vai medir o impacto da solução "Brincar e Aprender" na comunidade jovem?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Como garantir a privacidade dos jovens usuários que interagirem com o site?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Como a equipe irá gerenciar backups e recuperação de dados para o site?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Será implementado alguma prática de design UX para facilitar a navegação?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Como a equipe pode garantir a escalabilidade da solução para comportar futuros eventos?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Quais métricas de acessibilidade serão usadas para avaliar o site?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Quais técnicas de otimização de desempenho serão usadas para garantir que o site carregue rapidamente?</a:t>
            </a:r>
            <a:br>
              <a:rPr lang="pt-BR" dirty="0"/>
            </a:b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Como será feito o suporte técnico após o lançamento do site?</a:t>
            </a:r>
          </a:p>
        </p:txBody>
      </p:sp>
      <p:sp>
        <p:nvSpPr>
          <p:cNvPr id="9" name="[a preencher]">
            <a:extLst>
              <a:ext uri="{FF2B5EF4-FFF2-40B4-BE49-F238E27FC236}">
                <a16:creationId xmlns:a16="http://schemas.microsoft.com/office/drawing/2014/main" id="{BAAD662E-CA5C-1E30-709B-CC51C968F615}"/>
              </a:ext>
            </a:extLst>
          </p:cNvPr>
          <p:cNvSpPr txBox="1"/>
          <p:nvPr/>
        </p:nvSpPr>
        <p:spPr>
          <a:xfrm>
            <a:off x="15790605" y="4392829"/>
            <a:ext cx="3911396" cy="38696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 marL="457200" indent="-457200">
              <a:buFontTx/>
              <a:buChar char="-"/>
            </a:pPr>
            <a:r>
              <a:rPr lang="pt-BR" dirty="0" err="1"/>
              <a:t>Chatbot</a:t>
            </a:r>
            <a:r>
              <a:rPr lang="pt-BR" dirty="0"/>
              <a:t> e assistentes virtuais</a:t>
            </a:r>
          </a:p>
          <a:p>
            <a:pPr marL="457200" indent="-457200">
              <a:buFontTx/>
              <a:buChar char="-"/>
            </a:pPr>
            <a:endParaRPr lang="pt-BR" dirty="0"/>
          </a:p>
          <a:p>
            <a:pPr marL="457200" indent="-457200">
              <a:buFontTx/>
              <a:buChar char="-"/>
            </a:pPr>
            <a:r>
              <a:rPr lang="pt-BR" dirty="0"/>
              <a:t>Plugins para formulários (Google </a:t>
            </a:r>
            <a:r>
              <a:rPr lang="pt-BR" dirty="0" err="1"/>
              <a:t>Forms</a:t>
            </a:r>
            <a:r>
              <a:rPr lang="pt-BR" dirty="0"/>
              <a:t>)</a:t>
            </a:r>
          </a:p>
          <a:p>
            <a:pPr marL="457200" indent="-457200">
              <a:buFontTx/>
              <a:buChar char="-"/>
            </a:pPr>
            <a:endParaRPr lang="pt-BR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1524</Words>
  <Application>Microsoft Office PowerPoint</Application>
  <PresentationFormat>Personalizar</PresentationFormat>
  <Paragraphs>240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1" baseType="lpstr">
      <vt:lpstr>Calibri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Myriad Set Pro Text</vt:lpstr>
      <vt:lpstr>White</vt:lpstr>
      <vt:lpstr>Projeto Interdisciplinar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Leite</dc:creator>
  <cp:lastModifiedBy>Lucas Ribeiro</cp:lastModifiedBy>
  <cp:revision>70</cp:revision>
  <dcterms:modified xsi:type="dcterms:W3CDTF">2024-09-26T19:00:53Z</dcterms:modified>
</cp:coreProperties>
</file>