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5" r:id="rId3"/>
    <p:sldId id="258" r:id="rId4"/>
    <p:sldId id="275" r:id="rId5"/>
    <p:sldId id="276" r:id="rId6"/>
    <p:sldId id="271" r:id="rId7"/>
    <p:sldId id="273" r:id="rId8"/>
    <p:sldId id="272" r:id="rId9"/>
    <p:sldId id="27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ABF17-FA48-4900-99EB-0F8669E37E20}" v="114" dt="2023-06-27T02:20:46.590"/>
    <p1510:client id="{4130EF11-5163-4B5B-A1CD-C6A0B66AED3D}" v="1537" dt="2023-06-27T03:38:40.770"/>
    <p1510:client id="{8340F29F-A295-4924-A197-16ABCE9FFC6F}" v="110" dt="2023-05-09T06:25:24.099"/>
    <p1510:client id="{C39C95D6-F7CC-44FE-BBAC-CB732E37C788}" v="132" dt="2023-06-27T06:11:18.406"/>
    <p1510:client id="{CAAA4B8F-6C20-48B1-A7B1-BC4100681206}" v="29" dt="2023-05-09T04:47:05.244"/>
    <p1510:client id="{E8C38D7E-6DC1-4D3C-9EA0-A55F6ED72F46}" v="90" dt="2023-05-09T04:32:15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02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9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1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7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ancamagazine.com/por-que-optar-por-productos-hechos-con-fibra-de-alpaca/" TargetMode="External"/><Relationship Id="rId2" Type="http://schemas.openxmlformats.org/officeDocument/2006/relationships/hyperlink" Target="https://kunastores.com/pe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729AC-DABC-A16B-BB93-6AAC98471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927" t="4000" r="1543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611DFE-150B-5D2E-3DF1-77399939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668138" cy="3103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1"/>
                </a:solidFill>
                <a:latin typeface="Bierstadt" panose="020B0004020202020204" pitchFamily="34" charset="0"/>
              </a:rPr>
              <a:t>CURSO: BASES DE DATOS</a:t>
            </a:r>
            <a:b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erstadt" panose="020B0004020202020204" pitchFamily="34" charset="0"/>
              </a:rPr>
            </a:br>
            <a: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erstadt" panose="020B0004020202020204" pitchFamily="34" charset="0"/>
              </a:rPr>
              <a:t>PROFESOR: CESAR AGUILERA</a:t>
            </a:r>
            <a:b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erstadt" panose="020B0004020202020204" pitchFamily="34" charset="0"/>
              </a:rPr>
            </a:br>
            <a: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erstadt" panose="020B0004020202020204" pitchFamily="34" charset="0"/>
              </a:rPr>
              <a:t>HORARIO: 0583</a:t>
            </a:r>
            <a:b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erstadt" panose="020B0004020202020204" pitchFamily="34" charset="0"/>
              </a:rPr>
            </a:br>
            <a:r>
              <a:rPr 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erstadt" panose="020B0004020202020204" pitchFamily="34" charset="0"/>
              </a:rPr>
              <a:t>GRUPO: 5</a:t>
            </a:r>
            <a:br>
              <a:rPr lang="en-US" sz="45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5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429B91-7118-8715-A3B5-6E972A43C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171105"/>
            <a:ext cx="9421605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Bierstadt"/>
              </a:rPr>
              <a:t>Integrantes: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Bierstadt"/>
              </a:rPr>
              <a:t>Gonzalo Azael Mendoza Schreiber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Bierstadt"/>
              </a:rPr>
              <a:t>Katty Alessandra Alarco </a:t>
            </a:r>
            <a:r>
              <a:rPr lang="en-US" sz="1600" err="1">
                <a:solidFill>
                  <a:schemeClr val="tx1"/>
                </a:solidFill>
                <a:latin typeface="Bierstadt"/>
              </a:rPr>
              <a:t>Zúñiga</a:t>
            </a:r>
            <a:endParaRPr lang="en-US" sz="1600">
              <a:solidFill>
                <a:schemeClr val="tx1"/>
              </a:solidFill>
              <a:latin typeface="Bierstadt"/>
            </a:endParaRP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Bierstadt"/>
              </a:rPr>
              <a:t>Anibal Giuliano Gonzales Paredes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Bierstadt"/>
              </a:rPr>
              <a:t>Luis Bruno Monzén Sullón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Bierstadt"/>
              </a:rPr>
              <a:t>Nelson </a:t>
            </a:r>
            <a:r>
              <a:rPr lang="en-US" sz="1600" err="1">
                <a:solidFill>
                  <a:schemeClr val="tx1"/>
                </a:solidFill>
                <a:latin typeface="Bierstadt"/>
              </a:rPr>
              <a:t>andre</a:t>
            </a:r>
            <a:r>
              <a:rPr lang="en-US" sz="1600">
                <a:solidFill>
                  <a:schemeClr val="tx1"/>
                </a:solidFill>
                <a:latin typeface="Bierstadt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Bierstadt"/>
              </a:rPr>
              <a:t>ALvarez</a:t>
            </a:r>
            <a:r>
              <a:rPr lang="en-US" sz="1600">
                <a:solidFill>
                  <a:schemeClr val="tx1"/>
                </a:solidFill>
                <a:latin typeface="Bierstadt"/>
              </a:rPr>
              <a:t> correa</a:t>
            </a:r>
            <a:endParaRPr lang="en-US" sz="160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6F925E-F8AA-94AA-E34C-A5BE56C56196}"/>
              </a:ext>
            </a:extLst>
          </p:cNvPr>
          <p:cNvSpPr txBox="1"/>
          <p:nvPr/>
        </p:nvSpPr>
        <p:spPr>
          <a:xfrm>
            <a:off x="5130817" y="1219200"/>
            <a:ext cx="866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3600" b="1" u="sng">
                <a:solidFill>
                  <a:schemeClr val="bg2">
                    <a:lumMod val="20000"/>
                    <a:lumOff val="80000"/>
                  </a:schemeClr>
                </a:solidFill>
                <a:latin typeface="Bierstadt" panose="020B0004020202020204" pitchFamily="34" charset="0"/>
                <a:cs typeface="Aldhabi" panose="020B0604020202020204" pitchFamily="2" charset="-78"/>
              </a:rPr>
              <a:t>Empresa elegida: KUNA</a:t>
            </a:r>
          </a:p>
        </p:txBody>
      </p:sp>
    </p:spTree>
    <p:extLst>
      <p:ext uri="{BB962C8B-B14F-4D97-AF65-F5344CB8AC3E}">
        <p14:creationId xmlns:p14="http://schemas.microsoft.com/office/powerpoint/2010/main" val="125050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79308-E70F-B52D-19DC-1AF4E5D2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7920"/>
          </a:xfrm>
        </p:spPr>
        <p:txBody>
          <a:bodyPr>
            <a:normAutofit/>
          </a:bodyPr>
          <a:lstStyle/>
          <a:p>
            <a:r>
              <a:rPr lang="es-PE" sz="3200"/>
              <a:t>Links de referencia:</a:t>
            </a:r>
            <a:br>
              <a:rPr lang="es-PE" sz="3200"/>
            </a:br>
            <a:endParaRPr lang="es-PE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236A8-0F47-2887-6077-5E707760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322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E">
                <a:hlinkClick r:id="rId2"/>
              </a:rPr>
              <a:t>https://kunastores.com/peru</a:t>
            </a:r>
            <a:endParaRPr lang="es-PE"/>
          </a:p>
          <a:p>
            <a:pPr>
              <a:buFont typeface="Wingdings" panose="05000000000000000000" pitchFamily="2" charset="2"/>
              <a:buChar char="§"/>
            </a:pPr>
            <a:r>
              <a:rPr lang="es-PE">
                <a:hlinkClick r:id="rId3"/>
              </a:rPr>
              <a:t>https://francamagazine.com/por-que-optar-por-productos-hechos-con-fibra-de-alpaca/</a:t>
            </a:r>
            <a:endParaRPr lang="es-PE"/>
          </a:p>
          <a:p>
            <a:pPr marL="0" indent="0" algn="ctr">
              <a:buNone/>
            </a:pPr>
            <a:endParaRPr lang="es-PE"/>
          </a:p>
          <a:p>
            <a:pPr marL="0" indent="0" algn="ctr">
              <a:buNone/>
            </a:pPr>
            <a:r>
              <a:rPr lang="es-PE"/>
              <a:t>                            GRACIAS</a:t>
            </a:r>
          </a:p>
          <a:p>
            <a:pPr>
              <a:buFont typeface="Wingdings" panose="05000000000000000000" pitchFamily="2" charset="2"/>
              <a:buChar char="§"/>
            </a:pP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747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8EB89-8382-4223-8AD4-445D2A5D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1" y="182880"/>
            <a:ext cx="9404723" cy="454398"/>
          </a:xfrm>
        </p:spPr>
        <p:txBody>
          <a:bodyPr/>
          <a:lstStyle/>
          <a:p>
            <a:r>
              <a:rPr lang="es-PE" sz="2400"/>
              <a:t>Modelo relacional de la empresa:</a:t>
            </a:r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717107C1-3E67-CD17-9AE4-1F14559B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3" y="776826"/>
            <a:ext cx="9691596" cy="5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77124-EC6A-663B-732E-332771EB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>
            <a:normAutofit fontScale="90000"/>
          </a:bodyPr>
          <a:lstStyle/>
          <a:p>
            <a:r>
              <a:rPr lang="es-PE">
                <a:solidFill>
                  <a:schemeClr val="bg2">
                    <a:lumMod val="20000"/>
                    <a:lumOff val="80000"/>
                  </a:schemeClr>
                </a:solidFill>
                <a:latin typeface="Bierstadt"/>
              </a:rPr>
              <a:t>Descripción de subprogramas</a:t>
            </a:r>
            <a:br>
              <a:rPr lang="es-PE"/>
            </a:b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389BD-03B9-706A-056C-FE37E03F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49"/>
            <a:ext cx="10034403" cy="45227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 sz="1700" b="1" dirty="0">
                <a:latin typeface="Century Gothic"/>
                <a:cs typeface="Arial"/>
              </a:rPr>
              <a:t>Procedimiento para realizar una lista </a:t>
            </a:r>
            <a:r>
              <a:rPr lang="es-MX" sz="1700" b="1" i="0" dirty="0">
                <a:latin typeface="Century Gothic"/>
                <a:cs typeface="Arial"/>
              </a:rPr>
              <a:t>de </a:t>
            </a:r>
            <a:r>
              <a:rPr lang="es-MX" sz="1700" b="1" dirty="0">
                <a:latin typeface="Century Gothic"/>
                <a:cs typeface="Arial"/>
              </a:rPr>
              <a:t>las tiendas </a:t>
            </a:r>
            <a:r>
              <a:rPr lang="es-MX" sz="1700" b="1" i="0" dirty="0">
                <a:latin typeface="Century Gothic"/>
                <a:cs typeface="Arial"/>
              </a:rPr>
              <a:t>de </a:t>
            </a:r>
            <a:r>
              <a:rPr lang="es-MX" sz="1700" b="1" dirty="0">
                <a:latin typeface="Century Gothic"/>
                <a:cs typeface="Arial"/>
              </a:rPr>
              <a:t>Kuna:</a:t>
            </a:r>
            <a:endParaRPr lang="en-US" sz="1700" b="1">
              <a:latin typeface="Century Gothic"/>
              <a:cs typeface="Arial"/>
            </a:endParaRPr>
          </a:p>
          <a:p>
            <a:pPr marL="457200" lvl="1" indent="0">
              <a:buClr>
                <a:srgbClr val="EF53A5"/>
              </a:buClr>
              <a:buNone/>
            </a:pPr>
            <a:r>
              <a:rPr lang="es-MX" sz="1700" dirty="0">
                <a:latin typeface="Century Gothic"/>
                <a:cs typeface="Arial"/>
              </a:rPr>
              <a:t>Este procedimiento tiene como fin mostrar de manera ordenada todos los datos de la tabla 'Tienda'. </a:t>
            </a:r>
            <a:endParaRPr lang="es-MX" sz="1700" i="0" dirty="0">
              <a:effectLst/>
              <a:latin typeface="Century Gothic"/>
              <a:cs typeface="Arial"/>
            </a:endParaRPr>
          </a:p>
          <a:p>
            <a:r>
              <a:rPr lang="es-MX" sz="1700" b="1" dirty="0">
                <a:latin typeface="Century Gothic"/>
                <a:cs typeface="Arial"/>
              </a:rPr>
              <a:t>Procedimiento para insertar un nuevo cliente</a:t>
            </a:r>
          </a:p>
          <a:p>
            <a:pPr marL="457200" lvl="1" indent="0">
              <a:buClr>
                <a:srgbClr val="EF53A5"/>
              </a:buClr>
              <a:buNone/>
            </a:pPr>
            <a:r>
              <a:rPr lang="es-MX" sz="1700" dirty="0">
                <a:latin typeface="Century Gothic"/>
                <a:cs typeface="Arial"/>
              </a:rPr>
              <a:t>Este procedimiento tiene como fin registrar todos los datos de un nuevo  cliente en la tabla  'Cliente'.</a:t>
            </a:r>
            <a:endParaRPr lang="es-MX" sz="1700" i="0" dirty="0">
              <a:effectLst/>
              <a:latin typeface="Century Gothic"/>
              <a:cs typeface="Arial"/>
            </a:endParaRPr>
          </a:p>
          <a:p>
            <a:pPr>
              <a:buClr>
                <a:srgbClr val="EF53A5"/>
              </a:buClr>
              <a:buFont typeface="Wingdings 3"/>
              <a:buChar char=""/>
            </a:pPr>
            <a:r>
              <a:rPr lang="es-MX" sz="1700" b="1" dirty="0">
                <a:latin typeface="Century Gothic"/>
                <a:cs typeface="Arial"/>
              </a:rPr>
              <a:t> Procedimiento para calcular el total en la tabla </a:t>
            </a:r>
            <a:r>
              <a:rPr lang="es-MX" sz="1700" b="1" err="1">
                <a:latin typeface="Century Gothic"/>
                <a:cs typeface="Arial"/>
              </a:rPr>
              <a:t>comprobante_pago</a:t>
            </a:r>
            <a:r>
              <a:rPr lang="es-MX" sz="1700" b="1" dirty="0">
                <a:latin typeface="Century Gothic"/>
                <a:cs typeface="Arial"/>
              </a:rPr>
              <a:t>:</a:t>
            </a:r>
            <a:endParaRPr lang="en-US" sz="1700">
              <a:latin typeface="Century Gothic"/>
              <a:cs typeface="Arial"/>
            </a:endParaRPr>
          </a:p>
          <a:p>
            <a:pPr marL="400050" lvl="1" indent="0">
              <a:buNone/>
            </a:pPr>
            <a:r>
              <a:rPr lang="es-MX" sz="1700" dirty="0">
                <a:latin typeface="Century Gothic"/>
                <a:cs typeface="Segoe UI"/>
              </a:rPr>
              <a:t>El objetivo de este procedimiento es el de calcular el total en un comprobante de pago de acuerdo a todos los subtotales de productos que pertenezcan a ese comprobante.</a:t>
            </a:r>
            <a:endParaRPr lang="en-US" sz="1700">
              <a:latin typeface="Century Gothic"/>
              <a:cs typeface="Segoe UI"/>
            </a:endParaRPr>
          </a:p>
          <a:p>
            <a:pPr>
              <a:buClr>
                <a:srgbClr val="EF53A5"/>
              </a:buClr>
              <a:buFont typeface="Wingdings 3"/>
              <a:buChar char=""/>
            </a:pPr>
            <a:r>
              <a:rPr lang="es-MX" sz="1700" b="1" dirty="0">
                <a:latin typeface="Century Gothic"/>
                <a:cs typeface="Arial"/>
              </a:rPr>
              <a:t>Procedimiento para agregar el subtotal a la tabla </a:t>
            </a:r>
            <a:r>
              <a:rPr lang="es-MX" sz="1700" b="1" err="1">
                <a:latin typeface="Century Gothic"/>
                <a:cs typeface="Arial"/>
              </a:rPr>
              <a:t>producto_comprobante</a:t>
            </a:r>
            <a:r>
              <a:rPr lang="es-MX" sz="1700" b="1" dirty="0">
                <a:latin typeface="Century Gothic"/>
                <a:cs typeface="Arial"/>
              </a:rPr>
              <a:t>:</a:t>
            </a:r>
            <a:endParaRPr lang="en-US" sz="1700">
              <a:latin typeface="Century Gothic"/>
              <a:cs typeface="Arial"/>
            </a:endParaRPr>
          </a:p>
          <a:p>
            <a:pPr marL="400050" lvl="1" indent="0">
              <a:buNone/>
            </a:pPr>
            <a:r>
              <a:rPr lang="es-MX" sz="1700" dirty="0">
                <a:latin typeface="Century Gothic"/>
                <a:cs typeface="Segoe UI"/>
              </a:rPr>
              <a:t>Este subprograma consiste en calcular el subtotal de los productos que aparecen en tabla '</a:t>
            </a:r>
            <a:r>
              <a:rPr lang="es-MX" sz="1700" err="1">
                <a:latin typeface="Century Gothic"/>
                <a:cs typeface="Segoe UI"/>
              </a:rPr>
              <a:t>producto_comprobante</a:t>
            </a:r>
            <a:r>
              <a:rPr lang="es-MX" sz="1700" dirty="0">
                <a:latin typeface="Century Gothic"/>
                <a:cs typeface="Segoe UI"/>
              </a:rPr>
              <a:t>' de acuerdo a la cantidad vendida en un comprobante de pago.</a:t>
            </a:r>
          </a:p>
          <a:p>
            <a:pPr>
              <a:buClr>
                <a:srgbClr val="EF53A5"/>
              </a:buClr>
            </a:pPr>
            <a:endParaRPr lang="es-MX" sz="2400" b="1" dirty="0">
              <a:latin typeface="Bierstadt" panose="020B0004020202020204" pitchFamily="34" charset="0"/>
              <a:cs typeface="Arial"/>
            </a:endParaRPr>
          </a:p>
          <a:p>
            <a:pPr>
              <a:buClr>
                <a:srgbClr val="EF53A5"/>
              </a:buClr>
            </a:pPr>
            <a:endParaRPr lang="es-MX" sz="2400" b="1">
              <a:solidFill>
                <a:schemeClr val="bg2">
                  <a:lumMod val="20000"/>
                  <a:lumOff val="80000"/>
                </a:schemeClr>
              </a:solidFill>
              <a:latin typeface="Bierstadt" panose="020B00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83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389BD-03B9-706A-056C-FE37E03F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06" y="521228"/>
            <a:ext cx="10034403" cy="5572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s-MX" sz="1800" b="1" dirty="0">
                <a:latin typeface="Century Gothic"/>
                <a:ea typeface="+mj-lt"/>
                <a:cs typeface="Arial"/>
              </a:rPr>
              <a:t>Procedimiento para actualizar el sueldo de un vendedor de acuerdo a la ventas generadas:</a:t>
            </a:r>
            <a:endParaRPr lang="en-US" sz="1800">
              <a:latin typeface="Century Gothic"/>
              <a:ea typeface="+mj-lt"/>
              <a:cs typeface="Arial"/>
            </a:endParaRPr>
          </a:p>
          <a:p>
            <a:pPr marL="457200" lvl="1" indent="0">
              <a:buClr>
                <a:srgbClr val="EF53A5"/>
              </a:buClr>
              <a:buNone/>
            </a:pPr>
            <a:r>
              <a:rPr lang="es-MX" dirty="0">
                <a:latin typeface="Century Gothic"/>
                <a:ea typeface="+mj-lt"/>
                <a:cs typeface="Segoe UI"/>
              </a:rPr>
              <a:t>Este subprograma consiste en actualizar un vendedor de acuerdo a las ventas generadas en un rango de fechas determinado.</a:t>
            </a:r>
          </a:p>
          <a:p>
            <a:pPr>
              <a:buClr>
                <a:srgbClr val="EF53A5"/>
              </a:buClr>
              <a:buFont typeface="Wingdings" charset="2"/>
              <a:buChar char="q"/>
            </a:pPr>
            <a:r>
              <a:rPr lang="es-MX" sz="1800" b="1" dirty="0">
                <a:latin typeface="Century Gothic"/>
                <a:ea typeface="+mj-lt"/>
                <a:cs typeface="Arial"/>
              </a:rPr>
              <a:t>Procedimiento para mostrar datos de un producto y su stock:</a:t>
            </a:r>
            <a:endParaRPr lang="es-MX" sz="1800">
              <a:latin typeface="Century Gothic"/>
            </a:endParaRPr>
          </a:p>
          <a:p>
            <a:pPr marL="457200" lvl="1" indent="0">
              <a:buClr>
                <a:srgbClr val="EF53A5"/>
              </a:buClr>
              <a:buNone/>
            </a:pPr>
            <a:r>
              <a:rPr lang="es-MX" dirty="0">
                <a:latin typeface="Century Gothic"/>
                <a:ea typeface="+mj-lt"/>
                <a:cs typeface="Arial"/>
              </a:rPr>
              <a:t>El siguiente subprograma tiene la función de mostrar las versiones de un producto y sus stocks respectivos.</a:t>
            </a:r>
            <a:endParaRPr lang="es-MX">
              <a:latin typeface="Century Gothic"/>
              <a:ea typeface="+mj-lt"/>
              <a:cs typeface="+mj-lt"/>
            </a:endParaRPr>
          </a:p>
          <a:p>
            <a:pPr>
              <a:buFont typeface="Wingdings" charset="2"/>
              <a:buChar char="q"/>
            </a:pPr>
            <a:r>
              <a:rPr lang="es-MX" sz="1800" dirty="0">
                <a:ea typeface="+mj-lt"/>
                <a:cs typeface="+mj-lt"/>
              </a:rPr>
              <a:t>Procedimiento para actualizar el stock en base a los ingresos del almacén:</a:t>
            </a:r>
            <a:endParaRPr lang="es-MX" sz="1800"/>
          </a:p>
          <a:p>
            <a:pPr marL="457200" lvl="1" indent="0">
              <a:buClr>
                <a:srgbClr val="EF53A5"/>
              </a:buClr>
              <a:buNone/>
            </a:pPr>
            <a:r>
              <a:rPr lang="es-MX" dirty="0">
                <a:ea typeface="+mj-lt"/>
                <a:cs typeface="+mj-lt"/>
              </a:rPr>
              <a:t>Este procedimiento tiene como objetivo actualizar la cantidad total de productos que ingresan en un lote determinado. Se actualiza la variable ‘</a:t>
            </a:r>
            <a:r>
              <a:rPr lang="es-MX" dirty="0" err="1">
                <a:ea typeface="+mj-lt"/>
                <a:cs typeface="+mj-lt"/>
              </a:rPr>
              <a:t>cantidad_total</a:t>
            </a:r>
            <a:r>
              <a:rPr lang="es-MX" dirty="0">
                <a:ea typeface="+mj-lt"/>
                <a:cs typeface="+mj-lt"/>
              </a:rPr>
              <a:t>’.</a:t>
            </a:r>
            <a:endParaRPr lang="es-MX" dirty="0">
              <a:latin typeface="Century Gothic"/>
              <a:cs typeface="Arial"/>
            </a:endParaRPr>
          </a:p>
          <a:p>
            <a:pPr>
              <a:buFont typeface="Wingdings" charset="2"/>
              <a:buChar char="q"/>
            </a:pPr>
            <a:endParaRPr lang="es-MX" sz="1800" dirty="0">
              <a:latin typeface="Century Gothic"/>
              <a:cs typeface="Arial"/>
            </a:endParaRPr>
          </a:p>
          <a:p>
            <a:pPr>
              <a:buFont typeface="Wingdings" charset="2"/>
              <a:buChar char="q"/>
            </a:pPr>
            <a:r>
              <a:rPr lang="es-MX" sz="1800" b="1" dirty="0">
                <a:latin typeface="Century Gothic"/>
                <a:cs typeface="Arial"/>
              </a:rPr>
              <a:t>Procedimiento para leer las ventas online en un rango de fechas determinadas:</a:t>
            </a:r>
          </a:p>
          <a:p>
            <a:pPr marL="400050" lvl="1" indent="0">
              <a:buClr>
                <a:srgbClr val="EF53A5"/>
              </a:buClr>
              <a:buNone/>
            </a:pPr>
            <a:r>
              <a:rPr lang="es-MX" dirty="0">
                <a:latin typeface="Century Gothic"/>
                <a:cs typeface="Arial"/>
              </a:rPr>
              <a:t>Este procedimiento permite mostrar todos los datos de la ventas online en un rango de fechas determinado.</a:t>
            </a:r>
          </a:p>
          <a:p>
            <a:endParaRPr lang="es-MX" sz="1800" b="1" dirty="0">
              <a:latin typeface="Century Gothic"/>
              <a:cs typeface="Arial"/>
            </a:endParaRPr>
          </a:p>
          <a:p>
            <a:pPr marL="400050" lvl="1" indent="0">
              <a:buNone/>
            </a:pPr>
            <a:endParaRPr lang="es-MX" dirty="0">
              <a:latin typeface="Century Gothic"/>
              <a:cs typeface="Arial"/>
            </a:endParaRPr>
          </a:p>
          <a:p>
            <a:pPr marL="400050" lvl="1" indent="0">
              <a:buClr>
                <a:srgbClr val="B31166">
                  <a:lumMod val="60000"/>
                  <a:lumOff val="40000"/>
                </a:srgbClr>
              </a:buClr>
              <a:buNone/>
            </a:pPr>
            <a:endParaRPr lang="es-MX">
              <a:solidFill>
                <a:schemeClr val="bg2">
                  <a:lumMod val="20000"/>
                  <a:lumOff val="80000"/>
                </a:schemeClr>
              </a:solidFill>
              <a:latin typeface="Bierstadt" panose="020B0004020202020204" pitchFamily="34" charset="0"/>
              <a:cs typeface="Arial"/>
            </a:endParaRPr>
          </a:p>
          <a:p>
            <a:pPr>
              <a:buClr>
                <a:srgbClr val="EF53A5"/>
              </a:buClr>
            </a:pPr>
            <a:endParaRPr lang="es-MX" sz="2400" b="1">
              <a:solidFill>
                <a:schemeClr val="bg2">
                  <a:lumMod val="20000"/>
                  <a:lumOff val="80000"/>
                </a:schemeClr>
              </a:solidFill>
              <a:latin typeface="Bierstadt" panose="020B0004020202020204" pitchFamily="34" charset="0"/>
              <a:cs typeface="Arial"/>
            </a:endParaRPr>
          </a:p>
          <a:p>
            <a:pPr>
              <a:buClr>
                <a:srgbClr val="EF53A5"/>
              </a:buClr>
            </a:pPr>
            <a:endParaRPr lang="es-MX" sz="2400" b="1">
              <a:solidFill>
                <a:schemeClr val="bg2">
                  <a:lumMod val="20000"/>
                  <a:lumOff val="80000"/>
                </a:schemeClr>
              </a:solidFill>
              <a:latin typeface="Bierstadt" panose="020B00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62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389BD-03B9-706A-056C-FE37E03F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06" y="521228"/>
            <a:ext cx="10034403" cy="55003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lvl="1" indent="0">
              <a:buClr>
                <a:srgbClr val="B31166">
                  <a:lumMod val="60000"/>
                  <a:lumOff val="40000"/>
                </a:srgbClr>
              </a:buClr>
              <a:buNone/>
            </a:pPr>
            <a:endParaRPr lang="es-MX" sz="1900" dirty="0">
              <a:solidFill>
                <a:schemeClr val="bg2">
                  <a:lumMod val="20000"/>
                  <a:lumOff val="80000"/>
                </a:schemeClr>
              </a:solidFill>
              <a:latin typeface="Bierstadt"/>
              <a:ea typeface="+mj-lt"/>
              <a:cs typeface="Arial"/>
            </a:endParaRPr>
          </a:p>
          <a:p>
            <a:pPr>
              <a:buClr>
                <a:srgbClr val="EF53A5"/>
              </a:buClr>
            </a:pPr>
            <a:r>
              <a:rPr lang="es-MX" sz="1800" b="1" err="1">
                <a:latin typeface="Century Gothic"/>
                <a:ea typeface="+mj-lt"/>
                <a:cs typeface="Arial"/>
              </a:rPr>
              <a:t>Trigger</a:t>
            </a:r>
            <a:r>
              <a:rPr lang="es-MX" sz="1800" b="1" dirty="0">
                <a:latin typeface="Century Gothic"/>
                <a:ea typeface="+mj-lt"/>
                <a:cs typeface="Arial"/>
              </a:rPr>
              <a:t> para disminuir el stock de un producto determinado dependiendo de las ventas que se realicen:</a:t>
            </a:r>
            <a:endParaRPr lang="en-US" sz="1800">
              <a:latin typeface="Century Gothic"/>
              <a:ea typeface="+mj-lt"/>
              <a:cs typeface="Arial"/>
            </a:endParaRPr>
          </a:p>
          <a:p>
            <a:pPr marL="457200" lvl="1" indent="0">
              <a:buClr>
                <a:srgbClr val="EF53A5"/>
              </a:buClr>
              <a:buNone/>
            </a:pPr>
            <a:r>
              <a:rPr lang="es-MX" dirty="0">
                <a:latin typeface="Century Gothic"/>
                <a:ea typeface="+mj-lt"/>
                <a:cs typeface="Arial"/>
              </a:rPr>
              <a:t>Este </a:t>
            </a:r>
            <a:r>
              <a:rPr lang="es-MX" err="1">
                <a:latin typeface="Century Gothic"/>
                <a:ea typeface="+mj-lt"/>
                <a:cs typeface="Arial"/>
              </a:rPr>
              <a:t>trigger</a:t>
            </a:r>
            <a:r>
              <a:rPr lang="es-MX" dirty="0">
                <a:latin typeface="Century Gothic"/>
                <a:ea typeface="+mj-lt"/>
                <a:cs typeface="Arial"/>
              </a:rPr>
              <a:t> tiene como función disminuir el stock de un producto en una tienda respectiva de acuerdo a las ventas que se realicen de ese producto respectivo.</a:t>
            </a:r>
            <a:endParaRPr lang="es-MX">
              <a:latin typeface="Century Gothic"/>
            </a:endParaRPr>
          </a:p>
          <a:p>
            <a:pPr>
              <a:buClr>
                <a:srgbClr val="EF53A5"/>
              </a:buClr>
            </a:pPr>
            <a:r>
              <a:rPr lang="es-MX" sz="1800" b="1" dirty="0">
                <a:latin typeface="Century Gothic"/>
                <a:ea typeface="+mj-lt"/>
                <a:cs typeface="Arial"/>
              </a:rPr>
              <a:t>Procedimiento para eliminar un vendedor:</a:t>
            </a:r>
            <a:endParaRPr lang="en-US" sz="1800" b="1">
              <a:latin typeface="Century Gothic"/>
              <a:ea typeface="+mj-lt"/>
              <a:cs typeface="Arial"/>
            </a:endParaRPr>
          </a:p>
          <a:p>
            <a:pPr marL="457200" lvl="1" indent="0">
              <a:buClr>
                <a:srgbClr val="EF53A5"/>
              </a:buClr>
              <a:buNone/>
            </a:pPr>
            <a:r>
              <a:rPr lang="es-MX" dirty="0">
                <a:latin typeface="Century Gothic"/>
                <a:cs typeface="Arial"/>
              </a:rPr>
              <a:t>Este procedimiento permite eliminar todos los datos un vendedor.</a:t>
            </a:r>
          </a:p>
          <a:p>
            <a:pPr marL="457200" lvl="1" indent="0">
              <a:buNone/>
            </a:pPr>
            <a:endParaRPr lang="es-MX" sz="2000">
              <a:solidFill>
                <a:schemeClr val="bg2">
                  <a:lumMod val="20000"/>
                  <a:lumOff val="80000"/>
                </a:schemeClr>
              </a:solidFill>
              <a:latin typeface="Bierstadt"/>
              <a:cs typeface="Arial"/>
            </a:endParaRPr>
          </a:p>
          <a:p>
            <a:endParaRPr lang="es-MX" sz="2400" b="1" dirty="0">
              <a:solidFill>
                <a:schemeClr val="bg2">
                  <a:lumMod val="20000"/>
                  <a:lumOff val="80000"/>
                </a:schemeClr>
              </a:solidFill>
              <a:latin typeface="Bierstadt"/>
              <a:cs typeface="Arial"/>
            </a:endParaRPr>
          </a:p>
          <a:p>
            <a:pPr>
              <a:buClr>
                <a:srgbClr val="EF53A5"/>
              </a:buClr>
            </a:pPr>
            <a:endParaRPr lang="es-MX" sz="2400" b="1">
              <a:solidFill>
                <a:schemeClr val="bg2">
                  <a:lumMod val="20000"/>
                  <a:lumOff val="80000"/>
                </a:schemeClr>
              </a:solidFill>
              <a:latin typeface="Bierstadt" panose="020B0004020202020204" pitchFamily="34" charset="0"/>
              <a:cs typeface="Arial"/>
            </a:endParaRPr>
          </a:p>
          <a:p>
            <a:pPr>
              <a:buClr>
                <a:srgbClr val="EF53A5"/>
              </a:buClr>
            </a:pPr>
            <a:endParaRPr lang="es-MX" sz="2400" b="1">
              <a:solidFill>
                <a:schemeClr val="bg2">
                  <a:lumMod val="20000"/>
                  <a:lumOff val="80000"/>
                </a:schemeClr>
              </a:solidFill>
              <a:latin typeface="Bierstadt" panose="020B00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6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8222D-1191-5378-6F86-457C4A4F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27342"/>
            <a:ext cx="6399666" cy="1641987"/>
          </a:xfrm>
        </p:spPr>
        <p:txBody>
          <a:bodyPr>
            <a:normAutofit/>
          </a:bodyPr>
          <a:lstStyle/>
          <a:p>
            <a:r>
              <a:rPr lang="es-ES"/>
              <a:t>REPORTES DE GESTIÓN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70665-B200-B40E-7773-1D089B41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2" y="1144439"/>
            <a:ext cx="3324141" cy="38099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Primer Reporte:</a:t>
            </a:r>
          </a:p>
          <a:p>
            <a:pPr>
              <a:buClr>
                <a:srgbClr val="EF53A5"/>
              </a:buClr>
            </a:pPr>
            <a:endParaRPr lang="es-ES"/>
          </a:p>
          <a:p>
            <a:pPr>
              <a:buClr>
                <a:srgbClr val="EF53A5"/>
              </a:buClr>
            </a:pPr>
            <a:endParaRPr lang="es-ES"/>
          </a:p>
        </p:txBody>
      </p:sp>
      <p:pic>
        <p:nvPicPr>
          <p:cNvPr id="5" name="Imagen 5" descr="Gráfico&#10;&#10;Descripción generada automáticamente">
            <a:extLst>
              <a:ext uri="{FF2B5EF4-FFF2-40B4-BE49-F238E27FC236}">
                <a16:creationId xmlns:a16="http://schemas.microsoft.com/office/drawing/2014/main" id="{B04090A7-789C-B795-04F5-443687CB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96" y="1718814"/>
            <a:ext cx="7919407" cy="45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F19AFE7-2D4C-80D0-1C59-EF189D9C6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501" y="1285251"/>
            <a:ext cx="7459333" cy="4163683"/>
          </a:xfrm>
        </p:spPr>
      </p:pic>
    </p:spTree>
    <p:extLst>
      <p:ext uri="{BB962C8B-B14F-4D97-AF65-F5344CB8AC3E}">
        <p14:creationId xmlns:p14="http://schemas.microsoft.com/office/powerpoint/2010/main" val="85112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AB7E1-DF1E-A430-EA78-81FCD617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97" y="81646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Segundo Reporte: </a:t>
            </a:r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9628D740-7361-68B4-AFD3-260B4794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95" y="1584115"/>
            <a:ext cx="7919408" cy="42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5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A1DAE21-F140-C414-7D72-66B2B7B66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123" y="984764"/>
            <a:ext cx="7502464" cy="4779033"/>
          </a:xfrm>
        </p:spPr>
      </p:pic>
    </p:spTree>
    <p:extLst>
      <p:ext uri="{BB962C8B-B14F-4D97-AF65-F5344CB8AC3E}">
        <p14:creationId xmlns:p14="http://schemas.microsoft.com/office/powerpoint/2010/main" val="214628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CURSO: BASES DE DATOS PROFESOR: CESAR AGUILERA HORARIO: 0583 GRUPO: 5 </vt:lpstr>
      <vt:lpstr>Modelo relacional de la empresa:</vt:lpstr>
      <vt:lpstr>Descripción de subprogramas </vt:lpstr>
      <vt:lpstr>PowerPoint Presentation</vt:lpstr>
      <vt:lpstr>PowerPoint Presentation</vt:lpstr>
      <vt:lpstr>REPORTES DE GESTIÓN</vt:lpstr>
      <vt:lpstr>PowerPoint Presentation</vt:lpstr>
      <vt:lpstr>PowerPoint Presentation</vt:lpstr>
      <vt:lpstr>PowerPoint Presentation</vt:lpstr>
      <vt:lpstr>Links de referencia: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BASES DE DATOS PROFESOR: CESAR AGUILERA HORARIO: 0583 GRUPO: 5 </dc:title>
  <dc:creator>Katty Alarco</dc:creator>
  <cp:revision>64</cp:revision>
  <dcterms:created xsi:type="dcterms:W3CDTF">2023-05-07T03:05:53Z</dcterms:created>
  <dcterms:modified xsi:type="dcterms:W3CDTF">2023-06-27T06:11:48Z</dcterms:modified>
</cp:coreProperties>
</file>