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09b3def0e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09b3def0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09b3def0e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09b3def0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09b3def0e_0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09b3def0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0c1568f32_2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0c1568f3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0c1568f32_2_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0c1568f32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e0d24959a4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e0d24959a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0b7adf572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0b7adf5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09b3def0e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09b3def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dba5b443b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dba5b443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09b3def0e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09b3def0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09b3def0e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09b3def0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09b3def0e_0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09b3def0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Relationship Id="rId4" Type="http://schemas.openxmlformats.org/officeDocument/2006/relationships/image" Target="../media/image10.jpg"/><Relationship Id="rId5" Type="http://schemas.openxmlformats.org/officeDocument/2006/relationships/image" Target="../media/image8.png"/><Relationship Id="rId6" Type="http://schemas.openxmlformats.org/officeDocument/2006/relationships/image" Target="../media/image14.png"/><Relationship Id="rId7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Kick-Off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25"/>
            <a:ext cx="3066600" cy="9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 de matrícula online para o IFPE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5775" y="761375"/>
            <a:ext cx="5649250" cy="354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591025" y="30577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Stakeholders</a:t>
            </a:r>
            <a:endParaRPr/>
          </a:p>
        </p:txBody>
      </p:sp>
      <p:sp>
        <p:nvSpPr>
          <p:cNvPr id="144" name="Google Shape;144;p22"/>
          <p:cNvSpPr txBox="1"/>
          <p:nvPr/>
        </p:nvSpPr>
        <p:spPr>
          <a:xfrm>
            <a:off x="667050" y="1456175"/>
            <a:ext cx="64665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Product Owner (Marco Eugenio)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IFPE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Servidores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Discentes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Gestores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Equipe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2400" y="1684000"/>
            <a:ext cx="5610730" cy="27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562725" y="20057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238425" y="194325"/>
            <a:ext cx="6132900" cy="82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Termo de Abertura (TAP)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5214275" y="1393775"/>
            <a:ext cx="33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50" y="1097700"/>
            <a:ext cx="2451076" cy="3579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9775" y="1443175"/>
            <a:ext cx="3425126" cy="260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5250" y="1150294"/>
            <a:ext cx="2451075" cy="33017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24"/>
          <p:cNvCxnSpPr/>
          <p:nvPr/>
        </p:nvCxnSpPr>
        <p:spPr>
          <a:xfrm>
            <a:off x="5016500" y="4501450"/>
            <a:ext cx="536100" cy="72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180250" y="293850"/>
            <a:ext cx="3034500" cy="6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PMCanvas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5214275" y="1393775"/>
            <a:ext cx="33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7099" y="987450"/>
            <a:ext cx="5246351" cy="375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562725" y="20057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Gerenciamento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/>
        </p:nvSpPr>
        <p:spPr>
          <a:xfrm>
            <a:off x="5214275" y="1393775"/>
            <a:ext cx="33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Tudo sobre Trello - História e Notícias"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300" y="2196763"/>
            <a:ext cx="1227700" cy="1227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scord - YouTube" id="179" name="Google Shape;17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4588" y="2196775"/>
            <a:ext cx="1227699" cy="1227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Meet - Reuniões de vídeo seguras – Apps no Google Play" id="180" name="Google Shape;18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4850" y="3424475"/>
            <a:ext cx="1227700" cy="122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 txBox="1"/>
          <p:nvPr/>
        </p:nvSpPr>
        <p:spPr>
          <a:xfrm>
            <a:off x="5060525" y="1034450"/>
            <a:ext cx="36753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Nossa ferramenta principal de comunicação é o Whatsapp, por ser o meio mais fácil e simples de contatar cada membro, estaremos também utilizando o trello como canal de tasks, assim como, o github para atualizações e informações sobre o projeto. Quanto às reuniões, estaremos sempre nos encontrando </a:t>
            </a:r>
            <a:r>
              <a:rPr lang="pt-BR">
                <a:solidFill>
                  <a:schemeClr val="lt1"/>
                </a:solidFill>
              </a:rPr>
              <a:t>sincronamente</a:t>
            </a:r>
            <a:r>
              <a:rPr lang="pt-BR">
                <a:solidFill>
                  <a:schemeClr val="lt1"/>
                </a:solidFill>
              </a:rPr>
              <a:t> pelo Discord ou Meet, no mínimo duas vezes por semana, ou mais, caso surja alguma urgência, as reuniões se dividem em: uma para definir o backlog do que vai ser feito durante a semana, e outra para discutirmos os resultados obtidos.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Banheiro - Lumienergy | Ícones de mídia social, Imagens para whatsapp,  Simbolo do whatsapp" id="182" name="Google Shape;182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3675" y="269875"/>
            <a:ext cx="1871975" cy="1871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thub Icon, Transparent Github.PNG Images &amp;amp; Vector - FreeIconsPNG" id="183" name="Google Shape;183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02278" y="131792"/>
            <a:ext cx="2148150" cy="214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p27"/>
          <p:cNvCxnSpPr/>
          <p:nvPr/>
        </p:nvCxnSpPr>
        <p:spPr>
          <a:xfrm>
            <a:off x="4795625" y="378200"/>
            <a:ext cx="15300" cy="45141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89" name="Google Shape;189;p28"/>
          <p:cNvSpPr/>
          <p:nvPr/>
        </p:nvSpPr>
        <p:spPr>
          <a:xfrm>
            <a:off x="340933" y="2206304"/>
            <a:ext cx="1354800" cy="7503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8"/>
          <p:cNvSpPr txBox="1"/>
          <p:nvPr>
            <p:ph idx="4294967295" type="body"/>
          </p:nvPr>
        </p:nvSpPr>
        <p:spPr>
          <a:xfrm>
            <a:off x="340925" y="2344738"/>
            <a:ext cx="1053300" cy="47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17.06.21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91" name="Google Shape;191;p28"/>
          <p:cNvGrpSpPr/>
          <p:nvPr/>
        </p:nvGrpSpPr>
        <p:grpSpPr>
          <a:xfrm>
            <a:off x="795659" y="1613685"/>
            <a:ext cx="143944" cy="597456"/>
            <a:chOff x="777447" y="1610215"/>
            <a:chExt cx="198900" cy="593656"/>
          </a:xfrm>
        </p:grpSpPr>
        <p:cxnSp>
          <p:nvCxnSpPr>
            <p:cNvPr id="192" name="Google Shape;192;p28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3" name="Google Shape;193;p28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Google Shape;194;p28"/>
          <p:cNvSpPr txBox="1"/>
          <p:nvPr>
            <p:ph idx="4294967295" type="body"/>
          </p:nvPr>
        </p:nvSpPr>
        <p:spPr>
          <a:xfrm>
            <a:off x="549276" y="1155300"/>
            <a:ext cx="10161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/>
              <a:t>Kick-off</a:t>
            </a:r>
            <a:endParaRPr sz="1600"/>
          </a:p>
        </p:txBody>
      </p:sp>
      <p:sp>
        <p:nvSpPr>
          <p:cNvPr descr="Background pointer shape in timeline graphic" id="195" name="Google Shape;195;p28"/>
          <p:cNvSpPr/>
          <p:nvPr/>
        </p:nvSpPr>
        <p:spPr>
          <a:xfrm>
            <a:off x="1409201" y="2206304"/>
            <a:ext cx="1484700" cy="7503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8"/>
          <p:cNvSpPr txBox="1"/>
          <p:nvPr>
            <p:ph idx="4294967295" type="body"/>
          </p:nvPr>
        </p:nvSpPr>
        <p:spPr>
          <a:xfrm>
            <a:off x="1730065" y="2344538"/>
            <a:ext cx="951900" cy="47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</a:rPr>
              <a:t>22</a:t>
            </a:r>
            <a:r>
              <a:rPr lang="pt-BR" sz="1500">
                <a:solidFill>
                  <a:schemeClr val="lt1"/>
                </a:solidFill>
              </a:rPr>
              <a:t>.06.21</a:t>
            </a:r>
            <a:endParaRPr sz="1500">
              <a:solidFill>
                <a:schemeClr val="lt1"/>
              </a:solidFill>
            </a:endParaRPr>
          </a:p>
        </p:txBody>
      </p:sp>
      <p:grpSp>
        <p:nvGrpSpPr>
          <p:cNvPr id="197" name="Google Shape;197;p28"/>
          <p:cNvGrpSpPr/>
          <p:nvPr/>
        </p:nvGrpSpPr>
        <p:grpSpPr>
          <a:xfrm>
            <a:off x="2037067" y="2950932"/>
            <a:ext cx="143944" cy="597455"/>
            <a:chOff x="2223534" y="2938958"/>
            <a:chExt cx="198900" cy="593656"/>
          </a:xfrm>
        </p:grpSpPr>
        <p:cxnSp>
          <p:nvCxnSpPr>
            <p:cNvPr id="198" name="Google Shape;198;p28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9" name="Google Shape;199;p28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28"/>
          <p:cNvSpPr txBox="1"/>
          <p:nvPr>
            <p:ph idx="4294967295" type="body"/>
          </p:nvPr>
        </p:nvSpPr>
        <p:spPr>
          <a:xfrm>
            <a:off x="1488988" y="3681353"/>
            <a:ext cx="1324800" cy="5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/>
              <a:t>Modelagem dos processos</a:t>
            </a:r>
            <a:endParaRPr sz="1600"/>
          </a:p>
        </p:txBody>
      </p:sp>
      <p:sp>
        <p:nvSpPr>
          <p:cNvPr descr="Background pointer shape in timeline graphic" id="201" name="Google Shape;201;p28"/>
          <p:cNvSpPr/>
          <p:nvPr/>
        </p:nvSpPr>
        <p:spPr>
          <a:xfrm>
            <a:off x="2606867" y="2206304"/>
            <a:ext cx="1484700" cy="7503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8"/>
          <p:cNvSpPr txBox="1"/>
          <p:nvPr>
            <p:ph idx="4294967295" type="body"/>
          </p:nvPr>
        </p:nvSpPr>
        <p:spPr>
          <a:xfrm>
            <a:off x="2970850" y="2306213"/>
            <a:ext cx="951900" cy="47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</a:rPr>
              <a:t>01</a:t>
            </a:r>
            <a:r>
              <a:rPr lang="pt-BR" sz="1500">
                <a:solidFill>
                  <a:schemeClr val="lt1"/>
                </a:solidFill>
              </a:rPr>
              <a:t>.07.21</a:t>
            </a:r>
            <a:endParaRPr sz="1500">
              <a:solidFill>
                <a:schemeClr val="lt1"/>
              </a:solidFill>
            </a:endParaRPr>
          </a:p>
        </p:txBody>
      </p:sp>
      <p:grpSp>
        <p:nvGrpSpPr>
          <p:cNvPr id="203" name="Google Shape;203;p28"/>
          <p:cNvGrpSpPr/>
          <p:nvPr/>
        </p:nvGrpSpPr>
        <p:grpSpPr>
          <a:xfrm>
            <a:off x="3220253" y="1613685"/>
            <a:ext cx="143944" cy="597456"/>
            <a:chOff x="3918084" y="1610215"/>
            <a:chExt cx="198900" cy="593656"/>
          </a:xfrm>
        </p:grpSpPr>
        <p:cxnSp>
          <p:nvCxnSpPr>
            <p:cNvPr id="204" name="Google Shape;204;p2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5" name="Google Shape;205;p2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" name="Google Shape;206;p28"/>
          <p:cNvSpPr txBox="1"/>
          <p:nvPr>
            <p:ph idx="4294967295" type="body"/>
          </p:nvPr>
        </p:nvSpPr>
        <p:spPr>
          <a:xfrm>
            <a:off x="2320816" y="1177800"/>
            <a:ext cx="1942800" cy="3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/>
              <a:t>Validar com o cliente</a:t>
            </a:r>
            <a:endParaRPr sz="1600"/>
          </a:p>
        </p:txBody>
      </p:sp>
      <p:sp>
        <p:nvSpPr>
          <p:cNvPr descr="Background pointer shape in timeline graphic" id="207" name="Google Shape;207;p28"/>
          <p:cNvSpPr/>
          <p:nvPr/>
        </p:nvSpPr>
        <p:spPr>
          <a:xfrm>
            <a:off x="3804534" y="2206304"/>
            <a:ext cx="1484700" cy="7503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8"/>
          <p:cNvSpPr txBox="1"/>
          <p:nvPr>
            <p:ph idx="4294967295" type="body"/>
          </p:nvPr>
        </p:nvSpPr>
        <p:spPr>
          <a:xfrm>
            <a:off x="4126441" y="2344738"/>
            <a:ext cx="951900" cy="47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</a:rPr>
              <a:t>06</a:t>
            </a:r>
            <a:r>
              <a:rPr lang="pt-BR" sz="1500">
                <a:solidFill>
                  <a:schemeClr val="lt1"/>
                </a:solidFill>
              </a:rPr>
              <a:t>.07.21</a:t>
            </a:r>
            <a:endParaRPr sz="1500">
              <a:solidFill>
                <a:schemeClr val="lt1"/>
              </a:solidFill>
            </a:endParaRPr>
          </a:p>
        </p:txBody>
      </p:sp>
      <p:grpSp>
        <p:nvGrpSpPr>
          <p:cNvPr id="209" name="Google Shape;209;p28"/>
          <p:cNvGrpSpPr/>
          <p:nvPr/>
        </p:nvGrpSpPr>
        <p:grpSpPr>
          <a:xfrm>
            <a:off x="4416909" y="2950932"/>
            <a:ext cx="143944" cy="597455"/>
            <a:chOff x="5958946" y="2938958"/>
            <a:chExt cx="198900" cy="593656"/>
          </a:xfrm>
        </p:grpSpPr>
        <p:cxnSp>
          <p:nvCxnSpPr>
            <p:cNvPr id="210" name="Google Shape;210;p28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1" name="Google Shape;211;p28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Google Shape;212;p28"/>
          <p:cNvSpPr txBox="1"/>
          <p:nvPr>
            <p:ph idx="4294967295" type="body"/>
          </p:nvPr>
        </p:nvSpPr>
        <p:spPr>
          <a:xfrm>
            <a:off x="3790183" y="3681151"/>
            <a:ext cx="1513200" cy="6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/>
              <a:t>Ajustes / Melhorias no modelo</a:t>
            </a:r>
            <a:endParaRPr sz="1600"/>
          </a:p>
        </p:txBody>
      </p:sp>
      <p:sp>
        <p:nvSpPr>
          <p:cNvPr descr="Background pointer shape in timeline graphic" id="213" name="Google Shape;213;p28"/>
          <p:cNvSpPr/>
          <p:nvPr/>
        </p:nvSpPr>
        <p:spPr>
          <a:xfrm>
            <a:off x="5002200" y="2206304"/>
            <a:ext cx="1484700" cy="7503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8"/>
          <p:cNvSpPr txBox="1"/>
          <p:nvPr>
            <p:ph idx="4294967295" type="body"/>
          </p:nvPr>
        </p:nvSpPr>
        <p:spPr>
          <a:xfrm>
            <a:off x="5358628" y="2335038"/>
            <a:ext cx="951900" cy="47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</a:rPr>
              <a:t>08</a:t>
            </a:r>
            <a:r>
              <a:rPr lang="pt-BR" sz="1500">
                <a:solidFill>
                  <a:schemeClr val="lt1"/>
                </a:solidFill>
              </a:rPr>
              <a:t>.07.21</a:t>
            </a:r>
            <a:endParaRPr sz="1500">
              <a:solidFill>
                <a:schemeClr val="lt1"/>
              </a:solidFill>
            </a:endParaRPr>
          </a:p>
        </p:txBody>
      </p:sp>
      <p:grpSp>
        <p:nvGrpSpPr>
          <p:cNvPr id="215" name="Google Shape;215;p28"/>
          <p:cNvGrpSpPr/>
          <p:nvPr/>
        </p:nvGrpSpPr>
        <p:grpSpPr>
          <a:xfrm>
            <a:off x="5644840" y="1613685"/>
            <a:ext cx="143944" cy="597456"/>
            <a:chOff x="3918084" y="1610215"/>
            <a:chExt cx="198900" cy="593656"/>
          </a:xfrm>
        </p:grpSpPr>
        <p:cxnSp>
          <p:nvCxnSpPr>
            <p:cNvPr id="216" name="Google Shape;216;p2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7" name="Google Shape;217;p2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" name="Google Shape;218;p28"/>
          <p:cNvSpPr txBox="1"/>
          <p:nvPr>
            <p:ph idx="4294967295" type="body"/>
          </p:nvPr>
        </p:nvSpPr>
        <p:spPr>
          <a:xfrm>
            <a:off x="5125398" y="1002050"/>
            <a:ext cx="12381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/>
              <a:t>1º Status report</a:t>
            </a:r>
            <a:endParaRPr sz="1600"/>
          </a:p>
        </p:txBody>
      </p:sp>
      <p:sp>
        <p:nvSpPr>
          <p:cNvPr id="219" name="Google Shape;219;p28"/>
          <p:cNvSpPr txBox="1"/>
          <p:nvPr>
            <p:ph idx="4294967295" type="body"/>
          </p:nvPr>
        </p:nvSpPr>
        <p:spPr>
          <a:xfrm>
            <a:off x="6522834" y="2335038"/>
            <a:ext cx="951900" cy="47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08.07.21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220" name="Google Shape;220;p28"/>
          <p:cNvSpPr/>
          <p:nvPr/>
        </p:nvSpPr>
        <p:spPr>
          <a:xfrm>
            <a:off x="6199883" y="2196597"/>
            <a:ext cx="1560000" cy="7503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</p:txBody>
      </p:sp>
      <p:grpSp>
        <p:nvGrpSpPr>
          <p:cNvPr id="221" name="Google Shape;221;p28"/>
          <p:cNvGrpSpPr/>
          <p:nvPr/>
        </p:nvGrpSpPr>
        <p:grpSpPr>
          <a:xfrm rot="-10799525">
            <a:off x="6928178" y="2950915"/>
            <a:ext cx="143944" cy="597456"/>
            <a:chOff x="3918084" y="1610215"/>
            <a:chExt cx="198900" cy="593656"/>
          </a:xfrm>
        </p:grpSpPr>
        <p:cxnSp>
          <p:nvCxnSpPr>
            <p:cNvPr id="222" name="Google Shape;222;p2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3" name="Google Shape;223;p28"/>
            <p:cNvSpPr/>
            <p:nvPr/>
          </p:nvSpPr>
          <p:spPr>
            <a:xfrm rot="10800000"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4" name="Google Shape;224;p28"/>
          <p:cNvSpPr txBox="1"/>
          <p:nvPr>
            <p:ph idx="4294967295" type="body"/>
          </p:nvPr>
        </p:nvSpPr>
        <p:spPr>
          <a:xfrm>
            <a:off x="6566424" y="3608494"/>
            <a:ext cx="12381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/>
              <a:t>2</a:t>
            </a:r>
            <a:r>
              <a:rPr lang="pt-BR" sz="1600"/>
              <a:t>º Status report</a:t>
            </a:r>
            <a:endParaRPr sz="1600"/>
          </a:p>
        </p:txBody>
      </p:sp>
      <p:sp>
        <p:nvSpPr>
          <p:cNvPr id="225" name="Google Shape;225;p28"/>
          <p:cNvSpPr txBox="1"/>
          <p:nvPr>
            <p:ph idx="4294967295" type="body"/>
          </p:nvPr>
        </p:nvSpPr>
        <p:spPr>
          <a:xfrm>
            <a:off x="7833706" y="2335038"/>
            <a:ext cx="951900" cy="47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08.07.21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226" name="Google Shape;226;p28"/>
          <p:cNvSpPr/>
          <p:nvPr/>
        </p:nvSpPr>
        <p:spPr>
          <a:xfrm>
            <a:off x="7510755" y="2196597"/>
            <a:ext cx="1560000" cy="7503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27" name="Google Shape;227;p28"/>
          <p:cNvGrpSpPr/>
          <p:nvPr/>
        </p:nvGrpSpPr>
        <p:grpSpPr>
          <a:xfrm rot="475">
            <a:off x="8169725" y="1599140"/>
            <a:ext cx="143944" cy="597456"/>
            <a:chOff x="3918084" y="1610215"/>
            <a:chExt cx="198900" cy="593656"/>
          </a:xfrm>
        </p:grpSpPr>
        <p:cxnSp>
          <p:nvCxnSpPr>
            <p:cNvPr id="228" name="Google Shape;228;p2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9" name="Google Shape;229;p28"/>
            <p:cNvSpPr/>
            <p:nvPr/>
          </p:nvSpPr>
          <p:spPr>
            <a:xfrm rot="10800000"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" name="Google Shape;230;p28"/>
          <p:cNvSpPr txBox="1"/>
          <p:nvPr>
            <p:ph idx="4294967295" type="body"/>
          </p:nvPr>
        </p:nvSpPr>
        <p:spPr>
          <a:xfrm>
            <a:off x="7586175" y="1074875"/>
            <a:ext cx="13548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/>
              <a:t>Entrega final</a:t>
            </a:r>
            <a:endParaRPr sz="1600"/>
          </a:p>
        </p:txBody>
      </p:sp>
      <p:sp>
        <p:nvSpPr>
          <p:cNvPr id="231" name="Google Shape;231;p28"/>
          <p:cNvSpPr txBox="1"/>
          <p:nvPr>
            <p:ph idx="4294967295" type="body"/>
          </p:nvPr>
        </p:nvSpPr>
        <p:spPr>
          <a:xfrm>
            <a:off x="6596166" y="2306213"/>
            <a:ext cx="951900" cy="47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</a:rPr>
              <a:t>05</a:t>
            </a:r>
            <a:r>
              <a:rPr lang="pt-BR" sz="1500">
                <a:solidFill>
                  <a:schemeClr val="lt1"/>
                </a:solidFill>
              </a:rPr>
              <a:t>.08.21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232" name="Google Shape;232;p28"/>
          <p:cNvSpPr txBox="1"/>
          <p:nvPr>
            <p:ph idx="4294967295" type="body"/>
          </p:nvPr>
        </p:nvSpPr>
        <p:spPr>
          <a:xfrm>
            <a:off x="7888578" y="2306213"/>
            <a:ext cx="951900" cy="47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</a:rPr>
              <a:t>26</a:t>
            </a:r>
            <a:r>
              <a:rPr lang="pt-BR" sz="1500">
                <a:solidFill>
                  <a:schemeClr val="lt1"/>
                </a:solidFill>
              </a:rPr>
              <a:t>.08.21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Descrição dos desafios</a:t>
            </a:r>
            <a:endParaRPr/>
          </a:p>
        </p:txBody>
      </p:sp>
      <p:sp>
        <p:nvSpPr>
          <p:cNvPr id="238" name="Google Shape;238;p29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9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Fase </a:t>
            </a:r>
            <a:r>
              <a:rPr lang="pt-BR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0" name="Google Shape;240;p29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 sz="1400"/>
              <a:t>Imersão</a:t>
            </a:r>
            <a:endParaRPr b="1"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pt-BR" sz="1400"/>
              <a:t>Aprofundamento nos problemas</a:t>
            </a:r>
            <a:endParaRPr b="1" sz="1400"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b="1" lang="pt-BR" sz="1400"/>
              <a:t>Colheita de informações cruciais</a:t>
            </a:r>
            <a:endParaRPr b="1" sz="1400"/>
          </a:p>
        </p:txBody>
      </p:sp>
      <p:sp>
        <p:nvSpPr>
          <p:cNvPr id="241" name="Google Shape;241;p29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9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Fase </a:t>
            </a:r>
            <a:r>
              <a:rPr lang="pt-BR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3" name="Google Shape;243;p29"/>
          <p:cNvSpPr txBox="1"/>
          <p:nvPr>
            <p:ph idx="4294967295" type="body"/>
          </p:nvPr>
        </p:nvSpPr>
        <p:spPr>
          <a:xfrm>
            <a:off x="3343284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pt-BR" sz="1400"/>
              <a:t>Ideação</a:t>
            </a:r>
            <a:endParaRPr b="1"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pt-BR" sz="1400"/>
              <a:t>Brainstorm</a:t>
            </a:r>
            <a:endParaRPr b="1"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pt-BR" sz="1400"/>
              <a:t>Separação de ideias</a:t>
            </a:r>
            <a:endParaRPr b="1" sz="1400"/>
          </a:p>
          <a:p>
            <a:pPr indent="-317500" lvl="0" marL="457200" rtl="0" algn="l">
              <a:spcBef>
                <a:spcPts val="1000"/>
              </a:spcBef>
              <a:spcAft>
                <a:spcPts val="800"/>
              </a:spcAft>
              <a:buSzPts val="1400"/>
              <a:buChar char="●"/>
            </a:pPr>
            <a:r>
              <a:rPr b="1" lang="pt-BR" sz="1400"/>
              <a:t>Planejamento da solução</a:t>
            </a:r>
            <a:endParaRPr b="1" sz="1400"/>
          </a:p>
        </p:txBody>
      </p:sp>
      <p:sp>
        <p:nvSpPr>
          <p:cNvPr id="244" name="Google Shape;244;p29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Fase </a:t>
            </a:r>
            <a:r>
              <a:rPr lang="pt-BR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6" name="Google Shape;246;p29"/>
          <p:cNvSpPr txBox="1"/>
          <p:nvPr>
            <p:ph idx="4294967295" type="body"/>
          </p:nvPr>
        </p:nvSpPr>
        <p:spPr>
          <a:xfrm>
            <a:off x="6254225" y="2070575"/>
            <a:ext cx="2471700" cy="33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pt-BR" sz="1400"/>
              <a:t>Prototipação</a:t>
            </a:r>
            <a:endParaRPr b="1"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pt-BR" sz="1400"/>
              <a:t>Construção do projeto</a:t>
            </a:r>
            <a:endParaRPr b="1"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pt-BR" sz="1400"/>
              <a:t>Idealização de mockups</a:t>
            </a:r>
            <a:endParaRPr b="1"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pt-BR" sz="1400"/>
              <a:t>Reuniões semanais</a:t>
            </a:r>
            <a:endParaRPr b="1"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pt-BR" sz="1400"/>
              <a:t>Validação do que foi feito</a:t>
            </a:r>
            <a:endParaRPr b="1" sz="1400"/>
          </a:p>
          <a:p>
            <a:pPr indent="-317500" lvl="0" marL="457200" rtl="0" algn="l">
              <a:spcBef>
                <a:spcPts val="1000"/>
              </a:spcBef>
              <a:spcAft>
                <a:spcPts val="800"/>
              </a:spcAft>
              <a:buSzPts val="1400"/>
              <a:buChar char="●"/>
            </a:pPr>
            <a:r>
              <a:rPr b="1" lang="pt-BR" sz="1400"/>
              <a:t>Metodologias ágeis</a:t>
            </a:r>
            <a:endParaRPr b="1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701" y="1168375"/>
            <a:ext cx="6362100" cy="30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265513" y="591125"/>
            <a:ext cx="4045200" cy="79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Equipe</a:t>
            </a:r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939500" y="724200"/>
            <a:ext cx="3837000" cy="31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| Bruno Martins Santos (GP)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| Gabriel Gomes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| Giovani Albuquerque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| Adriel Filipe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| Carlos Henrique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6850" y="1427200"/>
            <a:ext cx="4909926" cy="319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265500" y="785700"/>
            <a:ext cx="4241100" cy="15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o IFPE</a:t>
            </a:r>
            <a:endParaRPr/>
          </a:p>
        </p:txBody>
      </p:sp>
      <p:sp>
        <p:nvSpPr>
          <p:cNvPr id="100" name="Google Shape;100;p15"/>
          <p:cNvSpPr txBox="1"/>
          <p:nvPr>
            <p:ph idx="2" type="body"/>
          </p:nvPr>
        </p:nvSpPr>
        <p:spPr>
          <a:xfrm>
            <a:off x="4619950" y="724200"/>
            <a:ext cx="44571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Missão: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100"/>
              <a:t>Promover a educação profissional, científica e tecnológica, em todos os seus níveis e modalidades, com base no princípio da indissociabilidade das ações de Ensino, Pesquisa e Extensão, comprometida com uma prática cidadã e inclusiva, de modo a contribuir para a formação integral do ser humano e o desenvolvimento sustentável da sociedade.</a:t>
            </a:r>
            <a:endParaRPr sz="11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Visão: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100"/>
              <a:t>Ser uma Instituição de referência nacional em formação profissional que promove educação, ciência e tecnologia de forma sustentável e sempre em benefício da sociedade.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Valores: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100"/>
              <a:t>Compromisso com a justiça social, equidade, cidadania, ética, preservação do meio ambiente, transparência e gestão democrática.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675" y="2665600"/>
            <a:ext cx="2190750" cy="136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265500" y="1151100"/>
            <a:ext cx="4241100" cy="15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Justificativa</a:t>
            </a:r>
            <a:endParaRPr/>
          </a:p>
        </p:txBody>
      </p:sp>
      <p:sp>
        <p:nvSpPr>
          <p:cNvPr id="108" name="Google Shape;108;p16"/>
          <p:cNvSpPr txBox="1"/>
          <p:nvPr>
            <p:ph idx="2" type="body"/>
          </p:nvPr>
        </p:nvSpPr>
        <p:spPr>
          <a:xfrm>
            <a:off x="4619950" y="724200"/>
            <a:ext cx="44571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Grande dependência manual;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Trabalho Humanamente desgastante;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Suscetibilidade a falhas humana;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Possíveis atrasos na validação de documentos;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❏"/>
            </a:pPr>
            <a:r>
              <a:rPr lang="pt-BR"/>
              <a:t>Suscetível a fatores externos 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114" name="Google Shape;114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500"/>
              <a:t>Nosso projeto visa melhorar e facilitar o processo de matrícula, identificando e corrigindo os problemas e gargalos enfrentados pelos servidores do instituto, assim como de seus alunos, que também sofrem com a demora em receber um parecer sobre a validação dos documentos.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</a:t>
            </a:r>
            <a:endParaRPr/>
          </a:p>
        </p:txBody>
      </p:sp>
      <p:sp>
        <p:nvSpPr>
          <p:cNvPr id="120" name="Google Shape;120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500"/>
              <a:t>Para tratar desses problemas, nosso projeto visa a implementação de um sistema de matrículas online, o qual, possui em seu escopo a questão de identificação e validação do participante, assim como, aba de envio dos documentos e uma parte reservada para tirar dúvidas com o auxílio de um chatbot. No que tange a validação, os servidores possuirão um cadastro único que será possível usar para fazer o login e a validação dos documentos de maneira mais eficiente.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</a:t>
            </a:r>
            <a:endParaRPr/>
          </a:p>
        </p:txBody>
      </p:sp>
      <p:sp>
        <p:nvSpPr>
          <p:cNvPr id="126" name="Google Shape;126;p19"/>
          <p:cNvSpPr txBox="1"/>
          <p:nvPr>
            <p:ph idx="2" type="body"/>
          </p:nvPr>
        </p:nvSpPr>
        <p:spPr>
          <a:xfrm>
            <a:off x="4939500" y="629675"/>
            <a:ext cx="3837000" cy="378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Ser capaz de atender a demanda e quantidade dos documentos recebidos.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Reutilização dos documentos.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Facilitar a entrega e validação dos documentos a curto / médio prazo.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❏"/>
            </a:pPr>
            <a:r>
              <a:rPr lang="pt-BR"/>
              <a:t>Reduzir o trabalho manual desgastante.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Impacto e Resultados</a:t>
            </a: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5214275" y="424500"/>
            <a:ext cx="3367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Esperamos que após a implementação do sistema online, observe-se uma redução significativa nos custos manual e tempo, agilizando, deste modo, a fluidez das informações tanto para os participantes, mas também, para os servidores.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Redução de custos;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Modernização dos processos;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Melhora entre a comunicação Usuário - Servidor;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Riscos</a:t>
            </a:r>
            <a:endParaRPr/>
          </a:p>
        </p:txBody>
      </p:sp>
      <p:sp>
        <p:nvSpPr>
          <p:cNvPr id="138" name="Google Shape;138;p21"/>
          <p:cNvSpPr txBox="1"/>
          <p:nvPr/>
        </p:nvSpPr>
        <p:spPr>
          <a:xfrm>
            <a:off x="5214275" y="1393775"/>
            <a:ext cx="3367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Resistência em aceitar o sistema;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Recusa das mudanças propostas;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Falta de aparato tecnológico para implementação do sistema;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Falta de verba;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