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03" r:id="rId1"/>
  </p:sldMasterIdLst>
  <p:notesMasterIdLst>
    <p:notesMasterId r:id="rId17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533EE-7D0A-5E48-BA7D-6C0AFF9EDE7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C8BFA-8C02-6B4E-991E-C2E2E6AA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2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8BFA-8C02-6B4E-991E-C2E2E6AA3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3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131F4A1-A7F7-584D-81B2-E98F1E6D52B6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D4F375C-E72B-3E4D-BC2F-B7D5916072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891F-A9D7-3640-8B38-C9AA24873DF1}" type="datetime1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891F-A9D7-3640-8B38-C9AA24873DF1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891F-A9D7-3640-8B38-C9AA24873DF1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891F-A9D7-3640-8B38-C9AA24873DF1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891F-A9D7-3640-8B38-C9AA24873DF1}" type="datetime1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891F-A9D7-3640-8B38-C9AA24873DF1}" type="datetime1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76C8-54FE-8C48-85C7-58F1844650E8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0A2D-E1CE-0E4B-8183-06C2CD6488F6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C36-4602-AC4B-A3D5-B3A14A8239BD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9F62-0D9B-C948-B737-B9F1F9346D94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EDBC-68E2-0A41-8BC4-ED589334A637}" type="datetime1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650-4CAB-B24A-9C92-956A79E4D1F6}" type="datetime1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F807-9B9E-4E41-8612-7D2B030D909D}" type="datetime1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E7B8-579A-4E4F-BAE6-94CC67B673F7}" type="datetime1">
              <a:rPr lang="en-US" smtClean="0"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421D-52C6-284B-92A2-8DC7514137AE}" type="datetime1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919F-524F-CB40-873F-7B8AB70DD11E}" type="datetime1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A20891F-A9D7-3640-8B38-C9AA24873DF1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D4F375C-E72B-3E4D-BC2F-B7D59160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0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4" r:id="rId1"/>
    <p:sldLayoutId id="2147485405" r:id="rId2"/>
    <p:sldLayoutId id="2147485406" r:id="rId3"/>
    <p:sldLayoutId id="2147485407" r:id="rId4"/>
    <p:sldLayoutId id="2147485408" r:id="rId5"/>
    <p:sldLayoutId id="2147485409" r:id="rId6"/>
    <p:sldLayoutId id="2147485410" r:id="rId7"/>
    <p:sldLayoutId id="2147485411" r:id="rId8"/>
    <p:sldLayoutId id="2147485412" r:id="rId9"/>
    <p:sldLayoutId id="2147485413" r:id="rId10"/>
    <p:sldLayoutId id="2147485414" r:id="rId11"/>
    <p:sldLayoutId id="2147485415" r:id="rId12"/>
    <p:sldLayoutId id="2147485416" r:id="rId13"/>
    <p:sldLayoutId id="2147485417" r:id="rId14"/>
    <p:sldLayoutId id="2147485418" r:id="rId15"/>
    <p:sldLayoutId id="2147485419" r:id="rId16"/>
    <p:sldLayoutId id="214748542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CA" dirty="0" smtClean="0"/>
              <a:t>Safety Cases for Software Product Lines: Terminology and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Ramy </a:t>
            </a:r>
            <a:r>
              <a:rPr lang="en-US" sz="2000" dirty="0" smtClean="0">
                <a:solidFill>
                  <a:schemeClr val="bg1"/>
                </a:solidFill>
              </a:rPr>
              <a:t>Shahin		Marsha </a:t>
            </a:r>
            <a:r>
              <a:rPr lang="en-US" sz="2000" dirty="0" err="1" smtClean="0">
                <a:solidFill>
                  <a:schemeClr val="bg1"/>
                </a:solidFill>
              </a:rPr>
              <a:t>Chechik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University of Toronto</a:t>
            </a:r>
          </a:p>
          <a:p>
            <a:fld id="{B56B2B24-6153-174D-83DF-F46A7DC1F3F2}" type="datetime4">
              <a:rPr lang="en-US" sz="2000">
                <a:solidFill>
                  <a:schemeClr val="bg1"/>
                </a:solidFill>
              </a:rPr>
              <a:t>November 16, 2017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D4F375C-E72B-3E4D-BC2F-B7D5916072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</a:t>
            </a:r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8761412" cy="452851"/>
              </a:xfrm>
            </p:spPr>
            <p:txBody>
              <a:bodyPr/>
              <a:lstStyle/>
              <a:p>
                <a:r>
                  <a:rPr lang="en-US" dirty="0" smtClean="0"/>
                  <a:t>Generated Product </a:t>
                </a:r>
                <a:r>
                  <a:rPr lang="en-US" smtClean="0"/>
                  <a:t>for </a:t>
                </a:r>
                <a:r>
                  <a:rPr lang="en-US" smtClean="0"/>
                  <a:t>(</a:t>
                </a:r>
                <a:r>
                  <a:rPr lang="en-US" dirty="0"/>
                  <a:t>Liquid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Truck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FuelWarning</a:t>
                </a:r>
                <a:r>
                  <a:rPr lang="en-US" dirty="0"/>
                  <a:t>)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8761412" cy="452851"/>
              </a:xfrm>
              <a:blipFill rotWithShape="0">
                <a:blip r:embed="rId2"/>
                <a:stretch>
                  <a:fillRect l="-139" t="-6757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52" y="3543300"/>
            <a:ext cx="9042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7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Annotative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955" y="2367419"/>
            <a:ext cx="5836934" cy="44905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Delta-Oriented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501" y="2281871"/>
            <a:ext cx="4334005" cy="45761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8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442842"/>
            <a:ext cx="10746267" cy="651088"/>
          </a:xfrm>
        </p:spPr>
        <p:txBody>
          <a:bodyPr>
            <a:normAutofit/>
          </a:bodyPr>
          <a:lstStyle/>
          <a:p>
            <a:r>
              <a:rPr lang="en-US" b="1" dirty="0"/>
              <a:t>Safety Case</a:t>
            </a:r>
            <a:r>
              <a:rPr lang="en-US" dirty="0"/>
              <a:t> a structured argument demonstrating the safety of a system with respect to a set of identified </a:t>
            </a:r>
            <a:r>
              <a:rPr lang="en-US"/>
              <a:t>hazards</a:t>
            </a:r>
            <a:r>
              <a:rPr lang="en-US" smtClean="0"/>
              <a:t>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804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331" y="3392675"/>
            <a:ext cx="5706949" cy="238760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198" y="3093931"/>
            <a:ext cx="5373133" cy="3482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Goal </a:t>
            </a:r>
            <a:r>
              <a:rPr lang="en-US" dirty="0" smtClean="0"/>
              <a:t>Structuring Notation (GSN):</a:t>
            </a:r>
          </a:p>
          <a:p>
            <a:pPr lvl="1"/>
            <a:r>
              <a:rPr lang="en-US" dirty="0" smtClean="0"/>
              <a:t>Goals: These are the safety goals (requirements) identified as a result of hazard analysis techniques.</a:t>
            </a:r>
          </a:p>
          <a:p>
            <a:pPr lvl="1"/>
            <a:r>
              <a:rPr lang="en-US" dirty="0" smtClean="0"/>
              <a:t>Solutions (Evidences): These are pieces of evidence that a risk/hazard is mitigated. Evidences can be test case results, formal verification outputs, or manual investigation reports.</a:t>
            </a:r>
          </a:p>
          <a:p>
            <a:pPr lvl="1"/>
            <a:r>
              <a:rPr lang="en-US" dirty="0" smtClean="0"/>
              <a:t>Strategies: a strategy provides the logical argument connecting safety goals to their corresponding mitigating evidences.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18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Case Example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631" y="2603500"/>
            <a:ext cx="6245550" cy="34163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9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Is the example used in this document (FLDPL) representative of the SPLs </a:t>
            </a:r>
            <a:r>
              <a:rPr lang="en-US" dirty="0" smtClean="0"/>
              <a:t>developed at </a:t>
            </a:r>
            <a:r>
              <a:rPr lang="en-US" dirty="0"/>
              <a:t>GM?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product line engineering approach used by GM engineers (</a:t>
            </a:r>
            <a:r>
              <a:rPr lang="en-US" dirty="0" smtClean="0"/>
              <a:t>annotative, generative </a:t>
            </a:r>
            <a:r>
              <a:rPr lang="en-US" dirty="0"/>
              <a:t>or delta-oriented</a:t>
            </a:r>
            <a:r>
              <a:rPr lang="en-US" dirty="0" smtClean="0"/>
              <a:t>)?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are the safety case constructs used by GM safety engineers? Is there a </a:t>
            </a:r>
            <a:r>
              <a:rPr lang="en-US" dirty="0" smtClean="0"/>
              <a:t>standard notation </a:t>
            </a:r>
            <a:r>
              <a:rPr lang="en-US" dirty="0"/>
              <a:t>(e.g., GSN) used?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is safety case variability currently managed by GM safety engineers?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are hazards, safety case goals and pieces of evidence managed across </a:t>
            </a:r>
            <a:r>
              <a:rPr lang="en-US" dirty="0" smtClean="0"/>
              <a:t>different products </a:t>
            </a:r>
            <a:r>
              <a:rPr lang="en-US" dirty="0"/>
              <a:t>in a product line by GM safety engineers?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is variability traced throughout the end-to-end Software Lifecycle at GM? </a:t>
            </a:r>
            <a:r>
              <a:rPr lang="en-US" dirty="0" smtClean="0"/>
              <a:t>In particular</a:t>
            </a:r>
            <a:r>
              <a:rPr lang="en-US" dirty="0"/>
              <a:t>, how does safety case variability map to variability in design and </a:t>
            </a:r>
            <a:r>
              <a:rPr lang="en-US" dirty="0" smtClean="0"/>
              <a:t>code artifacts</a:t>
            </a:r>
            <a:r>
              <a:rPr lang="en-US" dirty="0"/>
              <a:t>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0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</a:t>
            </a:r>
            <a:r>
              <a:rPr lang="en-US" dirty="0"/>
              <a:t>terminology </a:t>
            </a:r>
            <a:r>
              <a:rPr lang="en-US" dirty="0" smtClean="0"/>
              <a:t>of: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Product </a:t>
            </a:r>
            <a:r>
              <a:rPr lang="en-US" dirty="0" smtClean="0"/>
              <a:t>Lines </a:t>
            </a:r>
          </a:p>
          <a:p>
            <a:pPr lvl="1"/>
            <a:r>
              <a:rPr lang="en-US" dirty="0" smtClean="0"/>
              <a:t>Safety </a:t>
            </a:r>
            <a:r>
              <a:rPr lang="en-US" dirty="0"/>
              <a:t>Case concepts </a:t>
            </a:r>
          </a:p>
          <a:p>
            <a:r>
              <a:rPr lang="en-US" dirty="0" smtClean="0"/>
              <a:t>Demonstrate concepts </a:t>
            </a:r>
            <a:r>
              <a:rPr lang="en-US" dirty="0"/>
              <a:t>on a simple exemplar </a:t>
            </a:r>
          </a:p>
          <a:p>
            <a:r>
              <a:rPr lang="en-US" dirty="0" smtClean="0"/>
              <a:t>Present some relevant technical questions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Fuel Level Display Product Line (FLDPL) with 2 functionalities:</a:t>
            </a:r>
          </a:p>
          <a:p>
            <a:pPr lvl="1"/>
            <a:r>
              <a:rPr lang="en-US" dirty="0"/>
              <a:t>Displaying the fuel level of a fuel tank on the driver's dashboard</a:t>
            </a:r>
          </a:p>
          <a:p>
            <a:pPr lvl="1"/>
            <a:r>
              <a:rPr lang="en-US" dirty="0"/>
              <a:t>Triggering a warning when the fuel level goes below a certain threshold (</a:t>
            </a:r>
            <a:r>
              <a:rPr lang="en-US" dirty="0" smtClean="0"/>
              <a:t>optional feature)</a:t>
            </a:r>
          </a:p>
          <a:p>
            <a:r>
              <a:rPr lang="en-US" dirty="0" smtClean="0"/>
              <a:t>Four variants based on vehicle type and fuel type:</a:t>
            </a:r>
          </a:p>
          <a:p>
            <a:pPr lvl="1"/>
            <a:r>
              <a:rPr lang="en-US" dirty="0"/>
              <a:t>Truck with liquid fuel</a:t>
            </a:r>
          </a:p>
          <a:p>
            <a:pPr lvl="1"/>
            <a:r>
              <a:rPr lang="en-US" dirty="0"/>
              <a:t>Bus with liquid fuel</a:t>
            </a:r>
          </a:p>
          <a:p>
            <a:pPr lvl="1"/>
            <a:r>
              <a:rPr lang="en-US" dirty="0"/>
              <a:t>Truck with gas (doesn't include the fuel level warning feature)</a:t>
            </a:r>
          </a:p>
          <a:p>
            <a:pPr lvl="1"/>
            <a:r>
              <a:rPr lang="en-US" dirty="0"/>
              <a:t>Bus with gas</a:t>
            </a:r>
          </a:p>
          <a:p>
            <a:r>
              <a:rPr lang="en-US" dirty="0" smtClean="0"/>
              <a:t>Smoothing filters are used to avoid fluctuations in reporting: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Kalman</a:t>
            </a:r>
            <a:r>
              <a:rPr lang="en-US" dirty="0"/>
              <a:t> </a:t>
            </a:r>
            <a:r>
              <a:rPr lang="en-US" dirty="0" smtClean="0"/>
              <a:t>filter </a:t>
            </a:r>
            <a:r>
              <a:rPr lang="en-US" dirty="0"/>
              <a:t>is used in trucks</a:t>
            </a:r>
          </a:p>
          <a:p>
            <a:pPr lvl="1"/>
            <a:r>
              <a:rPr lang="en-US" dirty="0"/>
              <a:t>a Low-Pass </a:t>
            </a:r>
            <a:r>
              <a:rPr lang="en-US" dirty="0" smtClean="0"/>
              <a:t>filter </a:t>
            </a:r>
            <a:r>
              <a:rPr lang="en-US" dirty="0"/>
              <a:t>is used in </a:t>
            </a:r>
            <a:r>
              <a:rPr lang="en-US" dirty="0" smtClean="0"/>
              <a:t>buses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D4F375C-E72B-3E4D-BC2F-B7D5916072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1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Product Lines (SPLs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Software Product Line (SPL) </a:t>
            </a:r>
            <a:r>
              <a:rPr lang="en-US" dirty="0"/>
              <a:t>is a set of similar software products built from a </a:t>
            </a:r>
            <a:r>
              <a:rPr lang="en-US" dirty="0" smtClean="0"/>
              <a:t>common set </a:t>
            </a:r>
            <a:r>
              <a:rPr lang="en-US" dirty="0"/>
              <a:t>of artifacts (e.g., </a:t>
            </a:r>
            <a:r>
              <a:rPr lang="en-US" dirty="0" smtClean="0"/>
              <a:t>design/specification </a:t>
            </a:r>
            <a:r>
              <a:rPr lang="en-US" dirty="0"/>
              <a:t>models, code constructs, test cases, etc</a:t>
            </a:r>
            <a:r>
              <a:rPr lang="en-US" dirty="0" smtClean="0"/>
              <a:t>...).</a:t>
            </a:r>
          </a:p>
          <a:p>
            <a:r>
              <a:rPr lang="en-US" b="1" dirty="0"/>
              <a:t>Feature</a:t>
            </a:r>
            <a:r>
              <a:rPr lang="en-US" dirty="0"/>
              <a:t> is an externally visible property, aspect or quality of a software system.</a:t>
            </a:r>
          </a:p>
          <a:p>
            <a:pPr lvl="1"/>
            <a:r>
              <a:rPr lang="en-US" dirty="0"/>
              <a:t>The FLDPL list of features </a:t>
            </a:r>
            <a:r>
              <a:rPr lang="en-US" dirty="0" smtClean="0"/>
              <a:t>is: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 smtClean="0"/>
              <a:t>FuelLevel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 err="1" smtClean="0"/>
              <a:t>FuelWarning</a:t>
            </a:r>
            <a:r>
              <a:rPr lang="en-US" dirty="0" smtClean="0"/>
              <a:t> </a:t>
            </a:r>
            <a:r>
              <a:rPr lang="en-US" dirty="0"/>
              <a:t>(not present in trucks with gas)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Truck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Bus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Liquid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Gas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D4F375C-E72B-3E4D-BC2F-B7D5916072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8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Product Lines (SPLs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Feature Model </a:t>
                </a:r>
                <a:r>
                  <a:rPr lang="en-US" dirty="0" smtClean="0"/>
                  <a:t>(also knows as Variability Model) is a specification </a:t>
                </a:r>
                <a:r>
                  <a:rPr lang="en-US" dirty="0"/>
                  <a:t>of the valid </a:t>
                </a:r>
                <a:r>
                  <a:rPr lang="en-US" dirty="0" smtClean="0"/>
                  <a:t>combinations of </a:t>
                </a:r>
                <a:r>
                  <a:rPr lang="en-US" dirty="0"/>
                  <a:t>features in an SPL. This is typically expressed as </a:t>
                </a:r>
                <a:r>
                  <a:rPr lang="en-US" dirty="0" smtClean="0"/>
                  <a:t>a Boolean </a:t>
                </a:r>
                <a:r>
                  <a:rPr lang="en-US" dirty="0"/>
                  <a:t>formula </a:t>
                </a:r>
                <a:r>
                  <a:rPr lang="en-US" dirty="0" smtClean="0"/>
                  <a:t>over features.</a:t>
                </a:r>
              </a:p>
              <a:p>
                <a:pPr lvl="1"/>
                <a:r>
                  <a:rPr lang="en-US" dirty="0" smtClean="0"/>
                  <a:t>Mutual exclusion for truck and bus features: </a:t>
                </a:r>
                <a:r>
                  <a:rPr lang="de-DE" dirty="0"/>
                  <a:t>(Truck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charset="0"/>
                      </a:rPr>
                      <m:t>∨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/>
                  <a:t>Bus)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charset="0"/>
                      </a:rPr>
                      <m:t>∧</m:t>
                    </m:r>
                  </m:oMath>
                </a14:m>
                <a:r>
                  <a:rPr lang="de-DE" dirty="0" smtClean="0"/>
                  <a:t> (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charset="0"/>
                      </a:rPr>
                      <m:t>¬</m:t>
                    </m:r>
                  </m:oMath>
                </a14:m>
                <a:r>
                  <a:rPr lang="de-DE" dirty="0"/>
                  <a:t>Truck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charset="0"/>
                      </a:rPr>
                      <m:t>∨¬</m:t>
                    </m:r>
                    <m:r>
                      <a:rPr lang="en-CA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de-DE" dirty="0" smtClean="0"/>
                  <a:t>Bus)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4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Product Lines (SPLs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Feature Diagram </a:t>
            </a:r>
            <a:r>
              <a:rPr lang="en-US" dirty="0" smtClean="0"/>
              <a:t>is a hierarchical graphical representation of a Feature Model, where each non-root feature depends on its parent.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74" y="3252997"/>
            <a:ext cx="5621156" cy="30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5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Product Lines (SPLs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Presence Condition </a:t>
                </a:r>
                <a:r>
                  <a:rPr lang="en-US" dirty="0"/>
                  <a:t>(PC) is a </a:t>
                </a:r>
                <a:r>
                  <a:rPr lang="en-US" dirty="0" smtClean="0"/>
                  <a:t>Boolean </a:t>
                </a:r>
                <a:r>
                  <a:rPr lang="en-US" dirty="0"/>
                  <a:t>formula over the set of features that </a:t>
                </a:r>
                <a:r>
                  <a:rPr lang="en-US" dirty="0" smtClean="0"/>
                  <a:t>represents the </a:t>
                </a:r>
                <a:r>
                  <a:rPr lang="en-US" dirty="0"/>
                  <a:t>set of products in which an artifact exists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E.g.,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charset="0"/>
                      </a:rPr>
                      <m:t>¬</m:t>
                    </m:r>
                  </m:oMath>
                </a14:m>
                <a:r>
                  <a:rPr lang="en-US" dirty="0"/>
                  <a:t>( </a:t>
                </a:r>
                <a:r>
                  <a:rPr lang="en-US" dirty="0"/>
                  <a:t>Truck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Gas </a:t>
                </a:r>
                <a:r>
                  <a:rPr lang="en-US" dirty="0" smtClean="0"/>
                  <a:t>) is </a:t>
                </a:r>
                <a:r>
                  <a:rPr lang="en-US" dirty="0" smtClean="0"/>
                  <a:t>the </a:t>
                </a:r>
                <a:r>
                  <a:rPr lang="en-US" dirty="0"/>
                  <a:t>presence condition for the Low Fuel Level Warning </a:t>
                </a:r>
                <a:r>
                  <a:rPr lang="en-US" dirty="0" smtClean="0"/>
                  <a:t>feature</a:t>
                </a:r>
              </a:p>
              <a:p>
                <a:r>
                  <a:rPr lang="en-US" b="1" dirty="0" smtClean="0"/>
                  <a:t>Product </a:t>
                </a:r>
                <a:r>
                  <a:rPr lang="en-US" b="1" dirty="0" smtClean="0"/>
                  <a:t>Configuration </a:t>
                </a:r>
                <a:r>
                  <a:rPr lang="en-US" dirty="0"/>
                  <a:t>is a </a:t>
                </a:r>
                <a:r>
                  <a:rPr lang="en-US" dirty="0" smtClean="0"/>
                  <a:t>Boolean </a:t>
                </a:r>
                <a:r>
                  <a:rPr lang="en-US" dirty="0"/>
                  <a:t>formula over the set of features of an SPL </a:t>
                </a:r>
                <a:r>
                  <a:rPr lang="en-US" dirty="0" smtClean="0"/>
                  <a:t>that species </a:t>
                </a:r>
                <a:r>
                  <a:rPr lang="en-US" dirty="0"/>
                  <a:t>the set of features present in a product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E.g., </a:t>
                </a:r>
                <a:r>
                  <a:rPr lang="en-US" dirty="0"/>
                  <a:t>(Truck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Gas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 smtClean="0"/>
                  <a:t>FuelLevel</a:t>
                </a:r>
                <a:r>
                  <a:rPr lang="en-US" dirty="0" smtClean="0"/>
                  <a:t>) is </a:t>
                </a:r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 smtClean="0"/>
                  <a:t>configuration </a:t>
                </a:r>
                <a:r>
                  <a:rPr lang="en-US" dirty="0"/>
                  <a:t>of an FLD for a Truck using Gas as </a:t>
                </a:r>
                <a:r>
                  <a:rPr lang="en-US" dirty="0" smtClean="0"/>
                  <a:t>fuel</a:t>
                </a:r>
                <a:endParaRPr lang="en-US" dirty="0" smtClean="0"/>
              </a:p>
              <a:p>
                <a:r>
                  <a:rPr lang="en-US" b="1" dirty="0"/>
                  <a:t>150% Representation </a:t>
                </a:r>
                <a:r>
                  <a:rPr lang="en-US" dirty="0"/>
                  <a:t>is a syntactic representation with syntactic constructs </a:t>
                </a:r>
                <a:r>
                  <a:rPr lang="en-US" dirty="0" smtClean="0"/>
                  <a:t>belonging to </a:t>
                </a:r>
                <a:r>
                  <a:rPr lang="en-US" dirty="0"/>
                  <a:t>all the features of the SPL.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891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6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 Engineering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Generative SPLs</a:t>
            </a:r>
          </a:p>
          <a:p>
            <a:pPr lvl="1"/>
            <a:r>
              <a:rPr lang="en-US" dirty="0"/>
              <a:t>each feature is designed and implemented </a:t>
            </a:r>
            <a:r>
              <a:rPr lang="en-US" dirty="0" smtClean="0"/>
              <a:t>separately</a:t>
            </a:r>
            <a:endParaRPr lang="en-US" dirty="0"/>
          </a:p>
          <a:p>
            <a:pPr lvl="1"/>
            <a:r>
              <a:rPr lang="en-US" dirty="0"/>
              <a:t>given a product </a:t>
            </a:r>
            <a:r>
              <a:rPr lang="en-US" dirty="0" smtClean="0"/>
              <a:t>configuration</a:t>
            </a:r>
            <a:r>
              <a:rPr lang="en-US" dirty="0"/>
              <a:t>, a product is automatically </a:t>
            </a:r>
            <a:r>
              <a:rPr lang="en-US" dirty="0" smtClean="0"/>
              <a:t>generated</a:t>
            </a:r>
            <a:endParaRPr lang="en-US" dirty="0"/>
          </a:p>
          <a:p>
            <a:pPr lvl="1"/>
            <a:r>
              <a:rPr lang="en-US" dirty="0" smtClean="0"/>
              <a:t>E.g., Feature-Oriented</a:t>
            </a:r>
            <a:r>
              <a:rPr lang="en-US" dirty="0"/>
              <a:t> </a:t>
            </a:r>
            <a:r>
              <a:rPr lang="en-US" dirty="0" smtClean="0"/>
              <a:t>Programming, Aspect-Oriented Programming</a:t>
            </a:r>
          </a:p>
          <a:p>
            <a:r>
              <a:rPr lang="en-US" dirty="0" smtClean="0"/>
              <a:t>Annotative SPLs</a:t>
            </a:r>
          </a:p>
          <a:p>
            <a:pPr lvl="1"/>
            <a:r>
              <a:rPr lang="en-US" dirty="0"/>
              <a:t>a single set of artifacts is </a:t>
            </a:r>
            <a:r>
              <a:rPr lang="en-US" dirty="0" smtClean="0"/>
              <a:t>maintained</a:t>
            </a:r>
          </a:p>
          <a:p>
            <a:pPr lvl="1"/>
            <a:r>
              <a:rPr lang="en-US" dirty="0" smtClean="0"/>
              <a:t>feature expressions are </a:t>
            </a:r>
            <a:r>
              <a:rPr lang="en-US" dirty="0"/>
              <a:t>used to annotate </a:t>
            </a:r>
            <a:r>
              <a:rPr lang="en-US" dirty="0" smtClean="0"/>
              <a:t>different </a:t>
            </a:r>
            <a:r>
              <a:rPr lang="en-US" dirty="0"/>
              <a:t>syntactic </a:t>
            </a:r>
            <a:r>
              <a:rPr lang="en-US" dirty="0" smtClean="0"/>
              <a:t>constructs</a:t>
            </a:r>
          </a:p>
          <a:p>
            <a:pPr lvl="1"/>
            <a:r>
              <a:rPr lang="en-US" dirty="0" smtClean="0"/>
              <a:t>E.g., C Preprocessor macros</a:t>
            </a:r>
          </a:p>
          <a:p>
            <a:r>
              <a:rPr lang="en-US" dirty="0" smtClean="0"/>
              <a:t>Delta-Oriented SPLs</a:t>
            </a:r>
          </a:p>
          <a:p>
            <a:pPr lvl="1"/>
            <a:r>
              <a:rPr lang="en-US" dirty="0"/>
              <a:t>a base </a:t>
            </a:r>
            <a:r>
              <a:rPr lang="en-US" dirty="0" smtClean="0"/>
              <a:t>product is fully defined</a:t>
            </a:r>
          </a:p>
          <a:p>
            <a:pPr lvl="1"/>
            <a:r>
              <a:rPr lang="en-US" dirty="0" smtClean="0"/>
              <a:t>variants </a:t>
            </a:r>
            <a:r>
              <a:rPr lang="en-US" dirty="0"/>
              <a:t>(deltas) are </a:t>
            </a:r>
            <a:r>
              <a:rPr lang="en-US" dirty="0" smtClean="0"/>
              <a:t>defined </a:t>
            </a:r>
            <a:r>
              <a:rPr lang="en-US" dirty="0"/>
              <a:t>in terms of their </a:t>
            </a:r>
            <a:r>
              <a:rPr lang="en-US" dirty="0" smtClean="0"/>
              <a:t>differences </a:t>
            </a:r>
            <a:r>
              <a:rPr lang="en-US" dirty="0"/>
              <a:t>with respect </a:t>
            </a:r>
            <a:r>
              <a:rPr lang="en-US" dirty="0" smtClean="0"/>
              <a:t>to the </a:t>
            </a:r>
            <a:r>
              <a:rPr lang="en-US" dirty="0"/>
              <a:t>base </a:t>
            </a:r>
            <a:r>
              <a:rPr lang="en-US" dirty="0" smtClean="0"/>
              <a:t>product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DeltaJava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6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75C-E72B-3E4D-BC2F-B7D59160724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247" y="2260459"/>
            <a:ext cx="5050687" cy="459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57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905</TotalTime>
  <Words>751</Words>
  <Application>Microsoft Macintosh PowerPoint</Application>
  <PresentationFormat>Widescreen</PresentationFormat>
  <Paragraphs>93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 Math</vt:lpstr>
      <vt:lpstr>Century Gothic</vt:lpstr>
      <vt:lpstr>Wingdings 3</vt:lpstr>
      <vt:lpstr>Arial</vt:lpstr>
      <vt:lpstr>Ion Boardroom</vt:lpstr>
      <vt:lpstr>Safety Cases for Software Product Lines: Terminology and Example</vt:lpstr>
      <vt:lpstr>Goals</vt:lpstr>
      <vt:lpstr>Running Example</vt:lpstr>
      <vt:lpstr>Software Product Lines (SPLs)</vt:lpstr>
      <vt:lpstr>Software Product Lines (SPLs)</vt:lpstr>
      <vt:lpstr>Software Product Lines (SPLs)</vt:lpstr>
      <vt:lpstr>Software Product Lines (SPLs)</vt:lpstr>
      <vt:lpstr>SPL Engineering Techniques</vt:lpstr>
      <vt:lpstr>Generative Example</vt:lpstr>
      <vt:lpstr>Generative Example</vt:lpstr>
      <vt:lpstr>Annotative Example</vt:lpstr>
      <vt:lpstr>Delta-Oriented Example</vt:lpstr>
      <vt:lpstr>Safety Cases</vt:lpstr>
      <vt:lpstr>Safety Case Example </vt:lpstr>
      <vt:lpstr>Questions</vt:lpstr>
    </vt:vector>
  </TitlesOfParts>
  <Manager/>
  <Company>University of Toronto</Company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Cases for Software Product Lines: Terminology and Example</dc:title>
  <dc:subject/>
  <dc:creator>Ramy Shahin</dc:creator>
  <cp:keywords/>
  <dc:description/>
  <cp:lastModifiedBy>Ramy Shahin</cp:lastModifiedBy>
  <cp:revision>16</cp:revision>
  <dcterms:created xsi:type="dcterms:W3CDTF">2017-11-14T05:43:09Z</dcterms:created>
  <dcterms:modified xsi:type="dcterms:W3CDTF">2017-11-17T03:52:05Z</dcterms:modified>
  <cp:category/>
</cp:coreProperties>
</file>