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9" r:id="rId4"/>
    <p:sldId id="260" r:id="rId5"/>
    <p:sldId id="261" r:id="rId6"/>
    <p:sldId id="262" r:id="rId7"/>
    <p:sldId id="263" r:id="rId8"/>
    <p:sldId id="264" r:id="rId9"/>
    <p:sldId id="265" r:id="rId10"/>
    <p:sldId id="25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y Shahin" initials="RS" lastIdx="1" clrIdx="0">
    <p:extLst>
      <p:ext uri="{19B8F6BF-5375-455C-9EA6-DF929625EA0E}">
        <p15:presenceInfo xmlns:p15="http://schemas.microsoft.com/office/powerpoint/2012/main" userId="88054a4ea0c5ec0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03D7C4-7A52-42FC-8016-7FE310BAC717}" type="datetimeFigureOut">
              <a:rPr lang="en-CA" smtClean="0"/>
              <a:t>2018-03-08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44B80-E642-4A73-A7E6-33D2A982F192}" type="slidenum">
              <a:rPr lang="en-CA" smtClean="0"/>
              <a:t>‹#›</a:t>
            </a:fld>
            <a:endParaRPr lang="en-CA"/>
          </a:p>
        </p:txBody>
      </p:sp>
    </p:spTree>
    <p:extLst>
      <p:ext uri="{BB962C8B-B14F-4D97-AF65-F5344CB8AC3E}">
        <p14:creationId xmlns:p14="http://schemas.microsoft.com/office/powerpoint/2010/main" val="1596711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ICSE’13 – Sven </a:t>
            </a:r>
            <a:r>
              <a:rPr lang="en-CA" dirty="0" err="1"/>
              <a:t>Apel</a:t>
            </a:r>
            <a:r>
              <a:rPr lang="en-CA" dirty="0"/>
              <a:t> et al. – University of Passau, Germany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Product-based, Sample-based and Family-based strategies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Aspect-Oriented C – generative PL</a:t>
            </a:r>
          </a:p>
          <a:p>
            <a:endParaRPr lang="en-CA" dirty="0"/>
          </a:p>
        </p:txBody>
      </p:sp>
      <p:sp>
        <p:nvSpPr>
          <p:cNvPr id="4" name="Slide Number Placeholder 3"/>
          <p:cNvSpPr>
            <a:spLocks noGrp="1"/>
          </p:cNvSpPr>
          <p:nvPr>
            <p:ph type="sldNum" sz="quarter" idx="10"/>
          </p:nvPr>
        </p:nvSpPr>
        <p:spPr/>
        <p:txBody>
          <a:bodyPr/>
          <a:lstStyle/>
          <a:p>
            <a:fld id="{68344B80-E642-4A73-A7E6-33D2A982F192}" type="slidenum">
              <a:rPr lang="en-CA" smtClean="0"/>
              <a:t>2</a:t>
            </a:fld>
            <a:endParaRPr lang="en-CA"/>
          </a:p>
        </p:txBody>
      </p:sp>
    </p:spTree>
    <p:extLst>
      <p:ext uri="{BB962C8B-B14F-4D97-AF65-F5344CB8AC3E}">
        <p14:creationId xmlns:p14="http://schemas.microsoft.com/office/powerpoint/2010/main" val="2562872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ICSE’13 – Sven </a:t>
            </a:r>
            <a:r>
              <a:rPr lang="en-CA" dirty="0" err="1"/>
              <a:t>Apel</a:t>
            </a:r>
            <a:r>
              <a:rPr lang="en-CA" dirty="0"/>
              <a:t> et al. – University of Passau, Germany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Product-based, Sample-based and Family-based strategies</a:t>
            </a:r>
          </a:p>
          <a:p>
            <a:endParaRPr lang="en-CA" dirty="0"/>
          </a:p>
        </p:txBody>
      </p:sp>
      <p:sp>
        <p:nvSpPr>
          <p:cNvPr id="4" name="Slide Number Placeholder 3"/>
          <p:cNvSpPr>
            <a:spLocks noGrp="1"/>
          </p:cNvSpPr>
          <p:nvPr>
            <p:ph type="sldNum" sz="quarter" idx="10"/>
          </p:nvPr>
        </p:nvSpPr>
        <p:spPr/>
        <p:txBody>
          <a:bodyPr/>
          <a:lstStyle/>
          <a:p>
            <a:fld id="{68344B80-E642-4A73-A7E6-33D2A982F192}" type="slidenum">
              <a:rPr lang="en-CA" smtClean="0"/>
              <a:t>3</a:t>
            </a:fld>
            <a:endParaRPr lang="en-CA"/>
          </a:p>
        </p:txBody>
      </p:sp>
    </p:spTree>
    <p:extLst>
      <p:ext uri="{BB962C8B-B14F-4D97-AF65-F5344CB8AC3E}">
        <p14:creationId xmlns:p14="http://schemas.microsoft.com/office/powerpoint/2010/main" val="2923637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ICSE’13 – Sven </a:t>
            </a:r>
            <a:r>
              <a:rPr lang="en-CA" dirty="0" err="1"/>
              <a:t>Apel</a:t>
            </a:r>
            <a:r>
              <a:rPr lang="en-CA" dirty="0"/>
              <a:t> et al. – University of Passau, Germany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Product-based, Sample-based and Family-based strategies</a:t>
            </a:r>
          </a:p>
          <a:p>
            <a:endParaRPr lang="en-CA" dirty="0"/>
          </a:p>
        </p:txBody>
      </p:sp>
      <p:sp>
        <p:nvSpPr>
          <p:cNvPr id="4" name="Slide Number Placeholder 3"/>
          <p:cNvSpPr>
            <a:spLocks noGrp="1"/>
          </p:cNvSpPr>
          <p:nvPr>
            <p:ph type="sldNum" sz="quarter" idx="10"/>
          </p:nvPr>
        </p:nvSpPr>
        <p:spPr/>
        <p:txBody>
          <a:bodyPr/>
          <a:lstStyle/>
          <a:p>
            <a:fld id="{68344B80-E642-4A73-A7E6-33D2A982F192}" type="slidenum">
              <a:rPr lang="en-CA" smtClean="0"/>
              <a:t>4</a:t>
            </a:fld>
            <a:endParaRPr lang="en-CA"/>
          </a:p>
        </p:txBody>
      </p:sp>
    </p:spTree>
    <p:extLst>
      <p:ext uri="{BB962C8B-B14F-4D97-AF65-F5344CB8AC3E}">
        <p14:creationId xmlns:p14="http://schemas.microsoft.com/office/powerpoint/2010/main" val="901410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ICSE’13 – Sven </a:t>
            </a:r>
            <a:r>
              <a:rPr lang="en-CA" dirty="0" err="1"/>
              <a:t>Apel</a:t>
            </a:r>
            <a:r>
              <a:rPr lang="en-CA" dirty="0"/>
              <a:t> et al. – University of Passau, Germany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Product-based, Sample-based and Family-based strategies</a:t>
            </a:r>
          </a:p>
          <a:p>
            <a:endParaRPr lang="en-CA" dirty="0"/>
          </a:p>
        </p:txBody>
      </p:sp>
      <p:sp>
        <p:nvSpPr>
          <p:cNvPr id="4" name="Slide Number Placeholder 3"/>
          <p:cNvSpPr>
            <a:spLocks noGrp="1"/>
          </p:cNvSpPr>
          <p:nvPr>
            <p:ph type="sldNum" sz="quarter" idx="10"/>
          </p:nvPr>
        </p:nvSpPr>
        <p:spPr/>
        <p:txBody>
          <a:bodyPr/>
          <a:lstStyle/>
          <a:p>
            <a:fld id="{68344B80-E642-4A73-A7E6-33D2A982F192}" type="slidenum">
              <a:rPr lang="en-CA" smtClean="0"/>
              <a:t>5</a:t>
            </a:fld>
            <a:endParaRPr lang="en-CA"/>
          </a:p>
        </p:txBody>
      </p:sp>
    </p:spTree>
    <p:extLst>
      <p:ext uri="{BB962C8B-B14F-4D97-AF65-F5344CB8AC3E}">
        <p14:creationId xmlns:p14="http://schemas.microsoft.com/office/powerpoint/2010/main" val="2169500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Aspect weaving</a:t>
            </a:r>
          </a:p>
        </p:txBody>
      </p:sp>
      <p:sp>
        <p:nvSpPr>
          <p:cNvPr id="4" name="Slide Number Placeholder 3"/>
          <p:cNvSpPr>
            <a:spLocks noGrp="1"/>
          </p:cNvSpPr>
          <p:nvPr>
            <p:ph type="sldNum" sz="quarter" idx="10"/>
          </p:nvPr>
        </p:nvSpPr>
        <p:spPr/>
        <p:txBody>
          <a:bodyPr/>
          <a:lstStyle/>
          <a:p>
            <a:fld id="{68344B80-E642-4A73-A7E6-33D2A982F192}" type="slidenum">
              <a:rPr lang="en-CA" smtClean="0"/>
              <a:t>6</a:t>
            </a:fld>
            <a:endParaRPr lang="en-CA"/>
          </a:p>
        </p:txBody>
      </p:sp>
    </p:spTree>
    <p:extLst>
      <p:ext uri="{BB962C8B-B14F-4D97-AF65-F5344CB8AC3E}">
        <p14:creationId xmlns:p14="http://schemas.microsoft.com/office/powerpoint/2010/main" val="2856867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Aspect weaving</a:t>
            </a:r>
          </a:p>
          <a:p>
            <a:r>
              <a:rPr lang="en-CA" dirty="0"/>
              <a:t>Boolean variable per feature</a:t>
            </a:r>
          </a:p>
          <a:p>
            <a:r>
              <a:rPr lang="en-CA" dirty="0"/>
              <a:t>Feature model predicate</a:t>
            </a:r>
          </a:p>
          <a:p>
            <a:r>
              <a:rPr lang="en-CA" dirty="0"/>
              <a:t>Incoming dispatch function</a:t>
            </a:r>
          </a:p>
        </p:txBody>
      </p:sp>
      <p:sp>
        <p:nvSpPr>
          <p:cNvPr id="4" name="Slide Number Placeholder 3"/>
          <p:cNvSpPr>
            <a:spLocks noGrp="1"/>
          </p:cNvSpPr>
          <p:nvPr>
            <p:ph type="sldNum" sz="quarter" idx="10"/>
          </p:nvPr>
        </p:nvSpPr>
        <p:spPr/>
        <p:txBody>
          <a:bodyPr/>
          <a:lstStyle/>
          <a:p>
            <a:fld id="{68344B80-E642-4A73-A7E6-33D2A982F192}" type="slidenum">
              <a:rPr lang="en-CA" smtClean="0"/>
              <a:t>7</a:t>
            </a:fld>
            <a:endParaRPr lang="en-CA"/>
          </a:p>
        </p:txBody>
      </p:sp>
    </p:spTree>
    <p:extLst>
      <p:ext uri="{BB962C8B-B14F-4D97-AF65-F5344CB8AC3E}">
        <p14:creationId xmlns:p14="http://schemas.microsoft.com/office/powerpoint/2010/main" val="1770323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Evaluation: small systems (LOC, features, specifications and # of products)</a:t>
            </a:r>
          </a:p>
          <a:p>
            <a:r>
              <a:rPr lang="en-CA" dirty="0" err="1"/>
              <a:t>CPAChecker</a:t>
            </a:r>
            <a:r>
              <a:rPr lang="en-CA" dirty="0"/>
              <a:t> for C code, Java Pathfinder for Java</a:t>
            </a:r>
          </a:p>
          <a:p>
            <a:r>
              <a:rPr lang="en-CA" dirty="0"/>
              <a:t>Product-based is the baseline</a:t>
            </a:r>
          </a:p>
          <a:p>
            <a:r>
              <a:rPr lang="en-CA" dirty="0"/>
              <a:t>Sampling does not find all defects</a:t>
            </a:r>
          </a:p>
          <a:p>
            <a:r>
              <a:rPr lang="en-CA" dirty="0"/>
              <a:t>In some cases family-based outperform sampling</a:t>
            </a:r>
          </a:p>
        </p:txBody>
      </p:sp>
      <p:sp>
        <p:nvSpPr>
          <p:cNvPr id="4" name="Slide Number Placeholder 3"/>
          <p:cNvSpPr>
            <a:spLocks noGrp="1"/>
          </p:cNvSpPr>
          <p:nvPr>
            <p:ph type="sldNum" sz="quarter" idx="10"/>
          </p:nvPr>
        </p:nvSpPr>
        <p:spPr/>
        <p:txBody>
          <a:bodyPr/>
          <a:lstStyle/>
          <a:p>
            <a:fld id="{68344B80-E642-4A73-A7E6-33D2A982F192}" type="slidenum">
              <a:rPr lang="en-CA" smtClean="0"/>
              <a:t>8</a:t>
            </a:fld>
            <a:endParaRPr lang="en-CA"/>
          </a:p>
        </p:txBody>
      </p:sp>
    </p:spTree>
    <p:extLst>
      <p:ext uri="{BB962C8B-B14F-4D97-AF65-F5344CB8AC3E}">
        <p14:creationId xmlns:p14="http://schemas.microsoft.com/office/powerpoint/2010/main" val="2189393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Evaluation: small systems (LOC, features, specifications and # of products)</a:t>
            </a:r>
          </a:p>
          <a:p>
            <a:r>
              <a:rPr lang="en-CA" dirty="0" err="1"/>
              <a:t>CPAChecker</a:t>
            </a:r>
            <a:r>
              <a:rPr lang="en-CA" dirty="0"/>
              <a:t> for C code, Java Pathfinder for Java</a:t>
            </a:r>
          </a:p>
          <a:p>
            <a:r>
              <a:rPr lang="en-CA" dirty="0"/>
              <a:t>Product-based is the baseline</a:t>
            </a:r>
          </a:p>
          <a:p>
            <a:r>
              <a:rPr lang="en-CA" dirty="0"/>
              <a:t>Sampling does not find all defects</a:t>
            </a:r>
          </a:p>
          <a:p>
            <a:r>
              <a:rPr lang="en-CA" dirty="0"/>
              <a:t>In some cases family-based outperform sampling</a:t>
            </a:r>
          </a:p>
        </p:txBody>
      </p:sp>
      <p:sp>
        <p:nvSpPr>
          <p:cNvPr id="4" name="Slide Number Placeholder 3"/>
          <p:cNvSpPr>
            <a:spLocks noGrp="1"/>
          </p:cNvSpPr>
          <p:nvPr>
            <p:ph type="sldNum" sz="quarter" idx="10"/>
          </p:nvPr>
        </p:nvSpPr>
        <p:spPr/>
        <p:txBody>
          <a:bodyPr/>
          <a:lstStyle/>
          <a:p>
            <a:fld id="{68344B80-E642-4A73-A7E6-33D2A982F192}" type="slidenum">
              <a:rPr lang="en-CA" smtClean="0"/>
              <a:t>9</a:t>
            </a:fld>
            <a:endParaRPr lang="en-CA"/>
          </a:p>
        </p:txBody>
      </p:sp>
    </p:spTree>
    <p:extLst>
      <p:ext uri="{BB962C8B-B14F-4D97-AF65-F5344CB8AC3E}">
        <p14:creationId xmlns:p14="http://schemas.microsoft.com/office/powerpoint/2010/main" val="1889748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A71DA-5EC0-4D36-BFDE-210C260F6D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AF891FC-E8A0-47CE-91B7-90B4956C9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01DF12E-BC50-4A7B-9760-27228DE41819}"/>
              </a:ext>
            </a:extLst>
          </p:cNvPr>
          <p:cNvSpPr>
            <a:spLocks noGrp="1"/>
          </p:cNvSpPr>
          <p:nvPr>
            <p:ph type="dt" sz="half" idx="10"/>
          </p:nvPr>
        </p:nvSpPr>
        <p:spPr/>
        <p:txBody>
          <a:bodyPr/>
          <a:lstStyle/>
          <a:p>
            <a:fld id="{0D8164AF-4D6E-44F5-BD76-2201DA7E5EEB}" type="datetime1">
              <a:rPr lang="en-CA" smtClean="0"/>
              <a:t>2018-03-08</a:t>
            </a:fld>
            <a:endParaRPr lang="en-CA"/>
          </a:p>
        </p:txBody>
      </p:sp>
      <p:sp>
        <p:nvSpPr>
          <p:cNvPr id="5" name="Footer Placeholder 4">
            <a:extLst>
              <a:ext uri="{FF2B5EF4-FFF2-40B4-BE49-F238E27FC236}">
                <a16:creationId xmlns:a16="http://schemas.microsoft.com/office/drawing/2014/main" id="{6BD9433F-8B38-4102-BA1F-DCD67E2446D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85EAEB1-593F-4D4A-9517-8FA5F2040560}"/>
              </a:ext>
            </a:extLst>
          </p:cNvPr>
          <p:cNvSpPr>
            <a:spLocks noGrp="1"/>
          </p:cNvSpPr>
          <p:nvPr>
            <p:ph type="sldNum" sz="quarter" idx="12"/>
          </p:nvPr>
        </p:nvSpPr>
        <p:spPr/>
        <p:txBody>
          <a:bodyPr/>
          <a:lstStyle/>
          <a:p>
            <a:fld id="{89456DF9-7ABE-4DA3-87DA-B2AEED84E1A6}" type="slidenum">
              <a:rPr lang="en-CA" smtClean="0"/>
              <a:t>‹#›</a:t>
            </a:fld>
            <a:endParaRPr lang="en-CA"/>
          </a:p>
        </p:txBody>
      </p:sp>
    </p:spTree>
    <p:extLst>
      <p:ext uri="{BB962C8B-B14F-4D97-AF65-F5344CB8AC3E}">
        <p14:creationId xmlns:p14="http://schemas.microsoft.com/office/powerpoint/2010/main" val="866144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2B61-BE60-48CB-94F1-E7ED67E34E8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025F180-3F32-4E5F-AD0E-F1039689FE5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70416E2-CB9E-4249-A8A6-2404D2E0DF31}"/>
              </a:ext>
            </a:extLst>
          </p:cNvPr>
          <p:cNvSpPr>
            <a:spLocks noGrp="1"/>
          </p:cNvSpPr>
          <p:nvPr>
            <p:ph type="dt" sz="half" idx="10"/>
          </p:nvPr>
        </p:nvSpPr>
        <p:spPr/>
        <p:txBody>
          <a:bodyPr/>
          <a:lstStyle/>
          <a:p>
            <a:fld id="{72790011-C1A1-486D-B78E-337B9DFCB209}" type="datetime1">
              <a:rPr lang="en-CA" smtClean="0"/>
              <a:t>2018-03-08</a:t>
            </a:fld>
            <a:endParaRPr lang="en-CA"/>
          </a:p>
        </p:txBody>
      </p:sp>
      <p:sp>
        <p:nvSpPr>
          <p:cNvPr id="5" name="Footer Placeholder 4">
            <a:extLst>
              <a:ext uri="{FF2B5EF4-FFF2-40B4-BE49-F238E27FC236}">
                <a16:creationId xmlns:a16="http://schemas.microsoft.com/office/drawing/2014/main" id="{53D0C073-3E40-4DCD-8333-884ABB7B699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FA76B97-B47B-4023-8F67-0744434356DE}"/>
              </a:ext>
            </a:extLst>
          </p:cNvPr>
          <p:cNvSpPr>
            <a:spLocks noGrp="1"/>
          </p:cNvSpPr>
          <p:nvPr>
            <p:ph type="sldNum" sz="quarter" idx="12"/>
          </p:nvPr>
        </p:nvSpPr>
        <p:spPr/>
        <p:txBody>
          <a:bodyPr/>
          <a:lstStyle/>
          <a:p>
            <a:fld id="{89456DF9-7ABE-4DA3-87DA-B2AEED84E1A6}" type="slidenum">
              <a:rPr lang="en-CA" smtClean="0"/>
              <a:t>‹#›</a:t>
            </a:fld>
            <a:endParaRPr lang="en-CA"/>
          </a:p>
        </p:txBody>
      </p:sp>
    </p:spTree>
    <p:extLst>
      <p:ext uri="{BB962C8B-B14F-4D97-AF65-F5344CB8AC3E}">
        <p14:creationId xmlns:p14="http://schemas.microsoft.com/office/powerpoint/2010/main" val="2364810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6601EE-B8F0-4082-A00C-C2C95616AD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6D456D2-9197-4FE3-B4D6-640C4F8FF32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C992EA1-C110-4539-87F8-AD70EC4FC541}"/>
              </a:ext>
            </a:extLst>
          </p:cNvPr>
          <p:cNvSpPr>
            <a:spLocks noGrp="1"/>
          </p:cNvSpPr>
          <p:nvPr>
            <p:ph type="dt" sz="half" idx="10"/>
          </p:nvPr>
        </p:nvSpPr>
        <p:spPr/>
        <p:txBody>
          <a:bodyPr/>
          <a:lstStyle/>
          <a:p>
            <a:fld id="{F0BCAC19-6C06-4A84-A370-4611122BFAC8}" type="datetime1">
              <a:rPr lang="en-CA" smtClean="0"/>
              <a:t>2018-03-08</a:t>
            </a:fld>
            <a:endParaRPr lang="en-CA"/>
          </a:p>
        </p:txBody>
      </p:sp>
      <p:sp>
        <p:nvSpPr>
          <p:cNvPr id="5" name="Footer Placeholder 4">
            <a:extLst>
              <a:ext uri="{FF2B5EF4-FFF2-40B4-BE49-F238E27FC236}">
                <a16:creationId xmlns:a16="http://schemas.microsoft.com/office/drawing/2014/main" id="{D0A7670F-814C-4759-80D9-DD6AAB9B02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AFEF663-EE2B-4DF0-BDCE-C7712CE809DF}"/>
              </a:ext>
            </a:extLst>
          </p:cNvPr>
          <p:cNvSpPr>
            <a:spLocks noGrp="1"/>
          </p:cNvSpPr>
          <p:nvPr>
            <p:ph type="sldNum" sz="quarter" idx="12"/>
          </p:nvPr>
        </p:nvSpPr>
        <p:spPr/>
        <p:txBody>
          <a:bodyPr/>
          <a:lstStyle/>
          <a:p>
            <a:fld id="{89456DF9-7ABE-4DA3-87DA-B2AEED84E1A6}" type="slidenum">
              <a:rPr lang="en-CA" smtClean="0"/>
              <a:t>‹#›</a:t>
            </a:fld>
            <a:endParaRPr lang="en-CA"/>
          </a:p>
        </p:txBody>
      </p:sp>
    </p:spTree>
    <p:extLst>
      <p:ext uri="{BB962C8B-B14F-4D97-AF65-F5344CB8AC3E}">
        <p14:creationId xmlns:p14="http://schemas.microsoft.com/office/powerpoint/2010/main" val="2510038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D5468-F988-4D67-ABAC-B709D4D7FEA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B43D4A8-3663-4226-98E6-81111D920BA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23C4FA3-9F14-4E32-8CDC-4D426309EB56}"/>
              </a:ext>
            </a:extLst>
          </p:cNvPr>
          <p:cNvSpPr>
            <a:spLocks noGrp="1"/>
          </p:cNvSpPr>
          <p:nvPr>
            <p:ph type="dt" sz="half" idx="10"/>
          </p:nvPr>
        </p:nvSpPr>
        <p:spPr/>
        <p:txBody>
          <a:bodyPr/>
          <a:lstStyle/>
          <a:p>
            <a:fld id="{15242769-1B03-4902-B004-C81C3B9C524F}" type="datetime1">
              <a:rPr lang="en-CA" smtClean="0"/>
              <a:t>2018-03-08</a:t>
            </a:fld>
            <a:endParaRPr lang="en-CA"/>
          </a:p>
        </p:txBody>
      </p:sp>
      <p:sp>
        <p:nvSpPr>
          <p:cNvPr id="5" name="Footer Placeholder 4">
            <a:extLst>
              <a:ext uri="{FF2B5EF4-FFF2-40B4-BE49-F238E27FC236}">
                <a16:creationId xmlns:a16="http://schemas.microsoft.com/office/drawing/2014/main" id="{AF9AFED0-F105-479E-A619-DB0478BC7B7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27064D0-02E2-4965-AAF3-827B15909FF0}"/>
              </a:ext>
            </a:extLst>
          </p:cNvPr>
          <p:cNvSpPr>
            <a:spLocks noGrp="1"/>
          </p:cNvSpPr>
          <p:nvPr>
            <p:ph type="sldNum" sz="quarter" idx="12"/>
          </p:nvPr>
        </p:nvSpPr>
        <p:spPr/>
        <p:txBody>
          <a:bodyPr/>
          <a:lstStyle/>
          <a:p>
            <a:fld id="{89456DF9-7ABE-4DA3-87DA-B2AEED84E1A6}" type="slidenum">
              <a:rPr lang="en-CA" smtClean="0"/>
              <a:t>‹#›</a:t>
            </a:fld>
            <a:endParaRPr lang="en-CA"/>
          </a:p>
        </p:txBody>
      </p:sp>
    </p:spTree>
    <p:extLst>
      <p:ext uri="{BB962C8B-B14F-4D97-AF65-F5344CB8AC3E}">
        <p14:creationId xmlns:p14="http://schemas.microsoft.com/office/powerpoint/2010/main" val="941509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2C0D1-B4BB-40A6-B704-2BD97E5A3D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7ED8051-1EB6-428B-AC00-B61EC33205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520B2E9-4D92-45CD-9F7F-B65672B25B74}"/>
              </a:ext>
            </a:extLst>
          </p:cNvPr>
          <p:cNvSpPr>
            <a:spLocks noGrp="1"/>
          </p:cNvSpPr>
          <p:nvPr>
            <p:ph type="dt" sz="half" idx="10"/>
          </p:nvPr>
        </p:nvSpPr>
        <p:spPr/>
        <p:txBody>
          <a:bodyPr/>
          <a:lstStyle/>
          <a:p>
            <a:fld id="{872E92BD-416A-495B-995E-52562A77CC89}" type="datetime1">
              <a:rPr lang="en-CA" smtClean="0"/>
              <a:t>2018-03-08</a:t>
            </a:fld>
            <a:endParaRPr lang="en-CA"/>
          </a:p>
        </p:txBody>
      </p:sp>
      <p:sp>
        <p:nvSpPr>
          <p:cNvPr id="5" name="Footer Placeholder 4">
            <a:extLst>
              <a:ext uri="{FF2B5EF4-FFF2-40B4-BE49-F238E27FC236}">
                <a16:creationId xmlns:a16="http://schemas.microsoft.com/office/drawing/2014/main" id="{CBF5B77F-184F-4469-9CCB-7B0BFB5B014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3CE2AE2-9A62-4EBA-8DDC-53B263E098F8}"/>
              </a:ext>
            </a:extLst>
          </p:cNvPr>
          <p:cNvSpPr>
            <a:spLocks noGrp="1"/>
          </p:cNvSpPr>
          <p:nvPr>
            <p:ph type="sldNum" sz="quarter" idx="12"/>
          </p:nvPr>
        </p:nvSpPr>
        <p:spPr/>
        <p:txBody>
          <a:bodyPr/>
          <a:lstStyle/>
          <a:p>
            <a:fld id="{89456DF9-7ABE-4DA3-87DA-B2AEED84E1A6}" type="slidenum">
              <a:rPr lang="en-CA" smtClean="0"/>
              <a:t>‹#›</a:t>
            </a:fld>
            <a:endParaRPr lang="en-CA"/>
          </a:p>
        </p:txBody>
      </p:sp>
    </p:spTree>
    <p:extLst>
      <p:ext uri="{BB962C8B-B14F-4D97-AF65-F5344CB8AC3E}">
        <p14:creationId xmlns:p14="http://schemas.microsoft.com/office/powerpoint/2010/main" val="28794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3123D-1BDF-4B3B-9104-F1D2E6EF35A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715E059-1096-47BC-B5E3-7FA5F2339C5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0A3E193-31DE-4F44-801B-DB229DF2D5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439173A-8D76-4896-A8D8-89461125D458}"/>
              </a:ext>
            </a:extLst>
          </p:cNvPr>
          <p:cNvSpPr>
            <a:spLocks noGrp="1"/>
          </p:cNvSpPr>
          <p:nvPr>
            <p:ph type="dt" sz="half" idx="10"/>
          </p:nvPr>
        </p:nvSpPr>
        <p:spPr/>
        <p:txBody>
          <a:bodyPr/>
          <a:lstStyle/>
          <a:p>
            <a:fld id="{686CF6FE-2995-4B6A-B630-106EB88B23DE}" type="datetime1">
              <a:rPr lang="en-CA" smtClean="0"/>
              <a:t>2018-03-08</a:t>
            </a:fld>
            <a:endParaRPr lang="en-CA"/>
          </a:p>
        </p:txBody>
      </p:sp>
      <p:sp>
        <p:nvSpPr>
          <p:cNvPr id="6" name="Footer Placeholder 5">
            <a:extLst>
              <a:ext uri="{FF2B5EF4-FFF2-40B4-BE49-F238E27FC236}">
                <a16:creationId xmlns:a16="http://schemas.microsoft.com/office/drawing/2014/main" id="{632FFDF4-7AEA-4385-AAC1-6254C8D777B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D9B9A20-7115-442B-94B5-0991722C12BA}"/>
              </a:ext>
            </a:extLst>
          </p:cNvPr>
          <p:cNvSpPr>
            <a:spLocks noGrp="1"/>
          </p:cNvSpPr>
          <p:nvPr>
            <p:ph type="sldNum" sz="quarter" idx="12"/>
          </p:nvPr>
        </p:nvSpPr>
        <p:spPr/>
        <p:txBody>
          <a:bodyPr/>
          <a:lstStyle/>
          <a:p>
            <a:fld id="{89456DF9-7ABE-4DA3-87DA-B2AEED84E1A6}" type="slidenum">
              <a:rPr lang="en-CA" smtClean="0"/>
              <a:t>‹#›</a:t>
            </a:fld>
            <a:endParaRPr lang="en-CA"/>
          </a:p>
        </p:txBody>
      </p:sp>
    </p:spTree>
    <p:extLst>
      <p:ext uri="{BB962C8B-B14F-4D97-AF65-F5344CB8AC3E}">
        <p14:creationId xmlns:p14="http://schemas.microsoft.com/office/powerpoint/2010/main" val="1980267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6919A-5950-48B8-8589-7F8F96CCF71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2D1636E-EDEF-43CE-9FB5-A707860EA8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72833A0-0F5A-49AD-8AEE-0261F9E7AF5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15008B3-7ACC-47BA-B678-1A686CFF17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D7F33F8-2F2B-4336-BBBB-6D486CDE037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314A8D1-F0DE-42FC-8A84-F7AC0476E879}"/>
              </a:ext>
            </a:extLst>
          </p:cNvPr>
          <p:cNvSpPr>
            <a:spLocks noGrp="1"/>
          </p:cNvSpPr>
          <p:nvPr>
            <p:ph type="dt" sz="half" idx="10"/>
          </p:nvPr>
        </p:nvSpPr>
        <p:spPr/>
        <p:txBody>
          <a:bodyPr/>
          <a:lstStyle/>
          <a:p>
            <a:fld id="{43C866A1-9F23-4BF5-AC4B-6CBFEFD71256}" type="datetime1">
              <a:rPr lang="en-CA" smtClean="0"/>
              <a:t>2018-03-08</a:t>
            </a:fld>
            <a:endParaRPr lang="en-CA"/>
          </a:p>
        </p:txBody>
      </p:sp>
      <p:sp>
        <p:nvSpPr>
          <p:cNvPr id="8" name="Footer Placeholder 7">
            <a:extLst>
              <a:ext uri="{FF2B5EF4-FFF2-40B4-BE49-F238E27FC236}">
                <a16:creationId xmlns:a16="http://schemas.microsoft.com/office/drawing/2014/main" id="{0F986E62-4669-440B-866C-672740AAC2A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504A1C9-9D2C-4956-AAEC-DEED5CE533A7}"/>
              </a:ext>
            </a:extLst>
          </p:cNvPr>
          <p:cNvSpPr>
            <a:spLocks noGrp="1"/>
          </p:cNvSpPr>
          <p:nvPr>
            <p:ph type="sldNum" sz="quarter" idx="12"/>
          </p:nvPr>
        </p:nvSpPr>
        <p:spPr/>
        <p:txBody>
          <a:bodyPr/>
          <a:lstStyle/>
          <a:p>
            <a:fld id="{89456DF9-7ABE-4DA3-87DA-B2AEED84E1A6}" type="slidenum">
              <a:rPr lang="en-CA" smtClean="0"/>
              <a:t>‹#›</a:t>
            </a:fld>
            <a:endParaRPr lang="en-CA"/>
          </a:p>
        </p:txBody>
      </p:sp>
    </p:spTree>
    <p:extLst>
      <p:ext uri="{BB962C8B-B14F-4D97-AF65-F5344CB8AC3E}">
        <p14:creationId xmlns:p14="http://schemas.microsoft.com/office/powerpoint/2010/main" val="94189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868D7-F77D-4817-9772-39202E7DFC1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8C37F8D-D7EE-4B05-8764-84BAD7B38DB3}"/>
              </a:ext>
            </a:extLst>
          </p:cNvPr>
          <p:cNvSpPr>
            <a:spLocks noGrp="1"/>
          </p:cNvSpPr>
          <p:nvPr>
            <p:ph type="dt" sz="half" idx="10"/>
          </p:nvPr>
        </p:nvSpPr>
        <p:spPr/>
        <p:txBody>
          <a:bodyPr/>
          <a:lstStyle/>
          <a:p>
            <a:fld id="{FA2A8ABA-0ADC-4BE0-8DE1-D95DE0C6D8CE}" type="datetime1">
              <a:rPr lang="en-CA" smtClean="0"/>
              <a:t>2018-03-08</a:t>
            </a:fld>
            <a:endParaRPr lang="en-CA"/>
          </a:p>
        </p:txBody>
      </p:sp>
      <p:sp>
        <p:nvSpPr>
          <p:cNvPr id="4" name="Footer Placeholder 3">
            <a:extLst>
              <a:ext uri="{FF2B5EF4-FFF2-40B4-BE49-F238E27FC236}">
                <a16:creationId xmlns:a16="http://schemas.microsoft.com/office/drawing/2014/main" id="{B71E01A7-6686-48F2-8432-2A95F6C7319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F275EE2-AACE-4CB8-9E3B-7BCCF98C7C2D}"/>
              </a:ext>
            </a:extLst>
          </p:cNvPr>
          <p:cNvSpPr>
            <a:spLocks noGrp="1"/>
          </p:cNvSpPr>
          <p:nvPr>
            <p:ph type="sldNum" sz="quarter" idx="12"/>
          </p:nvPr>
        </p:nvSpPr>
        <p:spPr/>
        <p:txBody>
          <a:bodyPr/>
          <a:lstStyle/>
          <a:p>
            <a:fld id="{89456DF9-7ABE-4DA3-87DA-B2AEED84E1A6}" type="slidenum">
              <a:rPr lang="en-CA" smtClean="0"/>
              <a:t>‹#›</a:t>
            </a:fld>
            <a:endParaRPr lang="en-CA"/>
          </a:p>
        </p:txBody>
      </p:sp>
    </p:spTree>
    <p:extLst>
      <p:ext uri="{BB962C8B-B14F-4D97-AF65-F5344CB8AC3E}">
        <p14:creationId xmlns:p14="http://schemas.microsoft.com/office/powerpoint/2010/main" val="1228934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3120A-01AF-415A-9138-4752CD469998}"/>
              </a:ext>
            </a:extLst>
          </p:cNvPr>
          <p:cNvSpPr>
            <a:spLocks noGrp="1"/>
          </p:cNvSpPr>
          <p:nvPr>
            <p:ph type="dt" sz="half" idx="10"/>
          </p:nvPr>
        </p:nvSpPr>
        <p:spPr/>
        <p:txBody>
          <a:bodyPr/>
          <a:lstStyle/>
          <a:p>
            <a:fld id="{17D64B02-917B-4733-B192-3EA13C0C4867}" type="datetime1">
              <a:rPr lang="en-CA" smtClean="0"/>
              <a:t>2018-03-08</a:t>
            </a:fld>
            <a:endParaRPr lang="en-CA"/>
          </a:p>
        </p:txBody>
      </p:sp>
      <p:sp>
        <p:nvSpPr>
          <p:cNvPr id="3" name="Footer Placeholder 2">
            <a:extLst>
              <a:ext uri="{FF2B5EF4-FFF2-40B4-BE49-F238E27FC236}">
                <a16:creationId xmlns:a16="http://schemas.microsoft.com/office/drawing/2014/main" id="{73F9FFF0-5E2A-4D70-BFC8-636B2571D60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D45B6B6-F5E0-43CA-A5E6-1820AE18C7B8}"/>
              </a:ext>
            </a:extLst>
          </p:cNvPr>
          <p:cNvSpPr>
            <a:spLocks noGrp="1"/>
          </p:cNvSpPr>
          <p:nvPr>
            <p:ph type="sldNum" sz="quarter" idx="12"/>
          </p:nvPr>
        </p:nvSpPr>
        <p:spPr/>
        <p:txBody>
          <a:bodyPr/>
          <a:lstStyle/>
          <a:p>
            <a:fld id="{89456DF9-7ABE-4DA3-87DA-B2AEED84E1A6}" type="slidenum">
              <a:rPr lang="en-CA" smtClean="0"/>
              <a:t>‹#›</a:t>
            </a:fld>
            <a:endParaRPr lang="en-CA"/>
          </a:p>
        </p:txBody>
      </p:sp>
    </p:spTree>
    <p:extLst>
      <p:ext uri="{BB962C8B-B14F-4D97-AF65-F5344CB8AC3E}">
        <p14:creationId xmlns:p14="http://schemas.microsoft.com/office/powerpoint/2010/main" val="2916314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3EE3-6FE1-45EC-B56F-A6AED92FAB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2673336-CE84-4B5B-B81D-FFF48EB087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DFDE318-F89C-4877-AF63-ECA8614A3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A3D173-ECAA-4CFE-AFD4-FC0BB36F433E}"/>
              </a:ext>
            </a:extLst>
          </p:cNvPr>
          <p:cNvSpPr>
            <a:spLocks noGrp="1"/>
          </p:cNvSpPr>
          <p:nvPr>
            <p:ph type="dt" sz="half" idx="10"/>
          </p:nvPr>
        </p:nvSpPr>
        <p:spPr/>
        <p:txBody>
          <a:bodyPr/>
          <a:lstStyle/>
          <a:p>
            <a:fld id="{04695811-CF1E-4F04-8316-376A4A54930A}" type="datetime1">
              <a:rPr lang="en-CA" smtClean="0"/>
              <a:t>2018-03-08</a:t>
            </a:fld>
            <a:endParaRPr lang="en-CA"/>
          </a:p>
        </p:txBody>
      </p:sp>
      <p:sp>
        <p:nvSpPr>
          <p:cNvPr id="6" name="Footer Placeholder 5">
            <a:extLst>
              <a:ext uri="{FF2B5EF4-FFF2-40B4-BE49-F238E27FC236}">
                <a16:creationId xmlns:a16="http://schemas.microsoft.com/office/drawing/2014/main" id="{402F4DD9-FB18-4E0D-A852-160A6F71FB3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EDCAED0-FF5C-4F0B-851F-2DDB74AFDEFE}"/>
              </a:ext>
            </a:extLst>
          </p:cNvPr>
          <p:cNvSpPr>
            <a:spLocks noGrp="1"/>
          </p:cNvSpPr>
          <p:nvPr>
            <p:ph type="sldNum" sz="quarter" idx="12"/>
          </p:nvPr>
        </p:nvSpPr>
        <p:spPr/>
        <p:txBody>
          <a:bodyPr/>
          <a:lstStyle/>
          <a:p>
            <a:fld id="{89456DF9-7ABE-4DA3-87DA-B2AEED84E1A6}" type="slidenum">
              <a:rPr lang="en-CA" smtClean="0"/>
              <a:t>‹#›</a:t>
            </a:fld>
            <a:endParaRPr lang="en-CA"/>
          </a:p>
        </p:txBody>
      </p:sp>
    </p:spTree>
    <p:extLst>
      <p:ext uri="{BB962C8B-B14F-4D97-AF65-F5344CB8AC3E}">
        <p14:creationId xmlns:p14="http://schemas.microsoft.com/office/powerpoint/2010/main" val="1826001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A680D-08A6-4267-BFB5-891B264F4D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6D4327D-6BD6-4A35-8A88-5EBAC28648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A0338EF-27A7-4A6B-BD2A-303264E847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A03E030-9459-4465-92AB-45104D3FBEB6}"/>
              </a:ext>
            </a:extLst>
          </p:cNvPr>
          <p:cNvSpPr>
            <a:spLocks noGrp="1"/>
          </p:cNvSpPr>
          <p:nvPr>
            <p:ph type="dt" sz="half" idx="10"/>
          </p:nvPr>
        </p:nvSpPr>
        <p:spPr/>
        <p:txBody>
          <a:bodyPr/>
          <a:lstStyle/>
          <a:p>
            <a:fld id="{48ED49EA-9ABA-42F9-B053-4574F3B4D395}" type="datetime1">
              <a:rPr lang="en-CA" smtClean="0"/>
              <a:t>2018-03-08</a:t>
            </a:fld>
            <a:endParaRPr lang="en-CA"/>
          </a:p>
        </p:txBody>
      </p:sp>
      <p:sp>
        <p:nvSpPr>
          <p:cNvPr id="6" name="Footer Placeholder 5">
            <a:extLst>
              <a:ext uri="{FF2B5EF4-FFF2-40B4-BE49-F238E27FC236}">
                <a16:creationId xmlns:a16="http://schemas.microsoft.com/office/drawing/2014/main" id="{2967D147-C70F-498E-B299-AD32108C1AE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D76E4D5-CAD7-4B30-BFB4-2E32E446B4F2}"/>
              </a:ext>
            </a:extLst>
          </p:cNvPr>
          <p:cNvSpPr>
            <a:spLocks noGrp="1"/>
          </p:cNvSpPr>
          <p:nvPr>
            <p:ph type="sldNum" sz="quarter" idx="12"/>
          </p:nvPr>
        </p:nvSpPr>
        <p:spPr/>
        <p:txBody>
          <a:bodyPr/>
          <a:lstStyle/>
          <a:p>
            <a:fld id="{89456DF9-7ABE-4DA3-87DA-B2AEED84E1A6}" type="slidenum">
              <a:rPr lang="en-CA" smtClean="0"/>
              <a:t>‹#›</a:t>
            </a:fld>
            <a:endParaRPr lang="en-CA"/>
          </a:p>
        </p:txBody>
      </p:sp>
    </p:spTree>
    <p:extLst>
      <p:ext uri="{BB962C8B-B14F-4D97-AF65-F5344CB8AC3E}">
        <p14:creationId xmlns:p14="http://schemas.microsoft.com/office/powerpoint/2010/main" val="4245635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5996F8-2FE5-43BD-AF75-83BD8B5648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2CC6D87-D60F-4D8E-AAB0-74363A7BE8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0A792E6-688E-451D-9D48-5062C9F08F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D7F22-E276-4523-AFBF-075FECA3C2DF}" type="datetime1">
              <a:rPr lang="en-CA" smtClean="0"/>
              <a:t>2018-03-08</a:t>
            </a:fld>
            <a:endParaRPr lang="en-CA"/>
          </a:p>
        </p:txBody>
      </p:sp>
      <p:sp>
        <p:nvSpPr>
          <p:cNvPr id="5" name="Footer Placeholder 4">
            <a:extLst>
              <a:ext uri="{FF2B5EF4-FFF2-40B4-BE49-F238E27FC236}">
                <a16:creationId xmlns:a16="http://schemas.microsoft.com/office/drawing/2014/main" id="{C6258842-F20C-47FF-8873-31D7137EAE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189227E-DEED-4C25-94DA-39C3CDB9D9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456DF9-7ABE-4DA3-87DA-B2AEED84E1A6}" type="slidenum">
              <a:rPr lang="en-CA" smtClean="0"/>
              <a:t>‹#›</a:t>
            </a:fld>
            <a:endParaRPr lang="en-CA"/>
          </a:p>
        </p:txBody>
      </p:sp>
    </p:spTree>
    <p:extLst>
      <p:ext uri="{BB962C8B-B14F-4D97-AF65-F5344CB8AC3E}">
        <p14:creationId xmlns:p14="http://schemas.microsoft.com/office/powerpoint/2010/main" val="3310502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29C7B-957C-46C9-A3FB-29186B5EE119}"/>
              </a:ext>
            </a:extLst>
          </p:cNvPr>
          <p:cNvSpPr>
            <a:spLocks noGrp="1"/>
          </p:cNvSpPr>
          <p:nvPr>
            <p:ph type="ctrTitle"/>
          </p:nvPr>
        </p:nvSpPr>
        <p:spPr/>
        <p:txBody>
          <a:bodyPr/>
          <a:lstStyle/>
          <a:p>
            <a:r>
              <a:rPr lang="en-CA" dirty="0"/>
              <a:t>Software Product Line Analysis Techniques</a:t>
            </a:r>
          </a:p>
        </p:txBody>
      </p:sp>
      <p:sp>
        <p:nvSpPr>
          <p:cNvPr id="3" name="Subtitle 2">
            <a:extLst>
              <a:ext uri="{FF2B5EF4-FFF2-40B4-BE49-F238E27FC236}">
                <a16:creationId xmlns:a16="http://schemas.microsoft.com/office/drawing/2014/main" id="{C98C18EB-A92C-4CCD-B142-060C30C076C3}"/>
              </a:ext>
            </a:extLst>
          </p:cNvPr>
          <p:cNvSpPr>
            <a:spLocks noGrp="1"/>
          </p:cNvSpPr>
          <p:nvPr>
            <p:ph type="subTitle" idx="1"/>
          </p:nvPr>
        </p:nvSpPr>
        <p:spPr/>
        <p:txBody>
          <a:bodyPr/>
          <a:lstStyle/>
          <a:p>
            <a:r>
              <a:rPr lang="en-CA" dirty="0"/>
              <a:t>Ramy Shahin</a:t>
            </a:r>
          </a:p>
          <a:p>
            <a:r>
              <a:rPr lang="en-CA" dirty="0"/>
              <a:t>March 19</a:t>
            </a:r>
            <a:r>
              <a:rPr lang="en-CA" baseline="30000" dirty="0"/>
              <a:t>th</a:t>
            </a:r>
            <a:r>
              <a:rPr lang="en-CA" dirty="0"/>
              <a:t> 2018</a:t>
            </a:r>
          </a:p>
        </p:txBody>
      </p:sp>
      <p:sp>
        <p:nvSpPr>
          <p:cNvPr id="4" name="Slide Number Placeholder 3">
            <a:extLst>
              <a:ext uri="{FF2B5EF4-FFF2-40B4-BE49-F238E27FC236}">
                <a16:creationId xmlns:a16="http://schemas.microsoft.com/office/drawing/2014/main" id="{27B5141D-14D9-4A83-B6C7-6F0C38D920A2}"/>
              </a:ext>
            </a:extLst>
          </p:cNvPr>
          <p:cNvSpPr>
            <a:spLocks noGrp="1"/>
          </p:cNvSpPr>
          <p:nvPr>
            <p:ph type="sldNum" sz="quarter" idx="12"/>
          </p:nvPr>
        </p:nvSpPr>
        <p:spPr/>
        <p:txBody>
          <a:bodyPr/>
          <a:lstStyle/>
          <a:p>
            <a:fld id="{89456DF9-7ABE-4DA3-87DA-B2AEED84E1A6}" type="slidenum">
              <a:rPr lang="en-CA" smtClean="0"/>
              <a:t>1</a:t>
            </a:fld>
            <a:endParaRPr lang="en-CA"/>
          </a:p>
        </p:txBody>
      </p:sp>
    </p:spTree>
    <p:extLst>
      <p:ext uri="{BB962C8B-B14F-4D97-AF65-F5344CB8AC3E}">
        <p14:creationId xmlns:p14="http://schemas.microsoft.com/office/powerpoint/2010/main" val="2406491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B07B-B15E-40A4-BB85-9A4FADE5BC36}"/>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79B4D4DC-69D3-4645-A577-1F73D4010B19}"/>
              </a:ext>
            </a:extLst>
          </p:cNvPr>
          <p:cNvSpPr>
            <a:spLocks noGrp="1"/>
          </p:cNvSpPr>
          <p:nvPr>
            <p:ph idx="1"/>
          </p:nvPr>
        </p:nvSpPr>
        <p:spPr/>
        <p:txBody>
          <a:bodyPr>
            <a:noAutofit/>
          </a:bodyPr>
          <a:lstStyle/>
          <a:p>
            <a:pPr marL="0" indent="0">
              <a:buNone/>
            </a:pPr>
            <a:r>
              <a:rPr lang="de-DE" sz="1600" dirty="0"/>
              <a:t>[1] S. Apel, A. v. Rhein, P. Wendler, A. Gröÿlinger, and D. Beyer. Strategies for Product-Line </a:t>
            </a:r>
            <a:r>
              <a:rPr lang="en-CA" sz="1600" dirty="0"/>
              <a:t>Verification: Case Studies and Experiments. In Proceedings of the 2013 International Conference on Software Engineering, ICSE '13, pages 482491, Piscataway, NJ, USA, 2013. IEEE Press.</a:t>
            </a:r>
          </a:p>
          <a:p>
            <a:pPr marL="0" indent="0">
              <a:buNone/>
            </a:pPr>
            <a:r>
              <a:rPr lang="en-CA" sz="1600" dirty="0"/>
              <a:t>[2] J. Liebig, A. von Rhein, C. </a:t>
            </a:r>
            <a:r>
              <a:rPr lang="en-CA" sz="1600" dirty="0" err="1"/>
              <a:t>Kästner</a:t>
            </a:r>
            <a:r>
              <a:rPr lang="en-CA" sz="1600" dirty="0"/>
              <a:t>, S. </a:t>
            </a:r>
            <a:r>
              <a:rPr lang="en-CA" sz="1600" dirty="0" err="1"/>
              <a:t>Apel</a:t>
            </a:r>
            <a:r>
              <a:rPr lang="en-CA" sz="1600" dirty="0"/>
              <a:t>, J. </a:t>
            </a:r>
            <a:r>
              <a:rPr lang="en-CA" sz="1600" dirty="0" err="1"/>
              <a:t>Dörre</a:t>
            </a:r>
            <a:r>
              <a:rPr lang="en-CA" sz="1600" dirty="0"/>
              <a:t>, and C. </a:t>
            </a:r>
            <a:r>
              <a:rPr lang="en-CA" sz="1600" dirty="0" err="1"/>
              <a:t>Lengauer</a:t>
            </a:r>
            <a:r>
              <a:rPr lang="en-CA" sz="1600" dirty="0"/>
              <a:t>. Scalable Analysis of Variable Software. In Proceedings of the 2013 9th Joint Meeting on Foundations of Software Engineering, ESEC/FSE 2013, pages 8191, New York, NY, USA, 2013. ACM.</a:t>
            </a:r>
          </a:p>
          <a:p>
            <a:pPr marL="0" indent="0">
              <a:buNone/>
            </a:pPr>
            <a:r>
              <a:rPr lang="en-CA" sz="1600" dirty="0"/>
              <a:t>[3] J. </a:t>
            </a:r>
            <a:r>
              <a:rPr lang="en-CA" sz="1600" dirty="0" err="1"/>
              <a:t>Midtgaard</a:t>
            </a:r>
            <a:r>
              <a:rPr lang="en-CA" sz="1600" dirty="0"/>
              <a:t>, A. S. </a:t>
            </a:r>
            <a:r>
              <a:rPr lang="en-CA" sz="1600" dirty="0" err="1"/>
              <a:t>Dimovski</a:t>
            </a:r>
            <a:r>
              <a:rPr lang="en-CA" sz="1600" dirty="0"/>
              <a:t>, C. </a:t>
            </a:r>
            <a:r>
              <a:rPr lang="en-CA" sz="1600" dirty="0" err="1"/>
              <a:t>Brabrand</a:t>
            </a:r>
            <a:r>
              <a:rPr lang="en-CA" sz="1600" dirty="0"/>
              <a:t>, and A. </a:t>
            </a:r>
            <a:r>
              <a:rPr lang="en-CA" sz="1600" dirty="0" err="1"/>
              <a:t>W¡sowski</a:t>
            </a:r>
            <a:r>
              <a:rPr lang="en-CA" sz="1600" dirty="0"/>
              <a:t>. Systematic derivation of correct variability-aware program analyses. Sci. </a:t>
            </a:r>
            <a:r>
              <a:rPr lang="en-CA" sz="1600" dirty="0" err="1"/>
              <a:t>Comput</a:t>
            </a:r>
            <a:r>
              <a:rPr lang="en-CA" sz="1600" dirty="0"/>
              <a:t>. Program., 105(C):145170, July 2015.</a:t>
            </a:r>
          </a:p>
          <a:p>
            <a:pPr marL="0" indent="0">
              <a:buNone/>
            </a:pPr>
            <a:r>
              <a:rPr lang="en-CA" sz="1600" dirty="0"/>
              <a:t>[4] C. </a:t>
            </a:r>
            <a:r>
              <a:rPr lang="en-CA" sz="1600" dirty="0" err="1"/>
              <a:t>Kästner</a:t>
            </a:r>
            <a:r>
              <a:rPr lang="en-CA" sz="1600" dirty="0"/>
              <a:t>, S. </a:t>
            </a:r>
            <a:r>
              <a:rPr lang="en-CA" sz="1600" dirty="0" err="1"/>
              <a:t>Apel</a:t>
            </a:r>
            <a:r>
              <a:rPr lang="en-CA" sz="1600" dirty="0"/>
              <a:t>, T. </a:t>
            </a:r>
            <a:r>
              <a:rPr lang="en-CA" sz="1600" dirty="0" err="1"/>
              <a:t>Thüm</a:t>
            </a:r>
            <a:r>
              <a:rPr lang="en-CA" sz="1600" dirty="0"/>
              <a:t>, and G. </a:t>
            </a:r>
            <a:r>
              <a:rPr lang="en-CA" sz="1600" dirty="0" err="1"/>
              <a:t>Saake</a:t>
            </a:r>
            <a:r>
              <a:rPr lang="en-CA" sz="1600" dirty="0"/>
              <a:t>. Type Checking Annotation-Based Product Lines. ACM Trans. </a:t>
            </a:r>
            <a:r>
              <a:rPr lang="en-CA" sz="1600" dirty="0" err="1"/>
              <a:t>Softw</a:t>
            </a:r>
            <a:r>
              <a:rPr lang="en-CA" sz="1600" dirty="0"/>
              <a:t>. Eng. </a:t>
            </a:r>
            <a:r>
              <a:rPr lang="en-CA" sz="1600" dirty="0" err="1"/>
              <a:t>Methodol</a:t>
            </a:r>
            <a:r>
              <a:rPr lang="en-CA" sz="1600" dirty="0"/>
              <a:t>., 21(3):14:114:39, July 2012.</a:t>
            </a:r>
          </a:p>
          <a:p>
            <a:pPr marL="0" indent="0">
              <a:buNone/>
            </a:pPr>
            <a:r>
              <a:rPr lang="en-CA" sz="1600" dirty="0"/>
              <a:t>[5] P. </a:t>
            </a:r>
            <a:r>
              <a:rPr lang="en-CA" sz="1600" dirty="0" err="1"/>
              <a:t>Gazzillo</a:t>
            </a:r>
            <a:r>
              <a:rPr lang="en-CA" sz="1600" dirty="0"/>
              <a:t> and R. Grimm. </a:t>
            </a:r>
            <a:r>
              <a:rPr lang="en-CA" sz="1600" dirty="0" err="1"/>
              <a:t>SuperC</a:t>
            </a:r>
            <a:r>
              <a:rPr lang="en-CA" sz="1600" dirty="0"/>
              <a:t>: Parsing All of C by Taming the Preprocessor. In Proceedings of the 33rd ACM SIGPLAN Conference on Programming Language Design and Implementation, PLDI '12, pages 323334, New York, NY, USA, 2012. ACM.</a:t>
            </a:r>
          </a:p>
          <a:p>
            <a:pPr marL="0" indent="0">
              <a:buNone/>
            </a:pPr>
            <a:r>
              <a:rPr lang="en-CA" sz="1600" dirty="0"/>
              <a:t>[6] E. </a:t>
            </a:r>
            <a:r>
              <a:rPr lang="en-CA" sz="1600" dirty="0" err="1"/>
              <a:t>Bodden</a:t>
            </a:r>
            <a:r>
              <a:rPr lang="en-CA" sz="1600" dirty="0"/>
              <a:t>, T. </a:t>
            </a:r>
            <a:r>
              <a:rPr lang="en-CA" sz="1600" dirty="0" err="1"/>
              <a:t>Tolêdo</a:t>
            </a:r>
            <a:r>
              <a:rPr lang="en-CA" sz="1600" dirty="0"/>
              <a:t>, M. Ribeiro, C. </a:t>
            </a:r>
            <a:r>
              <a:rPr lang="en-CA" sz="1600" dirty="0" err="1"/>
              <a:t>Brabrand</a:t>
            </a:r>
            <a:r>
              <a:rPr lang="en-CA" sz="1600" dirty="0"/>
              <a:t>, P. </a:t>
            </a:r>
            <a:r>
              <a:rPr lang="en-CA" sz="1600" dirty="0" err="1"/>
              <a:t>Borba</a:t>
            </a:r>
            <a:r>
              <a:rPr lang="en-CA" sz="1600" dirty="0"/>
              <a:t>, and M. </a:t>
            </a:r>
            <a:r>
              <a:rPr lang="en-CA" sz="1600" dirty="0" err="1"/>
              <a:t>Mezini</a:t>
            </a:r>
            <a:r>
              <a:rPr lang="en-CA" sz="1600" dirty="0"/>
              <a:t>. SPLLIFT: Statically Analyzing Software Product Lines in Minutes Instead of Years. In Proceedings of the 34th ACM SIGPLAN Conference on Programming Language Design and Implementation, PLDI '13, pages 355364, New York, NY, USA, 2013. ACM.</a:t>
            </a:r>
          </a:p>
          <a:p>
            <a:pPr marL="0" indent="0">
              <a:buNone/>
            </a:pPr>
            <a:r>
              <a:rPr lang="en-CA" sz="1600" dirty="0"/>
              <a:t>[7] A. Classen, M. Cordy, P.-Y. </a:t>
            </a:r>
            <a:r>
              <a:rPr lang="en-CA" sz="1600" dirty="0" err="1"/>
              <a:t>Schobbens</a:t>
            </a:r>
            <a:r>
              <a:rPr lang="en-CA" sz="1600" dirty="0"/>
              <a:t>, P. Heymans, A. </a:t>
            </a:r>
            <a:r>
              <a:rPr lang="en-CA" sz="1600" dirty="0" err="1"/>
              <a:t>Legay</a:t>
            </a:r>
            <a:r>
              <a:rPr lang="en-CA" sz="1600" dirty="0"/>
              <a:t>, and J.-F. </a:t>
            </a:r>
            <a:r>
              <a:rPr lang="en-CA" sz="1600" dirty="0" err="1"/>
              <a:t>Raskin</a:t>
            </a:r>
            <a:r>
              <a:rPr lang="en-CA" sz="1600" dirty="0"/>
              <a:t>. Featured Transition Systems: Foundations for Verifying Variability-Intensive Systems and Their Application to LTL Model Checking. IEEE Trans. </a:t>
            </a:r>
            <a:r>
              <a:rPr lang="en-CA" sz="1600" dirty="0" err="1"/>
              <a:t>Softw</a:t>
            </a:r>
            <a:r>
              <a:rPr lang="en-CA" sz="1600" dirty="0"/>
              <a:t>. Eng., 39(8):1069-1089, Aug. 2013.</a:t>
            </a:r>
          </a:p>
        </p:txBody>
      </p:sp>
      <p:sp>
        <p:nvSpPr>
          <p:cNvPr id="4" name="Slide Number Placeholder 3">
            <a:extLst>
              <a:ext uri="{FF2B5EF4-FFF2-40B4-BE49-F238E27FC236}">
                <a16:creationId xmlns:a16="http://schemas.microsoft.com/office/drawing/2014/main" id="{C1398308-53A6-43EE-8842-DF0E98CE8647}"/>
              </a:ext>
            </a:extLst>
          </p:cNvPr>
          <p:cNvSpPr>
            <a:spLocks noGrp="1"/>
          </p:cNvSpPr>
          <p:nvPr>
            <p:ph type="sldNum" sz="quarter" idx="12"/>
          </p:nvPr>
        </p:nvSpPr>
        <p:spPr/>
        <p:txBody>
          <a:bodyPr/>
          <a:lstStyle/>
          <a:p>
            <a:fld id="{89456DF9-7ABE-4DA3-87DA-B2AEED84E1A6}" type="slidenum">
              <a:rPr lang="en-CA" smtClean="0"/>
              <a:t>10</a:t>
            </a:fld>
            <a:endParaRPr lang="en-CA"/>
          </a:p>
        </p:txBody>
      </p:sp>
    </p:spTree>
    <p:extLst>
      <p:ext uri="{BB962C8B-B14F-4D97-AF65-F5344CB8AC3E}">
        <p14:creationId xmlns:p14="http://schemas.microsoft.com/office/powerpoint/2010/main" val="1307154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102B-5563-4DF4-BBFB-7A521914ED54}"/>
              </a:ext>
            </a:extLst>
          </p:cNvPr>
          <p:cNvSpPr>
            <a:spLocks noGrp="1"/>
          </p:cNvSpPr>
          <p:nvPr>
            <p:ph type="title"/>
          </p:nvPr>
        </p:nvSpPr>
        <p:spPr/>
        <p:txBody>
          <a:bodyPr/>
          <a:lstStyle/>
          <a:p>
            <a:r>
              <a:rPr lang="en-CA" dirty="0"/>
              <a:t>Strategies for Product-line Verification[1]</a:t>
            </a:r>
          </a:p>
        </p:txBody>
      </p:sp>
      <p:pic>
        <p:nvPicPr>
          <p:cNvPr id="5" name="Content Placeholder 4">
            <a:extLst>
              <a:ext uri="{FF2B5EF4-FFF2-40B4-BE49-F238E27FC236}">
                <a16:creationId xmlns:a16="http://schemas.microsoft.com/office/drawing/2014/main" id="{BA7E0262-C6E1-42EE-BCAE-3883EC2EE155}"/>
              </a:ext>
            </a:extLst>
          </p:cNvPr>
          <p:cNvPicPr>
            <a:picLocks noGrp="1" noChangeAspect="1"/>
          </p:cNvPicPr>
          <p:nvPr>
            <p:ph idx="1"/>
          </p:nvPr>
        </p:nvPicPr>
        <p:blipFill>
          <a:blip r:embed="rId3"/>
          <a:stretch>
            <a:fillRect/>
          </a:stretch>
        </p:blipFill>
        <p:spPr>
          <a:xfrm>
            <a:off x="2481262" y="2547144"/>
            <a:ext cx="7229475" cy="2952750"/>
          </a:xfrm>
          <a:prstGeom prst="rect">
            <a:avLst/>
          </a:prstGeom>
          <a:solidFill>
            <a:schemeClr val="accent1">
              <a:lumMod val="40000"/>
              <a:lumOff val="60000"/>
            </a:schemeClr>
          </a:solidFill>
          <a:effectLst>
            <a:softEdge rad="12700"/>
          </a:effectLst>
        </p:spPr>
      </p:pic>
      <p:sp>
        <p:nvSpPr>
          <p:cNvPr id="4" name="Slide Number Placeholder 3">
            <a:extLst>
              <a:ext uri="{FF2B5EF4-FFF2-40B4-BE49-F238E27FC236}">
                <a16:creationId xmlns:a16="http://schemas.microsoft.com/office/drawing/2014/main" id="{D4273263-61CE-4A3F-8D40-80FB18AAA55D}"/>
              </a:ext>
            </a:extLst>
          </p:cNvPr>
          <p:cNvSpPr>
            <a:spLocks noGrp="1"/>
          </p:cNvSpPr>
          <p:nvPr>
            <p:ph type="sldNum" sz="quarter" idx="12"/>
          </p:nvPr>
        </p:nvSpPr>
        <p:spPr/>
        <p:txBody>
          <a:bodyPr/>
          <a:lstStyle/>
          <a:p>
            <a:fld id="{89456DF9-7ABE-4DA3-87DA-B2AEED84E1A6}" type="slidenum">
              <a:rPr lang="en-CA" smtClean="0"/>
              <a:t>2</a:t>
            </a:fld>
            <a:endParaRPr lang="en-CA"/>
          </a:p>
        </p:txBody>
      </p:sp>
    </p:spTree>
    <p:extLst>
      <p:ext uri="{BB962C8B-B14F-4D97-AF65-F5344CB8AC3E}">
        <p14:creationId xmlns:p14="http://schemas.microsoft.com/office/powerpoint/2010/main" val="1419154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102B-5563-4DF4-BBFB-7A521914ED54}"/>
              </a:ext>
            </a:extLst>
          </p:cNvPr>
          <p:cNvSpPr>
            <a:spLocks noGrp="1"/>
          </p:cNvSpPr>
          <p:nvPr>
            <p:ph type="title"/>
          </p:nvPr>
        </p:nvSpPr>
        <p:spPr/>
        <p:txBody>
          <a:bodyPr/>
          <a:lstStyle/>
          <a:p>
            <a:r>
              <a:rPr lang="en-CA" dirty="0"/>
              <a:t>Strategies for Product-line Verification[1]</a:t>
            </a:r>
          </a:p>
        </p:txBody>
      </p:sp>
      <p:sp>
        <p:nvSpPr>
          <p:cNvPr id="4" name="Slide Number Placeholder 3">
            <a:extLst>
              <a:ext uri="{FF2B5EF4-FFF2-40B4-BE49-F238E27FC236}">
                <a16:creationId xmlns:a16="http://schemas.microsoft.com/office/drawing/2014/main" id="{D4273263-61CE-4A3F-8D40-80FB18AAA55D}"/>
              </a:ext>
            </a:extLst>
          </p:cNvPr>
          <p:cNvSpPr>
            <a:spLocks noGrp="1"/>
          </p:cNvSpPr>
          <p:nvPr>
            <p:ph type="sldNum" sz="quarter" idx="12"/>
          </p:nvPr>
        </p:nvSpPr>
        <p:spPr/>
        <p:txBody>
          <a:bodyPr/>
          <a:lstStyle/>
          <a:p>
            <a:fld id="{89456DF9-7ABE-4DA3-87DA-B2AEED84E1A6}" type="slidenum">
              <a:rPr lang="en-CA" smtClean="0"/>
              <a:t>3</a:t>
            </a:fld>
            <a:endParaRPr lang="en-CA"/>
          </a:p>
        </p:txBody>
      </p:sp>
      <p:pic>
        <p:nvPicPr>
          <p:cNvPr id="6" name="Picture 5">
            <a:extLst>
              <a:ext uri="{FF2B5EF4-FFF2-40B4-BE49-F238E27FC236}">
                <a16:creationId xmlns:a16="http://schemas.microsoft.com/office/drawing/2014/main" id="{0A28743A-6E4A-4A53-AC61-A595786135C6}"/>
              </a:ext>
            </a:extLst>
          </p:cNvPr>
          <p:cNvPicPr>
            <a:picLocks noChangeAspect="1"/>
          </p:cNvPicPr>
          <p:nvPr/>
        </p:nvPicPr>
        <p:blipFill>
          <a:blip r:embed="rId3"/>
          <a:stretch>
            <a:fillRect/>
          </a:stretch>
        </p:blipFill>
        <p:spPr>
          <a:xfrm>
            <a:off x="2447925" y="2070894"/>
            <a:ext cx="7296150" cy="3905250"/>
          </a:xfrm>
          <a:prstGeom prst="rect">
            <a:avLst/>
          </a:prstGeom>
        </p:spPr>
      </p:pic>
    </p:spTree>
    <p:extLst>
      <p:ext uri="{BB962C8B-B14F-4D97-AF65-F5344CB8AC3E}">
        <p14:creationId xmlns:p14="http://schemas.microsoft.com/office/powerpoint/2010/main" val="3402884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102B-5563-4DF4-BBFB-7A521914ED54}"/>
              </a:ext>
            </a:extLst>
          </p:cNvPr>
          <p:cNvSpPr>
            <a:spLocks noGrp="1"/>
          </p:cNvSpPr>
          <p:nvPr>
            <p:ph type="title"/>
          </p:nvPr>
        </p:nvSpPr>
        <p:spPr/>
        <p:txBody>
          <a:bodyPr/>
          <a:lstStyle/>
          <a:p>
            <a:r>
              <a:rPr lang="en-CA" dirty="0"/>
              <a:t>Strategies for Product-line Verification[1]</a:t>
            </a:r>
          </a:p>
        </p:txBody>
      </p:sp>
      <p:sp>
        <p:nvSpPr>
          <p:cNvPr id="4" name="Slide Number Placeholder 3">
            <a:extLst>
              <a:ext uri="{FF2B5EF4-FFF2-40B4-BE49-F238E27FC236}">
                <a16:creationId xmlns:a16="http://schemas.microsoft.com/office/drawing/2014/main" id="{D4273263-61CE-4A3F-8D40-80FB18AAA55D}"/>
              </a:ext>
            </a:extLst>
          </p:cNvPr>
          <p:cNvSpPr>
            <a:spLocks noGrp="1"/>
          </p:cNvSpPr>
          <p:nvPr>
            <p:ph type="sldNum" sz="quarter" idx="12"/>
          </p:nvPr>
        </p:nvSpPr>
        <p:spPr/>
        <p:txBody>
          <a:bodyPr/>
          <a:lstStyle/>
          <a:p>
            <a:fld id="{89456DF9-7ABE-4DA3-87DA-B2AEED84E1A6}" type="slidenum">
              <a:rPr lang="en-CA" smtClean="0"/>
              <a:t>4</a:t>
            </a:fld>
            <a:endParaRPr lang="en-CA"/>
          </a:p>
        </p:txBody>
      </p:sp>
      <p:pic>
        <p:nvPicPr>
          <p:cNvPr id="7" name="Picture 6">
            <a:extLst>
              <a:ext uri="{FF2B5EF4-FFF2-40B4-BE49-F238E27FC236}">
                <a16:creationId xmlns:a16="http://schemas.microsoft.com/office/drawing/2014/main" id="{1DF46085-DBEA-4D01-90F0-E3B3C5402DA2}"/>
              </a:ext>
            </a:extLst>
          </p:cNvPr>
          <p:cNvPicPr>
            <a:picLocks noChangeAspect="1"/>
          </p:cNvPicPr>
          <p:nvPr/>
        </p:nvPicPr>
        <p:blipFill>
          <a:blip r:embed="rId3"/>
          <a:stretch>
            <a:fillRect/>
          </a:stretch>
        </p:blipFill>
        <p:spPr>
          <a:xfrm>
            <a:off x="2443162" y="2794794"/>
            <a:ext cx="7305675" cy="2457450"/>
          </a:xfrm>
          <a:prstGeom prst="rect">
            <a:avLst/>
          </a:prstGeom>
        </p:spPr>
      </p:pic>
    </p:spTree>
    <p:extLst>
      <p:ext uri="{BB962C8B-B14F-4D97-AF65-F5344CB8AC3E}">
        <p14:creationId xmlns:p14="http://schemas.microsoft.com/office/powerpoint/2010/main" val="36564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102B-5563-4DF4-BBFB-7A521914ED54}"/>
              </a:ext>
            </a:extLst>
          </p:cNvPr>
          <p:cNvSpPr>
            <a:spLocks noGrp="1"/>
          </p:cNvSpPr>
          <p:nvPr>
            <p:ph type="title"/>
          </p:nvPr>
        </p:nvSpPr>
        <p:spPr/>
        <p:txBody>
          <a:bodyPr/>
          <a:lstStyle/>
          <a:p>
            <a:r>
              <a:rPr lang="en-CA" dirty="0"/>
              <a:t>Strategies for Product-line Verification[1]</a:t>
            </a:r>
          </a:p>
        </p:txBody>
      </p:sp>
      <p:sp>
        <p:nvSpPr>
          <p:cNvPr id="4" name="Slide Number Placeholder 3">
            <a:extLst>
              <a:ext uri="{FF2B5EF4-FFF2-40B4-BE49-F238E27FC236}">
                <a16:creationId xmlns:a16="http://schemas.microsoft.com/office/drawing/2014/main" id="{D4273263-61CE-4A3F-8D40-80FB18AAA55D}"/>
              </a:ext>
            </a:extLst>
          </p:cNvPr>
          <p:cNvSpPr>
            <a:spLocks noGrp="1"/>
          </p:cNvSpPr>
          <p:nvPr>
            <p:ph type="sldNum" sz="quarter" idx="12"/>
          </p:nvPr>
        </p:nvSpPr>
        <p:spPr/>
        <p:txBody>
          <a:bodyPr/>
          <a:lstStyle/>
          <a:p>
            <a:fld id="{89456DF9-7ABE-4DA3-87DA-B2AEED84E1A6}" type="slidenum">
              <a:rPr lang="en-CA" smtClean="0"/>
              <a:t>5</a:t>
            </a:fld>
            <a:endParaRPr lang="en-CA"/>
          </a:p>
        </p:txBody>
      </p:sp>
      <p:pic>
        <p:nvPicPr>
          <p:cNvPr id="8" name="Picture 7">
            <a:extLst>
              <a:ext uri="{FF2B5EF4-FFF2-40B4-BE49-F238E27FC236}">
                <a16:creationId xmlns:a16="http://schemas.microsoft.com/office/drawing/2014/main" id="{BB7CDAA8-3A11-4170-BDA6-8B62817D6BF5}"/>
              </a:ext>
            </a:extLst>
          </p:cNvPr>
          <p:cNvPicPr>
            <a:picLocks noChangeAspect="1"/>
          </p:cNvPicPr>
          <p:nvPr/>
        </p:nvPicPr>
        <p:blipFill>
          <a:blip r:embed="rId3"/>
          <a:stretch>
            <a:fillRect/>
          </a:stretch>
        </p:blipFill>
        <p:spPr>
          <a:xfrm>
            <a:off x="2433637" y="2804319"/>
            <a:ext cx="7324725" cy="2438400"/>
          </a:xfrm>
          <a:prstGeom prst="rect">
            <a:avLst/>
          </a:prstGeom>
        </p:spPr>
      </p:pic>
    </p:spTree>
    <p:extLst>
      <p:ext uri="{BB962C8B-B14F-4D97-AF65-F5344CB8AC3E}">
        <p14:creationId xmlns:p14="http://schemas.microsoft.com/office/powerpoint/2010/main" val="868648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102B-5563-4DF4-BBFB-7A521914ED54}"/>
              </a:ext>
            </a:extLst>
          </p:cNvPr>
          <p:cNvSpPr>
            <a:spLocks noGrp="1"/>
          </p:cNvSpPr>
          <p:nvPr>
            <p:ph type="title"/>
          </p:nvPr>
        </p:nvSpPr>
        <p:spPr/>
        <p:txBody>
          <a:bodyPr/>
          <a:lstStyle/>
          <a:p>
            <a:r>
              <a:rPr lang="en-CA" dirty="0"/>
              <a:t>Strategies for Product-line Verification[1]</a:t>
            </a:r>
          </a:p>
        </p:txBody>
      </p:sp>
      <p:sp>
        <p:nvSpPr>
          <p:cNvPr id="4" name="Slide Number Placeholder 3">
            <a:extLst>
              <a:ext uri="{FF2B5EF4-FFF2-40B4-BE49-F238E27FC236}">
                <a16:creationId xmlns:a16="http://schemas.microsoft.com/office/drawing/2014/main" id="{D4273263-61CE-4A3F-8D40-80FB18AAA55D}"/>
              </a:ext>
            </a:extLst>
          </p:cNvPr>
          <p:cNvSpPr>
            <a:spLocks noGrp="1"/>
          </p:cNvSpPr>
          <p:nvPr>
            <p:ph type="sldNum" sz="quarter" idx="12"/>
          </p:nvPr>
        </p:nvSpPr>
        <p:spPr/>
        <p:txBody>
          <a:bodyPr/>
          <a:lstStyle/>
          <a:p>
            <a:fld id="{89456DF9-7ABE-4DA3-87DA-B2AEED84E1A6}" type="slidenum">
              <a:rPr lang="en-CA" smtClean="0"/>
              <a:t>6</a:t>
            </a:fld>
            <a:endParaRPr lang="en-CA"/>
          </a:p>
        </p:txBody>
      </p:sp>
      <p:pic>
        <p:nvPicPr>
          <p:cNvPr id="3" name="Picture 2">
            <a:extLst>
              <a:ext uri="{FF2B5EF4-FFF2-40B4-BE49-F238E27FC236}">
                <a16:creationId xmlns:a16="http://schemas.microsoft.com/office/drawing/2014/main" id="{13AD59C7-46F3-400C-8C0E-F109BB69EC34}"/>
              </a:ext>
            </a:extLst>
          </p:cNvPr>
          <p:cNvPicPr>
            <a:picLocks noChangeAspect="1"/>
          </p:cNvPicPr>
          <p:nvPr/>
        </p:nvPicPr>
        <p:blipFill>
          <a:blip r:embed="rId3"/>
          <a:stretch>
            <a:fillRect/>
          </a:stretch>
        </p:blipFill>
        <p:spPr>
          <a:xfrm>
            <a:off x="369481" y="2700353"/>
            <a:ext cx="5494867" cy="2971362"/>
          </a:xfrm>
          <a:prstGeom prst="rect">
            <a:avLst/>
          </a:prstGeom>
        </p:spPr>
      </p:pic>
      <p:pic>
        <p:nvPicPr>
          <p:cNvPr id="5" name="Picture 4">
            <a:extLst>
              <a:ext uri="{FF2B5EF4-FFF2-40B4-BE49-F238E27FC236}">
                <a16:creationId xmlns:a16="http://schemas.microsoft.com/office/drawing/2014/main" id="{D2F5F896-FE74-4023-941A-5694A0BD1F05}"/>
              </a:ext>
            </a:extLst>
          </p:cNvPr>
          <p:cNvPicPr>
            <a:picLocks noChangeAspect="1"/>
          </p:cNvPicPr>
          <p:nvPr/>
        </p:nvPicPr>
        <p:blipFill>
          <a:blip r:embed="rId4"/>
          <a:stretch>
            <a:fillRect/>
          </a:stretch>
        </p:blipFill>
        <p:spPr>
          <a:xfrm>
            <a:off x="6096000" y="2603430"/>
            <a:ext cx="5763716" cy="3068285"/>
          </a:xfrm>
          <a:prstGeom prst="rect">
            <a:avLst/>
          </a:prstGeom>
        </p:spPr>
      </p:pic>
      <p:sp>
        <p:nvSpPr>
          <p:cNvPr id="6" name="TextBox 5">
            <a:extLst>
              <a:ext uri="{FF2B5EF4-FFF2-40B4-BE49-F238E27FC236}">
                <a16:creationId xmlns:a16="http://schemas.microsoft.com/office/drawing/2014/main" id="{E4E7E561-C259-43B4-837A-A093A4F2E773}"/>
              </a:ext>
            </a:extLst>
          </p:cNvPr>
          <p:cNvSpPr txBox="1"/>
          <p:nvPr/>
        </p:nvSpPr>
        <p:spPr>
          <a:xfrm>
            <a:off x="4399510" y="1690688"/>
            <a:ext cx="3392980" cy="523220"/>
          </a:xfrm>
          <a:prstGeom prst="rect">
            <a:avLst/>
          </a:prstGeom>
          <a:noFill/>
        </p:spPr>
        <p:txBody>
          <a:bodyPr wrap="none" rtlCol="0">
            <a:spAutoFit/>
          </a:bodyPr>
          <a:lstStyle/>
          <a:p>
            <a:r>
              <a:rPr lang="en-CA" sz="2800" dirty="0" err="1"/>
              <a:t>EMailClient</a:t>
            </a:r>
            <a:r>
              <a:rPr lang="en-CA" sz="2800" dirty="0"/>
              <a:t> + Forward</a:t>
            </a:r>
          </a:p>
        </p:txBody>
      </p:sp>
    </p:spTree>
    <p:extLst>
      <p:ext uri="{BB962C8B-B14F-4D97-AF65-F5344CB8AC3E}">
        <p14:creationId xmlns:p14="http://schemas.microsoft.com/office/powerpoint/2010/main" val="888469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102B-5563-4DF4-BBFB-7A521914ED54}"/>
              </a:ext>
            </a:extLst>
          </p:cNvPr>
          <p:cNvSpPr>
            <a:spLocks noGrp="1"/>
          </p:cNvSpPr>
          <p:nvPr>
            <p:ph type="title"/>
          </p:nvPr>
        </p:nvSpPr>
        <p:spPr/>
        <p:txBody>
          <a:bodyPr/>
          <a:lstStyle/>
          <a:p>
            <a:r>
              <a:rPr lang="en-CA" dirty="0"/>
              <a:t>Strategies for Product-line Verification[1]</a:t>
            </a:r>
          </a:p>
        </p:txBody>
      </p:sp>
      <p:sp>
        <p:nvSpPr>
          <p:cNvPr id="4" name="Slide Number Placeholder 3">
            <a:extLst>
              <a:ext uri="{FF2B5EF4-FFF2-40B4-BE49-F238E27FC236}">
                <a16:creationId xmlns:a16="http://schemas.microsoft.com/office/drawing/2014/main" id="{D4273263-61CE-4A3F-8D40-80FB18AAA55D}"/>
              </a:ext>
            </a:extLst>
          </p:cNvPr>
          <p:cNvSpPr>
            <a:spLocks noGrp="1"/>
          </p:cNvSpPr>
          <p:nvPr>
            <p:ph type="sldNum" sz="quarter" idx="12"/>
          </p:nvPr>
        </p:nvSpPr>
        <p:spPr/>
        <p:txBody>
          <a:bodyPr/>
          <a:lstStyle/>
          <a:p>
            <a:fld id="{89456DF9-7ABE-4DA3-87DA-B2AEED84E1A6}" type="slidenum">
              <a:rPr lang="en-CA" smtClean="0"/>
              <a:t>7</a:t>
            </a:fld>
            <a:endParaRPr lang="en-CA"/>
          </a:p>
        </p:txBody>
      </p:sp>
      <p:pic>
        <p:nvPicPr>
          <p:cNvPr id="3" name="Picture 2">
            <a:extLst>
              <a:ext uri="{FF2B5EF4-FFF2-40B4-BE49-F238E27FC236}">
                <a16:creationId xmlns:a16="http://schemas.microsoft.com/office/drawing/2014/main" id="{13AD59C7-46F3-400C-8C0E-F109BB69EC34}"/>
              </a:ext>
            </a:extLst>
          </p:cNvPr>
          <p:cNvPicPr>
            <a:picLocks noChangeAspect="1"/>
          </p:cNvPicPr>
          <p:nvPr/>
        </p:nvPicPr>
        <p:blipFill>
          <a:blip r:embed="rId3"/>
          <a:stretch>
            <a:fillRect/>
          </a:stretch>
        </p:blipFill>
        <p:spPr>
          <a:xfrm>
            <a:off x="369481" y="2700353"/>
            <a:ext cx="5494867" cy="2971362"/>
          </a:xfrm>
          <a:prstGeom prst="rect">
            <a:avLst/>
          </a:prstGeom>
        </p:spPr>
      </p:pic>
      <p:pic>
        <p:nvPicPr>
          <p:cNvPr id="5" name="Picture 4">
            <a:extLst>
              <a:ext uri="{FF2B5EF4-FFF2-40B4-BE49-F238E27FC236}">
                <a16:creationId xmlns:a16="http://schemas.microsoft.com/office/drawing/2014/main" id="{D2F5F896-FE74-4023-941A-5694A0BD1F05}"/>
              </a:ext>
            </a:extLst>
          </p:cNvPr>
          <p:cNvPicPr>
            <a:picLocks noChangeAspect="1"/>
          </p:cNvPicPr>
          <p:nvPr/>
        </p:nvPicPr>
        <p:blipFill>
          <a:blip r:embed="rId4"/>
          <a:stretch>
            <a:fillRect/>
          </a:stretch>
        </p:blipFill>
        <p:spPr>
          <a:xfrm>
            <a:off x="6096000" y="2603430"/>
            <a:ext cx="5763716" cy="3068285"/>
          </a:xfrm>
          <a:prstGeom prst="rect">
            <a:avLst/>
          </a:prstGeom>
        </p:spPr>
      </p:pic>
      <p:sp>
        <p:nvSpPr>
          <p:cNvPr id="6" name="TextBox 5">
            <a:extLst>
              <a:ext uri="{FF2B5EF4-FFF2-40B4-BE49-F238E27FC236}">
                <a16:creationId xmlns:a16="http://schemas.microsoft.com/office/drawing/2014/main" id="{E4E7E561-C259-43B4-837A-A093A4F2E773}"/>
              </a:ext>
            </a:extLst>
          </p:cNvPr>
          <p:cNvSpPr txBox="1"/>
          <p:nvPr/>
        </p:nvSpPr>
        <p:spPr>
          <a:xfrm>
            <a:off x="4399510" y="1690688"/>
            <a:ext cx="3392980" cy="523220"/>
          </a:xfrm>
          <a:prstGeom prst="rect">
            <a:avLst/>
          </a:prstGeom>
          <a:noFill/>
        </p:spPr>
        <p:txBody>
          <a:bodyPr wrap="none" rtlCol="0">
            <a:spAutoFit/>
          </a:bodyPr>
          <a:lstStyle/>
          <a:p>
            <a:r>
              <a:rPr lang="en-CA" sz="2800" dirty="0" err="1"/>
              <a:t>EMailClient</a:t>
            </a:r>
            <a:r>
              <a:rPr lang="en-CA" sz="2800" dirty="0"/>
              <a:t> + Forward</a:t>
            </a:r>
          </a:p>
        </p:txBody>
      </p:sp>
      <p:sp>
        <p:nvSpPr>
          <p:cNvPr id="7" name="Speech Bubble: Rectangle 6">
            <a:extLst>
              <a:ext uri="{FF2B5EF4-FFF2-40B4-BE49-F238E27FC236}">
                <a16:creationId xmlns:a16="http://schemas.microsoft.com/office/drawing/2014/main" id="{8B0A8951-4201-4A50-B8B9-64F595F70EE9}"/>
              </a:ext>
            </a:extLst>
          </p:cNvPr>
          <p:cNvSpPr/>
          <p:nvPr/>
        </p:nvSpPr>
        <p:spPr>
          <a:xfrm>
            <a:off x="8610600" y="1369474"/>
            <a:ext cx="2958368" cy="683580"/>
          </a:xfrm>
          <a:prstGeom prst="wedgeRectCallout">
            <a:avLst>
              <a:gd name="adj1" fmla="val -78150"/>
              <a:gd name="adj2" fmla="val 430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Two configurations</a:t>
            </a:r>
          </a:p>
        </p:txBody>
      </p:sp>
    </p:spTree>
    <p:extLst>
      <p:ext uri="{BB962C8B-B14F-4D97-AF65-F5344CB8AC3E}">
        <p14:creationId xmlns:p14="http://schemas.microsoft.com/office/powerpoint/2010/main" val="372745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102B-5563-4DF4-BBFB-7A521914ED54}"/>
              </a:ext>
            </a:extLst>
          </p:cNvPr>
          <p:cNvSpPr>
            <a:spLocks noGrp="1"/>
          </p:cNvSpPr>
          <p:nvPr>
            <p:ph type="title"/>
          </p:nvPr>
        </p:nvSpPr>
        <p:spPr/>
        <p:txBody>
          <a:bodyPr/>
          <a:lstStyle/>
          <a:p>
            <a:r>
              <a:rPr lang="en-CA" dirty="0"/>
              <a:t>Strategies for Product-line Verification[1]</a:t>
            </a:r>
          </a:p>
        </p:txBody>
      </p:sp>
      <p:sp>
        <p:nvSpPr>
          <p:cNvPr id="4" name="Slide Number Placeholder 3">
            <a:extLst>
              <a:ext uri="{FF2B5EF4-FFF2-40B4-BE49-F238E27FC236}">
                <a16:creationId xmlns:a16="http://schemas.microsoft.com/office/drawing/2014/main" id="{D4273263-61CE-4A3F-8D40-80FB18AAA55D}"/>
              </a:ext>
            </a:extLst>
          </p:cNvPr>
          <p:cNvSpPr>
            <a:spLocks noGrp="1"/>
          </p:cNvSpPr>
          <p:nvPr>
            <p:ph type="sldNum" sz="quarter" idx="12"/>
          </p:nvPr>
        </p:nvSpPr>
        <p:spPr/>
        <p:txBody>
          <a:bodyPr/>
          <a:lstStyle/>
          <a:p>
            <a:fld id="{89456DF9-7ABE-4DA3-87DA-B2AEED84E1A6}" type="slidenum">
              <a:rPr lang="en-CA" smtClean="0"/>
              <a:t>8</a:t>
            </a:fld>
            <a:endParaRPr lang="en-CA"/>
          </a:p>
        </p:txBody>
      </p:sp>
      <p:pic>
        <p:nvPicPr>
          <p:cNvPr id="8" name="Picture 7">
            <a:extLst>
              <a:ext uri="{FF2B5EF4-FFF2-40B4-BE49-F238E27FC236}">
                <a16:creationId xmlns:a16="http://schemas.microsoft.com/office/drawing/2014/main" id="{C4CA2672-C033-4377-AD3B-5F634FACA2B2}"/>
              </a:ext>
            </a:extLst>
          </p:cNvPr>
          <p:cNvPicPr>
            <a:picLocks noChangeAspect="1"/>
          </p:cNvPicPr>
          <p:nvPr/>
        </p:nvPicPr>
        <p:blipFill>
          <a:blip r:embed="rId3"/>
          <a:stretch>
            <a:fillRect/>
          </a:stretch>
        </p:blipFill>
        <p:spPr>
          <a:xfrm>
            <a:off x="409477" y="2316034"/>
            <a:ext cx="4386457" cy="2387232"/>
          </a:xfrm>
          <a:prstGeom prst="rect">
            <a:avLst/>
          </a:prstGeom>
        </p:spPr>
      </p:pic>
      <p:pic>
        <p:nvPicPr>
          <p:cNvPr id="9" name="Picture 8">
            <a:extLst>
              <a:ext uri="{FF2B5EF4-FFF2-40B4-BE49-F238E27FC236}">
                <a16:creationId xmlns:a16="http://schemas.microsoft.com/office/drawing/2014/main" id="{506DC69E-0EB3-45FD-AF38-89A2DCF835D2}"/>
              </a:ext>
            </a:extLst>
          </p:cNvPr>
          <p:cNvPicPr>
            <a:picLocks noChangeAspect="1"/>
          </p:cNvPicPr>
          <p:nvPr/>
        </p:nvPicPr>
        <p:blipFill>
          <a:blip r:embed="rId4"/>
          <a:stretch>
            <a:fillRect/>
          </a:stretch>
        </p:blipFill>
        <p:spPr>
          <a:xfrm>
            <a:off x="5277705" y="2316034"/>
            <a:ext cx="6665789" cy="2836506"/>
          </a:xfrm>
          <a:prstGeom prst="rect">
            <a:avLst/>
          </a:prstGeom>
        </p:spPr>
      </p:pic>
    </p:spTree>
    <p:extLst>
      <p:ext uri="{BB962C8B-B14F-4D97-AF65-F5344CB8AC3E}">
        <p14:creationId xmlns:p14="http://schemas.microsoft.com/office/powerpoint/2010/main" val="1938303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102B-5563-4DF4-BBFB-7A521914ED54}"/>
              </a:ext>
            </a:extLst>
          </p:cNvPr>
          <p:cNvSpPr>
            <a:spLocks noGrp="1"/>
          </p:cNvSpPr>
          <p:nvPr>
            <p:ph type="title"/>
          </p:nvPr>
        </p:nvSpPr>
        <p:spPr/>
        <p:txBody>
          <a:bodyPr/>
          <a:lstStyle/>
          <a:p>
            <a:r>
              <a:rPr lang="en-CA" dirty="0"/>
              <a:t>Strategies for Product-line Verification[1]</a:t>
            </a:r>
          </a:p>
        </p:txBody>
      </p:sp>
      <p:sp>
        <p:nvSpPr>
          <p:cNvPr id="4" name="Slide Number Placeholder 3">
            <a:extLst>
              <a:ext uri="{FF2B5EF4-FFF2-40B4-BE49-F238E27FC236}">
                <a16:creationId xmlns:a16="http://schemas.microsoft.com/office/drawing/2014/main" id="{D4273263-61CE-4A3F-8D40-80FB18AAA55D}"/>
              </a:ext>
            </a:extLst>
          </p:cNvPr>
          <p:cNvSpPr>
            <a:spLocks noGrp="1"/>
          </p:cNvSpPr>
          <p:nvPr>
            <p:ph type="sldNum" sz="quarter" idx="12"/>
          </p:nvPr>
        </p:nvSpPr>
        <p:spPr/>
        <p:txBody>
          <a:bodyPr/>
          <a:lstStyle/>
          <a:p>
            <a:fld id="{89456DF9-7ABE-4DA3-87DA-B2AEED84E1A6}" type="slidenum">
              <a:rPr lang="en-CA" smtClean="0"/>
              <a:t>9</a:t>
            </a:fld>
            <a:endParaRPr lang="en-CA"/>
          </a:p>
        </p:txBody>
      </p:sp>
      <p:sp>
        <p:nvSpPr>
          <p:cNvPr id="3" name="TextBox 2">
            <a:extLst>
              <a:ext uri="{FF2B5EF4-FFF2-40B4-BE49-F238E27FC236}">
                <a16:creationId xmlns:a16="http://schemas.microsoft.com/office/drawing/2014/main" id="{D1F45AEB-782B-4CC8-92B4-B4E69F14D6AF}"/>
              </a:ext>
            </a:extLst>
          </p:cNvPr>
          <p:cNvSpPr txBox="1"/>
          <p:nvPr/>
        </p:nvSpPr>
        <p:spPr>
          <a:xfrm>
            <a:off x="838200" y="1926454"/>
            <a:ext cx="10515600" cy="4524315"/>
          </a:xfrm>
          <a:prstGeom prst="rect">
            <a:avLst/>
          </a:prstGeom>
          <a:noFill/>
        </p:spPr>
        <p:txBody>
          <a:bodyPr wrap="square" rtlCol="0">
            <a:spAutoFit/>
          </a:bodyPr>
          <a:lstStyle/>
          <a:p>
            <a:pPr marL="285750" indent="-285750">
              <a:buFont typeface="Arial" panose="020B0604020202020204" pitchFamily="34" charset="0"/>
              <a:buChar char="•"/>
            </a:pPr>
            <a:r>
              <a:rPr lang="en-CA" sz="3200" dirty="0"/>
              <a:t>Compares product-based, sampling-based and family-based strategies</a:t>
            </a:r>
          </a:p>
          <a:p>
            <a:pPr marL="285750" indent="-285750">
              <a:buFont typeface="Arial" panose="020B0604020202020204" pitchFamily="34" charset="0"/>
              <a:buChar char="•"/>
            </a:pPr>
            <a:r>
              <a:rPr lang="en-CA" sz="3200" dirty="0"/>
              <a:t>Uses existing model checkers (</a:t>
            </a:r>
            <a:r>
              <a:rPr lang="en-CA" sz="3200" dirty="0" err="1"/>
              <a:t>CPAChecker</a:t>
            </a:r>
            <a:r>
              <a:rPr lang="en-CA" sz="3200" dirty="0"/>
              <a:t> and Java Pathfinder) as is</a:t>
            </a:r>
          </a:p>
          <a:p>
            <a:pPr marL="285750" indent="-285750">
              <a:buFont typeface="Arial" panose="020B0604020202020204" pitchFamily="34" charset="0"/>
              <a:buChar char="•"/>
            </a:pPr>
            <a:r>
              <a:rPr lang="en-CA" sz="3200" dirty="0"/>
              <a:t>Applicable only to generative product lines</a:t>
            </a:r>
          </a:p>
          <a:p>
            <a:pPr marL="285750" indent="-285750">
              <a:buFont typeface="Arial" panose="020B0604020202020204" pitchFamily="34" charset="0"/>
              <a:buChar char="•"/>
            </a:pPr>
            <a:r>
              <a:rPr lang="en-CA" sz="3200" dirty="0"/>
              <a:t>Only supports very basic forms of variability</a:t>
            </a:r>
          </a:p>
          <a:p>
            <a:pPr marL="285750" indent="-285750">
              <a:buFont typeface="Arial" panose="020B0604020202020204" pitchFamily="34" charset="0"/>
              <a:buChar char="•"/>
            </a:pPr>
            <a:r>
              <a:rPr lang="en-CA" sz="3200" dirty="0"/>
              <a:t>Generates a new function per configuration</a:t>
            </a:r>
          </a:p>
          <a:p>
            <a:pPr marL="285750" indent="-285750">
              <a:buFont typeface="Arial" panose="020B0604020202020204" pitchFamily="34" charset="0"/>
              <a:buChar char="•"/>
            </a:pPr>
            <a:r>
              <a:rPr lang="en-CA" sz="3200" dirty="0"/>
              <a:t>Evaluates only single-wise, pair-wise and triple-wise sampling</a:t>
            </a:r>
          </a:p>
        </p:txBody>
      </p:sp>
    </p:spTree>
    <p:extLst>
      <p:ext uri="{BB962C8B-B14F-4D97-AF65-F5344CB8AC3E}">
        <p14:creationId xmlns:p14="http://schemas.microsoft.com/office/powerpoint/2010/main" val="2159293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726</Words>
  <Application>Microsoft Office PowerPoint</Application>
  <PresentationFormat>Widescreen</PresentationFormat>
  <Paragraphs>70</Paragraphs>
  <Slides>10</Slides>
  <Notes>8</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Software Product Line Analysis Techniques</vt:lpstr>
      <vt:lpstr>Strategies for Product-line Verification[1]</vt:lpstr>
      <vt:lpstr>Strategies for Product-line Verification[1]</vt:lpstr>
      <vt:lpstr>Strategies for Product-line Verification[1]</vt:lpstr>
      <vt:lpstr>Strategies for Product-line Verification[1]</vt:lpstr>
      <vt:lpstr>Strategies for Product-line Verification[1]</vt:lpstr>
      <vt:lpstr>Strategies for Product-line Verification[1]</vt:lpstr>
      <vt:lpstr>Strategies for Product-line Verification[1]</vt:lpstr>
      <vt:lpstr>Strategies for Product-line Verification[1]</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Line Analysis Techniques</dc:title>
  <dc:creator>Ramy Shahin</dc:creator>
  <cp:lastModifiedBy>Ramy Shahin</cp:lastModifiedBy>
  <cp:revision>12</cp:revision>
  <dcterms:created xsi:type="dcterms:W3CDTF">2018-03-08T04:50:32Z</dcterms:created>
  <dcterms:modified xsi:type="dcterms:W3CDTF">2018-03-08T06:52:52Z</dcterms:modified>
</cp:coreProperties>
</file>