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6"/>
  </p:notesMasterIdLst>
  <p:sldIdLst>
    <p:sldId id="256" r:id="rId2"/>
    <p:sldId id="258" r:id="rId3"/>
    <p:sldId id="260" r:id="rId4"/>
    <p:sldId id="259" r:id="rId5"/>
    <p:sldId id="296" r:id="rId6"/>
    <p:sldId id="297" r:id="rId7"/>
    <p:sldId id="298" r:id="rId8"/>
    <p:sldId id="299" r:id="rId9"/>
    <p:sldId id="300" r:id="rId10"/>
    <p:sldId id="301" r:id="rId11"/>
    <p:sldId id="303" r:id="rId12"/>
    <p:sldId id="305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6" r:id="rId21"/>
    <p:sldId id="317" r:id="rId22"/>
    <p:sldId id="320" r:id="rId23"/>
    <p:sldId id="318" r:id="rId24"/>
    <p:sldId id="322" r:id="rId25"/>
  </p:sldIdLst>
  <p:sldSz cx="9144000" cy="5143500" type="screen16x9"/>
  <p:notesSz cx="6858000" cy="9144000"/>
  <p:embeddedFontLst>
    <p:embeddedFont>
      <p:font typeface="Albert Sans" pitchFamily="2" charset="77"/>
      <p:regular r:id="rId27"/>
      <p:bold r:id="rId28"/>
      <p:italic r:id="rId29"/>
      <p:boldItalic r:id="rId30"/>
    </p:embeddedFont>
    <p:embeddedFont>
      <p:font typeface="Anaheim" pitchFamily="2" charset="77"/>
      <p:regular r:id="rId31"/>
      <p:bold r:id="rId32"/>
    </p:embeddedFont>
    <p:embeddedFont>
      <p:font typeface="Cambria Math" panose="02040503050406030204" pitchFamily="18" charset="0"/>
      <p:regular r:id="rId33"/>
    </p:embeddedFont>
    <p:embeddedFont>
      <p:font typeface="DM Sans" pitchFamily="2" charset="77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ulish" pitchFamily="2" charset="77"/>
      <p:regular r:id="rId42"/>
      <p:bold r:id="rId43"/>
      <p:italic r:id="rId44"/>
      <p:boldItalic r:id="rId45"/>
    </p:embeddedFont>
    <p:embeddedFont>
      <p:font typeface="Nunito Light" panose="020F0302020204030204" pitchFamily="34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7867A6-F32A-463D-8AF0-DC81BDE5D7CE}">
  <a:tblStyle styleId="{507867A6-F32A-463D-8AF0-DC81BDE5D7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B8F644-5586-4249-A47A-CF30CBDF66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6"/>
    <p:restoredTop sz="94724"/>
  </p:normalViewPr>
  <p:slideViewPr>
    <p:cSldViewPr snapToGrid="0">
      <p:cViewPr varScale="1">
        <p:scale>
          <a:sx n="143" d="100"/>
          <a:sy n="143" d="100"/>
        </p:scale>
        <p:origin x="20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0254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431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748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17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247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17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-497962" y="-2402532"/>
            <a:ext cx="9442425" cy="8210276"/>
            <a:chOff x="-497962" y="-2402532"/>
            <a:chExt cx="9442425" cy="8210276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163" name="Google Shape;163;p4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" name="Google Shape;169;p4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0" name="Google Shape;170;p4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71" name="Google Shape;171;p4"/>
              <p:cNvCxnSpPr>
                <a:stCxn id="167" idx="5"/>
                <a:endCxn id="166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4"/>
              <p:cNvCxnSpPr>
                <a:stCxn id="168" idx="4"/>
                <a:endCxn id="166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4"/>
              <p:cNvCxnSpPr>
                <a:stCxn id="163" idx="6"/>
                <a:endCxn id="167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4" name="Google Shape;174;p4"/>
              <p:cNvCxnSpPr>
                <a:stCxn id="167" idx="7"/>
                <a:endCxn id="168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5" name="Google Shape;175;p4"/>
              <p:cNvCxnSpPr>
                <a:stCxn id="168" idx="6"/>
                <a:endCxn id="164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6" name="Google Shape;176;p4"/>
              <p:cNvCxnSpPr>
                <a:stCxn id="166" idx="7"/>
                <a:endCxn id="164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4"/>
              <p:cNvCxnSpPr>
                <a:stCxn id="163" idx="6"/>
                <a:endCxn id="169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8" name="Google Shape;178;p4"/>
              <p:cNvCxnSpPr>
                <a:stCxn id="169" idx="6"/>
                <a:endCxn id="166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4"/>
              <p:cNvCxnSpPr>
                <a:stCxn id="169" idx="5"/>
                <a:endCxn id="165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4"/>
              <p:cNvCxnSpPr>
                <a:stCxn id="165" idx="0"/>
                <a:endCxn id="166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4"/>
              <p:cNvCxnSpPr>
                <a:stCxn id="165" idx="7"/>
                <a:endCxn id="170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2" name="Google Shape;182;p4"/>
              <p:cNvCxnSpPr>
                <a:stCxn id="166" idx="6"/>
                <a:endCxn id="170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4"/>
              <p:cNvCxnSpPr>
                <a:stCxn id="170" idx="0"/>
                <a:endCxn id="164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4"/>
              <p:cNvCxnSpPr>
                <a:stCxn id="168" idx="5"/>
                <a:endCxn id="170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4"/>
              <p:cNvCxnSpPr>
                <a:stCxn id="167" idx="6"/>
                <a:endCxn id="170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4"/>
              <p:cNvCxnSpPr>
                <a:stCxn id="167" idx="4"/>
                <a:endCxn id="165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4"/>
              <p:cNvCxnSpPr>
                <a:stCxn id="164" idx="4"/>
                <a:endCxn id="165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8" name="Google Shape;188;p4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89" name="Google Shape;189;p4"/>
              <p:cNvCxnSpPr>
                <a:stCxn id="170" idx="4"/>
                <a:endCxn id="188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4"/>
              <p:cNvCxnSpPr>
                <a:stCxn id="188" idx="1"/>
                <a:endCxn id="165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4"/>
              <p:cNvCxnSpPr>
                <a:stCxn id="188" idx="0"/>
                <a:endCxn id="164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4"/>
              <p:cNvCxnSpPr>
                <a:stCxn id="188" idx="1"/>
                <a:endCxn id="166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94" name="Google Shape;194;p4"/>
              <p:cNvCxnSpPr>
                <a:stCxn id="188" idx="2"/>
                <a:endCxn id="193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4"/>
              <p:cNvCxnSpPr>
                <a:stCxn id="193" idx="1"/>
                <a:endCxn id="169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4"/>
              <p:cNvCxnSpPr>
                <a:stCxn id="193" idx="7"/>
                <a:endCxn id="165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7" name="Google Shape;197;p4"/>
            <p:cNvGrpSpPr/>
            <p:nvPr/>
          </p:nvGrpSpPr>
          <p:grpSpPr>
            <a:xfrm rot="10800000" flipH="1">
              <a:off x="-497962" y="2486033"/>
              <a:ext cx="3063625" cy="3321711"/>
              <a:chOff x="-460575" y="-671217"/>
              <a:chExt cx="3063625" cy="3321711"/>
            </a:xfrm>
          </p:grpSpPr>
          <p:cxnSp>
            <p:nvCxnSpPr>
              <p:cNvPr id="198" name="Google Shape;198;p4"/>
              <p:cNvCxnSpPr>
                <a:stCxn id="199" idx="6"/>
                <a:endCxn id="200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0" name="Google Shape;200;p4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2" name="Google Shape;202;p4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3" name="Google Shape;203;p4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05" name="Google Shape;205;p4"/>
              <p:cNvCxnSpPr>
                <a:stCxn id="204" idx="4"/>
                <a:endCxn id="202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" name="Google Shape;206;p4"/>
              <p:cNvCxnSpPr>
                <a:stCxn id="203" idx="4"/>
                <a:endCxn id="202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" name="Google Shape;207;p4"/>
              <p:cNvCxnSpPr>
                <a:stCxn id="203" idx="5"/>
                <a:endCxn id="204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4"/>
              <p:cNvCxnSpPr>
                <a:stCxn id="203" idx="0"/>
                <a:endCxn id="201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4"/>
              <p:cNvCxnSpPr>
                <a:stCxn id="203" idx="7"/>
                <a:endCxn id="199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0" name="Google Shape;210;p4"/>
              <p:cNvCxnSpPr>
                <a:stCxn id="201" idx="5"/>
                <a:endCxn id="199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1" name="Google Shape;211;p4"/>
              <p:cNvCxnSpPr>
                <a:stCxn id="201" idx="6"/>
                <a:endCxn id="200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2" name="Google Shape;212;p4"/>
              <p:cNvCxnSpPr>
                <a:stCxn id="213" idx="1"/>
                <a:endCxn id="201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4" name="Google Shape;214;p4"/>
              <p:cNvCxnSpPr>
                <a:stCxn id="204" idx="0"/>
                <a:endCxn id="199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5" name="Google Shape;215;p4"/>
              <p:cNvCxnSpPr>
                <a:stCxn id="204" idx="0"/>
                <a:endCxn id="213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6" name="Google Shape;216;p4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7" name="Google Shape;217;p4"/>
              <p:cNvCxnSpPr>
                <a:stCxn id="201" idx="5"/>
                <a:endCxn id="216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8" name="Google Shape;218;p4"/>
              <p:cNvCxnSpPr>
                <a:stCxn id="213" idx="7"/>
                <a:endCxn id="216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9" name="Google Shape;219;p4"/>
              <p:cNvCxnSpPr>
                <a:stCxn id="216" idx="6"/>
                <a:endCxn id="200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0" name="Google Shape;220;p4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21" name="Google Shape;221;p4"/>
              <p:cNvCxnSpPr>
                <a:stCxn id="220" idx="0"/>
                <a:endCxn id="201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2" name="Google Shape;222;p4"/>
              <p:cNvCxnSpPr>
                <a:stCxn id="220" idx="6"/>
                <a:endCxn id="199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3" name="Google Shape;223;p4"/>
              <p:cNvCxnSpPr>
                <a:stCxn id="220" idx="5"/>
                <a:endCxn id="203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4" name="Google Shape;224;p4"/>
              <p:cNvCxnSpPr>
                <a:stCxn id="220" idx="5"/>
                <a:endCxn id="202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3" name="Google Shape;213;p4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225" name="Google Shape;225;p4"/>
          <p:cNvGrpSpPr/>
          <p:nvPr/>
        </p:nvGrpSpPr>
        <p:grpSpPr>
          <a:xfrm rot="10800000" flipH="1">
            <a:off x="144013" y="213488"/>
            <a:ext cx="406275" cy="563575"/>
            <a:chOff x="140150" y="4340075"/>
            <a:chExt cx="406275" cy="563575"/>
          </a:xfrm>
        </p:grpSpPr>
        <p:sp>
          <p:nvSpPr>
            <p:cNvPr id="226" name="Google Shape;226;p4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4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9" name="Google Shape;229;p4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4" y="-2374836"/>
            <a:ext cx="8971639" cy="9741507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2" name="Google Shape;922;p17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923" name="Google Shape;923;p17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924" name="Google Shape;924;p17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925" name="Google Shape;925;p17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6" name="Google Shape;926;p1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7" name="Google Shape;927;p1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28" name="Google Shape;928;p17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929" name="Google Shape;929;p17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933" name="Google Shape;933;p17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934" name="Google Shape;934;p17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935" name="Google Shape;935;p17"/>
              <p:cNvCxnSpPr>
                <a:stCxn id="936" idx="7"/>
                <a:endCxn id="937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7" name="Google Shape;937;p17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3" name="Google Shape;943;p17"/>
              <p:cNvCxnSpPr>
                <a:stCxn id="942" idx="4"/>
                <a:endCxn id="939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7"/>
              <p:cNvCxnSpPr>
                <a:stCxn id="941" idx="4"/>
                <a:endCxn id="939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7"/>
              <p:cNvCxnSpPr>
                <a:stCxn id="941" idx="5"/>
                <a:endCxn id="942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7"/>
              <p:cNvCxnSpPr>
                <a:stCxn id="941" idx="0"/>
                <a:endCxn id="938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7" name="Google Shape;947;p17"/>
              <p:cNvCxnSpPr>
                <a:stCxn id="941" idx="7"/>
                <a:endCxn id="936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7"/>
              <p:cNvCxnSpPr>
                <a:stCxn id="938" idx="5"/>
                <a:endCxn id="936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7"/>
              <p:cNvCxnSpPr>
                <a:stCxn id="938" idx="6"/>
                <a:endCxn id="937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7"/>
              <p:cNvCxnSpPr>
                <a:stCxn id="940" idx="2"/>
                <a:endCxn id="938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7"/>
              <p:cNvCxnSpPr>
                <a:stCxn id="942" idx="0"/>
                <a:endCxn id="936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2" name="Google Shape;952;p17"/>
              <p:cNvCxnSpPr>
                <a:stCxn id="942" idx="0"/>
                <a:endCxn id="940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36" name="Google Shape;936;p17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953" name="Google Shape;953;p17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954" name="Google Shape;954;p17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62" name="Google Shape;962;p17"/>
              <p:cNvCxnSpPr>
                <a:stCxn id="958" idx="5"/>
                <a:endCxn id="957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7"/>
              <p:cNvCxnSpPr>
                <a:stCxn id="959" idx="4"/>
                <a:endCxn id="957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7"/>
              <p:cNvCxnSpPr>
                <a:stCxn id="954" idx="6"/>
                <a:endCxn id="957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7"/>
              <p:cNvCxnSpPr>
                <a:stCxn id="954" idx="0"/>
                <a:endCxn id="958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7"/>
              <p:cNvCxnSpPr>
                <a:stCxn id="958" idx="7"/>
                <a:endCxn id="959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7"/>
              <p:cNvCxnSpPr>
                <a:stCxn id="959" idx="6"/>
                <a:endCxn id="955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7"/>
              <p:cNvCxnSpPr>
                <a:stCxn id="957" idx="7"/>
                <a:endCxn id="955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7"/>
              <p:cNvCxnSpPr>
                <a:stCxn id="954" idx="5"/>
                <a:endCxn id="960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7"/>
              <p:cNvCxnSpPr>
                <a:stCxn id="960" idx="7"/>
                <a:endCxn id="957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7"/>
              <p:cNvCxnSpPr>
                <a:stCxn id="960" idx="5"/>
                <a:endCxn id="956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7"/>
              <p:cNvCxnSpPr>
                <a:stCxn id="956" idx="0"/>
                <a:endCxn id="957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7"/>
              <p:cNvCxnSpPr>
                <a:stCxn id="956" idx="7"/>
                <a:endCxn id="961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7"/>
              <p:cNvCxnSpPr>
                <a:stCxn id="957" idx="6"/>
                <a:endCxn id="961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7"/>
              <p:cNvCxnSpPr>
                <a:stCxn id="961" idx="0"/>
                <a:endCxn id="955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7"/>
              <p:cNvCxnSpPr>
                <a:stCxn id="958" idx="4"/>
                <a:endCxn id="956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7"/>
              <p:cNvCxnSpPr>
                <a:stCxn id="955" idx="4"/>
                <a:endCxn id="956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7"/>
              <p:cNvCxnSpPr>
                <a:stCxn id="954" idx="5"/>
                <a:endCxn id="956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79" name="Google Shape;979;p17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0" name="Google Shape;980;p17"/>
              <p:cNvCxnSpPr>
                <a:stCxn id="961" idx="4"/>
                <a:endCxn id="979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7"/>
              <p:cNvCxnSpPr>
                <a:stCxn id="979" idx="2"/>
                <a:endCxn id="956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7"/>
              <p:cNvCxnSpPr>
                <a:stCxn id="979" idx="0"/>
                <a:endCxn id="955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7"/>
              <p:cNvCxnSpPr>
                <a:stCxn id="979" idx="1"/>
                <a:endCxn id="957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84" name="Google Shape;984;p17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85" name="Google Shape;985;p17"/>
              <p:cNvCxnSpPr>
                <a:stCxn id="979" idx="2"/>
                <a:endCxn id="984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7"/>
              <p:cNvCxnSpPr>
                <a:stCxn id="984" idx="1"/>
                <a:endCxn id="960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61" r:id="rId8"/>
    <p:sldLayoutId id="2147483663" r:id="rId9"/>
    <p:sldLayoutId id="2147483665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7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Prebrojavanje</a:t>
            </a:r>
            <a:r>
              <a:rPr lang="en-GB" dirty="0"/>
              <a:t> </a:t>
            </a:r>
            <a:r>
              <a:rPr lang="en-GB" dirty="0" err="1"/>
              <a:t>razapinjućih</a:t>
            </a:r>
            <a:r>
              <a:rPr lang="en-GB" dirty="0"/>
              <a:t> </a:t>
            </a:r>
            <a:r>
              <a:rPr lang="en-GB" dirty="0" err="1"/>
              <a:t>stabala</a:t>
            </a:r>
            <a:r>
              <a:rPr lang="en-GB" dirty="0"/>
              <a:t> </a:t>
            </a:r>
            <a:r>
              <a:rPr lang="en-GB" dirty="0" err="1"/>
              <a:t>grafa</a:t>
            </a:r>
            <a:endParaRPr dirty="0"/>
          </a:p>
        </p:txBody>
      </p:sp>
      <p:sp>
        <p:nvSpPr>
          <p:cNvPr id="1456" name="Google Shape;1456;p27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ZAVRŠNI ZADATAK br. 1611</a:t>
            </a:r>
            <a:endParaRPr dirty="0"/>
          </a:p>
        </p:txBody>
      </p:sp>
      <p:grpSp>
        <p:nvGrpSpPr>
          <p:cNvPr id="1457" name="Google Shape;1457;p27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8" name="Google Shape;1458;p27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1" name="Google Shape;1461;p27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62" name="Google Shape;1462;p2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832DA13-DCE0-7F96-8DE8-F59EED8DA63E}"/>
              </a:ext>
            </a:extLst>
          </p:cNvPr>
          <p:cNvSpPr txBox="1"/>
          <p:nvPr/>
        </p:nvSpPr>
        <p:spPr>
          <a:xfrm>
            <a:off x="9697453" y="545030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A4874-4745-57C8-6728-BE6EABDC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Izvršavanje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59C67F-337C-708F-14F4-DC78FE3D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6" y="1104611"/>
            <a:ext cx="1562100" cy="193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850737-0EB0-289E-E558-D7D5B8E521F6}"/>
              </a:ext>
            </a:extLst>
          </p:cNvPr>
          <p:cNvSpPr txBox="1"/>
          <p:nvPr/>
        </p:nvSpPr>
        <p:spPr>
          <a:xfrm>
            <a:off x="277686" y="3044238"/>
            <a:ext cx="1816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matrica susjedstva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E0F16-01F5-F694-4D8C-84D7F56DD429}"/>
                  </a:ext>
                </a:extLst>
              </p:cNvPr>
              <p:cNvSpPr txBox="1"/>
              <p:nvPr/>
            </p:nvSpPr>
            <p:spPr>
              <a:xfrm>
                <a:off x="1815318" y="1871472"/>
                <a:ext cx="661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6E0F16-01F5-F694-4D8C-84D7F56DD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318" y="1871472"/>
                <a:ext cx="661737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DAD8E26-B3C1-1509-83E1-00EA8B6A3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676" y="1158039"/>
            <a:ext cx="1295400" cy="1752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A8A8D7-D918-2191-1171-06124335978D}"/>
              </a:ext>
            </a:extLst>
          </p:cNvPr>
          <p:cNvSpPr txBox="1"/>
          <p:nvPr/>
        </p:nvSpPr>
        <p:spPr>
          <a:xfrm>
            <a:off x="2349445" y="3032996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/>
              <a:t>dijagonalna matrica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25E6C9-C4C2-9B09-C84C-A36302C495B0}"/>
                  </a:ext>
                </a:extLst>
              </p:cNvPr>
              <p:cNvSpPr txBox="1"/>
              <p:nvPr/>
            </p:nvSpPr>
            <p:spPr>
              <a:xfrm>
                <a:off x="3976438" y="1880450"/>
                <a:ext cx="661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425E6C9-C4C2-9B09-C84C-A36302C49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438" y="1880450"/>
                <a:ext cx="66173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F4F19461-92D5-6A65-8B46-7214CF4C84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3472" y="1149061"/>
            <a:ext cx="2006600" cy="184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78CAB23-0A13-4D83-24EE-2F0AE81508D8}"/>
              </a:ext>
            </a:extLst>
          </p:cNvPr>
          <p:cNvSpPr txBox="1"/>
          <p:nvPr/>
        </p:nvSpPr>
        <p:spPr>
          <a:xfrm>
            <a:off x="4900302" y="303299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dirty="0" err="1"/>
              <a:t>Laplaceova</a:t>
            </a:r>
            <a:r>
              <a:rPr lang="hr-HR" dirty="0"/>
              <a:t> matrica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387D1-4DFB-957C-4900-7E7149B3DE2E}"/>
                  </a:ext>
                </a:extLst>
              </p:cNvPr>
              <p:cNvSpPr txBox="1"/>
              <p:nvPr/>
            </p:nvSpPr>
            <p:spPr>
              <a:xfrm>
                <a:off x="6507200" y="1842607"/>
                <a:ext cx="6617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r-H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hr-HR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9387D1-4DFB-957C-4900-7E7149B3D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200" y="1842607"/>
                <a:ext cx="661737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CDF9CC4-9C1A-49C7-6F2A-A57688B1A3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68937" y="1428461"/>
            <a:ext cx="1358900" cy="12827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C2EDE02-4C35-DAEA-4AEF-8D65180B5646}"/>
              </a:ext>
            </a:extLst>
          </p:cNvPr>
          <p:cNvSpPr txBox="1"/>
          <p:nvPr/>
        </p:nvSpPr>
        <p:spPr>
          <a:xfrm>
            <a:off x="6700072" y="2936517"/>
            <a:ext cx="2238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dirty="0" err="1"/>
              <a:t>minora</a:t>
            </a:r>
            <a:r>
              <a:rPr lang="hr-HR" dirty="0"/>
              <a:t> </a:t>
            </a:r>
            <a:r>
              <a:rPr lang="hr-HR" dirty="0" err="1"/>
              <a:t>Laplaceove</a:t>
            </a:r>
            <a:r>
              <a:rPr lang="hr-HR" dirty="0"/>
              <a:t> matrice</a:t>
            </a:r>
          </a:p>
        </p:txBody>
      </p:sp>
    </p:spTree>
    <p:extLst>
      <p:ext uri="{BB962C8B-B14F-4D97-AF65-F5344CB8AC3E}">
        <p14:creationId xmlns:p14="http://schemas.microsoft.com/office/powerpoint/2010/main" val="3813387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Vremenska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prostorna</a:t>
            </a:r>
            <a:r>
              <a:rPr lang="en" dirty="0"/>
              <a:t> </a:t>
            </a:r>
            <a:r>
              <a:rPr lang="en" dirty="0" err="1"/>
              <a:t>složenost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3A19AC-7011-DDA4-1E7D-BCF5A7B1CA1F}"/>
              </a:ext>
            </a:extLst>
          </p:cNvPr>
          <p:cNvSpPr txBox="1"/>
          <p:nvPr/>
        </p:nvSpPr>
        <p:spPr>
          <a:xfrm>
            <a:off x="2069432" y="17084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5FA34831-EF23-543D-B157-FBDFB001A5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215751"/>
                <a:ext cx="7704000" cy="17094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r>
                  <a:rPr lang="hr-HR" sz="1800" dirty="0"/>
                  <a:t>vremenska složenost </a:t>
                </a:r>
                <a14:m>
                  <m:oMath xmlns:m="http://schemas.openxmlformats.org/officeDocument/2006/math">
                    <m:r>
                      <a:rPr lang="hr-HR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hr-HR" sz="1800" dirty="0"/>
              </a:p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r>
                  <a:rPr lang="hr-HR" sz="1800" dirty="0"/>
                  <a:t>prostorna složenost </a:t>
                </a:r>
                <a14:m>
                  <m:oMath xmlns:m="http://schemas.openxmlformats.org/officeDocument/2006/math">
                    <m:r>
                      <a:rPr lang="hr-HR" sz="180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r-HR" dirty="0"/>
              </a:p>
            </p:txBody>
          </p:sp>
        </mc:Choice>
        <mc:Fallback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5FA34831-EF23-543D-B157-FBDFB001A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215751"/>
                <a:ext cx="7704000" cy="1709400"/>
              </a:xfrm>
              <a:prstGeom prst="rect">
                <a:avLst/>
              </a:prstGeom>
              <a:blipFill>
                <a:blip r:embed="rId3"/>
                <a:stretch>
                  <a:fillRect l="-1316" t="-735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43">
            <a:extLst>
              <a:ext uri="{FF2B5EF4-FFF2-40B4-BE49-F238E27FC236}">
                <a16:creationId xmlns:a16="http://schemas.microsoft.com/office/drawing/2014/main" id="{5F61E7C1-497A-F813-0E71-9D0DABBAF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782" y="1862372"/>
            <a:ext cx="4928436" cy="32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15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60AC-C598-981E-F58E-3F47793E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Algoritam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00D96-A18A-23CD-AE35-80BC0A0CA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3608912"/>
          </a:xfrm>
        </p:spPr>
        <p:txBody>
          <a:bodyPr/>
          <a:lstStyle/>
          <a:p>
            <a:r>
              <a:rPr lang="hr-HR" dirty="0"/>
              <a:t>metoda testiraj i odaberi</a:t>
            </a:r>
          </a:p>
          <a:p>
            <a:r>
              <a:rPr lang="hr-HR" dirty="0"/>
              <a:t>faze: </a:t>
            </a:r>
          </a:p>
          <a:p>
            <a:pPr marL="939800" lvl="1" indent="-342900">
              <a:buSzPct val="80000"/>
              <a:buFont typeface="+mj-lt"/>
              <a:buAutoNum type="alphaLcParenR"/>
            </a:pPr>
            <a:r>
              <a:rPr lang="hr-HR" dirty="0"/>
              <a:t>rasta</a:t>
            </a:r>
          </a:p>
          <a:p>
            <a:pPr marL="939800" lvl="1" indent="-342900">
              <a:buSzPct val="80000"/>
              <a:buFont typeface="+mj-lt"/>
              <a:buAutoNum type="alphaLcParenR"/>
            </a:pPr>
            <a:r>
              <a:rPr lang="hr-HR" dirty="0"/>
              <a:t>odbacivanja</a:t>
            </a:r>
            <a:endParaRPr lang="hr-HR" i="1" dirty="0"/>
          </a:p>
          <a:p>
            <a:r>
              <a:rPr lang="hr-HR" dirty="0"/>
              <a:t>kreiramo sve kombinacije bridova </a:t>
            </a:r>
            <a:r>
              <a:rPr lang="hr-HR" i="1" dirty="0"/>
              <a:t>m </a:t>
            </a:r>
          </a:p>
          <a:p>
            <a:r>
              <a:rPr lang="hr-HR" dirty="0"/>
              <a:t>izbacimo grafove koji nisu stabla</a:t>
            </a:r>
          </a:p>
        </p:txBody>
      </p:sp>
      <p:pic>
        <p:nvPicPr>
          <p:cNvPr id="5" name="Picture 4" descr="A diagram of a square with lines and points&#10;&#10;Description automatically generated">
            <a:extLst>
              <a:ext uri="{FF2B5EF4-FFF2-40B4-BE49-F238E27FC236}">
                <a16:creationId xmlns:a16="http://schemas.microsoft.com/office/drawing/2014/main" id="{60A1B9F1-01B5-39D5-6EBC-9E4B39DA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008" y="1017725"/>
            <a:ext cx="2432633" cy="229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4C9D9-1060-7C1C-0F11-6E603D75C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010" y="0"/>
            <a:ext cx="79251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9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AA8786-2547-03E4-312E-648DAB9C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30" y="0"/>
            <a:ext cx="545134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15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Vremenska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prostorna</a:t>
            </a:r>
            <a:r>
              <a:rPr lang="en" dirty="0"/>
              <a:t> </a:t>
            </a:r>
            <a:r>
              <a:rPr lang="en" dirty="0" err="1"/>
              <a:t>složenost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3A19AC-7011-DDA4-1E7D-BCF5A7B1CA1F}"/>
              </a:ext>
            </a:extLst>
          </p:cNvPr>
          <p:cNvSpPr txBox="1"/>
          <p:nvPr/>
        </p:nvSpPr>
        <p:spPr>
          <a:xfrm>
            <a:off x="2069432" y="17084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5FA34831-EF23-543D-B157-FBDFB001A5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215751"/>
                <a:ext cx="7704000" cy="17094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r>
                  <a:rPr lang="hr-HR" sz="1800" dirty="0"/>
                  <a:t>prostorna složenost </a:t>
                </a:r>
                <a14:m>
                  <m:oMath xmlns:m="http://schemas.openxmlformats.org/officeDocument/2006/math">
                    <m:r>
                      <a:rPr lang="hr-HR" sz="1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sz="18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r-H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1800" dirty="0"/>
              </a:p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r>
                  <a:rPr lang="hr-HR" sz="1800" dirty="0"/>
                  <a:t>vremenska složenost </a:t>
                </a:r>
                <a14:m>
                  <m:oMath xmlns:m="http://schemas.openxmlformats.org/officeDocument/2006/math">
                    <m:r>
                      <a:rPr lang="hr-HR" sz="180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hr-H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hr-H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den>
                            </m:f>
                          </m:e>
                        </m:d>
                        <m:r>
                          <a:rPr lang="hr-H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hr-HR" sz="18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r-HR" dirty="0"/>
              </a:p>
            </p:txBody>
          </p:sp>
        </mc:Choice>
        <mc:Fallback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5FA34831-EF23-543D-B157-FBDFB001A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215751"/>
                <a:ext cx="7704000" cy="1709400"/>
              </a:xfrm>
              <a:prstGeom prst="rect">
                <a:avLst/>
              </a:prstGeom>
              <a:blipFill>
                <a:blip r:embed="rId3"/>
                <a:stretch>
                  <a:fillRect l="-1316" t="-6618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7B8BE85-4C30-295B-7B88-4C0A376BD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4263" y="2014401"/>
            <a:ext cx="4693648" cy="312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771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60AC-C598-981E-F58E-3F47793E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Mintyev</a:t>
            </a:r>
            <a:r>
              <a:rPr lang="hr-HR" dirty="0"/>
              <a:t> algoritam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200D96-A18A-23CD-AE35-80BC0A0CA7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215751"/>
                <a:ext cx="7704000" cy="3608912"/>
              </a:xfrm>
            </p:spPr>
            <p:txBody>
              <a:bodyPr/>
              <a:lstStyle/>
              <a:p>
                <a:r>
                  <a:rPr lang="hr-HR" dirty="0"/>
                  <a:t>metoda sukcesivnog smanjivanja grafa</a:t>
                </a:r>
              </a:p>
              <a:p>
                <a:r>
                  <a:rPr lang="hr-HR" dirty="0"/>
                  <a:t>izaberemo brid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dirty="0"/>
                  <a:t>napravimo dva grafa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r-H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r-HR" dirty="0"/>
                  <a:t>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hr-H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r-HR" dirty="0"/>
                  <a:t> nastaje micanjem brida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r-HR" dirty="0"/>
                  <a:t> nastaje kontrakcijom brida</a:t>
                </a:r>
                <a14:m>
                  <m:oMath xmlns:m="http://schemas.openxmlformats.org/officeDocument/2006/math">
                    <m:r>
                      <a:rPr lang="hr-H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r-H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hr-H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r-HR" dirty="0"/>
                  <a:t> ne smije biti most niti petlja</a:t>
                </a:r>
              </a:p>
              <a:p>
                <a:r>
                  <a:rPr lang="hr-HR" dirty="0"/>
                  <a:t>algoritam se ponavlja rekurzivno</a:t>
                </a:r>
              </a:p>
              <a:p>
                <a:endParaRPr lang="hr-HR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200D96-A18A-23CD-AE35-80BC0A0C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15751"/>
                <a:ext cx="7704000" cy="36089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389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38107F-2F22-C320-F156-A2A68C3E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64" y="0"/>
            <a:ext cx="67182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8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Vremenska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prostorna</a:t>
            </a:r>
            <a:r>
              <a:rPr lang="en" dirty="0"/>
              <a:t> </a:t>
            </a:r>
            <a:r>
              <a:rPr lang="en" dirty="0" err="1"/>
              <a:t>složenost</a:t>
            </a:r>
            <a:endParaRPr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3A19AC-7011-DDA4-1E7D-BCF5A7B1CA1F}"/>
              </a:ext>
            </a:extLst>
          </p:cNvPr>
          <p:cNvSpPr txBox="1"/>
          <p:nvPr/>
        </p:nvSpPr>
        <p:spPr>
          <a:xfrm>
            <a:off x="2069432" y="17084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5FA34831-EF23-543D-B157-FBDFB001A5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0000" y="1215751"/>
                <a:ext cx="7704000" cy="1709400"/>
              </a:xfrm>
              <a:prstGeom prst="rect">
                <a:avLst/>
              </a:prstGeom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r>
                  <a:rPr lang="hr-HR" sz="1800" dirty="0"/>
                  <a:t>prostorna složenost </a:t>
                </a:r>
                <a14:m>
                  <m:oMath xmlns:m="http://schemas.openxmlformats.org/officeDocument/2006/math">
                    <m:r>
                      <a:rPr lang="hr-HR" sz="180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sz="1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r-HR" sz="1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hr-HR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hr-HR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sz="1800" dirty="0"/>
              </a:p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:r>
                  <a:rPr lang="hr-HR" sz="1800" dirty="0"/>
                  <a:t>vremenska složenost </a:t>
                </a:r>
                <a14:m>
                  <m:oMath xmlns:m="http://schemas.openxmlformats.org/officeDocument/2006/math">
                    <m:r>
                      <a:rPr lang="hr-HR" sz="1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 ∙ 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e>
                    </m:d>
                  </m:oMath>
                </a14:m>
                <a:endParaRPr lang="hr-HR" sz="1800" dirty="0"/>
              </a:p>
              <a:p>
                <a:pPr marL="285750" indent="-285750">
                  <a:buSzPct val="15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hr-H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r-HR" sz="1800" dirty="0"/>
                  <a:t> – broj </a:t>
                </a:r>
                <a:r>
                  <a:rPr lang="hr-HR" sz="1800" dirty="0" err="1"/>
                  <a:t>razapinjućih</a:t>
                </a:r>
                <a:r>
                  <a:rPr lang="hr-HR" sz="1800" dirty="0"/>
                  <a:t> stabala grafa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hr-HR" dirty="0"/>
              </a:p>
            </p:txBody>
          </p:sp>
        </mc:Choice>
        <mc:Fallback>
          <p:sp>
            <p:nvSpPr>
              <p:cNvPr id="42" name="Text Placeholder 2">
                <a:extLst>
                  <a:ext uri="{FF2B5EF4-FFF2-40B4-BE49-F238E27FC236}">
                    <a16:creationId xmlns:a16="http://schemas.microsoft.com/office/drawing/2014/main" id="{5FA34831-EF23-543D-B157-FBDFB001A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" y="1215751"/>
                <a:ext cx="7704000" cy="1709400"/>
              </a:xfrm>
              <a:prstGeom prst="rect">
                <a:avLst/>
              </a:prstGeom>
              <a:blipFill>
                <a:blip r:embed="rId3"/>
                <a:stretch>
                  <a:fillRect l="-1316" t="-7353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069BEAB-2706-6EFB-0201-4EAD3E02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1797" y="2229213"/>
            <a:ext cx="4371431" cy="291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39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63100" y="24379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Testiranje</a:t>
            </a:r>
            <a:br>
              <a:rPr lang="en" dirty="0"/>
            </a:b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692329" y="1175874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463100" y="341040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/>
              <a:t>Prolazak kroz metode testiranja</a:t>
            </a:r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87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2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2000" dirty="0"/>
              <a:t>Korišteni algoritmi i implementacija</a:t>
            </a:r>
            <a:endParaRPr sz="2000" dirty="0"/>
          </a:p>
        </p:txBody>
      </p:sp>
      <p:sp>
        <p:nvSpPr>
          <p:cNvPr id="1481" name="Google Shape;1481;p29"/>
          <p:cNvSpPr txBox="1">
            <a:spLocks noGrp="1"/>
          </p:cNvSpPr>
          <p:nvPr>
            <p:ph type="title" idx="5"/>
          </p:nvPr>
        </p:nvSpPr>
        <p:spPr>
          <a:xfrm>
            <a:off x="758225" y="1277225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482" name="Google Shape;1482;p2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Stabla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3" name="Google Shape;1483;p29"/>
          <p:cNvSpPr txBox="1">
            <a:spLocks noGrp="1"/>
          </p:cNvSpPr>
          <p:nvPr>
            <p:ph type="subTitle" idx="15"/>
          </p:nvPr>
        </p:nvSpPr>
        <p:spPr>
          <a:xfrm>
            <a:off x="5500651" y="296237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Zaključak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poboljšanja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4" name="Google Shape;14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Sadržaj</a:t>
            </a:r>
            <a:endParaRPr dirty="0"/>
          </a:p>
        </p:txBody>
      </p:sp>
      <p:sp>
        <p:nvSpPr>
          <p:cNvPr id="1485" name="Google Shape;1485;p29"/>
          <p:cNvSpPr txBox="1">
            <a:spLocks noGrp="1"/>
          </p:cNvSpPr>
          <p:nvPr>
            <p:ph type="subTitle" idx="3"/>
          </p:nvPr>
        </p:nvSpPr>
        <p:spPr>
          <a:xfrm>
            <a:off x="1574050" y="34143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600" dirty="0"/>
              <a:t>Prolazak kroz metode testiranja i analiza rezultata</a:t>
            </a:r>
            <a:endParaRPr sz="1600" dirty="0"/>
          </a:p>
        </p:txBody>
      </p:sp>
      <p:sp>
        <p:nvSpPr>
          <p:cNvPr id="1486" name="Google Shape;1486;p29"/>
          <p:cNvSpPr txBox="1">
            <a:spLocks noGrp="1"/>
          </p:cNvSpPr>
          <p:nvPr>
            <p:ph type="subTitle" idx="1"/>
          </p:nvPr>
        </p:nvSpPr>
        <p:spPr>
          <a:xfrm>
            <a:off x="1574050" y="1797799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r-HR" dirty="0"/>
              <a:t>Opis problema kojim se rad bavi</a:t>
            </a:r>
            <a:endParaRPr dirty="0"/>
          </a:p>
        </p:txBody>
      </p:sp>
      <p:sp>
        <p:nvSpPr>
          <p:cNvPr id="1487" name="Google Shape;1487;p2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Analiza</a:t>
            </a:r>
            <a:r>
              <a:rPr lang="en" dirty="0"/>
              <a:t> </a:t>
            </a:r>
            <a:r>
              <a:rPr lang="en" dirty="0" err="1"/>
              <a:t>korištenih</a:t>
            </a:r>
            <a:r>
              <a:rPr lang="en" dirty="0"/>
              <a:t> </a:t>
            </a:r>
            <a:r>
              <a:rPr lang="en" dirty="0" err="1"/>
              <a:t>algoritama</a:t>
            </a:r>
            <a:endParaRPr dirty="0"/>
          </a:p>
        </p:txBody>
      </p:sp>
      <p:sp>
        <p:nvSpPr>
          <p:cNvPr id="1488" name="Google Shape;1488;p29"/>
          <p:cNvSpPr txBox="1">
            <a:spLocks noGrp="1"/>
          </p:cNvSpPr>
          <p:nvPr>
            <p:ph type="subTitle" idx="4"/>
          </p:nvPr>
        </p:nvSpPr>
        <p:spPr>
          <a:xfrm>
            <a:off x="5500651" y="3473882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Zaključak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što</a:t>
            </a:r>
            <a:r>
              <a:rPr lang="en" dirty="0"/>
              <a:t> </a:t>
            </a:r>
            <a:r>
              <a:rPr lang="en" dirty="0" err="1"/>
              <a:t>dalje</a:t>
            </a:r>
            <a:r>
              <a:rPr lang="en" dirty="0"/>
              <a:t>?</a:t>
            </a:r>
            <a:endParaRPr dirty="0"/>
          </a:p>
        </p:txBody>
      </p:sp>
      <p:sp>
        <p:nvSpPr>
          <p:cNvPr id="1489" name="Google Shape;1489;p29"/>
          <p:cNvSpPr txBox="1">
            <a:spLocks noGrp="1"/>
          </p:cNvSpPr>
          <p:nvPr>
            <p:ph type="title" idx="6"/>
          </p:nvPr>
        </p:nvSpPr>
        <p:spPr>
          <a:xfrm>
            <a:off x="757125" y="2932451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490" name="Google Shape;1490;p29"/>
          <p:cNvSpPr txBox="1">
            <a:spLocks noGrp="1"/>
          </p:cNvSpPr>
          <p:nvPr>
            <p:ph type="title" idx="7"/>
          </p:nvPr>
        </p:nvSpPr>
        <p:spPr>
          <a:xfrm>
            <a:off x="4684050" y="1305467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491" name="Google Shape;1491;p29"/>
          <p:cNvSpPr txBox="1">
            <a:spLocks noGrp="1"/>
          </p:cNvSpPr>
          <p:nvPr>
            <p:ph type="title" idx="8"/>
          </p:nvPr>
        </p:nvSpPr>
        <p:spPr>
          <a:xfrm>
            <a:off x="4684050" y="2932451"/>
            <a:ext cx="816600" cy="7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492" name="Google Shape;1492;p29"/>
          <p:cNvSpPr txBox="1">
            <a:spLocks noGrp="1"/>
          </p:cNvSpPr>
          <p:nvPr>
            <p:ph type="subTitle" idx="14"/>
          </p:nvPr>
        </p:nvSpPr>
        <p:spPr>
          <a:xfrm>
            <a:off x="1573400" y="3064702"/>
            <a:ext cx="2885450" cy="778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Testiranje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01753-6300-4D92-DF49-BDAE798BD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Testiranje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1CFF0-D6DF-EC03-C238-E6C670EBD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faze:</a:t>
            </a:r>
          </a:p>
          <a:p>
            <a:pPr marL="939800" lvl="1" indent="-342900">
              <a:buFont typeface="+mj-lt"/>
              <a:buAutoNum type="alphaLcParenR"/>
            </a:pPr>
            <a:r>
              <a:rPr lang="hr-HR" dirty="0"/>
              <a:t>formule</a:t>
            </a:r>
          </a:p>
          <a:p>
            <a:pPr marL="939800" lvl="1" indent="-342900">
              <a:buFont typeface="+mj-lt"/>
              <a:buAutoNum type="alphaLcParenR"/>
            </a:pPr>
            <a:r>
              <a:rPr lang="hr-HR" dirty="0"/>
              <a:t>međusobna provjera algoritama</a:t>
            </a:r>
          </a:p>
          <a:p>
            <a:pPr marL="939800" lvl="1" indent="-342900">
              <a:buFont typeface="+mj-lt"/>
              <a:buAutoNum type="alphaLcParenR"/>
            </a:pPr>
            <a:r>
              <a:rPr lang="hr-HR" dirty="0"/>
              <a:t>polu-automatizirana provjera</a:t>
            </a:r>
          </a:p>
        </p:txBody>
      </p:sp>
    </p:spTree>
    <p:extLst>
      <p:ext uri="{BB962C8B-B14F-4D97-AF65-F5344CB8AC3E}">
        <p14:creationId xmlns:p14="http://schemas.microsoft.com/office/powerpoint/2010/main" val="4072340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C049-4315-C6B3-008A-D5C5CE22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882" y="2571750"/>
            <a:ext cx="7384809" cy="1676400"/>
          </a:xfrm>
        </p:spPr>
        <p:txBody>
          <a:bodyPr/>
          <a:lstStyle/>
          <a:p>
            <a:r>
              <a:rPr lang="hr-HR" dirty="0"/>
              <a:t>Zaključak i poboljšanja</a:t>
            </a:r>
            <a:br>
              <a:rPr lang="hr-HR" dirty="0"/>
            </a:br>
            <a:endParaRPr lang="hr-H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7B00C6-EF7C-9A1F-9D9E-A05E99381CAB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745950" y="1015603"/>
            <a:ext cx="1652100" cy="1128900"/>
          </a:xfrm>
        </p:spPr>
        <p:txBody>
          <a:bodyPr/>
          <a:lstStyle/>
          <a:p>
            <a:r>
              <a:rPr lang="hr-HR" dirty="0"/>
              <a:t>04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365471-5618-FD6C-0C4D-A2201D99A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64341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4C38-7BDF-F170-5FE4-A79089C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Poboljšanja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EA1D7F3-83AC-DB50-716B-A283533A9D01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hr-HR" dirty="0"/>
                  <a:t>brža metoda računanja determinante matrice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r-HR" dirty="0"/>
                  <a:t>vremenska složenost onda može pasti na </a:t>
                </a:r>
                <a14:m>
                  <m:oMath xmlns:m="http://schemas.openxmlformats.org/officeDocument/2006/math">
                    <m:r>
                      <a:rPr lang="hr-H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hr-H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hr-H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r-HR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CEA1D7F3-83AC-DB50-716B-A283533A9D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3">
            <a:extLst>
              <a:ext uri="{FF2B5EF4-FFF2-40B4-BE49-F238E27FC236}">
                <a16:creationId xmlns:a16="http://schemas.microsoft.com/office/drawing/2014/main" id="{4AF27E4B-15D8-D10D-A88F-C0DC94B37379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brži algoritam prebrojavanja </a:t>
            </a:r>
            <a:r>
              <a:rPr lang="hr-HR" dirty="0" err="1"/>
              <a:t>razapinjućih</a:t>
            </a:r>
            <a:r>
              <a:rPr lang="hr-HR" dirty="0"/>
              <a:t> stabala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Winterov</a:t>
            </a:r>
            <a:r>
              <a:rPr lang="hr-HR" dirty="0"/>
              <a:t> algoritam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75D1B17-7153-521A-69A8-92602DD8CA6A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hr-HR" dirty="0"/>
              <a:t>Novi ili bolji algoritmi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481FC94-C323-1BD0-2B41-46F8D8523382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hr-HR" dirty="0"/>
              <a:t>Bolje metode računanja</a:t>
            </a:r>
          </a:p>
        </p:txBody>
      </p:sp>
    </p:spTree>
    <p:extLst>
      <p:ext uri="{BB962C8B-B14F-4D97-AF65-F5344CB8AC3E}">
        <p14:creationId xmlns:p14="http://schemas.microsoft.com/office/powerpoint/2010/main" val="3004646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5E737-5CBD-4061-0AC6-75BDC52C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Zaključak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30F276-3799-2F70-E824-9858C0A57FE7}"/>
              </a:ext>
            </a:extLst>
          </p:cNvPr>
          <p:cNvSpPr txBox="1"/>
          <p:nvPr/>
        </p:nvSpPr>
        <p:spPr>
          <a:xfrm>
            <a:off x="713225" y="1175656"/>
            <a:ext cx="804759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/>
              <a:t>dobra teoretska podloga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/>
              <a:t>veliki prostor rješenja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/>
              <a:t>analiza i implementacija dva algoritma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r-HR" sz="1800" dirty="0"/>
              <a:t>dvije različite metode implementirane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83899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875-5301-1F3F-12D8-329ADDDC7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100" y="920235"/>
            <a:ext cx="7543800" cy="1730100"/>
          </a:xfrm>
        </p:spPr>
        <p:txBody>
          <a:bodyPr/>
          <a:lstStyle/>
          <a:p>
            <a:r>
              <a:rPr lang="hr-HR" dirty="0"/>
              <a:t>Hvala na pažnji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F4827-2409-9ED7-90BF-8D425520C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5800" y="2780939"/>
            <a:ext cx="5553206" cy="1312215"/>
          </a:xfrm>
        </p:spPr>
        <p:txBody>
          <a:bodyPr/>
          <a:lstStyle/>
          <a:p>
            <a:pPr algn="l"/>
            <a:r>
              <a:rPr lang="hr-HR" dirty="0"/>
              <a:t>Napravio:       Bruno Marković</a:t>
            </a:r>
          </a:p>
          <a:p>
            <a:pPr algn="l"/>
            <a:r>
              <a:rPr lang="hr-HR" dirty="0"/>
              <a:t>Mentor:           </a:t>
            </a:r>
            <a:r>
              <a:rPr lang="hr-HR" dirty="0" err="1"/>
              <a:t>Prof.dr.sc</a:t>
            </a:r>
            <a:r>
              <a:rPr lang="hr-HR" dirty="0"/>
              <a:t>. Mario-</a:t>
            </a:r>
            <a:r>
              <a:rPr lang="hr-HR" dirty="0" err="1"/>
              <a:t>Osvin</a:t>
            </a:r>
            <a:r>
              <a:rPr lang="hr-HR" dirty="0"/>
              <a:t> </a:t>
            </a:r>
            <a:r>
              <a:rPr lang="hr-HR" dirty="0" err="1"/>
              <a:t>Pavčević</a:t>
            </a:r>
            <a:endParaRPr lang="hr-HR" dirty="0"/>
          </a:p>
          <a:p>
            <a:pPr algn="l"/>
            <a:r>
              <a:rPr lang="hr-HR" dirty="0"/>
              <a:t>Datum: 	          9. </a:t>
            </a:r>
            <a:r>
              <a:rPr lang="hr-HR"/>
              <a:t>srpnja 2024.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45175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99416" y="1569378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Stabla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117433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409479" y="3538965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Uvod</a:t>
            </a:r>
            <a:r>
              <a:rPr lang="en" dirty="0"/>
              <a:t> u </a:t>
            </a:r>
            <a:r>
              <a:rPr lang="en" dirty="0" err="1"/>
              <a:t>zadatak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problem </a:t>
            </a:r>
            <a:r>
              <a:rPr lang="en" dirty="0" err="1"/>
              <a:t>prebrojavanja</a:t>
            </a:r>
            <a:r>
              <a:rPr lang="en" dirty="0"/>
              <a:t> </a:t>
            </a:r>
            <a:r>
              <a:rPr lang="en" dirty="0" err="1"/>
              <a:t>razapinjućih</a:t>
            </a:r>
            <a:r>
              <a:rPr lang="en" dirty="0"/>
              <a:t> </a:t>
            </a:r>
            <a:r>
              <a:rPr lang="en" dirty="0" err="1"/>
              <a:t>stabala</a:t>
            </a:r>
            <a:endParaRPr dirty="0"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30"/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hr-HR" sz="2800" dirty="0"/>
              <a:t>Problem prebrojavanja </a:t>
            </a:r>
            <a:r>
              <a:rPr lang="hr-HR" sz="2800" dirty="0" err="1"/>
              <a:t>razapinjućih</a:t>
            </a:r>
            <a:r>
              <a:rPr lang="hr-HR" sz="2800" dirty="0"/>
              <a:t> stabala grafa</a:t>
            </a:r>
            <a:br>
              <a:rPr lang="hr-HR" sz="2800" dirty="0"/>
            </a:br>
            <a:endParaRPr lang="en-GB" sz="2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D36C8-A40B-BE24-8A63-52C0645E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15750"/>
            <a:ext cx="8327747" cy="3825481"/>
          </a:xfrm>
        </p:spPr>
        <p:txBody>
          <a:bodyPr/>
          <a:lstStyle/>
          <a:p>
            <a:r>
              <a:rPr lang="en-GB" sz="1800" dirty="0" err="1"/>
              <a:t>eksponencijalne</a:t>
            </a:r>
            <a:r>
              <a:rPr lang="en-GB" sz="1800" dirty="0"/>
              <a:t> </a:t>
            </a:r>
            <a:r>
              <a:rPr lang="en-GB" sz="1800" dirty="0" err="1"/>
              <a:t>vremenske</a:t>
            </a:r>
            <a:r>
              <a:rPr lang="en-GB" sz="1800" dirty="0"/>
              <a:t> </a:t>
            </a:r>
            <a:r>
              <a:rPr lang="en-GB" sz="1800" dirty="0" err="1"/>
              <a:t>složenosti</a:t>
            </a:r>
            <a:endParaRPr lang="en-GB" sz="1800" dirty="0"/>
          </a:p>
          <a:p>
            <a:r>
              <a:rPr lang="en-GB" sz="1800" dirty="0"/>
              <a:t>dobra </a:t>
            </a:r>
            <a:r>
              <a:rPr lang="en-GB" sz="1800" dirty="0" err="1"/>
              <a:t>teoretska</a:t>
            </a:r>
            <a:r>
              <a:rPr lang="en-GB" sz="1800" dirty="0"/>
              <a:t> </a:t>
            </a:r>
            <a:r>
              <a:rPr lang="en-GB" sz="1800" dirty="0" err="1"/>
              <a:t>podloga</a:t>
            </a:r>
            <a:endParaRPr lang="en-GB" sz="1800" dirty="0"/>
          </a:p>
          <a:p>
            <a:r>
              <a:rPr lang="en-GB" sz="1800" dirty="0" err="1"/>
              <a:t>primjena</a:t>
            </a:r>
            <a:r>
              <a:rPr lang="en-GB" sz="1800" dirty="0"/>
              <a:t> u </a:t>
            </a:r>
            <a:r>
              <a:rPr lang="en-GB" sz="1800" dirty="0" err="1"/>
              <a:t>znanosti</a:t>
            </a:r>
            <a:r>
              <a:rPr lang="en-GB" sz="1800" dirty="0"/>
              <a:t>: </a:t>
            </a:r>
            <a:r>
              <a:rPr lang="en-GB" sz="1800" dirty="0" err="1"/>
              <a:t>računarstvo</a:t>
            </a:r>
            <a:r>
              <a:rPr lang="en-GB" sz="1800" dirty="0"/>
              <a:t>, </a:t>
            </a:r>
            <a:r>
              <a:rPr lang="en-GB" sz="1800" dirty="0" err="1"/>
              <a:t>telekomunikacije</a:t>
            </a:r>
            <a:r>
              <a:rPr lang="en-GB" sz="1800" dirty="0"/>
              <a:t>, </a:t>
            </a:r>
            <a:r>
              <a:rPr lang="en-GB" sz="1800" dirty="0" err="1"/>
              <a:t>urbana</a:t>
            </a:r>
            <a:r>
              <a:rPr lang="en-GB" sz="1800" dirty="0"/>
              <a:t> </a:t>
            </a:r>
            <a:r>
              <a:rPr lang="en-GB" sz="1800" dirty="0" err="1"/>
              <a:t>gradnja</a:t>
            </a:r>
            <a:r>
              <a:rPr lang="en-GB" sz="1800" dirty="0"/>
              <a:t>, </a:t>
            </a:r>
            <a:r>
              <a:rPr lang="en-GB" sz="1800" dirty="0" err="1"/>
              <a:t>elektrotehnika</a:t>
            </a:r>
            <a:endParaRPr lang="en-GB" sz="1800" dirty="0"/>
          </a:p>
          <a:p>
            <a:r>
              <a:rPr lang="en-GB" sz="1800" dirty="0" err="1"/>
              <a:t>formule</a:t>
            </a:r>
            <a:r>
              <a:rPr lang="en-GB" sz="1800" dirty="0"/>
              <a:t> za </a:t>
            </a:r>
            <a:r>
              <a:rPr lang="en-GB" sz="1800" dirty="0" err="1"/>
              <a:t>poznate</a:t>
            </a:r>
            <a:r>
              <a:rPr lang="en-GB" sz="1800" dirty="0"/>
              <a:t> </a:t>
            </a:r>
            <a:r>
              <a:rPr lang="en-GB" sz="1800" dirty="0" err="1"/>
              <a:t>grafove</a:t>
            </a:r>
            <a:endParaRPr lang="en-GB" sz="1800" dirty="0"/>
          </a:p>
          <a:p>
            <a:r>
              <a:rPr lang="en-GB" sz="1800" dirty="0" err="1"/>
              <a:t>metode</a:t>
            </a:r>
            <a:r>
              <a:rPr lang="en-GB" sz="1800" dirty="0"/>
              <a:t> </a:t>
            </a:r>
            <a:r>
              <a:rPr lang="en-GB" sz="1800" dirty="0" err="1"/>
              <a:t>prebrojavaja</a:t>
            </a:r>
            <a:r>
              <a:rPr lang="en-GB" sz="1800" dirty="0"/>
              <a:t> </a:t>
            </a:r>
            <a:r>
              <a:rPr lang="en-GB" sz="1800" dirty="0" err="1"/>
              <a:t>razapinjućih</a:t>
            </a:r>
            <a:r>
              <a:rPr lang="en-GB" sz="1800" dirty="0"/>
              <a:t> </a:t>
            </a:r>
            <a:r>
              <a:rPr lang="en-GB" sz="1800" dirty="0" err="1"/>
              <a:t>stabala</a:t>
            </a:r>
            <a:endParaRPr lang="en-GB" sz="1800" dirty="0"/>
          </a:p>
          <a:p>
            <a:endParaRPr lang="hr-HR" dirty="0"/>
          </a:p>
          <a:p>
            <a:endParaRPr lang="hr-H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D94A8B-007A-C92B-25FE-F710A749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Formule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2603519-4705-E90A-E74F-E73E30F6DCC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215751"/>
                <a:ext cx="7704000" cy="3620944"/>
              </a:xfrm>
            </p:spPr>
            <p:txBody>
              <a:bodyPr/>
              <a:lstStyle/>
              <a:p>
                <a:r>
                  <a:rPr lang="hr-HR" sz="1800" dirty="0">
                    <a:latin typeface="Helvetica" pitchFamily="2" charset="0"/>
                  </a:rPr>
                  <a:t>potpuni graf → 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hr-HR" sz="1800" dirty="0">
                  <a:latin typeface="Helvetica" pitchFamily="2" charset="0"/>
                </a:endParaRPr>
              </a:p>
              <a:p>
                <a:r>
                  <a:rPr lang="hr-HR" sz="1800" dirty="0">
                    <a:latin typeface="Helvetica" pitchFamily="2" charset="0"/>
                  </a:rPr>
                  <a:t>ciklus → </a:t>
                </a:r>
                <a14:m>
                  <m:oMath xmlns:m="http://schemas.openxmlformats.org/officeDocument/2006/math"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hr-HR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hr-HR" sz="1800" b="0" dirty="0">
                  <a:latin typeface="Helvetica" pitchFamily="2" charset="0"/>
                </a:endParaRPr>
              </a:p>
              <a:p>
                <a:r>
                  <a:rPr lang="hr-HR" sz="1800" dirty="0">
                    <a:latin typeface="Helvetica" pitchFamily="2" charset="0"/>
                  </a:rPr>
                  <a:t>kotač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r-H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r-H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3 +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hr-H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r-HR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hr-H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r-H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hr-HR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  <m:r>
                                  <a:rPr lang="hr-H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hr-HR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hr-HR" sz="18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hr-H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hr-HR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hr-HR" sz="1800" b="0" dirty="0">
                  <a:latin typeface="Helvetica" pitchFamily="2" charset="0"/>
                </a:endParaRPr>
              </a:p>
              <a:p>
                <a:r>
                  <a:rPr lang="en-GB" sz="1800" dirty="0" err="1">
                    <a:latin typeface="Helvetica" pitchFamily="2" charset="0"/>
                  </a:rPr>
                  <a:t>potpuni</a:t>
                </a:r>
                <a:r>
                  <a:rPr lang="en-GB" sz="1800" dirty="0">
                    <a:latin typeface="Helvetica" pitchFamily="2" charset="0"/>
                  </a:rPr>
                  <a:t> </a:t>
                </a:r>
                <a:r>
                  <a:rPr lang="en-GB" sz="1800" dirty="0" err="1">
                    <a:latin typeface="Helvetica" pitchFamily="2" charset="0"/>
                  </a:rPr>
                  <a:t>bipartitni</a:t>
                </a:r>
                <a:r>
                  <a:rPr lang="en-GB" sz="1800" dirty="0">
                    <a:latin typeface="Helvetica" pitchFamily="2" charset="0"/>
                  </a:rPr>
                  <a:t> </a:t>
                </a:r>
                <a:r>
                  <a:rPr lang="en-GB" sz="1800" dirty="0" err="1">
                    <a:latin typeface="Helvetica" pitchFamily="2" charset="0"/>
                  </a:rPr>
                  <a:t>graf</a:t>
                </a:r>
                <a:r>
                  <a:rPr lang="en-GB" sz="1800" dirty="0">
                    <a:latin typeface="Helvetica" pitchFamily="2" charset="0"/>
                  </a:rPr>
                  <a:t> </a:t>
                </a:r>
                <a:r>
                  <a:rPr lang="hr-HR" sz="1800" dirty="0">
                    <a:latin typeface="Helvetica" pitchFamily="2" charset="0"/>
                  </a:rPr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hr-HR" sz="1800" b="0" i="1" smtClean="0">
                        <a:latin typeface="Cambria Math" panose="02040503050406030204" pitchFamily="18" charset="0"/>
                      </a:rPr>
                      <m:t>)= </m:t>
                    </m:r>
                    <m:sSup>
                      <m:sSup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hr-H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hr-H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hr-HR" sz="18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D2603519-4705-E90A-E74F-E73E30F6D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15751"/>
                <a:ext cx="7704000" cy="362094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18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F3F27-0266-91ED-DA1D-202FDA23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Metode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FD71-E55F-D504-BA5E-E8AAAFC84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3482724"/>
          </a:xfrm>
        </p:spPr>
        <p:txBody>
          <a:bodyPr/>
          <a:lstStyle/>
          <a:p>
            <a:pPr marL="482600" indent="-342900">
              <a:buFont typeface="+mj-lt"/>
              <a:buAutoNum type="arabicParenR"/>
            </a:pPr>
            <a:r>
              <a:rPr lang="hr-HR" sz="1800" dirty="0"/>
              <a:t>testiraj i odaberi</a:t>
            </a:r>
          </a:p>
          <a:p>
            <a:pPr marL="482600" indent="-342900">
              <a:buFont typeface="+mj-lt"/>
              <a:buAutoNum type="arabicParenR"/>
            </a:pPr>
            <a:r>
              <a:rPr lang="en-GB" sz="1800" dirty="0" err="1"/>
              <a:t>metoda</a:t>
            </a:r>
            <a:r>
              <a:rPr lang="en-GB" sz="1800" dirty="0"/>
              <a:t> </a:t>
            </a:r>
            <a:r>
              <a:rPr lang="en-GB" sz="1800" dirty="0" err="1"/>
              <a:t>elementarnih</a:t>
            </a:r>
            <a:r>
              <a:rPr lang="en-GB" sz="1800" dirty="0"/>
              <a:t> </a:t>
            </a:r>
            <a:r>
              <a:rPr lang="en-GB" sz="1800" dirty="0" err="1"/>
              <a:t>transformacija</a:t>
            </a:r>
            <a:r>
              <a:rPr lang="en-GB" sz="1800" dirty="0"/>
              <a:t> </a:t>
            </a:r>
            <a:r>
              <a:rPr lang="en-GB" sz="1800" dirty="0" err="1"/>
              <a:t>stabla</a:t>
            </a:r>
            <a:endParaRPr lang="hr-HR" sz="1800" dirty="0"/>
          </a:p>
          <a:p>
            <a:pPr marL="482600" indent="-342900">
              <a:buFont typeface="+mj-lt"/>
              <a:buAutoNum type="arabicParenR"/>
            </a:pPr>
            <a:r>
              <a:rPr lang="en-GB" sz="1800" dirty="0" err="1"/>
              <a:t>metoda</a:t>
            </a:r>
            <a:r>
              <a:rPr lang="en-GB" sz="1800" dirty="0"/>
              <a:t> </a:t>
            </a:r>
            <a:r>
              <a:rPr lang="en-GB" sz="1800" dirty="0" err="1"/>
              <a:t>sukcesivnog</a:t>
            </a:r>
            <a:r>
              <a:rPr lang="en-GB" sz="1800" dirty="0"/>
              <a:t> </a:t>
            </a:r>
            <a:r>
              <a:rPr lang="en-GB" sz="1800" dirty="0" err="1"/>
              <a:t>smanjivanja</a:t>
            </a:r>
            <a:r>
              <a:rPr lang="en-GB" sz="1800" dirty="0"/>
              <a:t> </a:t>
            </a:r>
            <a:r>
              <a:rPr lang="en-GB" sz="1800" dirty="0" err="1"/>
              <a:t>grafa</a:t>
            </a:r>
            <a:endParaRPr lang="hr-HR" sz="1800" dirty="0"/>
          </a:p>
          <a:p>
            <a:pPr marL="482600" indent="-342900">
              <a:buFont typeface="+mj-lt"/>
              <a:buAutoNum type="arabicParenR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1134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87068" y="2002066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Algoritmi</a:t>
            </a:r>
            <a:r>
              <a:rPr lang="en" dirty="0"/>
              <a:t> </a:t>
            </a:r>
            <a:r>
              <a:rPr lang="en" dirty="0" err="1"/>
              <a:t>i</a:t>
            </a:r>
            <a:r>
              <a:rPr lang="en" dirty="0"/>
              <a:t> </a:t>
            </a:r>
            <a:r>
              <a:rPr lang="en" dirty="0" err="1"/>
              <a:t>implementacija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692329" y="1017907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06" name="Google Shape;1506;p31"/>
          <p:cNvSpPr txBox="1">
            <a:spLocks noGrp="1"/>
          </p:cNvSpPr>
          <p:nvPr>
            <p:ph type="subTitle" idx="1"/>
          </p:nvPr>
        </p:nvSpPr>
        <p:spPr>
          <a:xfrm>
            <a:off x="1409479" y="3538965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Analiza</a:t>
            </a:r>
            <a:r>
              <a:rPr lang="en" dirty="0"/>
              <a:t> </a:t>
            </a:r>
            <a:r>
              <a:rPr lang="en" dirty="0" err="1"/>
              <a:t>algoritama</a:t>
            </a:r>
            <a:endParaRPr dirty="0"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12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60AC-C598-981E-F58E-3F47793E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Kirchhoffova</a:t>
            </a:r>
            <a:r>
              <a:rPr lang="en-GB" dirty="0"/>
              <a:t> formula</a:t>
            </a:r>
            <a:endParaRPr lang="hr-H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200D96-A18A-23CD-AE35-80BC0A0CA7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0000" y="1215751"/>
                <a:ext cx="7704000" cy="3608912"/>
              </a:xfrm>
            </p:spPr>
            <p:txBody>
              <a:bodyPr/>
              <a:lstStyle/>
              <a:p>
                <a:r>
                  <a:rPr lang="hr-HR" dirty="0"/>
                  <a:t>graf </a:t>
                </a:r>
                <a:r>
                  <a:rPr lang="hr-HR" i="1" dirty="0"/>
                  <a:t>G</a:t>
                </a:r>
              </a:p>
              <a:p>
                <a:r>
                  <a:rPr lang="hr-HR" dirty="0"/>
                  <a:t>matrica susjedstva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dirty="0"/>
                  <a:t>dijagonalna matrica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hr-HR" dirty="0"/>
              </a:p>
              <a:p>
                <a:r>
                  <a:rPr lang="hr-HR" dirty="0" err="1"/>
                  <a:t>Laplaceova</a:t>
                </a:r>
                <a:r>
                  <a:rPr lang="hr-HR" dirty="0"/>
                  <a:t> matrica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r-H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hr-H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hr-H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hr-H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endParaRPr lang="hr-HR" dirty="0"/>
              </a:p>
              <a:p>
                <a:endParaRPr lang="hr-HR" i="1" dirty="0"/>
              </a:p>
              <a:p>
                <a:endParaRPr lang="hr-HR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0200D96-A18A-23CD-AE35-80BC0A0CA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0000" y="1215751"/>
                <a:ext cx="7704000" cy="360891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r-H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square with lines and points&#10;&#10;Description automatically generated">
            <a:extLst>
              <a:ext uri="{FF2B5EF4-FFF2-40B4-BE49-F238E27FC236}">
                <a16:creationId xmlns:a16="http://schemas.microsoft.com/office/drawing/2014/main" id="{B568B39C-7093-DEBC-1D40-BCD24019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15" y="1117265"/>
            <a:ext cx="3080085" cy="290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1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D2B0-8284-60EB-AD61-FE29809B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Pseudokod</a:t>
            </a:r>
            <a:endParaRPr lang="hr-H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FDF96-BAFB-2F0C-3080-F967C0486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1"/>
            <a:ext cx="7704000" cy="3729228"/>
          </a:xfrm>
        </p:spPr>
        <p:txBody>
          <a:bodyPr/>
          <a:lstStyle/>
          <a:p>
            <a:pPr marL="139700" indent="0">
              <a:buNone/>
            </a:pP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indent="0">
              <a:buNone/>
            </a:pPr>
            <a:endParaRPr lang="hr-H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9700" indent="0">
              <a:buNone/>
            </a:pP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kirhhohovaFormula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[][] Matrica susjedstva)</a:t>
            </a:r>
          </a:p>
          <a:p>
            <a:pPr marL="13970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13970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izračunaj dijagonalnu matricu </a:t>
            </a:r>
          </a:p>
          <a:p>
            <a:pPr marL="13970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izračunaj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Laplaceovu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matricu </a:t>
            </a:r>
          </a:p>
          <a:p>
            <a:pPr marL="13970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  izvedi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minoru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Laplaceove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matrice</a:t>
            </a:r>
          </a:p>
          <a:p>
            <a:pPr marL="139700" indent="0">
              <a:buNone/>
            </a:pP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r-H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r-H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Determinanta(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minora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Laplaceove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 matrice, 	</a:t>
            </a:r>
            <a:r>
              <a:rPr lang="hr-H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brojRedakaMinore</a:t>
            </a: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39700" indent="0">
              <a:buNone/>
            </a:pPr>
            <a:r>
              <a:rPr lang="hr-H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5244843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403</Words>
  <Application>Microsoft Macintosh PowerPoint</Application>
  <PresentationFormat>On-screen Show (16:9)</PresentationFormat>
  <Paragraphs>111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Lato</vt:lpstr>
      <vt:lpstr>DM Sans</vt:lpstr>
      <vt:lpstr>Albert Sans</vt:lpstr>
      <vt:lpstr>Courier New</vt:lpstr>
      <vt:lpstr>Arial</vt:lpstr>
      <vt:lpstr>Anaheim</vt:lpstr>
      <vt:lpstr>Helvetica</vt:lpstr>
      <vt:lpstr>Mulish</vt:lpstr>
      <vt:lpstr>Cambria Math</vt:lpstr>
      <vt:lpstr>Nunito Light</vt:lpstr>
      <vt:lpstr>Discrete Mathematics: Graph Theory and Networks - 12th Grade by Slidesgo</vt:lpstr>
      <vt:lpstr>Prebrojavanje razapinjućih stabala grafa</vt:lpstr>
      <vt:lpstr>01</vt:lpstr>
      <vt:lpstr>Stabla</vt:lpstr>
      <vt:lpstr>Problem prebrojavanja razapinjućih stabala grafa </vt:lpstr>
      <vt:lpstr>Formule</vt:lpstr>
      <vt:lpstr>Metode</vt:lpstr>
      <vt:lpstr>Algoritmi i implementacija</vt:lpstr>
      <vt:lpstr>Kirchhoffova formula</vt:lpstr>
      <vt:lpstr>Pseudokod</vt:lpstr>
      <vt:lpstr>Izvršavanje</vt:lpstr>
      <vt:lpstr>Vremenska i prostorna složenost</vt:lpstr>
      <vt:lpstr>Algoritam 1</vt:lpstr>
      <vt:lpstr>PowerPoint Presentation</vt:lpstr>
      <vt:lpstr>PowerPoint Presentation</vt:lpstr>
      <vt:lpstr>Vremenska i prostorna složenost</vt:lpstr>
      <vt:lpstr>Mintyev algoritam</vt:lpstr>
      <vt:lpstr>PowerPoint Presentation</vt:lpstr>
      <vt:lpstr>Vremenska i prostorna složenost</vt:lpstr>
      <vt:lpstr>Testiranje </vt:lpstr>
      <vt:lpstr>Testiranje</vt:lpstr>
      <vt:lpstr>Zaključak i poboljšanja </vt:lpstr>
      <vt:lpstr>Poboljšanja</vt:lpstr>
      <vt:lpstr>Zaključak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Prebrojavanje razapinjućih stabala grafa</dc:title>
  <cp:lastModifiedBy>Bruno Marković</cp:lastModifiedBy>
  <cp:revision>6</cp:revision>
  <dcterms:modified xsi:type="dcterms:W3CDTF">2024-07-07T09:03:28Z</dcterms:modified>
</cp:coreProperties>
</file>