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30"/>
  </p:notesMasterIdLst>
  <p:sldIdLst>
    <p:sldId id="256" r:id="rId2"/>
    <p:sldId id="287" r:id="rId3"/>
    <p:sldId id="288" r:id="rId4"/>
    <p:sldId id="284" r:id="rId5"/>
    <p:sldId id="267" r:id="rId6"/>
    <p:sldId id="268" r:id="rId7"/>
    <p:sldId id="273" r:id="rId8"/>
    <p:sldId id="269" r:id="rId9"/>
    <p:sldId id="270" r:id="rId10"/>
    <p:sldId id="271" r:id="rId11"/>
    <p:sldId id="289" r:id="rId12"/>
    <p:sldId id="300" r:id="rId13"/>
    <p:sldId id="302" r:id="rId14"/>
    <p:sldId id="283" r:id="rId15"/>
    <p:sldId id="290" r:id="rId16"/>
    <p:sldId id="272" r:id="rId17"/>
    <p:sldId id="264" r:id="rId18"/>
    <p:sldId id="257" r:id="rId19"/>
    <p:sldId id="304" r:id="rId20"/>
    <p:sldId id="294" r:id="rId21"/>
    <p:sldId id="295" r:id="rId22"/>
    <p:sldId id="296" r:id="rId23"/>
    <p:sldId id="297" r:id="rId24"/>
    <p:sldId id="291" r:id="rId25"/>
    <p:sldId id="298" r:id="rId26"/>
    <p:sldId id="299" r:id="rId27"/>
    <p:sldId id="303" r:id="rId28"/>
    <p:sldId id="292"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83803" autoAdjust="0"/>
  </p:normalViewPr>
  <p:slideViewPr>
    <p:cSldViewPr>
      <p:cViewPr>
        <p:scale>
          <a:sx n="67" d="100"/>
          <a:sy n="67" d="100"/>
        </p:scale>
        <p:origin x="-147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6DB54B-94D9-4DF1-B513-ADCCF992370F}" type="datetimeFigureOut">
              <a:rPr lang="fr-FR" smtClean="0"/>
              <a:pPr/>
              <a:t>19/12/2013</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8F58C-512A-4EC2-A9B5-FA9A056C693F}" type="slidenum">
              <a:rPr lang="fr-FR" smtClean="0"/>
              <a:pPr/>
              <a:t>‹N°›</a:t>
            </a:fld>
            <a:endParaRPr lang="fr-FR" dirty="0"/>
          </a:p>
        </p:txBody>
      </p:sp>
    </p:spTree>
    <p:extLst>
      <p:ext uri="{BB962C8B-B14F-4D97-AF65-F5344CB8AC3E}">
        <p14:creationId xmlns:p14="http://schemas.microsoft.com/office/powerpoint/2010/main" val="329316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a:t>
            </a:fld>
            <a:endParaRPr lang="fr-FR" dirty="0"/>
          </a:p>
        </p:txBody>
      </p:sp>
    </p:spTree>
    <p:extLst>
      <p:ext uri="{BB962C8B-B14F-4D97-AF65-F5344CB8AC3E}">
        <p14:creationId xmlns:p14="http://schemas.microsoft.com/office/powerpoint/2010/main" val="3112797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fr-FR" dirty="0" smtClean="0"/>
              <a:t>E</a:t>
            </a:r>
            <a:r>
              <a:rPr lang="en" dirty="0" smtClean="0"/>
              <a:t>xpliquer l’image</a:t>
            </a:r>
          </a:p>
          <a:p>
            <a:pPr lvl="0" rtl="0">
              <a:buNone/>
            </a:pPr>
            <a:endParaRPr lang="en" dirty="0" smtClean="0"/>
          </a:p>
          <a:p>
            <a:pPr lvl="0" rtl="0">
              <a:buNone/>
            </a:pPr>
            <a:r>
              <a:rPr lang="en" dirty="0" smtClean="0"/>
              <a:t>Face </a:t>
            </a:r>
            <a:r>
              <a:rPr lang="en" dirty="0"/>
              <a:t>à une demande grandissante, de nouveaux comparateurs de cloud computing apparaissent, et tentent de conseiller les entreprises en fonction de leurs besoins. L’un d’entre eux est </a:t>
            </a:r>
            <a:r>
              <a:rPr lang="en" dirty="0" smtClean="0"/>
              <a:t>CloudScreener, </a:t>
            </a:r>
            <a:r>
              <a:rPr lang="en" dirty="0"/>
              <a:t>ce site a été lancé par une start-up française en février </a:t>
            </a:r>
            <a:r>
              <a:rPr lang="en" dirty="0" smtClean="0"/>
              <a:t>2013.</a:t>
            </a:r>
          </a:p>
          <a:p>
            <a:pPr lvl="0" rtl="0">
              <a:buNone/>
            </a:pPr>
            <a:endParaRPr lang="en" dirty="0" smtClean="0"/>
          </a:p>
          <a:p>
            <a:pPr lvl="0" rtl="0">
              <a:buNone/>
            </a:pPr>
            <a:r>
              <a:rPr lang="fr-FR" dirty="0" smtClean="0"/>
              <a:t>U</a:t>
            </a:r>
            <a:r>
              <a:rPr lang="en" dirty="0" smtClean="0"/>
              <a:t>n</a:t>
            </a:r>
            <a:r>
              <a:rPr lang="en" baseline="0" dirty="0" smtClean="0"/>
              <a:t> seule source de mesure,</a:t>
            </a:r>
          </a:p>
          <a:p>
            <a:pPr lvl="0" rtl="0">
              <a:buNone/>
            </a:pPr>
            <a:r>
              <a:rPr lang="fr-FR" baseline="0" dirty="0" smtClean="0"/>
              <a:t>I</a:t>
            </a:r>
            <a:r>
              <a:rPr lang="en" baseline="0" dirty="0" smtClean="0"/>
              <a:t>mpartialité </a:t>
            </a:r>
          </a:p>
          <a:p>
            <a:pPr lvl="0" rtl="0">
              <a:buNone/>
            </a:pPr>
            <a:r>
              <a:rPr lang="en" baseline="0" dirty="0" smtClean="0"/>
              <a:t>Donnée centralisée</a:t>
            </a:r>
          </a:p>
          <a:p>
            <a:pPr lvl="0" rtl="0">
              <a:buNone/>
            </a:pPr>
            <a:endParaRPr lang="en" baseline="0" dirty="0" smtClean="0"/>
          </a:p>
          <a:p>
            <a:pPr lvl="0" rtl="0">
              <a:buNone/>
            </a:pPr>
            <a:r>
              <a:rPr lang="en" baseline="0" dirty="0" smtClean="0"/>
              <a:t>C’est à ces 3 defaut que l’equipe Myriads de l’irisa a tenter de repondre avec le projet The Cloudbook  que l’on va maintenant vous présenter.</a:t>
            </a:r>
          </a:p>
          <a:p>
            <a:pPr lvl="0" rtl="0">
              <a:buNone/>
            </a:pPr>
            <a:endParaRPr lang="en" baseline="0" dirty="0" smtClean="0"/>
          </a:p>
        </p:txBody>
      </p:sp>
    </p:spTree>
    <p:extLst>
      <p:ext uri="{BB962C8B-B14F-4D97-AF65-F5344CB8AC3E}">
        <p14:creationId xmlns:p14="http://schemas.microsoft.com/office/powerpoint/2010/main" val="192155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11</a:t>
            </a:fld>
            <a:endParaRPr lang="fr-FR" dirty="0"/>
          </a:p>
        </p:txBody>
      </p:sp>
    </p:spTree>
    <p:extLst>
      <p:ext uri="{BB962C8B-B14F-4D97-AF65-F5344CB8AC3E}">
        <p14:creationId xmlns:p14="http://schemas.microsoft.com/office/powerpoint/2010/main" val="943637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Cloudbook </a:t>
            </a:r>
            <a:r>
              <a:rPr lang="fr-FR" baseline="0" smtClean="0"/>
              <a:t>est </a:t>
            </a:r>
            <a:r>
              <a:rPr lang="fr-FR" baseline="0" dirty="0"/>
              <a:t>un réseau décentralisé d’application , i.e , un réseau d’applications reliés directement entre elle en communication direct sans passer par un serveur qui les mettrait en relation.</a:t>
            </a:r>
          </a:p>
          <a:p>
            <a:r>
              <a:rPr lang="fr-FR" baseline="0" dirty="0"/>
              <a:t>Imaginons que vous voulez déployez une application sur le cloud, mais que, au vu de l’offre varié qui s’offre à vous, vous ne savez pas quel clouds serait le plus pertinent pour votre application</a:t>
            </a:r>
            <a:r>
              <a:rPr lang="fr-FR" baseline="0"/>
              <a:t>. </a:t>
            </a:r>
            <a:endParaRPr lang="fr-FR" dirty="0"/>
          </a:p>
          <a:p>
            <a:r>
              <a:rPr lang="fr-FR" baseline="0" smtClean="0"/>
              <a:t>A </a:t>
            </a:r>
            <a:r>
              <a:rPr lang="fr-FR" baseline="0" dirty="0"/>
              <a:t>travers un réseau d’applications qui </a:t>
            </a:r>
            <a:r>
              <a:rPr lang="fr-FR" baseline="0"/>
              <a:t>communiquent </a:t>
            </a:r>
            <a:r>
              <a:rPr lang="fr-FR" dirty="0"/>
              <a:t>et</a:t>
            </a:r>
            <a:r>
              <a:rPr lang="fr-FR"/>
              <a:t> se conseillent </a:t>
            </a:r>
            <a:r>
              <a:rPr lang="fr-FR" baseline="0"/>
              <a:t>entre </a:t>
            </a:r>
            <a:r>
              <a:rPr lang="fr-FR" baseline="0" dirty="0"/>
              <a:t>elles, Cloudbook va vous aider à prendre LA </a:t>
            </a:r>
            <a:r>
              <a:rPr lang="fr-FR" baseline="0"/>
              <a:t>bonne décision</a:t>
            </a:r>
            <a:r>
              <a:rPr lang="fr-FR"/>
              <a:t>. </a:t>
            </a:r>
            <a:endParaRPr lang="fr-FR" baseline="0" dirty="0"/>
          </a:p>
          <a:p>
            <a:r>
              <a:rPr lang="fr-FR" baseline="0" dirty="0"/>
              <a:t/>
            </a:r>
            <a:br>
              <a:rPr lang="fr-FR" baseline="0" dirty="0"/>
            </a:br>
            <a:endParaRPr lang="fr-FR" baseline="0"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12</a:t>
            </a:fld>
            <a:endParaRPr lang="fr-FR" dirty="0"/>
          </a:p>
        </p:txBody>
      </p:sp>
    </p:spTree>
    <p:extLst>
      <p:ext uri="{BB962C8B-B14F-4D97-AF65-F5344CB8AC3E}">
        <p14:creationId xmlns:p14="http://schemas.microsoft.com/office/powerpoint/2010/main" val="89586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Cloudbook </a:t>
            </a:r>
            <a:endParaRPr lang="fr-FR" dirty="0"/>
          </a:p>
          <a:p>
            <a:r>
              <a:rPr lang="fr-FR"/>
              <a:t>AVANTAGES </a:t>
            </a:r>
            <a:r>
              <a:rPr lang="fr-FR" smtClean="0"/>
              <a:t>:</a:t>
            </a:r>
            <a:endParaRPr lang="fr-FR" dirty="0"/>
          </a:p>
          <a:p>
            <a:r>
              <a:rPr lang="fr-FR" b="1" dirty="0"/>
              <a:t>Perennité</a:t>
            </a:r>
            <a:r>
              <a:rPr lang="fr-FR" b="1"/>
              <a:t> des données:</a:t>
            </a:r>
            <a:r>
              <a:rPr lang="fr-FR"/>
              <a:t> Pour les comparateurs existants, si l'entreprise disparait, le serveur du comparateur ne sera plus en ligne et on aura plus accés aux données alors qu'avec </a:t>
            </a:r>
            <a:r>
              <a:rPr lang="fr-FR" baseline="0" smtClean="0"/>
              <a:t>un </a:t>
            </a:r>
            <a:r>
              <a:rPr lang="fr-FR"/>
              <a:t>systéme </a:t>
            </a:r>
            <a:r>
              <a:rPr lang="fr-FR" baseline="0" smtClean="0"/>
              <a:t>décentralisé, </a:t>
            </a:r>
            <a:r>
              <a:rPr lang="fr-FR" dirty="0"/>
              <a:t>comme</a:t>
            </a:r>
            <a:r>
              <a:rPr lang="fr-FR"/>
              <a:t> chaque utilisateur apporte de </a:t>
            </a:r>
            <a:r>
              <a:rPr lang="fr-FR" smtClean="0"/>
              <a:t>l'information</a:t>
            </a:r>
            <a:r>
              <a:rPr lang="fr-FR" baseline="0" smtClean="0"/>
              <a:t>, </a:t>
            </a:r>
            <a:r>
              <a:rPr lang="fr-FR" dirty="0"/>
              <a:t>si</a:t>
            </a:r>
            <a:r>
              <a:rPr lang="fr-FR"/>
              <a:t> </a:t>
            </a:r>
            <a:r>
              <a:rPr lang="fr-FR" baseline="0"/>
              <a:t>un </a:t>
            </a:r>
            <a:r>
              <a:rPr lang="fr-FR" dirty="0"/>
              <a:t>utilisateur</a:t>
            </a:r>
            <a:r>
              <a:rPr lang="fr-FR"/>
              <a:t> disparait, la plupart des données seront encore là</a:t>
            </a:r>
            <a:endParaRPr lang="fr-FR" dirty="0"/>
          </a:p>
          <a:p>
            <a:r>
              <a:rPr lang="fr-FR" dirty="0"/>
              <a:t/>
            </a:r>
            <a:br>
              <a:rPr lang="fr-FR" dirty="0"/>
            </a:br>
            <a:r>
              <a:rPr lang="fr-FR" dirty="0"/>
              <a:t/>
            </a:r>
            <a:br>
              <a:rPr lang="fr-FR" dirty="0"/>
            </a:br>
            <a:endParaRPr lang="fr-FR" dirty="0"/>
          </a:p>
          <a:p>
            <a:r>
              <a:rPr lang="fr-FR" b="1"/>
              <a:t>Impartialité:</a:t>
            </a:r>
            <a:r>
              <a:rPr lang="fr-FR"/>
              <a:t> Comme les données ne passent pas </a:t>
            </a:r>
            <a:r>
              <a:rPr lang="fr-FR" baseline="0" smtClean="0"/>
              <a:t>par </a:t>
            </a:r>
            <a:r>
              <a:rPr lang="fr-FR" baseline="0" dirty="0"/>
              <a:t>un </a:t>
            </a:r>
            <a:r>
              <a:rPr lang="fr-FR" baseline="0"/>
              <a:t>serveur </a:t>
            </a:r>
            <a:r>
              <a:rPr lang="fr-FR" dirty="0"/>
              <a:t>centrale</a:t>
            </a:r>
            <a:r>
              <a:rPr lang="fr-FR"/>
              <a:t>, seul les informations apportés par </a:t>
            </a:r>
            <a:r>
              <a:rPr lang="fr-FR" baseline="0" smtClean="0"/>
              <a:t>les </a:t>
            </a:r>
            <a:r>
              <a:rPr lang="fr-FR"/>
              <a:t>applications </a:t>
            </a:r>
            <a:r>
              <a:rPr lang="fr-FR" baseline="0" smtClean="0"/>
              <a:t>sur </a:t>
            </a:r>
            <a:r>
              <a:rPr lang="fr-FR" dirty="0"/>
              <a:t>cloudbook</a:t>
            </a:r>
            <a:r>
              <a:rPr lang="fr-FR"/>
              <a:t> permettent </a:t>
            </a:r>
            <a:r>
              <a:rPr lang="fr-FR" baseline="0" smtClean="0"/>
              <a:t>de prendre </a:t>
            </a:r>
            <a:r>
              <a:rPr lang="fr-FR"/>
              <a:t>une </a:t>
            </a:r>
            <a:r>
              <a:rPr lang="fr-FR" baseline="0" smtClean="0"/>
              <a:t>décision</a:t>
            </a:r>
            <a:r>
              <a:rPr lang="fr-FR" dirty="0"/>
              <a:t>,</a:t>
            </a:r>
            <a:r>
              <a:rPr lang="fr-FR"/>
              <a:t> les données sont donc impartial </a:t>
            </a:r>
            <a:endParaRPr lang="fr-FR" baseline="0" dirty="0"/>
          </a:p>
          <a:p>
            <a:r>
              <a:rPr lang="fr-FR" dirty="0"/>
              <a:t/>
            </a:r>
            <a:br>
              <a:rPr lang="fr-FR" dirty="0"/>
            </a:br>
            <a:r>
              <a:rPr lang="fr-FR"/>
              <a:t/>
            </a:r>
            <a:br>
              <a:rPr lang="fr-FR"/>
            </a:br>
            <a:endParaRPr lang="fr-FR" baseline="0" dirty="0"/>
          </a:p>
          <a:p>
            <a:r>
              <a:rPr lang="fr-FR" b="1" dirty="0"/>
              <a:t>Véracité</a:t>
            </a:r>
            <a:r>
              <a:rPr lang="fr-FR" b="1"/>
              <a:t> des mesures</a:t>
            </a:r>
            <a:r>
              <a:rPr lang="fr-FR" b="1" dirty="0"/>
              <a:t> </a:t>
            </a:r>
            <a:r>
              <a:rPr lang="fr-FR" b="1"/>
              <a:t>: </a:t>
            </a:r>
            <a:r>
              <a:rPr lang="fr-FR"/>
              <a:t>cloudbook se chargera automatiquement </a:t>
            </a:r>
            <a:r>
              <a:rPr lang="fr-FR" baseline="0" smtClean="0"/>
              <a:t>de </a:t>
            </a:r>
            <a:r>
              <a:rPr lang="fr-FR"/>
              <a:t>récupérer </a:t>
            </a:r>
            <a:r>
              <a:rPr lang="fr-FR" baseline="0" smtClean="0"/>
              <a:t>les </a:t>
            </a:r>
            <a:r>
              <a:rPr lang="fr-FR" dirty="0"/>
              <a:t>mesures</a:t>
            </a:r>
            <a:r>
              <a:rPr lang="fr-FR"/>
              <a:t> de performances </a:t>
            </a:r>
            <a:r>
              <a:rPr lang="fr-FR" baseline="0" smtClean="0"/>
              <a:t>sur </a:t>
            </a:r>
            <a:r>
              <a:rPr lang="fr-FR"/>
              <a:t>le </a:t>
            </a:r>
            <a:r>
              <a:rPr lang="fr-FR" smtClean="0"/>
              <a:t>cloud</a:t>
            </a:r>
            <a:r>
              <a:rPr lang="fr-FR" baseline="0" smtClean="0"/>
              <a:t>, </a:t>
            </a:r>
            <a:r>
              <a:rPr lang="fr-FR" dirty="0"/>
              <a:t>les</a:t>
            </a:r>
            <a:r>
              <a:rPr lang="fr-FR"/>
              <a:t> mesures devraient donc etre </a:t>
            </a:r>
            <a:r>
              <a:rPr lang="fr-FR" smtClean="0"/>
              <a:t>fiable.</a:t>
            </a:r>
            <a:endParaRPr lang="fr-FR" baseline="0" dirty="0"/>
          </a:p>
          <a:p>
            <a:r>
              <a:rPr lang="fr-FR" baseline="0" dirty="0"/>
              <a:t/>
            </a:r>
            <a:br>
              <a:rPr lang="fr-FR" baseline="0" dirty="0"/>
            </a:br>
            <a:r>
              <a:rPr lang="fr-FR" baseline="0" dirty="0"/>
              <a:t>CONCEPTS CLES</a:t>
            </a:r>
          </a:p>
          <a:p>
            <a:r>
              <a:rPr lang="fr-FR" dirty="0">
                <a:latin typeface="Calibri"/>
              </a:rPr>
              <a:t>Voilà</a:t>
            </a:r>
            <a:r>
              <a:rPr lang="fr-FR">
                <a:latin typeface="Calibri"/>
              </a:rPr>
              <a:t> une représentation possible du reseau de The Cloudbook</a:t>
            </a:r>
            <a:r>
              <a:rPr lang="fr-FR" dirty="0">
                <a:latin typeface="Calibri"/>
              </a:rPr>
              <a:t> </a:t>
            </a:r>
            <a:r>
              <a:rPr lang="fr-FR">
                <a:latin typeface="Calibri"/>
              </a:rPr>
              <a:t>:</a:t>
            </a:r>
            <a:endParaRPr lang="fr-FR" baseline="0" dirty="0"/>
          </a:p>
          <a:p>
            <a:r>
              <a:rPr lang="fr-FR" dirty="0"/>
              <a:t>Ici</a:t>
            </a:r>
            <a:r>
              <a:rPr lang="fr-FR"/>
              <a:t> chaque application est représenté par un nœud, les nœuds de la même couleur appartiennent a une même</a:t>
            </a:r>
            <a:r>
              <a:rPr lang="fr-FR" b="1"/>
              <a:t> classe d'application</a:t>
            </a:r>
            <a:r>
              <a:rPr lang="fr-FR"/>
              <a:t> </a:t>
            </a:r>
            <a:r>
              <a:rPr lang="fr-FR" smtClean="0">
                <a:latin typeface="Calibri"/>
              </a:rPr>
              <a:t>: </a:t>
            </a:r>
            <a:endParaRPr lang="fr-FR" dirty="0">
              <a:latin typeface="Calibri"/>
            </a:endParaRPr>
          </a:p>
          <a:p>
            <a:r>
              <a:rPr lang="fr-FR">
                <a:latin typeface="Calibri"/>
              </a:rPr>
              <a:t>En effet, </a:t>
            </a:r>
            <a:r>
              <a:rPr lang="fr-FR" smtClean="0">
                <a:latin typeface="Calibri"/>
              </a:rPr>
              <a:t>pour </a:t>
            </a:r>
            <a:r>
              <a:rPr lang="fr-FR">
                <a:latin typeface="Calibri"/>
              </a:rPr>
              <a:t>gérer </a:t>
            </a:r>
            <a:r>
              <a:rPr lang="fr-FR" smtClean="0">
                <a:latin typeface="Calibri"/>
              </a:rPr>
              <a:t>une application</a:t>
            </a:r>
            <a:r>
              <a:rPr lang="fr-FR" smtClean="0"/>
              <a:t> </a:t>
            </a:r>
            <a:r>
              <a:rPr lang="fr-FR" dirty="0">
                <a:latin typeface="Calibri"/>
              </a:rPr>
              <a:t>nous devons utiliser des </a:t>
            </a:r>
            <a:r>
              <a:rPr lang="fr-FR">
                <a:latin typeface="Calibri"/>
              </a:rPr>
              <a:t>informations provenant d'applications </a:t>
            </a:r>
            <a:r>
              <a:rPr lang="fr-FR"/>
              <a:t> </a:t>
            </a:r>
            <a:r>
              <a:rPr lang="fr-FR" smtClean="0">
                <a:latin typeface="Calibri"/>
              </a:rPr>
              <a:t>du </a:t>
            </a:r>
            <a:r>
              <a:rPr lang="fr-FR">
                <a:latin typeface="Calibri"/>
              </a:rPr>
              <a:t>meme </a:t>
            </a:r>
            <a:r>
              <a:rPr lang="fr-FR" smtClean="0">
                <a:latin typeface="Calibri"/>
              </a:rPr>
              <a:t>type</a:t>
            </a:r>
            <a:r>
              <a:rPr lang="fr-FR" dirty="0">
                <a:latin typeface="Calibri"/>
              </a:rPr>
              <a:t>. Toutes les informations ne sont pas forcément pertinentes pour tous les types </a:t>
            </a:r>
            <a:r>
              <a:rPr lang="fr-FR">
                <a:latin typeface="Calibri"/>
              </a:rPr>
              <a:t>d’application.</a:t>
            </a:r>
            <a:endParaRPr lang="fr-FR" dirty="0">
              <a:latin typeface="Calibri"/>
            </a:endParaRPr>
          </a:p>
          <a:p>
            <a:r>
              <a:rPr lang="fr-FR" smtClean="0">
                <a:latin typeface="Calibri"/>
              </a:rPr>
              <a:t>Par </a:t>
            </a:r>
            <a:r>
              <a:rPr lang="fr-FR" dirty="0">
                <a:latin typeface="Calibri"/>
              </a:rPr>
              <a:t>exemple : le temps total d’exécution n’est pas un critère important pour un serveur web alors que le taux de requête est inintéressant pour une application qui demande une</a:t>
            </a:r>
            <a:r>
              <a:rPr lang="fr-FR">
                <a:latin typeface="Calibri"/>
              </a:rPr>
              <a:t>  </a:t>
            </a:r>
            <a:r>
              <a:rPr lang="fr-FR" smtClean="0"/>
              <a:t>puissance </a:t>
            </a:r>
            <a:r>
              <a:rPr lang="fr-FR" dirty="0"/>
              <a:t>de calcul </a:t>
            </a:r>
            <a:r>
              <a:rPr lang="fr-FR"/>
              <a:t>importante.</a:t>
            </a:r>
            <a:endParaRPr lang="fr-FR" dirty="0"/>
          </a:p>
          <a:p>
            <a:r>
              <a:rPr lang="fr-FR" smtClean="0"/>
              <a:t>Par </a:t>
            </a:r>
            <a:r>
              <a:rPr lang="fr-FR" dirty="0"/>
              <a:t>conséquent, les informations provenant du même type d’application peuvent être utilisé afin de réaliser une meilleure sélection de cloud et afin de prendre de meilleures décisions concernant l’allocation </a:t>
            </a:r>
            <a:r>
              <a:rPr lang="fr-FR"/>
              <a:t>de </a:t>
            </a:r>
            <a:r>
              <a:rPr lang="fr-FR" smtClean="0"/>
              <a:t>ressources.</a:t>
            </a:r>
            <a:endParaRPr lang="fr-FR" dirty="0"/>
          </a:p>
          <a:p>
            <a:endParaRPr lang="fr-FR" dirty="0"/>
          </a:p>
          <a:p>
            <a:r>
              <a:rPr lang="fr-FR" dirty="0"/>
              <a:t/>
            </a:r>
            <a:br>
              <a:rPr lang="fr-FR" dirty="0"/>
            </a:br>
            <a:r>
              <a:rPr lang="fr-FR" dirty="0"/>
              <a:t/>
            </a:r>
            <a:br>
              <a:rPr lang="fr-FR" dirty="0"/>
            </a:br>
            <a:endParaRPr lang="fr-FR" dirty="0"/>
          </a:p>
          <a:p>
            <a:r>
              <a:rPr lang="fr-FR" dirty="0"/>
              <a:t>On</a:t>
            </a:r>
            <a:r>
              <a:rPr lang="fr-FR"/>
              <a:t> utilise aussi, comme dans les réseaux sociaux, une notion d'applications-ami, , nous appelonsamis des applications appartenant au </a:t>
            </a:r>
            <a:r>
              <a:rPr lang="fr-FR" smtClean="0"/>
              <a:t>memetype et </a:t>
            </a:r>
            <a:r>
              <a:rPr lang="fr-FR" dirty="0"/>
              <a:t>qui</a:t>
            </a:r>
            <a:r>
              <a:rPr lang="fr-FR"/>
              <a:t> ont </a:t>
            </a:r>
            <a:r>
              <a:rPr lang="fr-FR" smtClean="0"/>
              <a:t>des </a:t>
            </a:r>
            <a:r>
              <a:rPr lang="fr-FR" dirty="0"/>
              <a:t>besoins</a:t>
            </a:r>
            <a:r>
              <a:rPr lang="fr-FR"/>
              <a:t> similaires et qui échangent des informations entre elles . </a:t>
            </a:r>
            <a:r>
              <a:rPr lang="fr-FR" dirty="0"/>
              <a:t>Dans</a:t>
            </a:r>
            <a:r>
              <a:rPr lang="fr-FR"/>
              <a:t> cette représentation, des applications sont amis si elles sont reliés entre elles.</a:t>
            </a:r>
            <a:endParaRPr lang="fr-FR" dirty="0"/>
          </a:p>
          <a:p>
            <a:r>
              <a:rPr lang="fr-FR"/>
              <a:t/>
            </a:r>
            <a:br>
              <a:rPr lang="fr-FR"/>
            </a:br>
            <a:r>
              <a:rPr lang="fr-FR" dirty="0"/>
              <a:t/>
            </a:r>
            <a:br>
              <a:rPr lang="fr-FR" dirty="0"/>
            </a:br>
            <a:endParaRPr lang="fr-FR" dirty="0"/>
          </a:p>
          <a:p>
            <a:r>
              <a:rPr lang="fr-FR" dirty="0"/>
              <a:t>● Les critères de classement : pour chaque classe d’applications, il y aura une liste de facteurs à évaluer. Par exemple, pour une application web, les critères de classement pourraient être le temps de réponse et le prix alors </a:t>
            </a:r>
          </a:p>
          <a:p>
            <a:r>
              <a:rPr lang="fr-FR" dirty="0"/>
              <a:t>que pour les applications offline, pourraient être le temps d’exécution et le </a:t>
            </a:r>
            <a:r>
              <a:rPr lang="fr-FR"/>
              <a:t>prix</a:t>
            </a:r>
            <a:r>
              <a:rPr lang="fr-FR" smtClean="0"/>
              <a:t>.</a:t>
            </a: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13</a:t>
            </a:fld>
            <a:endParaRPr lang="fr-FR" dirty="0"/>
          </a:p>
        </p:txBody>
      </p:sp>
    </p:spTree>
    <p:extLst>
      <p:ext uri="{BB962C8B-B14F-4D97-AF65-F5344CB8AC3E}">
        <p14:creationId xmlns:p14="http://schemas.microsoft.com/office/powerpoint/2010/main" val="172378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Comme </a:t>
            </a:r>
            <a:r>
              <a:rPr lang="fr-FR" smtClean="0"/>
              <a:t>sur les </a:t>
            </a:r>
            <a:r>
              <a:rPr lang="fr-FR" dirty="0"/>
              <a:t>comparateurs</a:t>
            </a:r>
            <a:r>
              <a:rPr lang="fr-FR"/>
              <a:t> classique, nos résultats des fournisseurs </a:t>
            </a:r>
            <a:r>
              <a:rPr lang="fr-FR" smtClean="0"/>
              <a:t>de cloud </a:t>
            </a:r>
            <a:r>
              <a:rPr lang="fr-FR" dirty="0"/>
              <a:t>à</a:t>
            </a:r>
            <a:r>
              <a:rPr lang="fr-FR"/>
              <a:t> choisir, seront basés sur la pertinence et la </a:t>
            </a:r>
            <a:r>
              <a:rPr lang="fr-FR" smtClean="0"/>
              <a:t>confiance.</a:t>
            </a:r>
            <a:endParaRPr lang="fr-FR" dirty="0"/>
          </a:p>
          <a:p>
            <a:r>
              <a:rPr lang="fr-FR" smtClean="0"/>
              <a:t>Cloudbook </a:t>
            </a:r>
            <a:r>
              <a:rPr lang="fr-FR" dirty="0"/>
              <a:t>va analyser les applications présente sur son réseau, et vas attribuer un indice de pertinence à chaque application : plus l’application analysé à des caractéristiques proches </a:t>
            </a:r>
            <a:r>
              <a:rPr lang="fr-FR"/>
              <a:t>de celle </a:t>
            </a:r>
            <a:r>
              <a:rPr lang="fr-FR" smtClean="0"/>
              <a:t>que </a:t>
            </a:r>
            <a:r>
              <a:rPr lang="fr-FR"/>
              <a:t>l'on </a:t>
            </a:r>
            <a:r>
              <a:rPr lang="fr-FR" smtClean="0"/>
              <a:t>veut déployer, </a:t>
            </a:r>
            <a:r>
              <a:rPr lang="fr-FR" dirty="0"/>
              <a:t>plus son indice de </a:t>
            </a:r>
            <a:r>
              <a:rPr lang="fr-FR"/>
              <a:t>pertinence </a:t>
            </a:r>
            <a:r>
              <a:rPr lang="fr-FR" smtClean="0"/>
              <a:t>sera élevé.</a:t>
            </a:r>
            <a:endParaRPr lang="fr-FR" dirty="0"/>
          </a:p>
          <a:p>
            <a:r>
              <a:rPr lang="fr-FR" dirty="0"/>
              <a:t>Ensuite</a:t>
            </a:r>
            <a:r>
              <a:rPr lang="fr-FR"/>
              <a:t> on </a:t>
            </a:r>
            <a:r>
              <a:rPr lang="fr-FR" smtClean="0"/>
              <a:t>a </a:t>
            </a:r>
            <a:r>
              <a:rPr lang="fr-FR" dirty="0"/>
              <a:t>introduit</a:t>
            </a:r>
            <a:r>
              <a:rPr lang="fr-FR"/>
              <a:t> un </a:t>
            </a:r>
            <a:r>
              <a:rPr lang="fr-FR" dirty="0"/>
              <a:t>indice </a:t>
            </a:r>
            <a:r>
              <a:rPr lang="fr-FR"/>
              <a:t>de </a:t>
            </a:r>
            <a:r>
              <a:rPr lang="fr-FR" dirty="0"/>
              <a:t>confiance</a:t>
            </a:r>
            <a:r>
              <a:rPr lang="fr-FR"/>
              <a:t>, afin </a:t>
            </a:r>
            <a:r>
              <a:rPr lang="fr-FR" smtClean="0"/>
              <a:t>de </a:t>
            </a:r>
            <a:r>
              <a:rPr lang="fr-FR" dirty="0"/>
              <a:t>permettre</a:t>
            </a:r>
            <a:r>
              <a:rPr lang="fr-FR"/>
              <a:t> aux utilisateurs </a:t>
            </a:r>
            <a:r>
              <a:rPr lang="fr-FR" smtClean="0"/>
              <a:t>de </a:t>
            </a:r>
            <a:r>
              <a:rPr lang="fr-FR" dirty="0"/>
              <a:t>décider</a:t>
            </a:r>
            <a:r>
              <a:rPr lang="fr-FR"/>
              <a:t> quels données et avec qui ils souhaitent les partager. En </a:t>
            </a:r>
            <a:r>
              <a:rPr lang="fr-FR" smtClean="0"/>
              <a:t>effet, </a:t>
            </a:r>
            <a:r>
              <a:rPr lang="fr-FR" dirty="0"/>
              <a:t>si</a:t>
            </a:r>
            <a:r>
              <a:rPr lang="fr-FR"/>
              <a:t> deux </a:t>
            </a:r>
            <a:r>
              <a:rPr lang="fr-FR" smtClean="0"/>
              <a:t>applications </a:t>
            </a:r>
            <a:r>
              <a:rPr lang="fr-FR" dirty="0"/>
              <a:t>appartiennent</a:t>
            </a:r>
            <a:r>
              <a:rPr lang="fr-FR"/>
              <a:t> à deux </a:t>
            </a:r>
            <a:r>
              <a:rPr lang="fr-FR" smtClean="0"/>
              <a:t>entreprises concurrentes, </a:t>
            </a:r>
            <a:r>
              <a:rPr lang="fr-FR" dirty="0"/>
              <a:t>on</a:t>
            </a:r>
            <a:r>
              <a:rPr lang="fr-FR"/>
              <a:t> peut comprendre qu'elles n'aient pas trop envie </a:t>
            </a:r>
            <a:r>
              <a:rPr lang="fr-FR" smtClean="0"/>
              <a:t>de partager </a:t>
            </a:r>
            <a:r>
              <a:rPr lang="fr-FR"/>
              <a:t>leurs données.</a:t>
            </a:r>
            <a:endParaRPr lang="fr-FR" dirty="0"/>
          </a:p>
          <a:p>
            <a:r>
              <a:rPr lang="fr-FR"/>
              <a:t/>
            </a:r>
            <a:br>
              <a:rPr lang="fr-FR"/>
            </a:br>
            <a:r>
              <a:rPr lang="fr-FR" dirty="0"/>
              <a:t/>
            </a:r>
            <a:br>
              <a:rPr lang="fr-FR" dirty="0"/>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14</a:t>
            </a:fld>
            <a:endParaRPr lang="fr-FR" dirty="0"/>
          </a:p>
        </p:txBody>
      </p:sp>
    </p:spTree>
    <p:extLst>
      <p:ext uri="{BB962C8B-B14F-4D97-AF65-F5344CB8AC3E}">
        <p14:creationId xmlns:p14="http://schemas.microsoft.com/office/powerpoint/2010/main" val="2572982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15</a:t>
            </a:fld>
            <a:endParaRPr lang="fr-FR" dirty="0"/>
          </a:p>
        </p:txBody>
      </p:sp>
    </p:spTree>
    <p:extLst>
      <p:ext uri="{BB962C8B-B14F-4D97-AF65-F5344CB8AC3E}">
        <p14:creationId xmlns:p14="http://schemas.microsoft.com/office/powerpoint/2010/main" val="943637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16</a:t>
            </a:fld>
            <a:endParaRPr lang="fr-FR" dirty="0"/>
          </a:p>
        </p:txBody>
      </p:sp>
    </p:spTree>
    <p:extLst>
      <p:ext uri="{BB962C8B-B14F-4D97-AF65-F5344CB8AC3E}">
        <p14:creationId xmlns:p14="http://schemas.microsoft.com/office/powerpoint/2010/main" val="2632305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17</a:t>
            </a:fld>
            <a:endParaRPr lang="fr-FR" dirty="0"/>
          </a:p>
        </p:txBody>
      </p:sp>
    </p:spTree>
    <p:extLst>
      <p:ext uri="{BB962C8B-B14F-4D97-AF65-F5344CB8AC3E}">
        <p14:creationId xmlns:p14="http://schemas.microsoft.com/office/powerpoint/2010/main" val="1872534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Comme vous l'aurez sans doute remarqué, il ne s'agit pas d'une modélisation UML mais d'un schéma informel présentant </a:t>
            </a:r>
            <a:r>
              <a:rPr lang="fr-FR"/>
              <a:t>les échanges de données </a:t>
            </a:r>
            <a:r>
              <a:rPr lang="fr-FR" smtClean="0"/>
              <a:t>entre </a:t>
            </a:r>
            <a:r>
              <a:rPr lang="fr-FR" dirty="0"/>
              <a:t>les différents modules qui vont composer les modules de The CloudBook.</a:t>
            </a:r>
            <a:br>
              <a:rPr lang="fr-FR" dirty="0"/>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18</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Comme vous l'aurez sans doute remarqué, il ne s'agit pas d'une modélisation UML mais d'un schéma informel présentant </a:t>
            </a:r>
            <a:r>
              <a:rPr lang="fr-FR"/>
              <a:t>les échanges de données </a:t>
            </a:r>
            <a:r>
              <a:rPr lang="fr-FR" smtClean="0"/>
              <a:t>entre </a:t>
            </a:r>
            <a:r>
              <a:rPr lang="fr-FR" dirty="0"/>
              <a:t>les différents modules qui vont composer les modules de The CloudBook.</a:t>
            </a:r>
            <a:br>
              <a:rPr lang="fr-FR" dirty="0"/>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19</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a:t>
            </a:fld>
            <a:endParaRPr lang="fr-FR" dirty="0"/>
          </a:p>
        </p:txBody>
      </p:sp>
    </p:spTree>
    <p:extLst>
      <p:ext uri="{BB962C8B-B14F-4D97-AF65-F5344CB8AC3E}">
        <p14:creationId xmlns:p14="http://schemas.microsoft.com/office/powerpoint/2010/main" val="943637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Moteur : module chargé d’ordonnancer les actions et les interactions des modules.</a:t>
            </a:r>
          </a:p>
          <a:p>
            <a:r>
              <a:rPr lang="fr-FR"/>
              <a:t>Mesure : </a:t>
            </a:r>
            <a:r>
              <a:rPr lang="fr-FR" smtClean="0"/>
              <a:t>module </a:t>
            </a:r>
            <a:r>
              <a:rPr lang="fr-FR"/>
              <a:t>chargé de la prise de mesures sur les performances d’une application sur une ou plusieurs plates-formes de cloud computing.</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20</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Traitement des requêtes : module récupérant les données acquises lors des échanges sur le réseau gossip et envoyant les ordres de partage des données de l’application courante avec d’autres applications du réseau.</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21</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Gestion des amis : module listant les applications membres connues par l’application membre courante et déterminant celles qui peuvent être considérés comme amies (membres avec lesquels on partagera des données).</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22</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Réseau : structure “physique” du réseau, organisé en couches : Pair-à-pair, gossip, réseau “utilisateur” (introduisant la notion d’amis).</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23</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24</a:t>
            </a:fld>
            <a:endParaRPr lang="fr-FR" dirty="0"/>
          </a:p>
        </p:txBody>
      </p:sp>
    </p:spTree>
    <p:extLst>
      <p:ext uri="{BB962C8B-B14F-4D97-AF65-F5344CB8AC3E}">
        <p14:creationId xmlns:p14="http://schemas.microsoft.com/office/powerpoint/2010/main" val="943637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Nous allons réaliser un cycle en W ou double cycle en V afin d'être sûr de pouvoir fournir une version finale fonctionnelle à la fin du projet. </a:t>
            </a:r>
          </a:p>
          <a:p>
            <a:r>
              <a:rPr lang="fr-FR"/>
              <a:t>Le cycle en W consiste à réaliser deux itérations de cycle en V.</a:t>
            </a:r>
            <a:br>
              <a:rPr lang="fr-FR"/>
            </a:br>
            <a:endParaRPr lang="fr-FR"/>
          </a:p>
          <a:p>
            <a:r>
              <a:rPr lang="fr-FR"/>
              <a:t>Dans la pratique, jusqu'en </a:t>
            </a:r>
            <a:r>
              <a:rPr lang="fr-FR" smtClean="0"/>
              <a:t>février </a:t>
            </a:r>
            <a:r>
              <a:rPr lang="fr-FR"/>
              <a:t>nous allons développer de manière minimale l'ensemble des modules pour pouvoir commencer à faire des tests rapidement (autres qu'unitaires). Nous ferons à ce moment une révision de la planification afin d'ajuster nos </a:t>
            </a:r>
            <a:r>
              <a:rPr lang="fr-FR" smtClean="0"/>
              <a:t>objectifs</a:t>
            </a:r>
            <a:r>
              <a:rPr lang="fr-FR"/>
              <a:t>.</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25</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Nous avons réalisé la planification de notre projet en réalisant un Gantt avec Ms Project.</a:t>
            </a:r>
            <a:br>
              <a:rPr lang="fr-FR"/>
            </a:br>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26</a:t>
            </a:fld>
            <a:endParaRPr lang="fr-FR" dirty="0"/>
          </a:p>
        </p:txBody>
      </p:sp>
    </p:spTree>
    <p:extLst>
      <p:ext uri="{BB962C8B-B14F-4D97-AF65-F5344CB8AC3E}">
        <p14:creationId xmlns:p14="http://schemas.microsoft.com/office/powerpoint/2010/main" val="2397053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48F58C-512A-4EC2-A9B5-FA9A056C693F}" type="slidenum">
              <a:rPr lang="fr-FR" smtClean="0"/>
              <a:pPr/>
              <a:t>3</a:t>
            </a:fld>
            <a:endParaRPr lang="fr-FR" dirty="0"/>
          </a:p>
        </p:txBody>
      </p:sp>
    </p:spTree>
    <p:extLst>
      <p:ext uri="{BB962C8B-B14F-4D97-AF65-F5344CB8AC3E}">
        <p14:creationId xmlns:p14="http://schemas.microsoft.com/office/powerpoint/2010/main" val="94363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kern="0" dirty="0" smtClean="0">
                <a:solidFill>
                  <a:srgbClr val="000000"/>
                </a:solidFill>
                <a:latin typeface="Champagne &amp; Limousines"/>
                <a:cs typeface="Arial"/>
                <a:sym typeface="Arial"/>
              </a:rPr>
              <a:t>Modèle qui permet un accès ubiquitaire, en libre-service et sur demande à un bassin partagé de ressources informatiques, via un réseau de télécommunication.</a:t>
            </a:r>
          </a:p>
          <a:p>
            <a:pPr lvl="0" rtl="0">
              <a:buNone/>
            </a:pPr>
            <a:endParaRPr lang="en" dirty="0" smtClean="0"/>
          </a:p>
          <a:p>
            <a:pPr lvl="0" rtl="0">
              <a:buNone/>
            </a:pPr>
            <a:r>
              <a:rPr lang="en" dirty="0" smtClean="0"/>
              <a:t>5 caractéristiques essentielles,</a:t>
            </a:r>
          </a:p>
          <a:p>
            <a:pPr lvl="0" rtl="0">
              <a:buNone/>
            </a:pPr>
            <a:r>
              <a:rPr lang="en" dirty="0" smtClean="0"/>
              <a:t>3</a:t>
            </a:r>
            <a:r>
              <a:rPr lang="en" baseline="0" dirty="0" smtClean="0"/>
              <a:t> modèles de services</a:t>
            </a:r>
          </a:p>
          <a:p>
            <a:pPr lvl="0" rtl="0">
              <a:buNone/>
            </a:pPr>
            <a:r>
              <a:rPr lang="en" baseline="0" dirty="0" smtClean="0"/>
              <a:t>4 modèles de déploiements</a:t>
            </a:r>
            <a:endParaRPr lang="en" dirty="0" smtClean="0"/>
          </a:p>
        </p:txBody>
      </p:sp>
    </p:spTree>
    <p:extLst>
      <p:ext uri="{BB962C8B-B14F-4D97-AF65-F5344CB8AC3E}">
        <p14:creationId xmlns:p14="http://schemas.microsoft.com/office/powerpoint/2010/main" val="231270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fr-FR" dirty="0"/>
              <a:t>1 : Accès réseau universel :</a:t>
            </a:r>
          </a:p>
          <a:p>
            <a:pPr fontAlgn="base"/>
            <a:r>
              <a:rPr lang="fr-FR" dirty="0"/>
              <a:t>Un environnement de type Cloud Computing </a:t>
            </a:r>
            <a:r>
              <a:rPr lang="fr-FR" dirty="0" smtClean="0"/>
              <a:t> est accessible </a:t>
            </a:r>
            <a:r>
              <a:rPr lang="fr-FR" dirty="0"/>
              <a:t>via le réseau, quel que soit le périphérique (PC, Mac, TV, Tablette, Smartphone)</a:t>
            </a:r>
            <a:br>
              <a:rPr lang="fr-FR" dirty="0"/>
            </a:br>
            <a:endParaRPr lang="fr-FR" dirty="0" smtClean="0"/>
          </a:p>
          <a:p>
            <a:pPr fontAlgn="base"/>
            <a:r>
              <a:rPr lang="fr-FR" dirty="0" smtClean="0"/>
              <a:t>2 : Service mesurable et facturable :</a:t>
            </a:r>
          </a:p>
          <a:p>
            <a:pPr fontAlgn="base"/>
            <a:r>
              <a:rPr lang="fr-FR" dirty="0" smtClean="0"/>
              <a:t>Lfournisseur de la solution de Cloud est capable de mesurer de façon précise la consommation des différentes ressources (CPU, Stockage, bande passante…); cette mesure lui permet ensuite de facturer le client selon l’usage.</a:t>
            </a:r>
          </a:p>
          <a:p>
            <a:pPr fontAlgn="base"/>
            <a:endParaRPr lang="en-US" dirty="0" smtClean="0"/>
          </a:p>
          <a:p>
            <a:pPr fontAlgn="base"/>
            <a:r>
              <a:rPr lang="fr-FR" dirty="0" smtClean="0"/>
              <a:t>3 </a:t>
            </a:r>
            <a:r>
              <a:rPr lang="fr-FR" dirty="0"/>
              <a:t>: Elasticité :</a:t>
            </a:r>
          </a:p>
          <a:p>
            <a:pPr fontAlgn="base"/>
            <a:r>
              <a:rPr lang="fr-FR" dirty="0"/>
              <a:t>Grâce au Cloud, </a:t>
            </a:r>
            <a:r>
              <a:rPr lang="fr-FR" dirty="0" smtClean="0"/>
              <a:t>il est </a:t>
            </a:r>
            <a:r>
              <a:rPr lang="fr-FR" dirty="0"/>
              <a:t>possible de disposer de plus de ressources très rapidement pour soutenir une forte demande (par exemple : pour garantir une bonne expérience d’achat aux clients sur une plateforme </a:t>
            </a:r>
            <a:r>
              <a:rPr lang="fr-FR" dirty="0" smtClean="0"/>
              <a:t>Webde </a:t>
            </a:r>
            <a:r>
              <a:rPr lang="fr-FR" dirty="0"/>
              <a:t>e-commerce </a:t>
            </a:r>
            <a:r>
              <a:rPr lang="fr-FR" dirty="0" smtClean="0"/>
              <a:t>durant les </a:t>
            </a:r>
            <a:r>
              <a:rPr lang="fr-FR" dirty="0"/>
              <a:t>fêtes de fin d’année). Inversement, au-delà du provisionning de </a:t>
            </a:r>
            <a:r>
              <a:rPr lang="fr-FR" dirty="0" smtClean="0"/>
              <a:t>ressources, </a:t>
            </a:r>
            <a:r>
              <a:rPr lang="fr-FR" dirty="0"/>
              <a:t>il est possible </a:t>
            </a:r>
            <a:r>
              <a:rPr lang="fr-FR" dirty="0" smtClean="0"/>
              <a:t>avec le </a:t>
            </a:r>
            <a:r>
              <a:rPr lang="fr-FR" dirty="0"/>
              <a:t>Cloud de diminuer les ressources utilisées (ex: en cas de baisse d’activité sur cette même plateforme Web de e-commerce) si celles-ci sont supérieures à ce </a:t>
            </a:r>
            <a:r>
              <a:rPr lang="fr-FR" dirty="0" smtClean="0"/>
              <a:t>qui est </a:t>
            </a:r>
            <a:r>
              <a:rPr lang="fr-FR" dirty="0"/>
              <a:t>réellement nécessaire.</a:t>
            </a:r>
            <a:br>
              <a:rPr lang="fr-FR" dirty="0"/>
            </a:br>
            <a:endParaRPr lang="fr-FR" dirty="0" smtClean="0"/>
          </a:p>
          <a:p>
            <a:pPr fontAlgn="base"/>
            <a:r>
              <a:rPr lang="fr-FR" dirty="0" smtClean="0"/>
              <a:t>2 : Mise en commun de ressources :</a:t>
            </a:r>
          </a:p>
          <a:p>
            <a:pPr fontAlgn="base"/>
            <a:r>
              <a:rPr lang="fr-FR" dirty="0" smtClean="0"/>
              <a:t>Dans un environnement de type Cloud on ne pense pas en nombre de serveurs, taille de disques ou nombre de processeurs, mais en puissance de calcul, capacité totale de stockage, bande passante disponible.</a:t>
            </a:r>
            <a:endParaRPr lang="en-US" dirty="0" smtClean="0"/>
          </a:p>
          <a:p>
            <a:pPr fontAlgn="base"/>
            <a:endParaRPr lang="fr-FR" dirty="0"/>
          </a:p>
          <a:p>
            <a:pPr fontAlgn="base"/>
            <a:r>
              <a:rPr lang="fr-FR" dirty="0"/>
              <a:t>4 : Libre-Service :</a:t>
            </a:r>
          </a:p>
          <a:p>
            <a:pPr fontAlgn="base"/>
            <a:r>
              <a:rPr lang="fr-FR" dirty="0" smtClean="0"/>
              <a:t>Dans un environnement de </a:t>
            </a:r>
            <a:r>
              <a:rPr lang="fr-FR" dirty="0"/>
              <a:t>type Cloud </a:t>
            </a:r>
            <a:r>
              <a:rPr lang="fr-FR" dirty="0" smtClean="0"/>
              <a:t>Computing, </a:t>
            </a:r>
            <a:r>
              <a:rPr lang="fr-FR" dirty="0"/>
              <a:t>il est possible à un utilisateur de consommer les services ou ressources sans pour autant devoir faire </a:t>
            </a:r>
            <a:r>
              <a:rPr lang="fr-FR" dirty="0" smtClean="0"/>
              <a:t>une demande </a:t>
            </a:r>
            <a:r>
              <a:rPr lang="fr-FR" dirty="0"/>
              <a:t>d’intervention auprès de son fournisseur : équipe IT ou fournisseur externe (ex : un développeur qui souhaite tester son application sur une machine virtuelle représentative d’un poste standardisé de son entreprise peut, seul et au travers d’un portail </a:t>
            </a:r>
            <a:r>
              <a:rPr lang="fr-FR" dirty="0" smtClean="0"/>
              <a:t>Web, </a:t>
            </a:r>
            <a:r>
              <a:rPr lang="fr-FR" dirty="0"/>
              <a:t>provisionner et utiliser une machine sans devoir solliciter l’équipe IT). </a:t>
            </a:r>
            <a:r>
              <a:rPr lang="fr-FR" dirty="0" smtClean="0"/>
              <a:t>C’est la notion de self-service.</a:t>
            </a:r>
          </a:p>
          <a:p>
            <a:pPr fontAlgn="base"/>
            <a:endParaRPr lang="fr-FR" dirty="0"/>
          </a:p>
        </p:txBody>
      </p:sp>
    </p:spTree>
    <p:extLst>
      <p:ext uri="{BB962C8B-B14F-4D97-AF65-F5344CB8AC3E}">
        <p14:creationId xmlns:p14="http://schemas.microsoft.com/office/powerpoint/2010/main" val="873992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fr-FR" dirty="0"/>
              <a:t>1 : SaaS : Software as a Service :</a:t>
            </a:r>
          </a:p>
          <a:p>
            <a:pPr fontAlgn="base"/>
            <a:r>
              <a:rPr lang="fr-FR" dirty="0"/>
              <a:t>Logiciel qu’on consomme sous la forme d’un service. Le fournisseur de Cloud de type </a:t>
            </a:r>
            <a:r>
              <a:rPr lang="fr-FR" dirty="0" smtClean="0"/>
              <a:t>SaaS est </a:t>
            </a:r>
            <a:r>
              <a:rPr lang="fr-FR" dirty="0"/>
              <a:t>propriétaire et gère entièrement sa plateforme (du matériel au logiciel). Dans ce modèle, le client du Cloud utilise le logiciel mais ne s’occupe pas de la pile en dessous (plateforme applicative, matériel…) ni de l’installation du logiciel. </a:t>
            </a:r>
            <a:r>
              <a:rPr lang="fr-FR" dirty="0" smtClean="0"/>
              <a:t>Dans </a:t>
            </a:r>
            <a:r>
              <a:rPr lang="fr-FR" dirty="0"/>
              <a:t>une solution de type SaaS, le contrôle des données est partagé entre le client (qui crée et utilise les données) et le </a:t>
            </a:r>
            <a:r>
              <a:rPr lang="fr-FR" dirty="0" smtClean="0"/>
              <a:t>fournisseur de </a:t>
            </a:r>
            <a:r>
              <a:rPr lang="fr-FR" dirty="0"/>
              <a:t>Cloud (qui héberge les données, les stocke, les </a:t>
            </a:r>
            <a:r>
              <a:rPr lang="fr-FR" dirty="0" smtClean="0"/>
              <a:t>sécurise,les </a:t>
            </a:r>
            <a:r>
              <a:rPr lang="fr-FR" dirty="0"/>
              <a:t>sauvegardes…)</a:t>
            </a:r>
            <a:br>
              <a:rPr lang="fr-FR" dirty="0"/>
            </a:br>
            <a:endParaRPr lang="fr-FR" dirty="0"/>
          </a:p>
          <a:p>
            <a:pPr fontAlgn="base"/>
            <a:r>
              <a:rPr lang="fr-FR" dirty="0"/>
              <a:t>2 : PaaS : Platform as a Service :</a:t>
            </a:r>
          </a:p>
          <a:p>
            <a:pPr fontAlgn="base"/>
            <a:r>
              <a:rPr lang="fr-FR" dirty="0"/>
              <a:t>Plateforme sur laquelle des développeurs ou éditeurs de logiciels peuvent déployer des applications. La pile en dessous (le socle applicatif, le système d’exploitation, le </a:t>
            </a:r>
            <a:r>
              <a:rPr lang="fr-FR" dirty="0" smtClean="0"/>
              <a:t>matériel, </a:t>
            </a:r>
            <a:r>
              <a:rPr lang="fr-FR" dirty="0"/>
              <a:t>le réseau) appartient et est gérée par le fournisseur de service. </a:t>
            </a:r>
            <a:endParaRPr lang="fr-FR" dirty="0" smtClean="0"/>
          </a:p>
          <a:p>
            <a:pPr fontAlgn="base"/>
            <a:endParaRPr lang="fr-FR" dirty="0" smtClean="0"/>
          </a:p>
          <a:p>
            <a:pPr fontAlgn="base"/>
            <a:r>
              <a:rPr lang="fr-FR" dirty="0" smtClean="0"/>
              <a:t>3 </a:t>
            </a:r>
            <a:r>
              <a:rPr lang="fr-FR" dirty="0"/>
              <a:t>: IaaS : Infrastructure as a Service :</a:t>
            </a:r>
          </a:p>
          <a:p>
            <a:pPr fontAlgn="base"/>
            <a:r>
              <a:rPr lang="fr-FR" dirty="0"/>
              <a:t>Plateforme sur laquelle des administrateurs IT vont pouvoir déployer une </a:t>
            </a:r>
            <a:r>
              <a:rPr lang="fr-FR" dirty="0" smtClean="0"/>
              <a:t>infrastructure(machine(s</a:t>
            </a:r>
            <a:r>
              <a:rPr lang="fr-FR" dirty="0"/>
              <a:t>) virtuelle(s) + socle applicatif + applications…). Ce modèle </a:t>
            </a:r>
            <a:r>
              <a:rPr lang="fr-FR" dirty="0" smtClean="0"/>
              <a:t>qui est </a:t>
            </a:r>
            <a:r>
              <a:rPr lang="fr-FR" dirty="0"/>
              <a:t>une évolution des centre de données virtualisés permet au client de faire abstraction du modèle physique (gestion des serveurs physique, des éléments relatifs aux </a:t>
            </a:r>
            <a:r>
              <a:rPr lang="fr-FR" dirty="0" smtClean="0"/>
              <a:t>centres de </a:t>
            </a:r>
            <a:r>
              <a:rPr lang="fr-FR" dirty="0"/>
              <a:t>données comme </a:t>
            </a:r>
            <a:r>
              <a:rPr lang="fr-FR" dirty="0" smtClean="0"/>
              <a:t>l’électricité,la climatisation,la </a:t>
            </a:r>
            <a:r>
              <a:rPr lang="fr-FR" dirty="0"/>
              <a:t>sécurité physique). Dans ce modèle, le fournisseur contrôle le matériel et la </a:t>
            </a:r>
            <a:r>
              <a:rPr lang="fr-FR" dirty="0" smtClean="0"/>
              <a:t>couche de virtualisation. </a:t>
            </a:r>
            <a:r>
              <a:rPr lang="fr-FR" dirty="0"/>
              <a:t>Au niveau des données, le contrôle est partagé au niveau de la machine virtuelle (qui est stockée et sauvegardée par le fournisseur de </a:t>
            </a:r>
            <a:r>
              <a:rPr lang="fr-FR" dirty="0" smtClean="0"/>
              <a:t>Cloud de </a:t>
            </a:r>
            <a:r>
              <a:rPr lang="fr-FR" dirty="0"/>
              <a:t>type </a:t>
            </a:r>
            <a:r>
              <a:rPr lang="fr-FR" dirty="0" smtClean="0"/>
              <a:t>IaaS)</a:t>
            </a:r>
            <a:endParaRPr lang="fr-FR" dirty="0"/>
          </a:p>
          <a:p>
            <a:endParaRPr lang="en" dirty="0"/>
          </a:p>
        </p:txBody>
      </p:sp>
    </p:spTree>
    <p:extLst>
      <p:ext uri="{BB962C8B-B14F-4D97-AF65-F5344CB8AC3E}">
        <p14:creationId xmlns:p14="http://schemas.microsoft.com/office/powerpoint/2010/main" val="85271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fr-FR" sz="1200" b="0" i="0" kern="1200" dirty="0" smtClean="0">
                <a:solidFill>
                  <a:schemeClr val="tx1"/>
                </a:solidFill>
                <a:effectLst/>
                <a:latin typeface="+mn-lt"/>
                <a:ea typeface="+mn-ea"/>
                <a:cs typeface="+mn-cs"/>
              </a:rPr>
              <a:t>1 </a:t>
            </a:r>
            <a:r>
              <a:rPr lang="fr-FR" sz="1200" b="0" i="0" kern="1200" dirty="0">
                <a:solidFill>
                  <a:schemeClr val="tx1"/>
                </a:solidFill>
                <a:effectLst/>
                <a:latin typeface="+mn-lt"/>
                <a:ea typeface="+mn-ea"/>
                <a:cs typeface="+mn-cs"/>
              </a:rPr>
              <a:t>: Le Cloud Public :</a:t>
            </a:r>
          </a:p>
          <a:p>
            <a:pPr fontAlgn="base"/>
            <a:r>
              <a:rPr lang="fr-FR" sz="1200" b="0" i="0" kern="1200" dirty="0">
                <a:solidFill>
                  <a:schemeClr val="tx1"/>
                </a:solidFill>
                <a:effectLst/>
                <a:latin typeface="+mn-lt"/>
                <a:ea typeface="+mn-ea"/>
                <a:cs typeface="+mn-cs"/>
              </a:rPr>
              <a:t>Dans ce modèle de déploiement, le fournisseur de la solution de Cloud est externe, il est propriétaire de son infrastructure et ses services sont accessibles à tout le monde (sous réserve de payer bien entendu).</a:t>
            </a:r>
            <a:br>
              <a:rPr lang="fr-FR" sz="1200" b="0" i="0" kern="1200" dirty="0">
                <a:solidFill>
                  <a:schemeClr val="tx1"/>
                </a:solidFill>
                <a:effectLst/>
                <a:latin typeface="+mn-lt"/>
                <a:ea typeface="+mn-ea"/>
                <a:cs typeface="+mn-cs"/>
              </a:rPr>
            </a:br>
            <a:endParaRPr lang="fr-FR" sz="1200" b="0" i="0" kern="1200" dirty="0">
              <a:solidFill>
                <a:schemeClr val="tx1"/>
              </a:solidFill>
              <a:effectLst/>
              <a:latin typeface="+mn-lt"/>
              <a:ea typeface="+mn-ea"/>
              <a:cs typeface="+mn-cs"/>
            </a:endParaRPr>
          </a:p>
          <a:p>
            <a:pPr fontAlgn="base"/>
            <a:r>
              <a:rPr lang="fr-FR" sz="1200" b="0" i="0" kern="1200" dirty="0">
                <a:solidFill>
                  <a:schemeClr val="tx1"/>
                </a:solidFill>
                <a:effectLst/>
                <a:latin typeface="+mn-lt"/>
                <a:ea typeface="+mn-ea"/>
                <a:cs typeface="+mn-cs"/>
              </a:rPr>
              <a:t>2 : Le Cloud Privé :</a:t>
            </a:r>
          </a:p>
          <a:p>
            <a:pPr fontAlgn="base"/>
            <a:r>
              <a:rPr lang="fr-FR" sz="1200" b="0" i="0" kern="1200" dirty="0">
                <a:solidFill>
                  <a:schemeClr val="tx1"/>
                </a:solidFill>
                <a:effectLst/>
                <a:latin typeface="+mn-lt"/>
                <a:ea typeface="+mn-ea"/>
                <a:cs typeface="+mn-cs"/>
              </a:rPr>
              <a:t>Ce modèle de déploiement est interne aux entreprises ou organisations qui en sont les propriétaires. Ce modèle correspond aujourd’hui </a:t>
            </a:r>
            <a:r>
              <a:rPr lang="fr-FR" sz="1200" b="0" i="0" kern="1200" dirty="0" smtClean="0">
                <a:solidFill>
                  <a:schemeClr val="tx1"/>
                </a:solidFill>
                <a:effectLst/>
                <a:latin typeface="+mn-lt"/>
                <a:ea typeface="+mn-ea"/>
                <a:cs typeface="+mn-cs"/>
              </a:rPr>
              <a:t>à </a:t>
            </a:r>
            <a:r>
              <a:rPr lang="fr-FR" sz="1200" b="0" i="0" kern="1200" dirty="0">
                <a:solidFill>
                  <a:schemeClr val="tx1"/>
                </a:solidFill>
                <a:effectLst/>
                <a:latin typeface="+mn-lt"/>
                <a:ea typeface="+mn-ea"/>
                <a:cs typeface="+mn-cs"/>
              </a:rPr>
              <a:t>l’émergence de l’IT as a Service (le système d’information et les équipes informatiques qui se transforment en centre de services pour le reste de l’entreprise). Dans cette optique d’IT as a Service, on voit parfaitement la pertinence de certaines caractéristiques du Cloud Computing (service mesurable et facturable aux différentes divisions de l’entreprise notamment).</a:t>
            </a:r>
            <a:br>
              <a:rPr lang="fr-FR" sz="1200" b="0" i="0" kern="1200" dirty="0">
                <a:solidFill>
                  <a:schemeClr val="tx1"/>
                </a:solidFill>
                <a:effectLst/>
                <a:latin typeface="+mn-lt"/>
                <a:ea typeface="+mn-ea"/>
                <a:cs typeface="+mn-cs"/>
              </a:rPr>
            </a:br>
            <a:endParaRPr lang="fr-FR" sz="1200" b="0" i="0" kern="1200" dirty="0">
              <a:solidFill>
                <a:schemeClr val="tx1"/>
              </a:solidFill>
              <a:effectLst/>
              <a:latin typeface="+mn-lt"/>
              <a:ea typeface="+mn-ea"/>
              <a:cs typeface="+mn-cs"/>
            </a:endParaRPr>
          </a:p>
          <a:p>
            <a:pPr fontAlgn="base"/>
            <a:r>
              <a:rPr lang="fr-FR" sz="1200" b="0" i="0" kern="1200" dirty="0">
                <a:solidFill>
                  <a:schemeClr val="tx1"/>
                </a:solidFill>
                <a:effectLst/>
                <a:latin typeface="+mn-lt"/>
                <a:ea typeface="+mn-ea"/>
                <a:cs typeface="+mn-cs"/>
              </a:rPr>
              <a:t>3 : Le Cloud Communautaire :</a:t>
            </a:r>
          </a:p>
          <a:p>
            <a:pPr fontAlgn="base"/>
            <a:r>
              <a:rPr lang="fr-FR" sz="1200" b="0" i="0" kern="1200" dirty="0">
                <a:solidFill>
                  <a:schemeClr val="tx1"/>
                </a:solidFill>
                <a:effectLst/>
                <a:latin typeface="+mn-lt"/>
                <a:ea typeface="+mn-ea"/>
                <a:cs typeface="+mn-cs"/>
              </a:rPr>
              <a:t>Dans ce modèle de Cloud, les ressources, services et la propriété sont partagées à l’échelle d’une communauté (ex: à l’échelle d’un état, d’une ville, d’une académie, </a:t>
            </a:r>
            <a:r>
              <a:rPr lang="fr-FR" sz="1200" b="0" i="0" kern="1200" dirty="0" smtClean="0">
                <a:solidFill>
                  <a:schemeClr val="tx1"/>
                </a:solidFill>
                <a:effectLst/>
                <a:latin typeface="+mn-lt"/>
                <a:ea typeface="+mn-ea"/>
                <a:cs typeface="+mn-cs"/>
              </a:rPr>
              <a:t>etc.). Cela permet de partager les coûts liés à un projet de type Cloud "privé" entre plusieurs entreprises désirant partager des ressources dans le cadre d’un projet, ayant une entreprise commune (par exemple : une entreprise franchisée) ou des entreprises qui ont un métier similaire et qui n’ont pas les ressources nécessaires pour déployer un Cloud "privé" (par exemple : des hôpitaux).</a:t>
            </a:r>
            <a:r>
              <a:rPr lang="fr-FR" sz="1200" b="0" i="0" kern="1200" dirty="0">
                <a:solidFill>
                  <a:schemeClr val="tx1"/>
                </a:solidFill>
                <a:effectLst/>
                <a:latin typeface="+mn-lt"/>
                <a:ea typeface="+mn-ea"/>
                <a:cs typeface="+mn-cs"/>
              </a:rPr>
              <a:t/>
            </a:r>
            <a:br>
              <a:rPr lang="fr-FR" sz="1200" b="0" i="0" kern="1200" dirty="0">
                <a:solidFill>
                  <a:schemeClr val="tx1"/>
                </a:solidFill>
                <a:effectLst/>
                <a:latin typeface="+mn-lt"/>
                <a:ea typeface="+mn-ea"/>
                <a:cs typeface="+mn-cs"/>
              </a:rPr>
            </a:br>
            <a:endParaRPr lang="fr-FR" sz="1200" b="0" i="0" kern="1200" dirty="0">
              <a:solidFill>
                <a:schemeClr val="tx1"/>
              </a:solidFill>
              <a:effectLst/>
              <a:latin typeface="+mn-lt"/>
              <a:ea typeface="+mn-ea"/>
              <a:cs typeface="+mn-cs"/>
            </a:endParaRPr>
          </a:p>
          <a:p>
            <a:pPr fontAlgn="base"/>
            <a:r>
              <a:rPr lang="fr-FR" sz="1200" b="0" i="0" kern="1200" dirty="0">
                <a:solidFill>
                  <a:schemeClr val="tx1"/>
                </a:solidFill>
                <a:effectLst/>
                <a:latin typeface="+mn-lt"/>
                <a:ea typeface="+mn-ea"/>
                <a:cs typeface="+mn-cs"/>
              </a:rPr>
              <a:t>4 : Le Cloud Hybride :</a:t>
            </a:r>
          </a:p>
          <a:p>
            <a:pPr fontAlgn="base"/>
            <a:r>
              <a:rPr lang="fr-FR" sz="1200" b="0" i="0" kern="1200" dirty="0">
                <a:solidFill>
                  <a:schemeClr val="tx1"/>
                </a:solidFill>
                <a:effectLst/>
                <a:latin typeface="+mn-lt"/>
                <a:ea typeface="+mn-ea"/>
                <a:cs typeface="+mn-cs"/>
              </a:rPr>
              <a:t>Ce modèle est une combinaison de 2 ou 3 des modèles décrits ci-dessus. Le futur devrait confirmer l’émergence de ce type de Cloud avec une combinaison de Cloud privé et public</a:t>
            </a:r>
            <a:r>
              <a:rPr lang="fr-FR" sz="1200" b="0" i="0" kern="1200" dirty="0" smtClean="0">
                <a:solidFill>
                  <a:schemeClr val="tx1"/>
                </a:solidFill>
                <a:effectLst/>
                <a:latin typeface="+mn-lt"/>
                <a:ea typeface="+mn-ea"/>
                <a:cs typeface="+mn-cs"/>
              </a:rPr>
              <a:t>. </a:t>
            </a:r>
            <a:endParaRPr lang="fr-FR" sz="1200" b="0" i="0" kern="1200" dirty="0">
              <a:solidFill>
                <a:schemeClr val="tx1"/>
              </a:solidFill>
              <a:effectLst/>
              <a:latin typeface="+mn-lt"/>
              <a:ea typeface="+mn-ea"/>
              <a:cs typeface="+mn-cs"/>
            </a:endParaRPr>
          </a:p>
          <a:p>
            <a:endParaRPr lang="en" dirty="0"/>
          </a:p>
        </p:txBody>
      </p:sp>
    </p:spTree>
    <p:extLst>
      <p:ext uri="{BB962C8B-B14F-4D97-AF65-F5344CB8AC3E}">
        <p14:creationId xmlns:p14="http://schemas.microsoft.com/office/powerpoint/2010/main" val="380680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dirty="0"/>
              <a:t>Pourquoi faire du cloud computing ?</a:t>
            </a:r>
          </a:p>
          <a:p>
            <a:pPr lvl="0" rtl="0">
              <a:buClr>
                <a:schemeClr val="dk1"/>
              </a:buClr>
              <a:buSzPct val="100000"/>
              <a:buFont typeface="Arial"/>
              <a:buNone/>
            </a:pPr>
            <a:r>
              <a:rPr lang="en" dirty="0"/>
              <a:t>Plusieurs raisons incitent les entreprises à stocker leurs données et leurs applications web sur le cloud </a:t>
            </a:r>
            <a:r>
              <a:rPr lang="en" dirty="0" smtClean="0"/>
              <a:t>:</a:t>
            </a:r>
          </a:p>
          <a:p>
            <a:pPr lvl="0" rtl="0">
              <a:buClr>
                <a:schemeClr val="dk1"/>
              </a:buClr>
              <a:buSzPct val="100000"/>
              <a:buFont typeface="Arial"/>
              <a:buNone/>
            </a:pPr>
            <a:endParaRPr lang="en" dirty="0"/>
          </a:p>
          <a:p>
            <a:pPr marL="171450" lvl="0" indent="-171450" rtl="0">
              <a:buClr>
                <a:schemeClr val="dk1"/>
              </a:buClr>
              <a:buSzPct val="100000"/>
              <a:buFontTx/>
              <a:buChar char="-"/>
            </a:pPr>
            <a:r>
              <a:rPr lang="en" dirty="0" smtClean="0"/>
              <a:t>Flexibilité</a:t>
            </a:r>
            <a:r>
              <a:rPr lang="en" dirty="0"/>
              <a:t>: À la seconde où une entreprise a besoin de plus de bande passante que d'ordinaire, un service de cloud computing peut instantanément répondre à sa demande, grâce à la grande capacité des serveurs distants</a:t>
            </a:r>
            <a:r>
              <a:rPr lang="en" dirty="0" smtClean="0"/>
              <a:t>.</a:t>
            </a:r>
          </a:p>
          <a:p>
            <a:pPr marL="171450" lvl="0" indent="-171450" rtl="0">
              <a:buClr>
                <a:schemeClr val="dk1"/>
              </a:buClr>
              <a:buSzPct val="100000"/>
              <a:buFontTx/>
              <a:buChar char="-"/>
            </a:pPr>
            <a:endParaRPr lang="en" dirty="0"/>
          </a:p>
          <a:p>
            <a:pPr marL="171450" lvl="0" indent="-171450" rtl="0">
              <a:buClr>
                <a:schemeClr val="dk1"/>
              </a:buClr>
              <a:buSzPct val="100000"/>
              <a:buFontTx/>
              <a:buChar char="-"/>
            </a:pPr>
            <a:r>
              <a:rPr lang="en" dirty="0" smtClean="0"/>
              <a:t>Mises </a:t>
            </a:r>
            <a:r>
              <a:rPr lang="en" dirty="0"/>
              <a:t>à jour logicielles automatiques : Les fournisseurs de cloud computing se chargent de la maintenance du serveur, y compris des mises à jour de sécurité, permettant ainsi à leurs clients d'allouer le temps et les ressources économisés à d'autres tâches plus stratégiques</a:t>
            </a:r>
            <a:r>
              <a:rPr lang="en" dirty="0" smtClean="0"/>
              <a:t>.</a:t>
            </a:r>
          </a:p>
          <a:p>
            <a:pPr marL="171450" lvl="0" indent="-171450" rtl="0">
              <a:buClr>
                <a:schemeClr val="dk1"/>
              </a:buClr>
              <a:buSzPct val="100000"/>
              <a:buFontTx/>
              <a:buChar char="-"/>
            </a:pPr>
            <a:endParaRPr lang="en" dirty="0"/>
          </a:p>
          <a:p>
            <a:pPr marL="171450" lvl="0" indent="-171450" rtl="0">
              <a:buClr>
                <a:schemeClr val="dk1"/>
              </a:buClr>
              <a:buSzPct val="100000"/>
              <a:buFontTx/>
              <a:buChar char="-"/>
            </a:pPr>
            <a:r>
              <a:rPr lang="en" dirty="0" smtClean="0"/>
              <a:t>Absence </a:t>
            </a:r>
            <a:r>
              <a:rPr lang="en" dirty="0"/>
              <a:t>de frais d’investissement : Les services de cloud computing sont généralement fournis selon un modèle de "paiement à l'utilisation". Ils n'engendrent donc aucun frais d'investissement mais plutôt des coûts de démarrages minimes et des frais d’exploitation prévisibles sur le long terme</a:t>
            </a:r>
            <a:r>
              <a:rPr lang="en" dirty="0" smtClean="0"/>
              <a:t>.</a:t>
            </a:r>
          </a:p>
          <a:p>
            <a:pPr marL="171450" lvl="0" indent="-171450" rtl="0">
              <a:buClr>
                <a:schemeClr val="dk1"/>
              </a:buClr>
              <a:buSzPct val="100000"/>
              <a:buFontTx/>
              <a:buChar char="-"/>
            </a:pPr>
            <a:endParaRPr lang="en" dirty="0"/>
          </a:p>
          <a:p>
            <a:pPr marL="171450" lvl="0" indent="-171450" rtl="0">
              <a:buClr>
                <a:schemeClr val="dk1"/>
              </a:buClr>
              <a:buSzPct val="100000"/>
              <a:buFontTx/>
              <a:buChar char="-"/>
            </a:pPr>
            <a:r>
              <a:rPr lang="en" dirty="0" smtClean="0"/>
              <a:t>Collaboration </a:t>
            </a:r>
            <a:r>
              <a:rPr lang="en" dirty="0"/>
              <a:t>accrue et mobile : Le cloud computing permet à tous les employés de synchroniser leurs actions et de travailler sur des documents et des applications partagées simultanément à partir de n’importe où</a:t>
            </a:r>
            <a:r>
              <a:rPr lang="en" dirty="0" smtClean="0"/>
              <a:t>.</a:t>
            </a:r>
          </a:p>
          <a:p>
            <a:pPr marL="171450" lvl="0" indent="-171450" rtl="0">
              <a:buClr>
                <a:schemeClr val="dk1"/>
              </a:buClr>
              <a:buSzPct val="100000"/>
              <a:buFontTx/>
              <a:buChar char="-"/>
            </a:pPr>
            <a:endParaRPr lang="en" dirty="0"/>
          </a:p>
          <a:p>
            <a:pPr marL="171450" lvl="0" indent="-171450" rtl="0">
              <a:buClr>
                <a:schemeClr val="dk1"/>
              </a:buClr>
              <a:buSzPct val="100000"/>
              <a:buFontTx/>
              <a:buChar char="-"/>
            </a:pPr>
            <a:r>
              <a:rPr lang="en" dirty="0" smtClean="0"/>
              <a:t>Sécurité</a:t>
            </a:r>
            <a:r>
              <a:rPr lang="en" dirty="0"/>
              <a:t>, Compétitivité et Récupération des données : Avec le cloud, les PME-PMI ont accès à des technologies utilisées par des multinationales. Les entreprises qui n'utilisaient pas le cloud devaient compter sur les méthodes de sauvegarde sur bande et des procédures complexes pour récupérer leurs données. Autant de manoeuvres lentes et laborieuses dont les utilisateurs du cloud computing n'ont pas à se préoccuper</a:t>
            </a:r>
            <a:r>
              <a:rPr lang="en" dirty="0" smtClean="0"/>
              <a:t>.</a:t>
            </a:r>
          </a:p>
          <a:p>
            <a:pPr marL="171450" lvl="0" indent="-171450" rtl="0">
              <a:buClr>
                <a:schemeClr val="dk1"/>
              </a:buClr>
              <a:buSzPct val="100000"/>
              <a:buFontTx/>
              <a:buChar char="-"/>
            </a:pPr>
            <a:endParaRPr lang="en" dirty="0"/>
          </a:p>
          <a:p>
            <a:pPr lvl="0" rtl="0">
              <a:buClr>
                <a:schemeClr val="dk1"/>
              </a:buClr>
              <a:buSzPct val="100000"/>
              <a:buFont typeface="Arial"/>
              <a:buNone/>
            </a:pPr>
            <a:r>
              <a:rPr lang="en" dirty="0"/>
              <a:t>- Respect de l’environnement : Les entreprises qui ont recours au cloud computing utilisent uniquement l'espace dont ils ont besoin sur le serveur, ce qui diminue leur empreinte carbone. Surtout pour les petites entreprises, la mise en commun des ressources leur permet une baisse importante de leur consommation énergétique.</a:t>
            </a:r>
          </a:p>
          <a:p>
            <a:endParaRPr lang="en" dirty="0"/>
          </a:p>
          <a:p>
            <a:pPr lvl="0" rtl="0">
              <a:buClr>
                <a:schemeClr val="dk1"/>
              </a:buClr>
              <a:buSzPct val="100000"/>
              <a:buFont typeface="Arial"/>
              <a:buNone/>
            </a:pPr>
            <a:r>
              <a:rPr lang="en" dirty="0"/>
              <a:t>Aujourd’hui, le marché du cloud computing semble défier la </a:t>
            </a:r>
            <a:r>
              <a:rPr lang="en" dirty="0" smtClean="0"/>
              <a:t>crise. </a:t>
            </a:r>
            <a:r>
              <a:rPr lang="en" dirty="0"/>
              <a:t>En effet, les cabinets d'études s'accordent pour mettre en avant une progression du marché du cloud en France de plus de 20% cette année</a:t>
            </a:r>
            <a:r>
              <a:rPr lang="en" dirty="0" smtClean="0"/>
              <a:t>.</a:t>
            </a:r>
            <a:endParaRPr lang="en" dirty="0"/>
          </a:p>
          <a:p>
            <a:endParaRPr lang="en" dirty="0"/>
          </a:p>
        </p:txBody>
      </p:sp>
    </p:spTree>
    <p:extLst>
      <p:ext uri="{BB962C8B-B14F-4D97-AF65-F5344CB8AC3E}">
        <p14:creationId xmlns:p14="http://schemas.microsoft.com/office/powerpoint/2010/main" val="23168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 dirty="0"/>
              <a:t>Le cloud computing, c’est compliqué. Il y a beaucoup de fournisseurs qui proposent des choses très différentes, avec des systèmes de tarification qui n’ont rien avoir les uns avec les autres. Nous avons voulu créer un véritable outil d’aide à la décision pour aller dans le cloud en toute simplicité</a:t>
            </a:r>
          </a:p>
          <a:p>
            <a:endParaRPr lang="en" dirty="0"/>
          </a:p>
          <a:p>
            <a:pPr lvl="0" rtl="0">
              <a:buNone/>
            </a:pPr>
            <a:r>
              <a:rPr lang="en" dirty="0"/>
              <a:t>Des offres très diversifiées</a:t>
            </a:r>
          </a:p>
          <a:p>
            <a:endParaRPr lang="en" dirty="0"/>
          </a:p>
          <a:p>
            <a:pPr lvl="0" rtl="0">
              <a:buClr>
                <a:schemeClr val="dk1"/>
              </a:buClr>
              <a:buSzPct val="100000"/>
              <a:buFont typeface="Arial"/>
              <a:buNone/>
            </a:pPr>
            <a:r>
              <a:rPr lang="en" dirty="0"/>
              <a:t>Cependant, d’un fournisseur à l’autre, la nature des paramètres changent et les machines ne sont pas modulables de la même manière. Le choix d’un fournisseur doit donc tenir compte de la paramétrabilité de ses services.</a:t>
            </a:r>
          </a:p>
          <a:p>
            <a:pPr lvl="0" rtl="0">
              <a:buClr>
                <a:schemeClr val="dk1"/>
              </a:buClr>
              <a:buSzPct val="100000"/>
              <a:buFont typeface="Arial"/>
              <a:buNone/>
            </a:pPr>
            <a:r>
              <a:rPr lang="en" dirty="0"/>
              <a:t>En outre, il est très difficile de connaître les véritables performances des fournisseurs de cloud. Techniquement, il est aisé d’effectuer des mesures. Certaines entreprises en font même une spécialité, en toute légalité.</a:t>
            </a:r>
          </a:p>
          <a:p>
            <a:pPr lvl="0" rtl="0">
              <a:buClr>
                <a:schemeClr val="dk1"/>
              </a:buClr>
              <a:buSzPct val="100000"/>
              <a:buFont typeface="Arial"/>
              <a:buNone/>
            </a:pPr>
            <a:endParaRPr lang="en" dirty="0"/>
          </a:p>
          <a:p>
            <a:pPr lvl="0" rtl="0">
              <a:buClr>
                <a:schemeClr val="dk1"/>
              </a:buClr>
              <a:buSzPct val="100000"/>
              <a:buFont typeface="Arial"/>
              <a:buNone/>
            </a:pPr>
            <a:r>
              <a:rPr lang="en" dirty="0"/>
              <a:t>Le problème réside en le fait que les utilisateurs ont du mal à se faire une bonne idée, à l’avance, des caractéristiques spécifiques à leur application qui doivent faire pencher pour un fournisseur plutôt que pour un autre.</a:t>
            </a:r>
          </a:p>
          <a:p>
            <a:endParaRPr lang="en" dirty="0"/>
          </a:p>
        </p:txBody>
      </p:sp>
    </p:spTree>
    <p:extLst>
      <p:ext uri="{BB962C8B-B14F-4D97-AF65-F5344CB8AC3E}">
        <p14:creationId xmlns:p14="http://schemas.microsoft.com/office/powerpoint/2010/main" val="205577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32984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58782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2328800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2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5" name="Shape 15"/>
          <p:cNvSpPr txBox="1">
            <a:spLocks noGrp="1"/>
          </p:cNvSpPr>
          <p:nvPr>
            <p:ph type="body" idx="1"/>
          </p:nvPr>
        </p:nvSpPr>
        <p:spPr>
          <a:xfrm>
            <a:off x="457200" y="1600201"/>
            <a:ext cx="3994500" cy="49675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2"/>
          </p:nvPr>
        </p:nvSpPr>
        <p:spPr>
          <a:xfrm>
            <a:off x="4692273" y="1600201"/>
            <a:ext cx="3994500" cy="49675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61683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69806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84577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49788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255827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336172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30836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106154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420077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E87ED-0042-4751-81EF-B6711F12758C}" type="slidenum">
              <a:rPr lang="fr-FR" smtClean="0"/>
              <a:pPr/>
              <a:t>‹N°›</a:t>
            </a:fld>
            <a:endParaRPr lang="fr-FR" dirty="0"/>
          </a:p>
        </p:txBody>
      </p:sp>
    </p:spTree>
    <p:extLst>
      <p:ext uri="{BB962C8B-B14F-4D97-AF65-F5344CB8AC3E}">
        <p14:creationId xmlns:p14="http://schemas.microsoft.com/office/powerpoint/2010/main" val="278755008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infoscience.epfl.ch/record/109297/files/all.pdf" TargetMode="Externa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0" y="-744"/>
            <a:ext cx="9144000" cy="6858744"/>
          </a:xfrm>
        </p:spPr>
        <p:txBody>
          <a:bodyPr>
            <a:noAutofit/>
          </a:bodyPr>
          <a:lstStyle/>
          <a:p>
            <a:r>
              <a:rPr lang="fr-FR" sz="7200" dirty="0" smtClean="0">
                <a:solidFill>
                  <a:schemeClr val="bg1"/>
                </a:solidFill>
                <a:latin typeface="Champagne &amp; Limousines" panose="020B0502020202020204" pitchFamily="34" charset="0"/>
                <a:ea typeface="Champagne &amp; Limousines" panose="020B0502020202020204" pitchFamily="34" charset="0"/>
              </a:rPr>
              <a:t>The CloudBook</a:t>
            </a:r>
            <a:r>
              <a:rPr lang="fr-FR" sz="7200" dirty="0">
                <a:solidFill>
                  <a:schemeClr val="bg1"/>
                </a:solidFill>
                <a:latin typeface="Champagne &amp; Limousines" panose="020B0502020202020204" pitchFamily="34" charset="0"/>
                <a:ea typeface="Champagne &amp; Limousines" panose="020B0502020202020204" pitchFamily="34" charset="0"/>
              </a:rPr>
              <a:t/>
            </a:r>
            <a:br>
              <a:rPr lang="fr-FR" sz="7200" dirty="0">
                <a:solidFill>
                  <a:schemeClr val="bg1"/>
                </a:solidFill>
                <a:latin typeface="Champagne &amp; Limousines" panose="020B0502020202020204" pitchFamily="34" charset="0"/>
                <a:ea typeface="Champagne &amp; Limousines" panose="020B0502020202020204" pitchFamily="34" charset="0"/>
              </a:rPr>
            </a:br>
            <a:r>
              <a:rPr lang="fr-FR" sz="2800" dirty="0" smtClean="0">
                <a:solidFill>
                  <a:schemeClr val="bg1"/>
                </a:solidFill>
                <a:latin typeface="Champagne &amp; Limousines" panose="020B0502020202020204" pitchFamily="34" charset="0"/>
                <a:ea typeface="Champagne &amp; Limousines" panose="020B0502020202020204" pitchFamily="34" charset="0"/>
              </a:rPr>
              <a:t>Social </a:t>
            </a:r>
            <a:r>
              <a:rPr lang="fr-FR" sz="2800" dirty="0">
                <a:solidFill>
                  <a:schemeClr val="bg1"/>
                </a:solidFill>
                <a:latin typeface="Champagne &amp; Limousines" panose="020B0502020202020204" pitchFamily="34" charset="0"/>
                <a:ea typeface="Champagne &amp; Limousines" panose="020B0502020202020204" pitchFamily="34" charset="0"/>
              </a:rPr>
              <a:t>network of </a:t>
            </a:r>
            <a:r>
              <a:rPr lang="fr-FR" sz="2800" dirty="0" smtClean="0">
                <a:solidFill>
                  <a:schemeClr val="bg1"/>
                </a:solidFill>
                <a:latin typeface="Champagne &amp; Limousines" panose="020B0502020202020204" pitchFamily="34" charset="0"/>
                <a:ea typeface="Champagne &amp; Limousines" panose="020B0502020202020204" pitchFamily="34" charset="0"/>
              </a:rPr>
              <a:t>applications</a:t>
            </a:r>
            <a:endParaRPr lang="fr-FR" sz="72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706384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Shape 64"/>
          <p:cNvSpPr txBox="1"/>
          <p:nvPr/>
        </p:nvSpPr>
        <p:spPr>
          <a:xfrm>
            <a:off x="323529" y="2499337"/>
            <a:ext cx="3240360" cy="3953999"/>
          </a:xfrm>
          <a:prstGeom prst="rect">
            <a:avLst/>
          </a:prstGeom>
        </p:spPr>
        <p:txBody>
          <a:bodyPr lIns="91425" tIns="91425" rIns="91425" bIns="91425" anchor="t" anchorCtr="0">
            <a:noAutofit/>
          </a:bodyPr>
          <a:lstStyle/>
          <a:p>
            <a:pPr algn="r"/>
            <a:r>
              <a:rPr lang="en" sz="2000" i="1" kern="0" dirty="0">
                <a:solidFill>
                  <a:srgbClr val="000000"/>
                </a:solidFill>
                <a:latin typeface="Roboto Lt" pitchFamily="2" charset="0"/>
                <a:ea typeface="Roboto Lt" pitchFamily="2" charset="0"/>
                <a:cs typeface="Arial"/>
                <a:sym typeface="Arial"/>
              </a:rPr>
              <a:t>Cloudscreener.com</a:t>
            </a:r>
          </a:p>
          <a:p>
            <a:endParaRPr lang="en" sz="2000" i="1" kern="0" dirty="0">
              <a:solidFill>
                <a:srgbClr val="000000"/>
              </a:solidFill>
              <a:latin typeface="Roboto Lt" pitchFamily="2" charset="0"/>
              <a:ea typeface="Roboto Lt" pitchFamily="2" charset="0"/>
              <a:cs typeface="Arial"/>
              <a:sym typeface="Arial"/>
            </a:endParaRPr>
          </a:p>
          <a:p>
            <a:endParaRPr lang="en" sz="2000" i="1" kern="0" dirty="0">
              <a:solidFill>
                <a:srgbClr val="000000"/>
              </a:solidFill>
              <a:latin typeface="Roboto Lt" pitchFamily="2" charset="0"/>
              <a:ea typeface="Roboto Lt" pitchFamily="2" charset="0"/>
              <a:cs typeface="Arial"/>
              <a:sym typeface="Arial"/>
            </a:endParaRPr>
          </a:p>
          <a:p>
            <a:endParaRPr lang="en" sz="2000" i="1" kern="0" dirty="0">
              <a:solidFill>
                <a:srgbClr val="000000"/>
              </a:solidFill>
              <a:latin typeface="Roboto Lt" pitchFamily="2" charset="0"/>
              <a:ea typeface="Roboto Lt" pitchFamily="2" charset="0"/>
              <a:cs typeface="Arial"/>
              <a:sym typeface="Arial"/>
            </a:endParaRPr>
          </a:p>
          <a:p>
            <a:pPr marL="114300">
              <a:buClr>
                <a:srgbClr val="000000"/>
              </a:buClr>
              <a:buSzPct val="100000"/>
            </a:pPr>
            <a:r>
              <a:rPr lang="en" sz="2000" b="1" kern="0" dirty="0">
                <a:solidFill>
                  <a:srgbClr val="FF0000"/>
                </a:solidFill>
                <a:latin typeface="Roboto Lt" pitchFamily="2" charset="0"/>
                <a:ea typeface="Roboto Lt" pitchFamily="2" charset="0"/>
                <a:cs typeface="Arial"/>
                <a:sym typeface="Arial"/>
              </a:rPr>
              <a:t>    </a:t>
            </a:r>
            <a:r>
              <a:rPr lang="en" sz="2000" b="1" kern="0" dirty="0" smtClean="0">
                <a:solidFill>
                  <a:schemeClr val="tx1">
                    <a:lumMod val="50000"/>
                    <a:lumOff val="50000"/>
                  </a:schemeClr>
                </a:solidFill>
                <a:latin typeface="Roboto Lt" pitchFamily="2" charset="0"/>
                <a:ea typeface="Roboto Lt" pitchFamily="2" charset="0"/>
                <a:cs typeface="Arial"/>
                <a:sym typeface="Arial"/>
              </a:rPr>
              <a:t> Véracité </a:t>
            </a:r>
            <a:r>
              <a:rPr lang="en" sz="2000" b="1" kern="0" dirty="0">
                <a:solidFill>
                  <a:schemeClr val="tx1">
                    <a:lumMod val="50000"/>
                    <a:lumOff val="50000"/>
                  </a:schemeClr>
                </a:solidFill>
                <a:latin typeface="Roboto Lt" pitchFamily="2" charset="0"/>
                <a:ea typeface="Roboto Lt" pitchFamily="2" charset="0"/>
                <a:cs typeface="Arial"/>
                <a:sym typeface="Arial"/>
              </a:rPr>
              <a:t>des </a:t>
            </a:r>
            <a:r>
              <a:rPr lang="en" sz="2000" b="1" kern="0" dirty="0" smtClean="0">
                <a:solidFill>
                  <a:schemeClr val="tx1">
                    <a:lumMod val="50000"/>
                    <a:lumOff val="50000"/>
                  </a:schemeClr>
                </a:solidFill>
                <a:latin typeface="Roboto Lt" pitchFamily="2" charset="0"/>
                <a:ea typeface="Roboto Lt" pitchFamily="2" charset="0"/>
                <a:cs typeface="Arial"/>
                <a:sym typeface="Arial"/>
              </a:rPr>
              <a:t>mesures ?</a:t>
            </a:r>
            <a:endParaRPr lang="en" sz="2000" b="1" kern="0" dirty="0">
              <a:solidFill>
                <a:schemeClr val="tx1">
                  <a:lumMod val="50000"/>
                  <a:lumOff val="50000"/>
                </a:schemeClr>
              </a:solidFill>
              <a:latin typeface="Roboto Lt" pitchFamily="2" charset="0"/>
              <a:ea typeface="Roboto Lt" pitchFamily="2" charset="0"/>
              <a:cs typeface="Arial"/>
              <a:sym typeface="Arial"/>
            </a:endParaRPr>
          </a:p>
          <a:p>
            <a:endParaRPr lang="en" sz="2000" b="1" kern="0" dirty="0">
              <a:solidFill>
                <a:schemeClr val="tx1">
                  <a:lumMod val="50000"/>
                  <a:lumOff val="50000"/>
                </a:schemeClr>
              </a:solidFill>
              <a:latin typeface="Roboto Lt" pitchFamily="2" charset="0"/>
              <a:ea typeface="Roboto Lt" pitchFamily="2" charset="0"/>
              <a:cs typeface="Arial"/>
              <a:sym typeface="Arial"/>
            </a:endParaRPr>
          </a:p>
          <a:p>
            <a:pPr marL="114300">
              <a:buClr>
                <a:srgbClr val="000000"/>
              </a:buClr>
              <a:buSzPct val="100000"/>
            </a:pPr>
            <a:r>
              <a:rPr lang="en" sz="2000" b="1" kern="0" dirty="0" smtClean="0">
                <a:solidFill>
                  <a:schemeClr val="tx1">
                    <a:lumMod val="50000"/>
                    <a:lumOff val="50000"/>
                  </a:schemeClr>
                </a:solidFill>
                <a:latin typeface="Roboto Lt" pitchFamily="2" charset="0"/>
                <a:ea typeface="Roboto Lt" pitchFamily="2" charset="0"/>
                <a:cs typeface="Arial"/>
                <a:sym typeface="Arial"/>
              </a:rPr>
              <a:t>     Impartialité ?</a:t>
            </a:r>
            <a:endParaRPr lang="en" sz="2000" b="1" kern="0" dirty="0">
              <a:solidFill>
                <a:schemeClr val="tx1">
                  <a:lumMod val="50000"/>
                  <a:lumOff val="50000"/>
                </a:schemeClr>
              </a:solidFill>
              <a:latin typeface="Roboto Lt" pitchFamily="2" charset="0"/>
              <a:ea typeface="Roboto Lt" pitchFamily="2" charset="0"/>
              <a:cs typeface="Arial"/>
              <a:sym typeface="Arial"/>
            </a:endParaRPr>
          </a:p>
          <a:p>
            <a:endParaRPr lang="en" sz="2000" b="1" kern="0" dirty="0">
              <a:solidFill>
                <a:schemeClr val="tx1">
                  <a:lumMod val="50000"/>
                  <a:lumOff val="50000"/>
                </a:schemeClr>
              </a:solidFill>
              <a:latin typeface="Roboto Lt" pitchFamily="2" charset="0"/>
              <a:ea typeface="Roboto Lt" pitchFamily="2" charset="0"/>
              <a:cs typeface="Arial"/>
              <a:sym typeface="Arial"/>
            </a:endParaRPr>
          </a:p>
          <a:p>
            <a:pPr marL="114300">
              <a:buClr>
                <a:srgbClr val="000000"/>
              </a:buClr>
              <a:buSzPct val="100000"/>
            </a:pPr>
            <a:r>
              <a:rPr lang="en" sz="2000" b="1" kern="0" dirty="0" smtClean="0">
                <a:solidFill>
                  <a:schemeClr val="tx1">
                    <a:lumMod val="50000"/>
                    <a:lumOff val="50000"/>
                  </a:schemeClr>
                </a:solidFill>
                <a:latin typeface="Roboto Lt" pitchFamily="2" charset="0"/>
                <a:ea typeface="Roboto Lt" pitchFamily="2" charset="0"/>
                <a:cs typeface="Arial"/>
                <a:sym typeface="Arial"/>
              </a:rPr>
              <a:t>     Données </a:t>
            </a:r>
            <a:r>
              <a:rPr lang="en" sz="2000" b="1" kern="0" dirty="0">
                <a:solidFill>
                  <a:schemeClr val="tx1">
                    <a:lumMod val="50000"/>
                    <a:lumOff val="50000"/>
                  </a:schemeClr>
                </a:solidFill>
                <a:latin typeface="Roboto Lt" pitchFamily="2" charset="0"/>
                <a:ea typeface="Roboto Lt" pitchFamily="2" charset="0"/>
                <a:cs typeface="Arial"/>
                <a:sym typeface="Arial"/>
              </a:rPr>
              <a:t>centralisées</a:t>
            </a:r>
          </a:p>
        </p:txBody>
      </p:sp>
      <p:sp>
        <p:nvSpPr>
          <p:cNvPr id="65" name="Shape 65"/>
          <p:cNvSpPr/>
          <p:nvPr/>
        </p:nvSpPr>
        <p:spPr>
          <a:xfrm>
            <a:off x="3707903" y="2118540"/>
            <a:ext cx="5223765" cy="4046764"/>
          </a:xfrm>
          <a:prstGeom prst="rect">
            <a:avLst/>
          </a:prstGeom>
          <a:blipFill>
            <a:blip r:embed="rId3" cstate="print"/>
            <a:srcRect/>
            <a:stretch>
              <a:fillRect l="-11343" r="-12629" b="-8036"/>
            </a:stretch>
          </a:blipFill>
        </p:spPr>
      </p:sp>
      <p:sp>
        <p:nvSpPr>
          <p:cNvPr id="6"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smtClean="0">
                <a:latin typeface="Champagne &amp; Limousines"/>
              </a:rPr>
              <a:t>Les outils existants</a:t>
            </a:r>
            <a:endParaRPr lang="en" sz="4400" b="0" dirty="0">
              <a:latin typeface="Champagne &amp; Limousines"/>
            </a:endParaRPr>
          </a:p>
        </p:txBody>
      </p:sp>
      <p:sp>
        <p:nvSpPr>
          <p:cNvPr id="4" name="Espace réservé du numéro de diapositive 2"/>
          <p:cNvSpPr>
            <a:spLocks noGrp="1"/>
          </p:cNvSpPr>
          <p:nvPr>
            <p:ph type="sldNum" sz="quarter" idx="12"/>
          </p:nvPr>
        </p:nvSpPr>
        <p:spPr/>
        <p:txBody>
          <a:bodyPr/>
          <a:lstStyle/>
          <a:p>
            <a:fld id="{6B4E87ED-0042-4751-81EF-B6711F12758C}" type="slidenum">
              <a:rPr lang="fr-FR" smtClean="0"/>
              <a:pPr/>
              <a:t>10</a:t>
            </a:fld>
            <a:endParaRPr lang="fr-FR" dirty="0"/>
          </a:p>
        </p:txBody>
      </p:sp>
    </p:spTree>
    <p:extLst>
      <p:ext uri="{BB962C8B-B14F-4D97-AF65-F5344CB8AC3E}">
        <p14:creationId xmlns:p14="http://schemas.microsoft.com/office/powerpoint/2010/main" val="2096532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64">
                                            <p:txEl>
                                              <p:pRg st="4" end="4"/>
                                            </p:txEl>
                                          </p:spTgt>
                                        </p:tgtEl>
                                        <p:attrNameLst>
                                          <p:attrName>style.color</p:attrName>
                                        </p:attrNameLst>
                                      </p:cBhvr>
                                      <p:to>
                                        <a:srgbClr val="00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 fill="hold"/>
                                        <p:tgtEl>
                                          <p:spTgt spid="64">
                                            <p:txEl>
                                              <p:pRg st="6" end="6"/>
                                            </p:txEl>
                                          </p:spTgt>
                                        </p:tgtEl>
                                        <p:attrNameLst>
                                          <p:attrName>style.color</p:attrName>
                                        </p:attrNameLst>
                                      </p:cBhvr>
                                      <p:to>
                                        <a:srgbClr val="00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10" fill="hold"/>
                                        <p:tgtEl>
                                          <p:spTgt spid="64">
                                            <p:txEl>
                                              <p:pRg st="8" end="8"/>
                                            </p:txEl>
                                          </p:spTgt>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688" y="1910484"/>
            <a:ext cx="8825431" cy="2625219"/>
          </a:xfrm>
        </p:spPr>
      </p:pic>
      <p:sp>
        <p:nvSpPr>
          <p:cNvPr id="7" name="ZoneTexte 6"/>
          <p:cNvSpPr txBox="1"/>
          <p:nvPr/>
        </p:nvSpPr>
        <p:spPr>
          <a:xfrm flipH="1">
            <a:off x="611560" y="3007733"/>
            <a:ext cx="1512168" cy="369332"/>
          </a:xfrm>
          <a:prstGeom prst="rect">
            <a:avLst/>
          </a:prstGeom>
        </p:spPr>
        <p:txBody>
          <a:bodyPr wrap="square" rtlCol="0">
            <a:spAutoFit/>
          </a:bodyPr>
          <a:lstStyle/>
          <a:p>
            <a:pPr algn="ctr"/>
            <a:r>
              <a:rPr lang="fr-FR" dirty="0">
                <a:latin typeface="Champagne &amp; Limousines"/>
              </a:rPr>
              <a:t>Contexte</a:t>
            </a:r>
          </a:p>
        </p:txBody>
      </p:sp>
      <p:sp>
        <p:nvSpPr>
          <p:cNvPr id="8" name="ZoneTexte 7"/>
          <p:cNvSpPr txBox="1"/>
          <p:nvPr/>
        </p:nvSpPr>
        <p:spPr>
          <a:xfrm flipH="1">
            <a:off x="2699791" y="2743210"/>
            <a:ext cx="1440159" cy="923330"/>
          </a:xfrm>
          <a:prstGeom prst="rect">
            <a:avLst/>
          </a:prstGeom>
        </p:spPr>
        <p:txBody>
          <a:bodyPr wrap="square" rtlCol="0" anchor="ctr">
            <a:spAutoFit/>
          </a:bodyPr>
          <a:lstStyle/>
          <a:p>
            <a:pPr algn="ctr"/>
            <a:r>
              <a:rPr lang="fr-FR" b="1" dirty="0">
                <a:latin typeface="Champagne &amp; Limousines"/>
              </a:rPr>
              <a:t>Projet :</a:t>
            </a:r>
            <a:br>
              <a:rPr lang="fr-FR" b="1" dirty="0">
                <a:latin typeface="Champagne &amp; Limousines"/>
              </a:rPr>
            </a:br>
            <a:r>
              <a:rPr lang="fr-FR" b="1" dirty="0">
                <a:latin typeface="Champagne &amp; Limousines"/>
              </a:rPr>
              <a:t>The CloudBook</a:t>
            </a:r>
          </a:p>
        </p:txBody>
      </p:sp>
      <p:sp>
        <p:nvSpPr>
          <p:cNvPr id="9" name="ZoneTexte 8"/>
          <p:cNvSpPr txBox="1"/>
          <p:nvPr/>
        </p:nvSpPr>
        <p:spPr>
          <a:xfrm flipH="1">
            <a:off x="4716015" y="2899964"/>
            <a:ext cx="1512167" cy="646331"/>
          </a:xfrm>
          <a:prstGeom prst="rect">
            <a:avLst/>
          </a:prstGeom>
        </p:spPr>
        <p:txBody>
          <a:bodyPr wrap="square" rtlCol="0">
            <a:spAutoFit/>
          </a:bodyPr>
          <a:lstStyle/>
          <a:p>
            <a:pPr algn="ctr"/>
            <a:r>
              <a:rPr lang="fr-FR" dirty="0">
                <a:latin typeface="Champagne &amp; Limousines"/>
              </a:rPr>
              <a:t>Architecture Logicielle</a:t>
            </a:r>
          </a:p>
        </p:txBody>
      </p:sp>
      <p:sp>
        <p:nvSpPr>
          <p:cNvPr id="10" name="ZoneTexte 9"/>
          <p:cNvSpPr txBox="1"/>
          <p:nvPr/>
        </p:nvSpPr>
        <p:spPr>
          <a:xfrm flipH="1">
            <a:off x="6723251" y="2997936"/>
            <a:ext cx="1521157" cy="369332"/>
          </a:xfrm>
          <a:prstGeom prst="rect">
            <a:avLst/>
          </a:prstGeom>
        </p:spPr>
        <p:txBody>
          <a:bodyPr wrap="square" rtlCol="0">
            <a:spAutoFit/>
          </a:bodyPr>
          <a:lstStyle/>
          <a:p>
            <a:pPr algn="ctr"/>
            <a:r>
              <a:rPr lang="fr-FR" dirty="0">
                <a:latin typeface="Champagne &amp; Limousines"/>
              </a:rPr>
              <a:t>Planification</a:t>
            </a:r>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11</a:t>
            </a:fld>
            <a:endParaRPr lang="fr-FR" dirty="0"/>
          </a:p>
        </p:txBody>
      </p:sp>
    </p:spTree>
    <p:extLst>
      <p:ext uri="{BB962C8B-B14F-4D97-AF65-F5344CB8AC3E}">
        <p14:creationId xmlns:p14="http://schemas.microsoft.com/office/powerpoint/2010/main" val="712334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idx="1"/>
          </p:nvPr>
        </p:nvSpPr>
        <p:spPr>
          <a:xfrm>
            <a:off x="457200" y="2924944"/>
            <a:ext cx="8229600" cy="3201219"/>
          </a:xfrm>
        </p:spPr>
        <p:txBody>
          <a:bodyPr>
            <a:normAutofit lnSpcReduction="10000"/>
          </a:bodyPr>
          <a:lstStyle/>
          <a:p>
            <a:pPr marL="0" indent="0">
              <a:buNone/>
            </a:pPr>
            <a:r>
              <a:rPr lang="fr-FR" sz="2000" b="1" dirty="0">
                <a:solidFill>
                  <a:schemeClr val="tx2">
                    <a:lumMod val="60000"/>
                    <a:lumOff val="40000"/>
                  </a:schemeClr>
                </a:solidFill>
                <a:latin typeface="Champagne &amp; Limousines" pitchFamily="34" charset="0"/>
                <a:ea typeface="Champagne &amp; Limousines" pitchFamily="34" charset="0"/>
                <a:cs typeface="Arial"/>
              </a:rPr>
              <a:t>  	</a:t>
            </a:r>
            <a:endParaRPr lang="fr-FR" sz="2000" b="1" dirty="0">
              <a:latin typeface="Roboto Lt" pitchFamily="2" charset="0"/>
              <a:ea typeface="Roboto Lt" pitchFamily="2" charset="0"/>
            </a:endParaRPr>
          </a:p>
          <a:p>
            <a:pPr marL="139700" indent="0" algn="just">
              <a:spcBef>
                <a:spcPts val="0"/>
              </a:spcBef>
              <a:buClr>
                <a:schemeClr val="dk1"/>
              </a:buClr>
              <a:buSzPct val="100000"/>
              <a:buNone/>
            </a:pPr>
            <a:r>
              <a:rPr lang="fr-FR" sz="2000" b="1" dirty="0">
                <a:latin typeface="Roboto Lt" pitchFamily="2" charset="0"/>
                <a:ea typeface="Roboto Lt" pitchFamily="2" charset="0"/>
              </a:rPr>
              <a:t>Qu’est-ce que c’est </a:t>
            </a:r>
            <a:r>
              <a:rPr lang="en" sz="2000" b="1" dirty="0">
                <a:latin typeface="Roboto Lt" pitchFamily="2" charset="0"/>
                <a:ea typeface="Roboto Lt" pitchFamily="2" charset="0"/>
              </a:rPr>
              <a:t>? </a:t>
            </a:r>
          </a:p>
          <a:p>
            <a:pPr marL="139700" indent="0" algn="just">
              <a:spcBef>
                <a:spcPts val="0"/>
              </a:spcBef>
              <a:buClr>
                <a:schemeClr val="dk1"/>
              </a:buClr>
              <a:buSzPct val="100000"/>
              <a:buNone/>
            </a:pPr>
            <a:r>
              <a:rPr lang="fr-FR" sz="2000" dirty="0">
                <a:latin typeface="Roboto Lt" pitchFamily="2" charset="0"/>
                <a:ea typeface="Roboto Lt" pitchFamily="2" charset="0"/>
              </a:rPr>
              <a:t>Un réseau décentralisé d'applications</a:t>
            </a:r>
            <a:r>
              <a:rPr lang="en" sz="2000" dirty="0">
                <a:latin typeface="Roboto Lt" pitchFamily="2" charset="0"/>
                <a:ea typeface="Roboto Lt" pitchFamily="2" charset="0"/>
              </a:rPr>
              <a:t>.</a:t>
            </a:r>
            <a:endParaRPr lang="fr-FR" sz="2000" dirty="0">
              <a:latin typeface="Roboto Lt" pitchFamily="2" charset="0"/>
              <a:ea typeface="Roboto Lt" pitchFamily="2" charset="0"/>
            </a:endParaRPr>
          </a:p>
          <a:p>
            <a:pPr marL="139700" indent="0" algn="just">
              <a:spcBef>
                <a:spcPts val="0"/>
              </a:spcBef>
              <a:buClr>
                <a:schemeClr val="dk1"/>
              </a:buClr>
              <a:buSzPct val="100000"/>
              <a:buNone/>
            </a:pPr>
            <a:endParaRPr lang="fr-FR" sz="2000" b="1" dirty="0">
              <a:latin typeface="Roboto Lt" pitchFamily="2" charset="0"/>
              <a:ea typeface="Roboto Lt" pitchFamily="2" charset="0"/>
            </a:endParaRPr>
          </a:p>
          <a:p>
            <a:pPr marL="139700" indent="0" algn="just">
              <a:spcBef>
                <a:spcPts val="0"/>
              </a:spcBef>
              <a:buClr>
                <a:schemeClr val="dk1"/>
              </a:buClr>
              <a:buSzPct val="100000"/>
              <a:buNone/>
            </a:pPr>
            <a:r>
              <a:rPr lang="fr-FR" sz="2000" b="1" dirty="0">
                <a:latin typeface="Roboto Lt" pitchFamily="2" charset="0"/>
                <a:ea typeface="Roboto Lt" pitchFamily="2" charset="0"/>
              </a:rPr>
              <a:t>A </a:t>
            </a:r>
            <a:r>
              <a:rPr lang="fr-FR" sz="2000" b="1">
                <a:latin typeface="Roboto Lt" pitchFamily="2" charset="0"/>
                <a:ea typeface="Roboto Lt" pitchFamily="2" charset="0"/>
              </a:rPr>
              <a:t>quoi ça </a:t>
            </a:r>
            <a:r>
              <a:rPr lang="fr-FR" sz="2000" b="1" smtClean="0">
                <a:latin typeface="Roboto Lt" pitchFamily="2" charset="0"/>
                <a:ea typeface="Roboto Lt" pitchFamily="2" charset="0"/>
              </a:rPr>
              <a:t>sert</a:t>
            </a:r>
            <a:r>
              <a:rPr lang="en" sz="2000" b="1" smtClean="0">
                <a:latin typeface="Roboto Lt" pitchFamily="2" charset="0"/>
                <a:ea typeface="Roboto Lt" pitchFamily="2" charset="0"/>
              </a:rPr>
              <a:t> </a:t>
            </a:r>
            <a:r>
              <a:rPr lang="en" sz="2000" b="1" dirty="0">
                <a:latin typeface="Roboto Lt" pitchFamily="2" charset="0"/>
                <a:ea typeface="Roboto Lt" pitchFamily="2" charset="0"/>
              </a:rPr>
              <a:t>?</a:t>
            </a:r>
          </a:p>
          <a:p>
            <a:pPr marL="139700" indent="0" algn="just">
              <a:spcBef>
                <a:spcPts val="0"/>
              </a:spcBef>
              <a:buClr>
                <a:schemeClr val="dk1"/>
              </a:buClr>
              <a:buSzPct val="100000"/>
              <a:buNone/>
            </a:pPr>
            <a:r>
              <a:rPr lang="fr-FR" sz="2000" dirty="0">
                <a:latin typeface="Roboto Lt" pitchFamily="2" charset="0"/>
                <a:ea typeface="Roboto Lt" pitchFamily="2" charset="0"/>
              </a:rPr>
              <a:t>Rassembler l'expérience des utilisateurs afin de fournir des conseils sur le choix du fournisseur de Cloud le plus adapté.</a:t>
            </a:r>
          </a:p>
          <a:p>
            <a:pPr marL="139700" lvl="0" indent="0" algn="just">
              <a:spcBef>
                <a:spcPts val="0"/>
              </a:spcBef>
              <a:buClr>
                <a:schemeClr val="dk1"/>
              </a:buClr>
              <a:buSzPct val="100000"/>
              <a:buNone/>
            </a:pPr>
            <a:endParaRPr lang="en" sz="2000" dirty="0">
              <a:latin typeface="Roboto Lt" pitchFamily="2" charset="0"/>
              <a:ea typeface="Roboto Lt" pitchFamily="2" charset="0"/>
            </a:endParaRPr>
          </a:p>
          <a:p>
            <a:pPr marL="139700" indent="0" algn="just">
              <a:spcBef>
                <a:spcPts val="0"/>
              </a:spcBef>
              <a:buClr>
                <a:schemeClr val="dk1"/>
              </a:buClr>
              <a:buSzPct val="100000"/>
              <a:buNone/>
            </a:pPr>
            <a:r>
              <a:rPr lang="fr-FR" sz="2000" b="1" dirty="0">
                <a:latin typeface="Roboto Lt" pitchFamily="2" charset="0"/>
                <a:ea typeface="Roboto Lt" pitchFamily="2" charset="0"/>
              </a:rPr>
              <a:t>Comment</a:t>
            </a:r>
            <a:r>
              <a:rPr lang="en" sz="2000" b="1" dirty="0">
                <a:latin typeface="Roboto Lt" pitchFamily="2" charset="0"/>
                <a:ea typeface="Roboto Lt" pitchFamily="2" charset="0"/>
              </a:rPr>
              <a:t> </a:t>
            </a:r>
            <a:r>
              <a:rPr lang="fr-FR" sz="2000" b="1" dirty="0">
                <a:latin typeface="Roboto Lt" pitchFamily="2" charset="0"/>
                <a:ea typeface="Roboto Lt" pitchFamily="2" charset="0"/>
              </a:rPr>
              <a:t>ca marche </a:t>
            </a:r>
            <a:r>
              <a:rPr lang="en" sz="2000" b="1" dirty="0">
                <a:latin typeface="Roboto Lt" pitchFamily="2" charset="0"/>
                <a:ea typeface="Roboto Lt" pitchFamily="2" charset="0"/>
              </a:rPr>
              <a:t>?</a:t>
            </a:r>
          </a:p>
          <a:p>
            <a:pPr marL="139700" indent="0" algn="just">
              <a:spcBef>
                <a:spcPts val="0"/>
              </a:spcBef>
              <a:buClr>
                <a:schemeClr val="dk1"/>
              </a:buClr>
              <a:buSzPct val="100000"/>
              <a:buNone/>
            </a:pPr>
            <a:r>
              <a:rPr lang="fr-FR" sz="2000" dirty="0">
                <a:latin typeface="Roboto Lt" pitchFamily="2" charset="0"/>
                <a:ea typeface="Roboto Lt" pitchFamily="2" charset="0"/>
              </a:rPr>
              <a:t>Communication permanente entre les applications</a:t>
            </a:r>
            <a:r>
              <a:rPr lang="en" sz="2000" dirty="0">
                <a:latin typeface="Roboto Lt" pitchFamily="2" charset="0"/>
                <a:ea typeface="Roboto Lt" pitchFamily="2" charset="0"/>
              </a:rPr>
              <a:t> </a:t>
            </a:r>
            <a:r>
              <a:rPr lang="fr-FR" sz="2000" dirty="0">
                <a:latin typeface="Roboto Lt" pitchFamily="2" charset="0"/>
                <a:ea typeface="Roboto Lt" pitchFamily="2" charset="0"/>
              </a:rPr>
              <a:t>qui se conseillent mutuellement. </a:t>
            </a:r>
            <a:endParaRPr lang="en" sz="2000" dirty="0">
              <a:latin typeface="Roboto Lt" pitchFamily="2" charset="0"/>
              <a:ea typeface="Roboto Lt" pitchFamily="2" charset="0"/>
            </a:endParaRPr>
          </a:p>
          <a:p>
            <a:pPr marL="482600">
              <a:spcBef>
                <a:spcPts val="0"/>
              </a:spcBef>
              <a:buClr>
                <a:schemeClr val="dk1"/>
              </a:buClr>
              <a:buSzPct val="100000"/>
            </a:pPr>
            <a:endParaRPr lang="en" sz="2000" dirty="0">
              <a:solidFill>
                <a:srgbClr val="000000"/>
              </a:solidFill>
              <a:latin typeface="Roboto Lt" pitchFamily="2" charset="0"/>
              <a:ea typeface="Roboto Lt" pitchFamily="2" charset="0"/>
            </a:endParaRPr>
          </a:p>
          <a:p>
            <a:pPr marL="425450" indent="-285750">
              <a:spcBef>
                <a:spcPts val="0"/>
              </a:spcBef>
              <a:buClr>
                <a:schemeClr val="dk1"/>
              </a:buClr>
              <a:buSzPct val="100000"/>
            </a:pPr>
            <a:endParaRPr lang="en" sz="2000" dirty="0">
              <a:solidFill>
                <a:srgbClr val="000000"/>
              </a:solidFill>
              <a:latin typeface="Roboto Lt" pitchFamily="2" charset="0"/>
              <a:ea typeface="Roboto Lt" pitchFamily="2" charset="0"/>
            </a:endParaRPr>
          </a:p>
          <a:p>
            <a:pPr marL="139700" indent="0">
              <a:spcBef>
                <a:spcPts val="0"/>
              </a:spcBef>
              <a:buClr>
                <a:schemeClr val="dk1"/>
              </a:buClr>
              <a:buSzPct val="100000"/>
              <a:buNone/>
            </a:pPr>
            <a:endParaRPr lang="en" sz="2000" dirty="0">
              <a:latin typeface="Roboto Lt" pitchFamily="2" charset="0"/>
              <a:ea typeface="Roboto Lt" pitchFamily="2" charset="0"/>
            </a:endParaRPr>
          </a:p>
          <a:p>
            <a:pPr marL="139700" indent="0">
              <a:spcBef>
                <a:spcPts val="0"/>
              </a:spcBef>
              <a:buClr>
                <a:schemeClr val="dk1"/>
              </a:buClr>
              <a:buSzPct val="100000"/>
              <a:buNone/>
            </a:pPr>
            <a:endParaRPr lang="en" sz="2000" dirty="0">
              <a:latin typeface="Roboto Lt" pitchFamily="2" charset="0"/>
              <a:ea typeface="Roboto Lt" pitchFamily="2" charset="0"/>
            </a:endParaRPr>
          </a:p>
        </p:txBody>
      </p:sp>
      <p:sp>
        <p:nvSpPr>
          <p:cNvPr id="7" name="Shape 35"/>
          <p:cNvSpPr txBox="1">
            <a:spLocks/>
          </p:cNvSpPr>
          <p:nvPr/>
        </p:nvSpPr>
        <p:spPr>
          <a:xfrm>
            <a:off x="445698" y="273169"/>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endParaRPr lang="en" dirty="0">
              <a:latin typeface="Champagne &amp; Limousines"/>
            </a:endParaRPr>
          </a:p>
        </p:txBody>
      </p:sp>
      <p:sp>
        <p:nvSpPr>
          <p:cNvPr id="8" name="Shape 35"/>
          <p:cNvSpPr txBox="1">
            <a:spLocks/>
          </p:cNvSpPr>
          <p:nvPr/>
        </p:nvSpPr>
        <p:spPr>
          <a:xfrm>
            <a:off x="445698" y="273169"/>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a:rPr>
              <a:t>Le Projet The </a:t>
            </a:r>
            <a:r>
              <a:rPr lang="fr-FR" dirty="0">
                <a:latin typeface="Champagne &amp; Limousines"/>
              </a:rPr>
              <a:t>Cloudbook</a:t>
            </a:r>
            <a:endParaRPr lang="en" dirty="0">
              <a:latin typeface="Champagne &amp; Limousines"/>
            </a:endParaRPr>
          </a:p>
        </p:txBody>
      </p:sp>
      <p:pic>
        <p:nvPicPr>
          <p:cNvPr id="9" name="Image 8" descr="logoirisa2010hd.jpg"/>
          <p:cNvPicPr>
            <a:picLocks noChangeAspect="1"/>
          </p:cNvPicPr>
          <p:nvPr/>
        </p:nvPicPr>
        <p:blipFill>
          <a:blip r:embed="rId3" cstate="print"/>
          <a:stretch>
            <a:fillRect/>
          </a:stretch>
        </p:blipFill>
        <p:spPr>
          <a:xfrm>
            <a:off x="5758468" y="2245518"/>
            <a:ext cx="2386487" cy="556703"/>
          </a:xfrm>
          <a:prstGeom prst="rect">
            <a:avLst/>
          </a:prstGeom>
        </p:spPr>
      </p:pic>
      <p:pic>
        <p:nvPicPr>
          <p:cNvPr id="10" name="Image 9" descr="project_logo.png"/>
          <p:cNvPicPr>
            <a:picLocks noChangeAspect="1"/>
          </p:cNvPicPr>
          <p:nvPr/>
        </p:nvPicPr>
        <p:blipFill>
          <a:blip r:embed="rId4" cstate="print"/>
          <a:stretch>
            <a:fillRect/>
          </a:stretch>
        </p:blipFill>
        <p:spPr>
          <a:xfrm>
            <a:off x="5580112" y="1402238"/>
            <a:ext cx="2743200" cy="843280"/>
          </a:xfrm>
          <a:prstGeom prst="rect">
            <a:avLst/>
          </a:prstGeom>
        </p:spPr>
      </p:pic>
      <p:sp>
        <p:nvSpPr>
          <p:cNvPr id="2" name="ZoneTexte 1"/>
          <p:cNvSpPr txBox="1"/>
          <p:nvPr/>
        </p:nvSpPr>
        <p:spPr>
          <a:xfrm>
            <a:off x="539552" y="1616474"/>
            <a:ext cx="5040560" cy="1508105"/>
          </a:xfrm>
          <a:prstGeom prst="rect">
            <a:avLst/>
          </a:prstGeom>
          <a:noFill/>
        </p:spPr>
        <p:txBody>
          <a:bodyPr wrap="square" rtlCol="0">
            <a:spAutoFit/>
          </a:bodyPr>
          <a:lstStyle/>
          <a:p>
            <a:pPr algn="ctr"/>
            <a:r>
              <a:rPr lang="fr-FR" sz="4400" b="1" dirty="0">
                <a:solidFill>
                  <a:schemeClr val="tx2">
                    <a:lumMod val="60000"/>
                    <a:lumOff val="40000"/>
                  </a:schemeClr>
                </a:solidFill>
                <a:latin typeface="Champagne &amp; Limousines" pitchFamily="34" charset="0"/>
                <a:ea typeface="Champagne &amp; Limousines" pitchFamily="34" charset="0"/>
                <a:cs typeface="Arial"/>
              </a:rPr>
              <a:t>The CloudBook</a:t>
            </a:r>
          </a:p>
          <a:p>
            <a:pPr algn="ctr"/>
            <a:r>
              <a:rPr lang="fr-FR" sz="2400" i="1" dirty="0" smtClean="0">
                <a:solidFill>
                  <a:schemeClr val="tx2">
                    <a:lumMod val="60000"/>
                    <a:lumOff val="40000"/>
                  </a:schemeClr>
                </a:solidFill>
                <a:latin typeface="Champagne &amp; Limousines" pitchFamily="34" charset="0"/>
                <a:ea typeface="Champagne &amp; Limousines" pitchFamily="34" charset="0"/>
                <a:cs typeface="Arial"/>
              </a:rPr>
              <a:t>Social </a:t>
            </a:r>
            <a:r>
              <a:rPr lang="fr-FR" sz="2400" i="1" dirty="0">
                <a:solidFill>
                  <a:schemeClr val="tx2">
                    <a:lumMod val="60000"/>
                    <a:lumOff val="40000"/>
                  </a:schemeClr>
                </a:solidFill>
                <a:latin typeface="Champagne &amp; Limousines" pitchFamily="34" charset="0"/>
                <a:ea typeface="Champagne &amp; Limousines" pitchFamily="34" charset="0"/>
                <a:cs typeface="Arial"/>
              </a:rPr>
              <a:t>network of </a:t>
            </a:r>
            <a:r>
              <a:rPr lang="fr-FR" sz="2400" i="1" dirty="0" smtClean="0">
                <a:solidFill>
                  <a:schemeClr val="tx2">
                    <a:lumMod val="60000"/>
                    <a:lumOff val="40000"/>
                  </a:schemeClr>
                </a:solidFill>
                <a:latin typeface="Champagne &amp; Limousines" pitchFamily="34" charset="0"/>
                <a:ea typeface="Champagne &amp; Limousines" pitchFamily="34" charset="0"/>
                <a:cs typeface="Arial"/>
              </a:rPr>
              <a:t>applications</a:t>
            </a:r>
            <a:endParaRPr lang="fr-FR" sz="2400" i="1" dirty="0">
              <a:solidFill>
                <a:schemeClr val="tx2">
                  <a:lumMod val="60000"/>
                  <a:lumOff val="40000"/>
                </a:schemeClr>
              </a:solidFill>
              <a:latin typeface="Champagne &amp; Limousines" pitchFamily="34" charset="0"/>
              <a:ea typeface="Champagne &amp; Limousines" pitchFamily="34" charset="0"/>
              <a:cs typeface="Arial"/>
            </a:endParaRPr>
          </a:p>
          <a:p>
            <a:endParaRPr lang="fr-FR" sz="2400" dirty="0"/>
          </a:p>
        </p:txBody>
      </p:sp>
      <p:sp>
        <p:nvSpPr>
          <p:cNvPr id="13" name="Espace réservé du numéro de diapositive 12"/>
          <p:cNvSpPr>
            <a:spLocks noGrp="1"/>
          </p:cNvSpPr>
          <p:nvPr>
            <p:ph type="sldNum" sz="quarter" idx="12"/>
          </p:nvPr>
        </p:nvSpPr>
        <p:spPr/>
        <p:txBody>
          <a:bodyPr/>
          <a:lstStyle/>
          <a:p>
            <a:fld id="{6B4E87ED-0042-4751-81EF-B6711F12758C}" type="slidenum">
              <a:rPr lang="fr-FR" smtClean="0"/>
              <a:pPr/>
              <a:t>12</a:t>
            </a:fld>
            <a:endParaRPr lang="fr-FR" dirty="0"/>
          </a:p>
        </p:txBody>
      </p:sp>
    </p:spTree>
    <p:extLst>
      <p:ext uri="{BB962C8B-B14F-4D97-AF65-F5344CB8AC3E}">
        <p14:creationId xmlns:p14="http://schemas.microsoft.com/office/powerpoint/2010/main" val="232631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1870" y="1867026"/>
            <a:ext cx="4373428" cy="411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35"/>
          <p:cNvSpPr txBox="1">
            <a:spLocks/>
          </p:cNvSpPr>
          <p:nvPr/>
        </p:nvSpPr>
        <p:spPr>
          <a:xfrm>
            <a:off x="609600" y="427037"/>
            <a:ext cx="8229600" cy="1143200"/>
          </a:xfrm>
          <a:prstGeom prst="rect">
            <a:avLst/>
          </a:prstGeom>
        </p:spPr>
        <p:txBody>
          <a:bodyPr vert="horz" lIns="91425" tIns="91425" rIns="91425" bIns="91425" rtlCol="0" anchor="b" anchorCtr="0">
            <a:noAutofit/>
          </a:bodyPr>
          <a:lstStyle/>
          <a:p>
            <a:pPr lvl="0" algn="ctr">
              <a:spcBef>
                <a:spcPct val="0"/>
              </a:spcBef>
            </a:pPr>
            <a:endParaRPr kumimoji="0" lang="en" sz="4400" b="0" i="0" u="none" strike="noStrike" kern="1200" cap="none" spc="0" normalizeH="0" baseline="0" noProof="0" dirty="0">
              <a:ln>
                <a:noFill/>
              </a:ln>
              <a:solidFill>
                <a:schemeClr val="tx1"/>
              </a:solidFill>
              <a:effectLst/>
              <a:uLnTx/>
              <a:uFillTx/>
              <a:latin typeface="Champagne &amp; Limousines" pitchFamily="34" charset="0"/>
              <a:ea typeface="Champagne &amp; Limousines" pitchFamily="34" charset="0"/>
              <a:cs typeface="+mj-cs"/>
            </a:endParaRPr>
          </a:p>
        </p:txBody>
      </p:sp>
      <p:sp>
        <p:nvSpPr>
          <p:cNvPr id="8" name="Shape 35"/>
          <p:cNvSpPr txBox="1">
            <a:spLocks/>
          </p:cNvSpPr>
          <p:nvPr/>
        </p:nvSpPr>
        <p:spPr>
          <a:xfrm>
            <a:off x="445698" y="273169"/>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a:latin typeface="Champagne &amp; Limousines"/>
              </a:rPr>
              <a:t>Avantages</a:t>
            </a:r>
            <a:endParaRPr lang="en" dirty="0">
              <a:latin typeface="Champagne &amp; Limousines"/>
            </a:endParaRPr>
          </a:p>
        </p:txBody>
      </p:sp>
      <p:sp>
        <p:nvSpPr>
          <p:cNvPr id="12" name="Shape 50"/>
          <p:cNvSpPr txBox="1">
            <a:spLocks/>
          </p:cNvSpPr>
          <p:nvPr/>
        </p:nvSpPr>
        <p:spPr>
          <a:xfrm>
            <a:off x="609600" y="2167221"/>
            <a:ext cx="3446842" cy="3849291"/>
          </a:xfrm>
          <a:prstGeom prst="rect">
            <a:avLst/>
          </a:prstGeom>
        </p:spPr>
        <p:txBody>
          <a:bodyPr vert="horz" lIns="91425" tIns="91425" rIns="91425" bIns="91425" rtlCol="0" anchor="ctr"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39700" indent="0">
              <a:spcBef>
                <a:spcPts val="0"/>
              </a:spcBef>
              <a:buClr>
                <a:schemeClr val="dk1"/>
              </a:buClr>
              <a:buSzPct val="100000"/>
              <a:buFont typeface="Arial" panose="020B0604020202020204" pitchFamily="34" charset="0"/>
              <a:buNone/>
            </a:pPr>
            <a:r>
              <a:rPr lang="en" sz="2000" dirty="0">
                <a:latin typeface="Roboto Lt" pitchFamily="2" charset="0"/>
                <a:ea typeface="Roboto Lt" pitchFamily="2" charset="0"/>
                <a:cs typeface="Arial" panose="020B0604020202020204" pitchFamily="34" charset="0"/>
              </a:rPr>
              <a:t>Réseau </a:t>
            </a:r>
            <a:r>
              <a:rPr lang="en" sz="2000">
                <a:latin typeface="Roboto Lt" pitchFamily="2" charset="0"/>
                <a:ea typeface="Roboto Lt" pitchFamily="2" charset="0"/>
                <a:cs typeface="Arial" panose="020B0604020202020204" pitchFamily="34" charset="0"/>
              </a:rPr>
              <a:t>décentralisé d’applications</a:t>
            </a:r>
            <a:r>
              <a:rPr lang="en" sz="2000" dirty="0">
                <a:latin typeface="Roboto Lt" pitchFamily="2" charset="0"/>
                <a:ea typeface="Roboto Lt" pitchFamily="2" charset="0"/>
                <a:cs typeface="Arial" panose="020B0604020202020204" pitchFamily="34" charset="0"/>
              </a:rPr>
              <a:t> </a:t>
            </a:r>
          </a:p>
          <a:p>
            <a:pPr marL="139700" indent="0">
              <a:spcBef>
                <a:spcPts val="0"/>
              </a:spcBef>
              <a:buClr>
                <a:schemeClr val="dk1"/>
              </a:buClr>
              <a:buSzPct val="100000"/>
              <a:buFont typeface="Arial" panose="020B0604020202020204" pitchFamily="34" charset="0"/>
              <a:buNone/>
            </a:pPr>
            <a:endParaRPr lang="en" sz="2000" b="1" dirty="0">
              <a:solidFill>
                <a:schemeClr val="tx1">
                  <a:lumMod val="50000"/>
                  <a:lumOff val="50000"/>
                </a:schemeClr>
              </a:solidFill>
              <a:latin typeface="Roboto Lt" pitchFamily="2" charset="0"/>
              <a:ea typeface="Roboto Lt" pitchFamily="2" charset="0"/>
              <a:cs typeface="Arial" panose="020B0604020202020204" pitchFamily="34" charset="0"/>
              <a:sym typeface="Wingdings" pitchFamily="2" charset="2"/>
            </a:endParaRPr>
          </a:p>
          <a:p>
            <a:pPr marL="139700" indent="0">
              <a:spcBef>
                <a:spcPts val="0"/>
              </a:spcBef>
              <a:buClr>
                <a:schemeClr val="dk1"/>
              </a:buClr>
              <a:buSzPct val="100000"/>
              <a:buFont typeface="Arial" panose="020B0604020202020204" pitchFamily="34" charset="0"/>
              <a:buNone/>
            </a:pPr>
            <a:r>
              <a:rPr lang="en" sz="2000" b="1" dirty="0">
                <a:solidFill>
                  <a:schemeClr val="tx1">
                    <a:lumMod val="50000"/>
                    <a:lumOff val="50000"/>
                  </a:schemeClr>
                </a:solidFill>
                <a:latin typeface="Roboto Lt" pitchFamily="2" charset="0"/>
                <a:ea typeface="Roboto Lt" pitchFamily="2" charset="0"/>
                <a:cs typeface="Arial" panose="020B0604020202020204" pitchFamily="34" charset="0"/>
                <a:sym typeface="Wingdings" pitchFamily="2" charset="2"/>
              </a:rPr>
              <a:t>Pérennité des données</a:t>
            </a:r>
          </a:p>
          <a:p>
            <a:pPr marL="139700" indent="0">
              <a:spcBef>
                <a:spcPts val="0"/>
              </a:spcBef>
              <a:buClr>
                <a:schemeClr val="dk1"/>
              </a:buClr>
              <a:buSzPct val="100000"/>
              <a:buFont typeface="Arial" panose="020B0604020202020204" pitchFamily="34" charset="0"/>
              <a:buNone/>
            </a:pPr>
            <a:endParaRPr lang="en" sz="20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indent="0">
              <a:spcBef>
                <a:spcPts val="0"/>
              </a:spcBef>
              <a:buClr>
                <a:schemeClr val="dk1"/>
              </a:buClr>
              <a:buSzPct val="100000"/>
              <a:buFont typeface="Arial" panose="020B0604020202020204" pitchFamily="34" charset="0"/>
              <a:buNone/>
            </a:pPr>
            <a:r>
              <a:rPr lang="en" sz="2000" b="1" dirty="0">
                <a:solidFill>
                  <a:schemeClr val="tx1">
                    <a:lumMod val="50000"/>
                    <a:lumOff val="50000"/>
                  </a:schemeClr>
                </a:solidFill>
                <a:latin typeface="Roboto Lt" pitchFamily="2" charset="0"/>
                <a:ea typeface="Roboto Lt" pitchFamily="2" charset="0"/>
                <a:cs typeface="Arial" panose="020B0604020202020204" pitchFamily="34" charset="0"/>
              </a:rPr>
              <a:t>Impartialité</a:t>
            </a:r>
          </a:p>
          <a:p>
            <a:pPr marL="139700" indent="0">
              <a:spcBef>
                <a:spcPts val="0"/>
              </a:spcBef>
              <a:buClr>
                <a:schemeClr val="dk1"/>
              </a:buClr>
              <a:buSzPct val="100000"/>
              <a:buFont typeface="Arial" panose="020B0604020202020204" pitchFamily="34" charset="0"/>
              <a:buNone/>
            </a:pPr>
            <a:endParaRPr lang="en" sz="20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indent="0">
              <a:spcBef>
                <a:spcPts val="0"/>
              </a:spcBef>
              <a:buClr>
                <a:schemeClr val="dk1"/>
              </a:buClr>
              <a:buSzPct val="100000"/>
              <a:buFont typeface="Arial" panose="020B0604020202020204" pitchFamily="34" charset="0"/>
              <a:buNone/>
            </a:pPr>
            <a:r>
              <a:rPr lang="en" sz="2000" b="1" dirty="0">
                <a:solidFill>
                  <a:schemeClr val="tx1">
                    <a:lumMod val="50000"/>
                    <a:lumOff val="50000"/>
                  </a:schemeClr>
                </a:solidFill>
                <a:latin typeface="Roboto Lt" pitchFamily="2" charset="0"/>
                <a:ea typeface="Roboto Lt" pitchFamily="2" charset="0"/>
                <a:cs typeface="Arial" panose="020B0604020202020204" pitchFamily="34" charset="0"/>
              </a:rPr>
              <a:t>Véracité des mesures</a:t>
            </a: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endParaRPr lang="en" sz="1400" dirty="0"/>
          </a:p>
        </p:txBody>
      </p:sp>
      <p:sp>
        <p:nvSpPr>
          <p:cNvPr id="15" name="Espace réservé du numéro de diapositive 14"/>
          <p:cNvSpPr>
            <a:spLocks noGrp="1"/>
          </p:cNvSpPr>
          <p:nvPr>
            <p:ph type="sldNum" sz="quarter" idx="12"/>
          </p:nvPr>
        </p:nvSpPr>
        <p:spPr/>
        <p:txBody>
          <a:bodyPr/>
          <a:lstStyle/>
          <a:p>
            <a:fld id="{6B4E87ED-0042-4751-81EF-B6711F12758C}" type="slidenum">
              <a:rPr lang="fr-FR" smtClean="0"/>
              <a:pPr/>
              <a:t>13</a:t>
            </a:fld>
            <a:endParaRPr lang="fr-FR" dirty="0"/>
          </a:p>
        </p:txBody>
      </p:sp>
    </p:spTree>
    <p:extLst>
      <p:ext uri="{BB962C8B-B14F-4D97-AF65-F5344CB8AC3E}">
        <p14:creationId xmlns:p14="http://schemas.microsoft.com/office/powerpoint/2010/main" val="32385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12">
                                            <p:txEl>
                                              <p:pRg st="2" end="2"/>
                                            </p:txEl>
                                          </p:spTgt>
                                        </p:tgtEl>
                                        <p:attrNameLst>
                                          <p:attrName>style.color</p:attrName>
                                        </p:attrNameLst>
                                      </p:cBhvr>
                                      <p:to>
                                        <a:srgbClr val="00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12">
                                            <p:txEl>
                                              <p:pRg st="4" end="4"/>
                                            </p:txEl>
                                          </p:spTgt>
                                        </p:tgtEl>
                                        <p:attrNameLst>
                                          <p:attrName>style.color</p:attrName>
                                        </p:attrNameLst>
                                      </p:cBhvr>
                                      <p:to>
                                        <a:srgbClr val="00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12">
                                            <p:txEl>
                                              <p:pRg st="6" end="6"/>
                                            </p:txEl>
                                          </p:spTgt>
                                        </p:tgtEl>
                                        <p:attrNameLst>
                                          <p:attrName>style.color</p:attrName>
                                        </p:attrNameLst>
                                      </p:cBhvr>
                                      <p:to>
                                        <a:srgbClr val="000000"/>
                                      </p:to>
                                    </p:animClr>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cstate="print"/>
          <a:stretch>
            <a:fillRect/>
          </a:stretch>
        </p:blipFill>
        <p:spPr>
          <a:xfrm>
            <a:off x="2244357" y="2419904"/>
            <a:ext cx="5449053" cy="2440437"/>
          </a:xfrm>
          <a:prstGeom prst="rect">
            <a:avLst/>
          </a:prstGeom>
        </p:spPr>
      </p:pic>
      <p:sp>
        <p:nvSpPr>
          <p:cNvPr id="14" name="ZoneTexte 13"/>
          <p:cNvSpPr txBox="1"/>
          <p:nvPr/>
        </p:nvSpPr>
        <p:spPr>
          <a:xfrm rot="10800000" flipV="1">
            <a:off x="-180528" y="3551366"/>
            <a:ext cx="2087562" cy="369332"/>
          </a:xfrm>
          <a:prstGeom prst="rect">
            <a:avLst/>
          </a:prstGeom>
        </p:spPr>
        <p:txBody>
          <a:bodyPr rtlCol="0">
            <a:spAutoFit/>
          </a:bodyPr>
          <a:lstStyle/>
          <a:p>
            <a:pPr algn="ctr"/>
            <a:r>
              <a:rPr lang="fr-FR" dirty="0">
                <a:latin typeface="Roboto Lt" pitchFamily="2" charset="0"/>
                <a:ea typeface="Roboto Lt" pitchFamily="2" charset="0"/>
              </a:rPr>
              <a:t>Pertinence</a:t>
            </a:r>
          </a:p>
        </p:txBody>
      </p:sp>
      <p:sp>
        <p:nvSpPr>
          <p:cNvPr id="15" name="ZoneTexte 14"/>
          <p:cNvSpPr txBox="1"/>
          <p:nvPr/>
        </p:nvSpPr>
        <p:spPr>
          <a:xfrm>
            <a:off x="6400800" y="5087024"/>
            <a:ext cx="2743200" cy="369332"/>
          </a:xfrm>
          <a:prstGeom prst="rect">
            <a:avLst/>
          </a:prstGeom>
        </p:spPr>
        <p:txBody>
          <a:bodyPr rtlCol="0">
            <a:spAutoFit/>
          </a:bodyPr>
          <a:lstStyle/>
          <a:p>
            <a:pPr algn="ctr"/>
            <a:r>
              <a:rPr lang="fr-FR" dirty="0">
                <a:latin typeface="Roboto Lt" pitchFamily="2" charset="0"/>
                <a:ea typeface="Roboto Lt" pitchFamily="2" charset="0"/>
              </a:rPr>
              <a:t>Confiance</a:t>
            </a:r>
          </a:p>
        </p:txBody>
      </p:sp>
      <p:sp>
        <p:nvSpPr>
          <p:cNvPr id="16"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a:latin typeface="Champagne &amp; Limousines" pitchFamily="34" charset="0"/>
                <a:ea typeface="Champagne &amp; Limousines" pitchFamily="34" charset="0"/>
              </a:rPr>
              <a:t>Prise de </a:t>
            </a:r>
            <a:r>
              <a:rPr lang="fr-FR" dirty="0" smtClean="0">
                <a:latin typeface="Champagne &amp; Limousines" pitchFamily="34" charset="0"/>
                <a:ea typeface="Champagne &amp; Limousines" pitchFamily="34" charset="0"/>
              </a:rPr>
              <a:t>décision</a:t>
            </a:r>
            <a:endParaRPr lang="en" dirty="0">
              <a:latin typeface="Champagne &amp; Limousines" pitchFamily="34" charset="0"/>
              <a:ea typeface="Champagne &amp; Limousines" pitchFamily="34" charset="0"/>
            </a:endParaRPr>
          </a:p>
        </p:txBody>
      </p:sp>
      <p:pic>
        <p:nvPicPr>
          <p:cNvPr id="17" name="Image 16"/>
          <p:cNvPicPr>
            <a:picLocks noChangeAspect="1"/>
          </p:cNvPicPr>
          <p:nvPr/>
        </p:nvPicPr>
        <p:blipFill>
          <a:blip r:embed="rId4" cstate="print"/>
          <a:stretch>
            <a:fillRect/>
          </a:stretch>
        </p:blipFill>
        <p:spPr>
          <a:xfrm>
            <a:off x="7694042" y="4052614"/>
            <a:ext cx="193502" cy="193502"/>
          </a:xfrm>
          <a:prstGeom prst="rect">
            <a:avLst/>
          </a:prstGeom>
        </p:spPr>
      </p:pic>
      <p:pic>
        <p:nvPicPr>
          <p:cNvPr id="18" name="Image 17"/>
          <p:cNvPicPr>
            <a:picLocks noChangeAspect="1"/>
          </p:cNvPicPr>
          <p:nvPr/>
        </p:nvPicPr>
        <p:blipFill>
          <a:blip r:embed="rId5" cstate="print"/>
          <a:stretch>
            <a:fillRect/>
          </a:stretch>
        </p:blipFill>
        <p:spPr>
          <a:xfrm>
            <a:off x="7691883" y="4258295"/>
            <a:ext cx="195213" cy="195213"/>
          </a:xfrm>
          <a:prstGeom prst="rect">
            <a:avLst/>
          </a:prstGeom>
        </p:spPr>
      </p:pic>
      <p:pic>
        <p:nvPicPr>
          <p:cNvPr id="21" name="Image 20"/>
          <p:cNvPicPr>
            <a:picLocks noChangeAspect="1"/>
          </p:cNvPicPr>
          <p:nvPr/>
        </p:nvPicPr>
        <p:blipFill>
          <a:blip r:embed="rId6" cstate="print"/>
          <a:stretch>
            <a:fillRect/>
          </a:stretch>
        </p:blipFill>
        <p:spPr>
          <a:xfrm>
            <a:off x="7693225" y="4673179"/>
            <a:ext cx="193451" cy="193451"/>
          </a:xfrm>
          <a:prstGeom prst="rect">
            <a:avLst/>
          </a:prstGeom>
        </p:spPr>
      </p:pic>
      <p:pic>
        <p:nvPicPr>
          <p:cNvPr id="22" name="Image 21"/>
          <p:cNvPicPr>
            <a:picLocks noChangeAspect="1"/>
          </p:cNvPicPr>
          <p:nvPr/>
        </p:nvPicPr>
        <p:blipFill>
          <a:blip r:embed="rId5" cstate="print"/>
          <a:stretch>
            <a:fillRect/>
          </a:stretch>
        </p:blipFill>
        <p:spPr>
          <a:xfrm>
            <a:off x="7699871" y="2799978"/>
            <a:ext cx="195213" cy="195213"/>
          </a:xfrm>
          <a:prstGeom prst="rect">
            <a:avLst/>
          </a:prstGeom>
        </p:spPr>
      </p:pic>
      <p:pic>
        <p:nvPicPr>
          <p:cNvPr id="23" name="Image 22"/>
          <p:cNvPicPr>
            <a:picLocks noChangeAspect="1"/>
          </p:cNvPicPr>
          <p:nvPr/>
        </p:nvPicPr>
        <p:blipFill>
          <a:blip r:embed="rId4" cstate="print"/>
          <a:stretch>
            <a:fillRect/>
          </a:stretch>
        </p:blipFill>
        <p:spPr>
          <a:xfrm>
            <a:off x="7699822" y="3223642"/>
            <a:ext cx="193502" cy="193502"/>
          </a:xfrm>
          <a:prstGeom prst="rect">
            <a:avLst/>
          </a:prstGeom>
        </p:spPr>
      </p:pic>
      <p:pic>
        <p:nvPicPr>
          <p:cNvPr id="24" name="Image 23"/>
          <p:cNvPicPr>
            <a:picLocks noChangeAspect="1"/>
          </p:cNvPicPr>
          <p:nvPr/>
        </p:nvPicPr>
        <p:blipFill>
          <a:blip r:embed="rId4" cstate="print"/>
          <a:stretch>
            <a:fillRect/>
          </a:stretch>
        </p:blipFill>
        <p:spPr>
          <a:xfrm>
            <a:off x="7695630" y="3435573"/>
            <a:ext cx="193502" cy="193502"/>
          </a:xfrm>
          <a:prstGeom prst="rect">
            <a:avLst/>
          </a:prstGeom>
        </p:spPr>
      </p:pic>
      <p:pic>
        <p:nvPicPr>
          <p:cNvPr id="25" name="Image 24"/>
          <p:cNvPicPr>
            <a:picLocks noChangeAspect="1"/>
          </p:cNvPicPr>
          <p:nvPr/>
        </p:nvPicPr>
        <p:blipFill>
          <a:blip r:embed="rId6" cstate="print"/>
          <a:stretch>
            <a:fillRect/>
          </a:stretch>
        </p:blipFill>
        <p:spPr>
          <a:xfrm>
            <a:off x="7700392" y="3016473"/>
            <a:ext cx="193451" cy="193451"/>
          </a:xfrm>
          <a:prstGeom prst="rect">
            <a:avLst/>
          </a:prstGeom>
        </p:spPr>
      </p:pic>
      <p:pic>
        <p:nvPicPr>
          <p:cNvPr id="26" name="Image 25"/>
          <p:cNvPicPr>
            <a:picLocks noChangeAspect="1"/>
          </p:cNvPicPr>
          <p:nvPr/>
        </p:nvPicPr>
        <p:blipFill>
          <a:blip r:embed="rId6" cstate="print"/>
          <a:stretch>
            <a:fillRect/>
          </a:stretch>
        </p:blipFill>
        <p:spPr>
          <a:xfrm>
            <a:off x="7694042" y="3849117"/>
            <a:ext cx="193451" cy="193451"/>
          </a:xfrm>
          <a:prstGeom prst="rect">
            <a:avLst/>
          </a:prstGeom>
        </p:spPr>
      </p:pic>
      <p:pic>
        <p:nvPicPr>
          <p:cNvPr id="27" name="Image 26"/>
          <p:cNvPicPr>
            <a:picLocks noChangeAspect="1"/>
          </p:cNvPicPr>
          <p:nvPr/>
        </p:nvPicPr>
        <p:blipFill>
          <a:blip r:embed="rId5" cstate="print"/>
          <a:stretch>
            <a:fillRect/>
          </a:stretch>
        </p:blipFill>
        <p:spPr>
          <a:xfrm>
            <a:off x="7693695" y="3638426"/>
            <a:ext cx="195213" cy="195213"/>
          </a:xfrm>
          <a:prstGeom prst="rect">
            <a:avLst/>
          </a:prstGeom>
        </p:spPr>
      </p:pic>
      <p:pic>
        <p:nvPicPr>
          <p:cNvPr id="28" name="Image 27"/>
          <p:cNvPicPr>
            <a:picLocks noChangeAspect="1"/>
          </p:cNvPicPr>
          <p:nvPr/>
        </p:nvPicPr>
        <p:blipFill>
          <a:blip r:embed="rId6" cstate="print"/>
          <a:stretch>
            <a:fillRect/>
          </a:stretch>
        </p:blipFill>
        <p:spPr>
          <a:xfrm>
            <a:off x="7693770" y="4460925"/>
            <a:ext cx="193451" cy="193451"/>
          </a:xfrm>
          <a:prstGeom prst="rect">
            <a:avLst/>
          </a:prstGeom>
        </p:spPr>
      </p:pic>
      <p:sp>
        <p:nvSpPr>
          <p:cNvPr id="2" name="Flèche droite 11"/>
          <p:cNvSpPr/>
          <p:nvPr/>
        </p:nvSpPr>
        <p:spPr>
          <a:xfrm rot="16200000">
            <a:off x="543794" y="3461879"/>
            <a:ext cx="2409465" cy="426982"/>
          </a:xfrm>
          <a:prstGeom prst="rightArrow">
            <a:avLst>
              <a:gd name="adj1" fmla="val 55790"/>
              <a:gd name="adj2" fmla="val 67369"/>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 name="Espace réservé du numéro de diapositive 3"/>
          <p:cNvSpPr>
            <a:spLocks noGrp="1"/>
          </p:cNvSpPr>
          <p:nvPr>
            <p:ph type="sldNum" sz="quarter" idx="12"/>
          </p:nvPr>
        </p:nvSpPr>
        <p:spPr/>
        <p:txBody>
          <a:bodyPr/>
          <a:lstStyle/>
          <a:p>
            <a:fld id="{6B4E87ED-0042-4751-81EF-B6711F12758C}" type="slidenum">
              <a:rPr lang="fr-FR" smtClean="0"/>
              <a:pPr/>
              <a:t>14</a:t>
            </a:fld>
            <a:endParaRPr lang="fr-FR" dirty="0"/>
          </a:p>
        </p:txBody>
      </p:sp>
    </p:spTree>
    <p:extLst>
      <p:ext uri="{BB962C8B-B14F-4D97-AF65-F5344CB8AC3E}">
        <p14:creationId xmlns:p14="http://schemas.microsoft.com/office/powerpoint/2010/main" val="402257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688" y="1910484"/>
            <a:ext cx="8825431" cy="2625219"/>
          </a:xfrm>
        </p:spPr>
      </p:pic>
      <p:sp>
        <p:nvSpPr>
          <p:cNvPr id="7" name="ZoneTexte 6"/>
          <p:cNvSpPr txBox="1"/>
          <p:nvPr/>
        </p:nvSpPr>
        <p:spPr>
          <a:xfrm flipH="1">
            <a:off x="611560" y="3007733"/>
            <a:ext cx="1512168" cy="369332"/>
          </a:xfrm>
          <a:prstGeom prst="rect">
            <a:avLst/>
          </a:prstGeom>
        </p:spPr>
        <p:txBody>
          <a:bodyPr wrap="square" rtlCol="0">
            <a:spAutoFit/>
          </a:bodyPr>
          <a:lstStyle/>
          <a:p>
            <a:pPr algn="ctr"/>
            <a:r>
              <a:rPr lang="fr-FR" dirty="0">
                <a:latin typeface="Champagne &amp; Limousines"/>
              </a:rPr>
              <a:t>Contexte</a:t>
            </a:r>
          </a:p>
        </p:txBody>
      </p:sp>
      <p:sp>
        <p:nvSpPr>
          <p:cNvPr id="8" name="ZoneTexte 7"/>
          <p:cNvSpPr txBox="1"/>
          <p:nvPr/>
        </p:nvSpPr>
        <p:spPr>
          <a:xfrm flipH="1">
            <a:off x="2699791" y="2743210"/>
            <a:ext cx="1440159" cy="923330"/>
          </a:xfrm>
          <a:prstGeom prst="rect">
            <a:avLst/>
          </a:prstGeom>
        </p:spPr>
        <p:txBody>
          <a:bodyPr wrap="square" rtlCol="0" anchor="ctr">
            <a:spAutoFit/>
          </a:bodyPr>
          <a:lstStyle/>
          <a:p>
            <a:pPr algn="ctr"/>
            <a:r>
              <a:rPr lang="fr-FR" dirty="0">
                <a:latin typeface="Champagne &amp; Limousines"/>
              </a:rPr>
              <a:t>Projet :</a:t>
            </a:r>
            <a:br>
              <a:rPr lang="fr-FR" dirty="0">
                <a:latin typeface="Champagne &amp; Limousines"/>
              </a:rPr>
            </a:br>
            <a:r>
              <a:rPr lang="fr-FR" dirty="0">
                <a:latin typeface="Champagne &amp; Limousines"/>
              </a:rPr>
              <a:t>The CloudBook</a:t>
            </a:r>
          </a:p>
        </p:txBody>
      </p:sp>
      <p:sp>
        <p:nvSpPr>
          <p:cNvPr id="9" name="ZoneTexte 8"/>
          <p:cNvSpPr txBox="1"/>
          <p:nvPr/>
        </p:nvSpPr>
        <p:spPr>
          <a:xfrm flipH="1">
            <a:off x="4572000" y="2899964"/>
            <a:ext cx="1728192" cy="646331"/>
          </a:xfrm>
          <a:prstGeom prst="rect">
            <a:avLst/>
          </a:prstGeom>
        </p:spPr>
        <p:txBody>
          <a:bodyPr wrap="square" rtlCol="0">
            <a:spAutoFit/>
          </a:bodyPr>
          <a:lstStyle/>
          <a:p>
            <a:pPr algn="ctr"/>
            <a:r>
              <a:rPr lang="fr-FR" b="1" dirty="0">
                <a:latin typeface="Champagne &amp; Limousines"/>
              </a:rPr>
              <a:t>Architecture Logicielle</a:t>
            </a:r>
          </a:p>
        </p:txBody>
      </p:sp>
      <p:sp>
        <p:nvSpPr>
          <p:cNvPr id="10" name="ZoneTexte 9"/>
          <p:cNvSpPr txBox="1"/>
          <p:nvPr/>
        </p:nvSpPr>
        <p:spPr>
          <a:xfrm flipH="1">
            <a:off x="6723251" y="2997936"/>
            <a:ext cx="1521157" cy="369332"/>
          </a:xfrm>
          <a:prstGeom prst="rect">
            <a:avLst/>
          </a:prstGeom>
        </p:spPr>
        <p:txBody>
          <a:bodyPr wrap="square" rtlCol="0">
            <a:spAutoFit/>
          </a:bodyPr>
          <a:lstStyle/>
          <a:p>
            <a:pPr algn="ctr"/>
            <a:r>
              <a:rPr lang="fr-FR" dirty="0">
                <a:latin typeface="Champagne &amp; Limousines"/>
              </a:rPr>
              <a:t>Planification</a:t>
            </a:r>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15</a:t>
            </a:fld>
            <a:endParaRPr lang="fr-FR" dirty="0"/>
          </a:p>
        </p:txBody>
      </p:sp>
    </p:spTree>
    <p:extLst>
      <p:ext uri="{BB962C8B-B14F-4D97-AF65-F5344CB8AC3E}">
        <p14:creationId xmlns:p14="http://schemas.microsoft.com/office/powerpoint/2010/main" val="559541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cstate="print"/>
          <a:stretch>
            <a:fillRect/>
          </a:stretch>
        </p:blipFill>
        <p:spPr>
          <a:xfrm>
            <a:off x="251520" y="2348880"/>
            <a:ext cx="4978282" cy="3925994"/>
          </a:xfrm>
          <a:prstGeom prst="rect">
            <a:avLst/>
          </a:prstGeom>
        </p:spPr>
      </p:pic>
      <p:sp>
        <p:nvSpPr>
          <p:cNvPr id="8" name="ZoneTexte 7"/>
          <p:cNvSpPr txBox="1"/>
          <p:nvPr/>
        </p:nvSpPr>
        <p:spPr>
          <a:xfrm>
            <a:off x="6588224" y="2780928"/>
            <a:ext cx="2743200" cy="369332"/>
          </a:xfrm>
          <a:prstGeom prst="rect">
            <a:avLst/>
          </a:prstGeom>
        </p:spPr>
        <p:txBody>
          <a:bodyPr rtlCol="0">
            <a:spAutoFit/>
          </a:bodyPr>
          <a:lstStyle/>
          <a:p>
            <a:r>
              <a:rPr lang="fr-FR" dirty="0">
                <a:latin typeface="Roboto Lt" pitchFamily="2" charset="0"/>
                <a:ea typeface="Roboto Lt" pitchFamily="2" charset="0"/>
                <a:cs typeface="Arial"/>
              </a:rPr>
              <a:t>vision réseau social</a:t>
            </a:r>
            <a:endParaRPr lang="fr-FR" dirty="0">
              <a:latin typeface="Roboto Lt" pitchFamily="2" charset="0"/>
              <a:ea typeface="Roboto Lt" pitchFamily="2" charset="0"/>
            </a:endParaRPr>
          </a:p>
        </p:txBody>
      </p:sp>
      <p:sp>
        <p:nvSpPr>
          <p:cNvPr id="9" name="ZoneTexte 8"/>
          <p:cNvSpPr txBox="1"/>
          <p:nvPr/>
        </p:nvSpPr>
        <p:spPr>
          <a:xfrm>
            <a:off x="6588224" y="5445224"/>
            <a:ext cx="2743200" cy="369332"/>
          </a:xfrm>
          <a:prstGeom prst="rect">
            <a:avLst/>
          </a:prstGeom>
        </p:spPr>
        <p:txBody>
          <a:bodyPr rtlCol="0">
            <a:spAutoFit/>
          </a:bodyPr>
          <a:lstStyle/>
          <a:p>
            <a:r>
              <a:rPr lang="fr-FR" dirty="0">
                <a:latin typeface="Roboto Lt" pitchFamily="2" charset="0"/>
                <a:ea typeface="Roboto Lt" pitchFamily="2" charset="0"/>
              </a:rPr>
              <a:t>réseau physique</a:t>
            </a:r>
          </a:p>
        </p:txBody>
      </p:sp>
      <p:sp>
        <p:nvSpPr>
          <p:cNvPr id="10" name="ZoneTexte 9"/>
          <p:cNvSpPr txBox="1"/>
          <p:nvPr/>
        </p:nvSpPr>
        <p:spPr>
          <a:xfrm>
            <a:off x="6588224" y="4077072"/>
            <a:ext cx="2743200" cy="369332"/>
          </a:xfrm>
          <a:prstGeom prst="rect">
            <a:avLst/>
          </a:prstGeom>
        </p:spPr>
        <p:txBody>
          <a:bodyPr rtlCol="0">
            <a:spAutoFit/>
          </a:bodyPr>
          <a:lstStyle/>
          <a:p>
            <a:r>
              <a:rPr lang="fr-FR" dirty="0">
                <a:latin typeface="Roboto Lt" pitchFamily="2" charset="0"/>
                <a:ea typeface="Roboto Lt" pitchFamily="2" charset="0"/>
              </a:rPr>
              <a:t>mécanisme d’échange</a:t>
            </a:r>
          </a:p>
        </p:txBody>
      </p:sp>
      <p:sp>
        <p:nvSpPr>
          <p:cNvPr id="14" name="Flèche droite 11"/>
          <p:cNvSpPr/>
          <p:nvPr/>
        </p:nvSpPr>
        <p:spPr>
          <a:xfrm>
            <a:off x="5436096" y="4077072"/>
            <a:ext cx="978408" cy="426982"/>
          </a:xfrm>
          <a:prstGeom prst="rightArrow">
            <a:avLst>
              <a:gd name="adj1" fmla="val 55790"/>
              <a:gd name="adj2" fmla="val 67369"/>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6" name="Flèche droite 11"/>
          <p:cNvSpPr/>
          <p:nvPr/>
        </p:nvSpPr>
        <p:spPr>
          <a:xfrm>
            <a:off x="5436096" y="5445224"/>
            <a:ext cx="978408" cy="426982"/>
          </a:xfrm>
          <a:prstGeom prst="rightArrow">
            <a:avLst>
              <a:gd name="adj1" fmla="val 55790"/>
              <a:gd name="adj2" fmla="val 67369"/>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7" name="Flèche droite 11"/>
          <p:cNvSpPr/>
          <p:nvPr/>
        </p:nvSpPr>
        <p:spPr>
          <a:xfrm>
            <a:off x="5436096" y="2780928"/>
            <a:ext cx="978408" cy="426982"/>
          </a:xfrm>
          <a:prstGeom prst="rightArrow">
            <a:avLst>
              <a:gd name="adj1" fmla="val 55790"/>
              <a:gd name="adj2" fmla="val 67369"/>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1"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itchFamily="34" charset="0"/>
                <a:ea typeface="Champagne &amp; Limousines" pitchFamily="34" charset="0"/>
              </a:rPr>
              <a:t>Architecture générale</a:t>
            </a:r>
            <a:endParaRPr lang="en" dirty="0">
              <a:latin typeface="Champagne &amp; Limousines" pitchFamily="34" charset="0"/>
              <a:ea typeface="Champagne &amp; Limousines" pitchFamily="34" charset="0"/>
            </a:endParaRPr>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16</a:t>
            </a:fld>
            <a:endParaRPr lang="fr-FR" dirty="0"/>
          </a:p>
        </p:txBody>
      </p:sp>
    </p:spTree>
    <p:extLst>
      <p:ext uri="{BB962C8B-B14F-4D97-AF65-F5344CB8AC3E}">
        <p14:creationId xmlns:p14="http://schemas.microsoft.com/office/powerpoint/2010/main" val="87554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66556" y="2396599"/>
            <a:ext cx="5002390" cy="1477328"/>
          </a:xfrm>
          <a:prstGeom prst="rect">
            <a:avLst/>
          </a:prstGeom>
        </p:spPr>
        <p:txBody>
          <a:bodyPr wrap="square" rtlCol="0">
            <a:spAutoFit/>
          </a:bodyPr>
          <a:lstStyle/>
          <a:p>
            <a:pPr marL="285750" indent="-285750"/>
            <a:r>
              <a:rPr lang="fr-FR" dirty="0">
                <a:latin typeface="Roboto Lt" pitchFamily="2" charset="0"/>
                <a:ea typeface="Roboto Lt" pitchFamily="2" charset="0"/>
                <a:cs typeface="Arial"/>
              </a:rPr>
              <a:t>structure en clusters</a:t>
            </a:r>
          </a:p>
          <a:p>
            <a:endParaRPr lang="fr-FR" dirty="0">
              <a:solidFill>
                <a:srgbClr val="000000"/>
              </a:solidFill>
              <a:latin typeface="Arial"/>
              <a:cs typeface="Arial"/>
            </a:endParaRPr>
          </a:p>
          <a:p>
            <a:pPr marL="285750" indent="-285750"/>
            <a:r>
              <a:rPr lang="fr-FR" dirty="0">
                <a:latin typeface="Roboto Lt" pitchFamily="2" charset="0"/>
                <a:ea typeface="Roboto Lt" pitchFamily="2" charset="0"/>
                <a:cs typeface="Arial"/>
              </a:rPr>
              <a:t>1 </a:t>
            </a:r>
            <a:r>
              <a:rPr lang="fr-FR" dirty="0" smtClean="0">
                <a:latin typeface="Roboto Lt" pitchFamily="2" charset="0"/>
                <a:ea typeface="Roboto Lt" pitchFamily="2" charset="0"/>
                <a:cs typeface="Arial"/>
              </a:rPr>
              <a:t>cluster </a:t>
            </a:r>
            <a:r>
              <a:rPr lang="fr-FR" dirty="0">
                <a:latin typeface="Roboto Lt" pitchFamily="2" charset="0"/>
                <a:ea typeface="Roboto Lt" pitchFamily="2" charset="0"/>
                <a:cs typeface="Arial"/>
              </a:rPr>
              <a:t>= 1 sujet de discussion</a:t>
            </a:r>
          </a:p>
          <a:p>
            <a:endParaRPr lang="fr-FR" dirty="0">
              <a:solidFill>
                <a:srgbClr val="000000"/>
              </a:solidFill>
              <a:latin typeface="Arial"/>
              <a:cs typeface="Arial"/>
            </a:endParaRPr>
          </a:p>
          <a:p>
            <a:pPr marL="285750" indent="-285750"/>
            <a:r>
              <a:rPr lang="fr-FR" dirty="0">
                <a:latin typeface="Roboto Lt" pitchFamily="2" charset="0"/>
                <a:ea typeface="Roboto Lt" pitchFamily="2" charset="0"/>
                <a:cs typeface="Arial"/>
              </a:rPr>
              <a:t>discussion = échange de données</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603" y="3905859"/>
            <a:ext cx="1656133" cy="1593468"/>
          </a:xfrm>
          <a:prstGeom prst="rect">
            <a:avLst/>
          </a:prstGeom>
        </p:spPr>
      </p:pic>
      <p:sp>
        <p:nvSpPr>
          <p:cNvPr id="5" name="ZoneTexte 4"/>
          <p:cNvSpPr txBox="1"/>
          <p:nvPr/>
        </p:nvSpPr>
        <p:spPr>
          <a:xfrm>
            <a:off x="966070" y="5129995"/>
            <a:ext cx="2743200" cy="369332"/>
          </a:xfrm>
          <a:prstGeom prst="rect">
            <a:avLst/>
          </a:prstGeom>
        </p:spPr>
        <p:txBody>
          <a:bodyPr rtlCol="0">
            <a:spAutoFit/>
          </a:bodyPr>
          <a:lstStyle/>
          <a:p>
            <a:pPr algn="ctr"/>
            <a:r>
              <a:rPr lang="fr-FR" dirty="0">
                <a:latin typeface="Roboto Lt" pitchFamily="2" charset="0"/>
                <a:ea typeface="Roboto Lt" pitchFamily="2" charset="0"/>
              </a:rPr>
              <a:t>Random Peer Sampling</a:t>
            </a:r>
          </a:p>
        </p:txBody>
      </p:sp>
      <p:sp>
        <p:nvSpPr>
          <p:cNvPr id="7" name="Shape 35"/>
          <p:cNvSpPr txBox="1">
            <a:spLocks/>
          </p:cNvSpPr>
          <p:nvPr/>
        </p:nvSpPr>
        <p:spPr>
          <a:xfrm>
            <a:off x="479249" y="418645"/>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itchFamily="34" charset="0"/>
                <a:ea typeface="Champagne &amp; Limousines" pitchFamily="34" charset="0"/>
              </a:rPr>
              <a:t>Gossip</a:t>
            </a:r>
            <a:endParaRPr lang="en" dirty="0">
              <a:latin typeface="Champagne &amp; Limousines" pitchFamily="34" charset="0"/>
              <a:ea typeface="Champagne &amp; Limousines" pitchFamily="34" charset="0"/>
            </a:endParaRPr>
          </a:p>
        </p:txBody>
      </p:sp>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1058" y="2277365"/>
            <a:ext cx="4467791" cy="2823779"/>
          </a:xfrm>
          <a:prstGeom prst="rect">
            <a:avLst/>
          </a:prstGeom>
        </p:spPr>
      </p:pic>
      <p:sp>
        <p:nvSpPr>
          <p:cNvPr id="4" name="Espace réservé du numéro de diapositive 3"/>
          <p:cNvSpPr>
            <a:spLocks noGrp="1"/>
          </p:cNvSpPr>
          <p:nvPr>
            <p:ph type="sldNum" sz="quarter" idx="12"/>
          </p:nvPr>
        </p:nvSpPr>
        <p:spPr/>
        <p:txBody>
          <a:bodyPr/>
          <a:lstStyle/>
          <a:p>
            <a:fld id="{6B4E87ED-0042-4751-81EF-B6711F12758C}" type="slidenum">
              <a:rPr lang="fr-FR" smtClean="0"/>
              <a:pPr/>
              <a:t>17</a:t>
            </a:fld>
            <a:endParaRPr lang="fr-FR" dirty="0"/>
          </a:p>
        </p:txBody>
      </p:sp>
      <p:sp>
        <p:nvSpPr>
          <p:cNvPr id="8" name="ZoneTexte 7"/>
          <p:cNvSpPr txBox="1"/>
          <p:nvPr/>
        </p:nvSpPr>
        <p:spPr>
          <a:xfrm>
            <a:off x="81291" y="5617940"/>
            <a:ext cx="4512758" cy="584775"/>
          </a:xfrm>
          <a:prstGeom prst="rect">
            <a:avLst/>
          </a:prstGeom>
        </p:spPr>
        <p:txBody>
          <a:bodyPr wrap="square" rtlCol="0">
            <a:spAutoFit/>
          </a:bodyPr>
          <a:lstStyle/>
          <a:p>
            <a:pPr algn="ctr"/>
            <a:r>
              <a:rPr lang="fr-FR" sz="1400" i="1" dirty="0">
                <a:latin typeface="Roboto Lt" pitchFamily="2" charset="0"/>
                <a:ea typeface="Roboto Lt" pitchFamily="2" charset="0"/>
              </a:rPr>
              <a:t>Gossip-based peer sampling:</a:t>
            </a:r>
          </a:p>
          <a:p>
            <a:pPr algn="ctr"/>
            <a:r>
              <a:rPr lang="fr-FR"/>
              <a:t> </a:t>
            </a:r>
            <a:r>
              <a:rPr lang="fr-FR" sz="1400" i="1" dirty="0">
                <a:latin typeface="Roboto Lt" pitchFamily="2" charset="0"/>
                <a:ea typeface="Roboto Lt" pitchFamily="2" charset="0"/>
                <a:hlinkClick r:id="rId5"/>
              </a:rPr>
              <a:t>http://infoscience.epfl.ch/record/109297/files/all.pdf</a:t>
            </a:r>
            <a:endParaRPr lang="fr-FR" sz="1400" i="1" dirty="0">
              <a:latin typeface="Roboto Lt" pitchFamily="2" charset="0"/>
              <a:ea typeface="Roboto Lt" pitchFamily="2" charset="0"/>
            </a:endParaRPr>
          </a:p>
        </p:txBody>
      </p:sp>
    </p:spTree>
    <p:extLst>
      <p:ext uri="{BB962C8B-B14F-4D97-AF65-F5344CB8AC3E}">
        <p14:creationId xmlns:p14="http://schemas.microsoft.com/office/powerpoint/2010/main" val="314414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18645"/>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itchFamily="34" charset="0"/>
                <a:ea typeface="Champagne &amp; Limousines" pitchFamily="34" charset="0"/>
                <a:cs typeface="Arial"/>
              </a:rPr>
              <a:t>Les Modules</a:t>
            </a:r>
            <a:endParaRPr lang="en" dirty="0">
              <a:latin typeface="Champagne &amp; Limousines" pitchFamily="34" charset="0"/>
              <a:ea typeface="Champagne &amp; Limousines" pitchFamily="34" charset="0"/>
            </a:endParaRPr>
          </a:p>
        </p:txBody>
      </p:sp>
      <p:sp>
        <p:nvSpPr>
          <p:cNvPr id="6" name="Rectangle 5"/>
          <p:cNvSpPr/>
          <p:nvPr/>
        </p:nvSpPr>
        <p:spPr>
          <a:xfrm>
            <a:off x="899592" y="3645024"/>
            <a:ext cx="1584176" cy="86409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Moteur</a:t>
            </a:r>
            <a:endParaRPr lang="fr-FR" dirty="0">
              <a:latin typeface="Roboto Lt" pitchFamily="2" charset="0"/>
              <a:ea typeface="Roboto Lt" pitchFamily="2" charset="0"/>
            </a:endParaRPr>
          </a:p>
        </p:txBody>
      </p:sp>
      <p:sp>
        <p:nvSpPr>
          <p:cNvPr id="8" name="Rectangle 7"/>
          <p:cNvSpPr/>
          <p:nvPr/>
        </p:nvSpPr>
        <p:spPr>
          <a:xfrm>
            <a:off x="3923928" y="2204864"/>
            <a:ext cx="1584176" cy="86409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Mesure</a:t>
            </a:r>
            <a:endParaRPr lang="fr-FR" dirty="0">
              <a:latin typeface="Roboto Lt" pitchFamily="2" charset="0"/>
              <a:ea typeface="Roboto Lt" pitchFamily="2" charset="0"/>
            </a:endParaRPr>
          </a:p>
        </p:txBody>
      </p:sp>
      <p:sp>
        <p:nvSpPr>
          <p:cNvPr id="9" name="Rectangle 8"/>
          <p:cNvSpPr/>
          <p:nvPr/>
        </p:nvSpPr>
        <p:spPr>
          <a:xfrm>
            <a:off x="3923928" y="3645024"/>
            <a:ext cx="1584176" cy="86409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Traitement des requêtes</a:t>
            </a:r>
            <a:endParaRPr lang="fr-FR" dirty="0">
              <a:latin typeface="Roboto Lt" pitchFamily="2" charset="0"/>
              <a:ea typeface="Roboto Lt" pitchFamily="2" charset="0"/>
            </a:endParaRPr>
          </a:p>
        </p:txBody>
      </p:sp>
      <p:sp>
        <p:nvSpPr>
          <p:cNvPr id="10" name="Rectangle 9"/>
          <p:cNvSpPr/>
          <p:nvPr/>
        </p:nvSpPr>
        <p:spPr>
          <a:xfrm>
            <a:off x="3923928" y="5085184"/>
            <a:ext cx="1584176" cy="8640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Gestion des amis</a:t>
            </a:r>
            <a:endParaRPr lang="fr-FR" dirty="0">
              <a:latin typeface="Roboto Lt" pitchFamily="2" charset="0"/>
              <a:ea typeface="Roboto Lt" pitchFamily="2" charset="0"/>
            </a:endParaRPr>
          </a:p>
        </p:txBody>
      </p:sp>
      <p:sp>
        <p:nvSpPr>
          <p:cNvPr id="11" name="Rectangle 10"/>
          <p:cNvSpPr/>
          <p:nvPr/>
        </p:nvSpPr>
        <p:spPr>
          <a:xfrm>
            <a:off x="899592" y="5085184"/>
            <a:ext cx="1584176"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Réseau</a:t>
            </a:r>
            <a:endParaRPr lang="fr-FR" dirty="0">
              <a:latin typeface="Roboto Lt" pitchFamily="2" charset="0"/>
              <a:ea typeface="Roboto Lt" pitchFamily="2" charset="0"/>
            </a:endParaRPr>
          </a:p>
        </p:txBody>
      </p:sp>
      <p:sp>
        <p:nvSpPr>
          <p:cNvPr id="12" name="Rectangle 11"/>
          <p:cNvSpPr/>
          <p:nvPr/>
        </p:nvSpPr>
        <p:spPr>
          <a:xfrm>
            <a:off x="6804248" y="3645024"/>
            <a:ext cx="1584176" cy="86409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État du nœud</a:t>
            </a:r>
            <a:endParaRPr lang="fr-FR" dirty="0">
              <a:latin typeface="Roboto Lt" pitchFamily="2" charset="0"/>
              <a:ea typeface="Roboto Lt" pitchFamily="2" charset="0"/>
            </a:endParaRPr>
          </a:p>
        </p:txBody>
      </p:sp>
      <p:cxnSp>
        <p:nvCxnSpPr>
          <p:cNvPr id="14" name="Connecteur droit avec flèche 13"/>
          <p:cNvCxnSpPr>
            <a:endCxn id="6" idx="1"/>
          </p:cNvCxnSpPr>
          <p:nvPr/>
        </p:nvCxnSpPr>
        <p:spPr>
          <a:xfrm>
            <a:off x="323528" y="4077072"/>
            <a:ext cx="5760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Forme 18"/>
          <p:cNvCxnSpPr>
            <a:stCxn id="6" idx="0"/>
            <a:endCxn id="8" idx="1"/>
          </p:cNvCxnSpPr>
          <p:nvPr/>
        </p:nvCxnSpPr>
        <p:spPr>
          <a:xfrm rot="5400000" flipH="1" flipV="1">
            <a:off x="2303748" y="2024844"/>
            <a:ext cx="1008112" cy="2232248"/>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Forme 20"/>
          <p:cNvCxnSpPr>
            <a:stCxn id="8" idx="3"/>
            <a:endCxn id="12" idx="0"/>
          </p:cNvCxnSpPr>
          <p:nvPr/>
        </p:nvCxnSpPr>
        <p:spPr>
          <a:xfrm>
            <a:off x="5508104" y="2636912"/>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3"/>
            <a:endCxn id="9" idx="1"/>
          </p:cNvCxnSpPr>
          <p:nvPr/>
        </p:nvCxnSpPr>
        <p:spPr>
          <a:xfrm>
            <a:off x="2483768" y="4077072"/>
            <a:ext cx="1440160"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6" idx="2"/>
            <a:endCxn id="11" idx="0"/>
          </p:cNvCxnSpPr>
          <p:nvPr/>
        </p:nvCxnSpPr>
        <p:spPr>
          <a:xfrm>
            <a:off x="1691680" y="4509120"/>
            <a:ext cx="0" cy="576064"/>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6" idx="3"/>
            <a:endCxn id="10" idx="1"/>
          </p:cNvCxnSpPr>
          <p:nvPr/>
        </p:nvCxnSpPr>
        <p:spPr>
          <a:xfrm>
            <a:off x="2483768" y="4077072"/>
            <a:ext cx="1440160" cy="1440160"/>
          </a:xfrm>
          <a:prstGeom prst="bentConnector3">
            <a:avLst>
              <a:gd name="adj1" fmla="val 50000"/>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2"/>
            <a:endCxn id="10" idx="0"/>
          </p:cNvCxnSpPr>
          <p:nvPr/>
        </p:nvCxnSpPr>
        <p:spPr>
          <a:xfrm>
            <a:off x="4716016" y="4509120"/>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9" idx="3"/>
            <a:endCxn id="12" idx="1"/>
          </p:cNvCxnSpPr>
          <p:nvPr/>
        </p:nvCxnSpPr>
        <p:spPr>
          <a:xfrm>
            <a:off x="5508104" y="4077072"/>
            <a:ext cx="1296144"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Forme 38"/>
          <p:cNvCxnSpPr>
            <a:stCxn id="10" idx="3"/>
            <a:endCxn id="12" idx="2"/>
          </p:cNvCxnSpPr>
          <p:nvPr/>
        </p:nvCxnSpPr>
        <p:spPr>
          <a:xfrm flipV="1">
            <a:off x="5508104" y="4509120"/>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p:cNvSpPr>
            <a:spLocks noGrp="1"/>
          </p:cNvSpPr>
          <p:nvPr>
            <p:ph type="sldNum" sz="quarter" idx="12"/>
          </p:nvPr>
        </p:nvSpPr>
        <p:spPr/>
        <p:txBody>
          <a:bodyPr/>
          <a:lstStyle/>
          <a:p>
            <a:fld id="{6B4E87ED-0042-4751-81EF-B6711F12758C}" type="slidenum">
              <a:rPr lang="fr-FR" smtClean="0"/>
              <a:pPr/>
              <a:t>18</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18645"/>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itchFamily="34" charset="0"/>
                <a:ea typeface="Champagne &amp; Limousines" pitchFamily="34" charset="0"/>
                <a:cs typeface="Arial"/>
              </a:rPr>
              <a:t>Etat du nœud</a:t>
            </a:r>
            <a:endParaRPr lang="en" dirty="0">
              <a:latin typeface="Champagne &amp; Limousines" pitchFamily="34" charset="0"/>
              <a:ea typeface="Champagne &amp; Limousines" pitchFamily="34" charset="0"/>
            </a:endParaRPr>
          </a:p>
        </p:txBody>
      </p:sp>
      <p:sp>
        <p:nvSpPr>
          <p:cNvPr id="6" name="Rectangle 5"/>
          <p:cNvSpPr/>
          <p:nvPr/>
        </p:nvSpPr>
        <p:spPr>
          <a:xfrm>
            <a:off x="899592"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Moteur</a:t>
            </a:r>
            <a:endParaRPr lang="fr-FR" dirty="0">
              <a:latin typeface="Roboto Lt" pitchFamily="2" charset="0"/>
              <a:ea typeface="Roboto Lt" pitchFamily="2" charset="0"/>
            </a:endParaRPr>
          </a:p>
        </p:txBody>
      </p:sp>
      <p:sp>
        <p:nvSpPr>
          <p:cNvPr id="8" name="Rectangle 7"/>
          <p:cNvSpPr/>
          <p:nvPr/>
        </p:nvSpPr>
        <p:spPr>
          <a:xfrm>
            <a:off x="3923928" y="220486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Mesure</a:t>
            </a:r>
            <a:endParaRPr lang="fr-FR" dirty="0">
              <a:latin typeface="Roboto Lt" pitchFamily="2" charset="0"/>
              <a:ea typeface="Roboto Lt" pitchFamily="2" charset="0"/>
            </a:endParaRPr>
          </a:p>
        </p:txBody>
      </p:sp>
      <p:sp>
        <p:nvSpPr>
          <p:cNvPr id="9" name="Rectangle 8"/>
          <p:cNvSpPr/>
          <p:nvPr/>
        </p:nvSpPr>
        <p:spPr>
          <a:xfrm>
            <a:off x="392392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Traitement des requêtes</a:t>
            </a:r>
            <a:endParaRPr lang="fr-FR" dirty="0">
              <a:latin typeface="Roboto Lt" pitchFamily="2" charset="0"/>
              <a:ea typeface="Roboto Lt" pitchFamily="2" charset="0"/>
            </a:endParaRPr>
          </a:p>
        </p:txBody>
      </p:sp>
      <p:sp>
        <p:nvSpPr>
          <p:cNvPr id="10" name="Rectangle 9"/>
          <p:cNvSpPr/>
          <p:nvPr/>
        </p:nvSpPr>
        <p:spPr>
          <a:xfrm>
            <a:off x="3923928"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Gestion des amis</a:t>
            </a:r>
            <a:endParaRPr lang="fr-FR" dirty="0">
              <a:latin typeface="Roboto Lt" pitchFamily="2" charset="0"/>
              <a:ea typeface="Roboto Lt" pitchFamily="2" charset="0"/>
            </a:endParaRPr>
          </a:p>
        </p:txBody>
      </p:sp>
      <p:sp>
        <p:nvSpPr>
          <p:cNvPr id="11" name="Rectangle 10"/>
          <p:cNvSpPr/>
          <p:nvPr/>
        </p:nvSpPr>
        <p:spPr>
          <a:xfrm>
            <a:off x="899592"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Réseau</a:t>
            </a:r>
            <a:endParaRPr lang="fr-FR" dirty="0">
              <a:latin typeface="Roboto Lt" pitchFamily="2" charset="0"/>
              <a:ea typeface="Roboto Lt" pitchFamily="2" charset="0"/>
            </a:endParaRPr>
          </a:p>
        </p:txBody>
      </p:sp>
      <p:sp>
        <p:nvSpPr>
          <p:cNvPr id="12" name="Rectangle 11"/>
          <p:cNvSpPr/>
          <p:nvPr/>
        </p:nvSpPr>
        <p:spPr>
          <a:xfrm>
            <a:off x="6804248" y="3645024"/>
            <a:ext cx="1584176" cy="86409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État du nœud</a:t>
            </a:r>
            <a:endParaRPr lang="fr-FR" dirty="0">
              <a:latin typeface="Roboto Lt" pitchFamily="2" charset="0"/>
              <a:ea typeface="Roboto Lt" pitchFamily="2" charset="0"/>
            </a:endParaRPr>
          </a:p>
        </p:txBody>
      </p:sp>
      <p:cxnSp>
        <p:nvCxnSpPr>
          <p:cNvPr id="14" name="Connecteur droit avec flèche 13"/>
          <p:cNvCxnSpPr>
            <a:endCxn id="6" idx="1"/>
          </p:cNvCxnSpPr>
          <p:nvPr/>
        </p:nvCxnSpPr>
        <p:spPr>
          <a:xfrm>
            <a:off x="323528" y="4077072"/>
            <a:ext cx="5760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Forme 18"/>
          <p:cNvCxnSpPr>
            <a:stCxn id="6" idx="0"/>
            <a:endCxn id="8" idx="1"/>
          </p:cNvCxnSpPr>
          <p:nvPr/>
        </p:nvCxnSpPr>
        <p:spPr>
          <a:xfrm rot="5400000" flipH="1" flipV="1">
            <a:off x="2303748" y="2024844"/>
            <a:ext cx="1008112" cy="2232248"/>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Forme 20"/>
          <p:cNvCxnSpPr>
            <a:stCxn id="8" idx="3"/>
            <a:endCxn id="12" idx="0"/>
          </p:cNvCxnSpPr>
          <p:nvPr/>
        </p:nvCxnSpPr>
        <p:spPr>
          <a:xfrm>
            <a:off x="5508104" y="2636912"/>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3"/>
            <a:endCxn id="9" idx="1"/>
          </p:cNvCxnSpPr>
          <p:nvPr/>
        </p:nvCxnSpPr>
        <p:spPr>
          <a:xfrm>
            <a:off x="2483768" y="4077072"/>
            <a:ext cx="1440160"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6" idx="2"/>
            <a:endCxn id="11" idx="0"/>
          </p:cNvCxnSpPr>
          <p:nvPr/>
        </p:nvCxnSpPr>
        <p:spPr>
          <a:xfrm>
            <a:off x="1691680" y="4509120"/>
            <a:ext cx="0" cy="576064"/>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6" idx="3"/>
            <a:endCxn id="10" idx="1"/>
          </p:cNvCxnSpPr>
          <p:nvPr/>
        </p:nvCxnSpPr>
        <p:spPr>
          <a:xfrm>
            <a:off x="2483768" y="4077072"/>
            <a:ext cx="1440160" cy="1440160"/>
          </a:xfrm>
          <a:prstGeom prst="bentConnector3">
            <a:avLst>
              <a:gd name="adj1" fmla="val 50000"/>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2"/>
            <a:endCxn id="10" idx="0"/>
          </p:cNvCxnSpPr>
          <p:nvPr/>
        </p:nvCxnSpPr>
        <p:spPr>
          <a:xfrm>
            <a:off x="4716016" y="4509120"/>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9" idx="3"/>
            <a:endCxn id="12" idx="1"/>
          </p:cNvCxnSpPr>
          <p:nvPr/>
        </p:nvCxnSpPr>
        <p:spPr>
          <a:xfrm>
            <a:off x="5508104" y="4077072"/>
            <a:ext cx="1296144"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Forme 38"/>
          <p:cNvCxnSpPr>
            <a:stCxn id="10" idx="3"/>
            <a:endCxn id="12" idx="2"/>
          </p:cNvCxnSpPr>
          <p:nvPr/>
        </p:nvCxnSpPr>
        <p:spPr>
          <a:xfrm flipV="1">
            <a:off x="5508104" y="4509120"/>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p:cNvSpPr>
            <a:spLocks noGrp="1"/>
          </p:cNvSpPr>
          <p:nvPr>
            <p:ph type="sldNum" sz="quarter" idx="12"/>
          </p:nvPr>
        </p:nvSpPr>
        <p:spPr/>
        <p:txBody>
          <a:bodyPr/>
          <a:lstStyle/>
          <a:p>
            <a:fld id="{6B4E87ED-0042-4751-81EF-B6711F12758C}" type="slidenum">
              <a:rPr lang="fr-FR" smtClean="0"/>
              <a:pPr/>
              <a:t>19</a:t>
            </a:fld>
            <a:endParaRPr lang="fr-FR" dirty="0"/>
          </a:p>
        </p:txBody>
      </p:sp>
    </p:spTree>
    <p:extLst>
      <p:ext uri="{BB962C8B-B14F-4D97-AF65-F5344CB8AC3E}">
        <p14:creationId xmlns:p14="http://schemas.microsoft.com/office/powerpoint/2010/main" val="2874787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Sommaire.png"/>
          <p:cNvPicPr>
            <a:picLocks noGrp="1" noChangeAspect="1"/>
          </p:cNvPicPr>
          <p:nvPr>
            <p:ph idx="1"/>
          </p:nvPr>
        </p:nvPicPr>
        <p:blipFill>
          <a:blip r:embed="rId3" cstate="print"/>
          <a:stretch>
            <a:fillRect/>
          </a:stretch>
        </p:blipFill>
        <p:spPr>
          <a:xfrm>
            <a:off x="83687" y="1910453"/>
            <a:ext cx="8825434" cy="2625282"/>
          </a:xfrm>
        </p:spPr>
      </p:pic>
      <p:sp>
        <p:nvSpPr>
          <p:cNvPr id="7" name="ZoneTexte 6"/>
          <p:cNvSpPr txBox="1"/>
          <p:nvPr/>
        </p:nvSpPr>
        <p:spPr>
          <a:xfrm flipH="1">
            <a:off x="611560" y="3007733"/>
            <a:ext cx="1512168" cy="369332"/>
          </a:xfrm>
          <a:prstGeom prst="rect">
            <a:avLst/>
          </a:prstGeom>
        </p:spPr>
        <p:txBody>
          <a:bodyPr wrap="square" rtlCol="0">
            <a:spAutoFit/>
          </a:bodyPr>
          <a:lstStyle/>
          <a:p>
            <a:pPr algn="ctr"/>
            <a:r>
              <a:rPr lang="fr-FR" dirty="0">
                <a:latin typeface="Champagne &amp; Limousines"/>
              </a:rPr>
              <a:t>Contexte</a:t>
            </a:r>
            <a:endParaRPr lang="fr-FR" dirty="0"/>
          </a:p>
        </p:txBody>
      </p:sp>
      <p:sp>
        <p:nvSpPr>
          <p:cNvPr id="8" name="ZoneTexte 7"/>
          <p:cNvSpPr txBox="1"/>
          <p:nvPr/>
        </p:nvSpPr>
        <p:spPr>
          <a:xfrm flipH="1">
            <a:off x="2699791" y="2743210"/>
            <a:ext cx="1440159" cy="923330"/>
          </a:xfrm>
          <a:prstGeom prst="rect">
            <a:avLst/>
          </a:prstGeom>
        </p:spPr>
        <p:txBody>
          <a:bodyPr wrap="square" rtlCol="0" anchor="ctr">
            <a:spAutoFit/>
          </a:bodyPr>
          <a:lstStyle/>
          <a:p>
            <a:pPr algn="ctr"/>
            <a:r>
              <a:rPr lang="fr-FR" dirty="0">
                <a:latin typeface="Champagne &amp; Limousines"/>
              </a:rPr>
              <a:t>Projet :</a:t>
            </a:r>
            <a:br>
              <a:rPr lang="fr-FR" dirty="0">
                <a:latin typeface="Champagne &amp; Limousines"/>
              </a:rPr>
            </a:br>
            <a:r>
              <a:rPr lang="fr-FR" dirty="0">
                <a:latin typeface="Champagne &amp; Limousines"/>
              </a:rPr>
              <a:t>The CloudBook</a:t>
            </a:r>
            <a:endParaRPr lang="fr-FR" dirty="0"/>
          </a:p>
        </p:txBody>
      </p:sp>
      <p:sp>
        <p:nvSpPr>
          <p:cNvPr id="9" name="ZoneTexte 8"/>
          <p:cNvSpPr txBox="1"/>
          <p:nvPr/>
        </p:nvSpPr>
        <p:spPr>
          <a:xfrm flipH="1">
            <a:off x="4716015" y="2899964"/>
            <a:ext cx="1512167" cy="646331"/>
          </a:xfrm>
          <a:prstGeom prst="rect">
            <a:avLst/>
          </a:prstGeom>
        </p:spPr>
        <p:txBody>
          <a:bodyPr wrap="square" rtlCol="0">
            <a:spAutoFit/>
          </a:bodyPr>
          <a:lstStyle/>
          <a:p>
            <a:pPr algn="ctr"/>
            <a:r>
              <a:rPr lang="fr-FR" dirty="0">
                <a:latin typeface="Champagne &amp; Limousines"/>
              </a:rPr>
              <a:t>Architecture Logicielle</a:t>
            </a:r>
            <a:endParaRPr lang="fr-FR" dirty="0"/>
          </a:p>
        </p:txBody>
      </p:sp>
      <p:sp>
        <p:nvSpPr>
          <p:cNvPr id="10" name="ZoneTexte 9"/>
          <p:cNvSpPr txBox="1"/>
          <p:nvPr/>
        </p:nvSpPr>
        <p:spPr>
          <a:xfrm flipH="1">
            <a:off x="6723251" y="2997936"/>
            <a:ext cx="1521157" cy="369332"/>
          </a:xfrm>
          <a:prstGeom prst="rect">
            <a:avLst/>
          </a:prstGeom>
        </p:spPr>
        <p:txBody>
          <a:bodyPr wrap="square" rtlCol="0">
            <a:spAutoFit/>
          </a:bodyPr>
          <a:lstStyle/>
          <a:p>
            <a:pPr algn="ctr"/>
            <a:r>
              <a:rPr lang="fr-FR" dirty="0">
                <a:latin typeface="Champagne &amp; Limousines"/>
              </a:rPr>
              <a:t>Planification</a:t>
            </a:r>
            <a:endParaRPr lang="fr-FR" dirty="0"/>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2</a:t>
            </a:fld>
            <a:endParaRPr lang="fr-FR" dirty="0"/>
          </a:p>
        </p:txBody>
      </p:sp>
    </p:spTree>
    <p:extLst>
      <p:ext uri="{BB962C8B-B14F-4D97-AF65-F5344CB8AC3E}">
        <p14:creationId xmlns:p14="http://schemas.microsoft.com/office/powerpoint/2010/main" val="3973374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anose="020B0502020202020204" pitchFamily="34" charset="0"/>
                <a:ea typeface="Champagne &amp; Limousines" panose="020B0502020202020204" pitchFamily="34" charset="0"/>
              </a:rPr>
              <a:t>Modules moteur et mesure</a:t>
            </a:r>
            <a:endParaRPr lang="en" dirty="0">
              <a:latin typeface="Champagne &amp; Limousines" pitchFamily="34" charset="0"/>
              <a:ea typeface="Champagne &amp; Limousines" pitchFamily="34" charset="0"/>
            </a:endParaRPr>
          </a:p>
        </p:txBody>
      </p:sp>
      <p:sp>
        <p:nvSpPr>
          <p:cNvPr id="6" name="Rectangle 5"/>
          <p:cNvSpPr/>
          <p:nvPr/>
        </p:nvSpPr>
        <p:spPr>
          <a:xfrm>
            <a:off x="899592" y="3645024"/>
            <a:ext cx="1584176" cy="86409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Moteur</a:t>
            </a:r>
            <a:endParaRPr lang="fr-FR" dirty="0">
              <a:latin typeface="Roboto Lt" pitchFamily="2" charset="0"/>
              <a:ea typeface="Roboto Lt" pitchFamily="2" charset="0"/>
            </a:endParaRPr>
          </a:p>
        </p:txBody>
      </p:sp>
      <p:sp>
        <p:nvSpPr>
          <p:cNvPr id="8" name="Rectangle 7"/>
          <p:cNvSpPr/>
          <p:nvPr/>
        </p:nvSpPr>
        <p:spPr>
          <a:xfrm>
            <a:off x="3923928" y="2204864"/>
            <a:ext cx="1584176" cy="86409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Mesure</a:t>
            </a:r>
            <a:endParaRPr lang="fr-FR" dirty="0">
              <a:latin typeface="Roboto Lt" pitchFamily="2" charset="0"/>
              <a:ea typeface="Roboto Lt" pitchFamily="2" charset="0"/>
            </a:endParaRPr>
          </a:p>
        </p:txBody>
      </p:sp>
      <p:sp>
        <p:nvSpPr>
          <p:cNvPr id="9" name="Rectangle 8"/>
          <p:cNvSpPr/>
          <p:nvPr/>
        </p:nvSpPr>
        <p:spPr>
          <a:xfrm>
            <a:off x="392392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Traitement des requêtes</a:t>
            </a:r>
            <a:endParaRPr lang="fr-FR" dirty="0">
              <a:latin typeface="Roboto Lt" pitchFamily="2" charset="0"/>
              <a:ea typeface="Roboto Lt" pitchFamily="2" charset="0"/>
            </a:endParaRPr>
          </a:p>
        </p:txBody>
      </p:sp>
      <p:sp>
        <p:nvSpPr>
          <p:cNvPr id="10" name="Rectangle 9"/>
          <p:cNvSpPr/>
          <p:nvPr/>
        </p:nvSpPr>
        <p:spPr>
          <a:xfrm>
            <a:off x="3923928"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Gestion des amis</a:t>
            </a:r>
            <a:endParaRPr lang="fr-FR" dirty="0">
              <a:latin typeface="Roboto Lt" pitchFamily="2" charset="0"/>
              <a:ea typeface="Roboto Lt" pitchFamily="2" charset="0"/>
            </a:endParaRPr>
          </a:p>
        </p:txBody>
      </p:sp>
      <p:sp>
        <p:nvSpPr>
          <p:cNvPr id="11" name="Rectangle 10"/>
          <p:cNvSpPr/>
          <p:nvPr/>
        </p:nvSpPr>
        <p:spPr>
          <a:xfrm>
            <a:off x="899592"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Réseau</a:t>
            </a:r>
            <a:endParaRPr lang="fr-FR" dirty="0">
              <a:latin typeface="Roboto Lt" pitchFamily="2" charset="0"/>
              <a:ea typeface="Roboto Lt" pitchFamily="2" charset="0"/>
            </a:endParaRPr>
          </a:p>
        </p:txBody>
      </p:sp>
      <p:sp>
        <p:nvSpPr>
          <p:cNvPr id="12" name="Rectangle 11"/>
          <p:cNvSpPr/>
          <p:nvPr/>
        </p:nvSpPr>
        <p:spPr>
          <a:xfrm>
            <a:off x="680424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État du nœud</a:t>
            </a:r>
            <a:endParaRPr lang="fr-FR" dirty="0">
              <a:latin typeface="Roboto Lt" pitchFamily="2" charset="0"/>
              <a:ea typeface="Roboto Lt" pitchFamily="2" charset="0"/>
            </a:endParaRPr>
          </a:p>
        </p:txBody>
      </p:sp>
      <p:cxnSp>
        <p:nvCxnSpPr>
          <p:cNvPr id="14" name="Connecteur droit avec flèche 13"/>
          <p:cNvCxnSpPr>
            <a:endCxn id="6" idx="1"/>
          </p:cNvCxnSpPr>
          <p:nvPr/>
        </p:nvCxnSpPr>
        <p:spPr>
          <a:xfrm>
            <a:off x="323528" y="4077072"/>
            <a:ext cx="5760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Forme 18"/>
          <p:cNvCxnSpPr>
            <a:stCxn id="6" idx="0"/>
            <a:endCxn id="8" idx="1"/>
          </p:cNvCxnSpPr>
          <p:nvPr/>
        </p:nvCxnSpPr>
        <p:spPr>
          <a:xfrm rot="5400000" flipH="1" flipV="1">
            <a:off x="2303748" y="2024844"/>
            <a:ext cx="1008112" cy="2232248"/>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Forme 20"/>
          <p:cNvCxnSpPr>
            <a:stCxn id="8" idx="3"/>
            <a:endCxn id="12" idx="0"/>
          </p:cNvCxnSpPr>
          <p:nvPr/>
        </p:nvCxnSpPr>
        <p:spPr>
          <a:xfrm>
            <a:off x="5508104" y="2636912"/>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3"/>
            <a:endCxn id="9" idx="1"/>
          </p:cNvCxnSpPr>
          <p:nvPr/>
        </p:nvCxnSpPr>
        <p:spPr>
          <a:xfrm>
            <a:off x="2483768" y="4077072"/>
            <a:ext cx="1440160"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6" idx="2"/>
            <a:endCxn id="11" idx="0"/>
          </p:cNvCxnSpPr>
          <p:nvPr/>
        </p:nvCxnSpPr>
        <p:spPr>
          <a:xfrm>
            <a:off x="1691680" y="4509120"/>
            <a:ext cx="0" cy="576064"/>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6" idx="3"/>
            <a:endCxn id="10" idx="1"/>
          </p:cNvCxnSpPr>
          <p:nvPr/>
        </p:nvCxnSpPr>
        <p:spPr>
          <a:xfrm>
            <a:off x="2483768" y="4077072"/>
            <a:ext cx="1440160" cy="1440160"/>
          </a:xfrm>
          <a:prstGeom prst="bentConnector3">
            <a:avLst>
              <a:gd name="adj1" fmla="val 50000"/>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2"/>
            <a:endCxn id="10" idx="0"/>
          </p:cNvCxnSpPr>
          <p:nvPr/>
        </p:nvCxnSpPr>
        <p:spPr>
          <a:xfrm>
            <a:off x="4716016" y="4509120"/>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9" idx="3"/>
            <a:endCxn id="12" idx="1"/>
          </p:cNvCxnSpPr>
          <p:nvPr/>
        </p:nvCxnSpPr>
        <p:spPr>
          <a:xfrm>
            <a:off x="5508104" y="4077072"/>
            <a:ext cx="1296144"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Forme 38"/>
          <p:cNvCxnSpPr>
            <a:stCxn id="10" idx="3"/>
            <a:endCxn id="12" idx="2"/>
          </p:cNvCxnSpPr>
          <p:nvPr/>
        </p:nvCxnSpPr>
        <p:spPr>
          <a:xfrm flipV="1">
            <a:off x="5508104" y="4509120"/>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Espace réservé du numéro de diapositive 12"/>
          <p:cNvSpPr>
            <a:spLocks noGrp="1"/>
          </p:cNvSpPr>
          <p:nvPr>
            <p:ph type="sldNum" sz="quarter" idx="12"/>
          </p:nvPr>
        </p:nvSpPr>
        <p:spPr/>
        <p:txBody>
          <a:bodyPr/>
          <a:lstStyle/>
          <a:p>
            <a:fld id="{6B4E87ED-0042-4751-81EF-B6711F12758C}" type="slidenum">
              <a:rPr lang="fr-FR" smtClean="0"/>
              <a:pPr/>
              <a:t>20</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anose="020B0502020202020204" pitchFamily="34" charset="0"/>
                <a:ea typeface="Champagne &amp; Limousines" panose="020B0502020202020204" pitchFamily="34" charset="0"/>
              </a:rPr>
              <a:t>Module Requêtes</a:t>
            </a:r>
            <a:endParaRPr lang="en" dirty="0">
              <a:latin typeface="Champagne &amp; Limousines" pitchFamily="34" charset="0"/>
              <a:ea typeface="Champagne &amp; Limousines" pitchFamily="34" charset="0"/>
            </a:endParaRPr>
          </a:p>
        </p:txBody>
      </p:sp>
      <p:sp>
        <p:nvSpPr>
          <p:cNvPr id="6" name="Rectangle 5"/>
          <p:cNvSpPr/>
          <p:nvPr/>
        </p:nvSpPr>
        <p:spPr>
          <a:xfrm>
            <a:off x="899592"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Moteur</a:t>
            </a:r>
            <a:endParaRPr lang="fr-FR" dirty="0">
              <a:latin typeface="Roboto Lt" pitchFamily="2" charset="0"/>
              <a:ea typeface="Roboto Lt" pitchFamily="2" charset="0"/>
            </a:endParaRPr>
          </a:p>
        </p:txBody>
      </p:sp>
      <p:sp>
        <p:nvSpPr>
          <p:cNvPr id="8" name="Rectangle 7"/>
          <p:cNvSpPr/>
          <p:nvPr/>
        </p:nvSpPr>
        <p:spPr>
          <a:xfrm>
            <a:off x="3923928" y="220486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Mesure</a:t>
            </a:r>
            <a:endParaRPr lang="fr-FR" dirty="0">
              <a:latin typeface="Roboto Lt" pitchFamily="2" charset="0"/>
              <a:ea typeface="Roboto Lt" pitchFamily="2" charset="0"/>
            </a:endParaRPr>
          </a:p>
        </p:txBody>
      </p:sp>
      <p:sp>
        <p:nvSpPr>
          <p:cNvPr id="9" name="Rectangle 8"/>
          <p:cNvSpPr/>
          <p:nvPr/>
        </p:nvSpPr>
        <p:spPr>
          <a:xfrm>
            <a:off x="3923928" y="3645024"/>
            <a:ext cx="1584176" cy="86409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Traitement des requêtes</a:t>
            </a:r>
            <a:endParaRPr lang="fr-FR" dirty="0">
              <a:latin typeface="Roboto Lt" pitchFamily="2" charset="0"/>
              <a:ea typeface="Roboto Lt" pitchFamily="2" charset="0"/>
            </a:endParaRPr>
          </a:p>
        </p:txBody>
      </p:sp>
      <p:sp>
        <p:nvSpPr>
          <p:cNvPr id="10" name="Rectangle 9"/>
          <p:cNvSpPr/>
          <p:nvPr/>
        </p:nvSpPr>
        <p:spPr>
          <a:xfrm>
            <a:off x="3923928"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Gestion des amis</a:t>
            </a:r>
            <a:endParaRPr lang="fr-FR" dirty="0">
              <a:latin typeface="Roboto Lt" pitchFamily="2" charset="0"/>
              <a:ea typeface="Roboto Lt" pitchFamily="2" charset="0"/>
            </a:endParaRPr>
          </a:p>
        </p:txBody>
      </p:sp>
      <p:sp>
        <p:nvSpPr>
          <p:cNvPr id="11" name="Rectangle 10"/>
          <p:cNvSpPr/>
          <p:nvPr/>
        </p:nvSpPr>
        <p:spPr>
          <a:xfrm>
            <a:off x="899592"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Réseau</a:t>
            </a:r>
            <a:endParaRPr lang="fr-FR" dirty="0">
              <a:latin typeface="Roboto Lt" pitchFamily="2" charset="0"/>
              <a:ea typeface="Roboto Lt" pitchFamily="2" charset="0"/>
            </a:endParaRPr>
          </a:p>
        </p:txBody>
      </p:sp>
      <p:sp>
        <p:nvSpPr>
          <p:cNvPr id="12" name="Rectangle 11"/>
          <p:cNvSpPr/>
          <p:nvPr/>
        </p:nvSpPr>
        <p:spPr>
          <a:xfrm>
            <a:off x="680424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État du nœud</a:t>
            </a:r>
            <a:endParaRPr lang="fr-FR" dirty="0">
              <a:latin typeface="Roboto Lt" pitchFamily="2" charset="0"/>
              <a:ea typeface="Roboto Lt" pitchFamily="2" charset="0"/>
            </a:endParaRPr>
          </a:p>
        </p:txBody>
      </p:sp>
      <p:cxnSp>
        <p:nvCxnSpPr>
          <p:cNvPr id="14" name="Connecteur droit avec flèche 13"/>
          <p:cNvCxnSpPr>
            <a:endCxn id="6" idx="1"/>
          </p:cNvCxnSpPr>
          <p:nvPr/>
        </p:nvCxnSpPr>
        <p:spPr>
          <a:xfrm>
            <a:off x="323528" y="4077072"/>
            <a:ext cx="5760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Forme 18"/>
          <p:cNvCxnSpPr>
            <a:stCxn id="6" idx="0"/>
            <a:endCxn id="8" idx="1"/>
          </p:cNvCxnSpPr>
          <p:nvPr/>
        </p:nvCxnSpPr>
        <p:spPr>
          <a:xfrm rot="5400000" flipH="1" flipV="1">
            <a:off x="2303748" y="2024844"/>
            <a:ext cx="1008112" cy="2232248"/>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Forme 20"/>
          <p:cNvCxnSpPr>
            <a:stCxn id="8" idx="3"/>
            <a:endCxn id="12" idx="0"/>
          </p:cNvCxnSpPr>
          <p:nvPr/>
        </p:nvCxnSpPr>
        <p:spPr>
          <a:xfrm>
            <a:off x="5508104" y="2636912"/>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3"/>
            <a:endCxn id="9" idx="1"/>
          </p:cNvCxnSpPr>
          <p:nvPr/>
        </p:nvCxnSpPr>
        <p:spPr>
          <a:xfrm>
            <a:off x="2483768" y="4077072"/>
            <a:ext cx="1440160"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6" idx="2"/>
            <a:endCxn id="11" idx="0"/>
          </p:cNvCxnSpPr>
          <p:nvPr/>
        </p:nvCxnSpPr>
        <p:spPr>
          <a:xfrm>
            <a:off x="1691680" y="4509120"/>
            <a:ext cx="0" cy="576064"/>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6" idx="3"/>
            <a:endCxn id="10" idx="1"/>
          </p:cNvCxnSpPr>
          <p:nvPr/>
        </p:nvCxnSpPr>
        <p:spPr>
          <a:xfrm>
            <a:off x="2483768" y="4077072"/>
            <a:ext cx="1440160" cy="1440160"/>
          </a:xfrm>
          <a:prstGeom prst="bentConnector3">
            <a:avLst>
              <a:gd name="adj1" fmla="val 50000"/>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2"/>
            <a:endCxn id="10" idx="0"/>
          </p:cNvCxnSpPr>
          <p:nvPr/>
        </p:nvCxnSpPr>
        <p:spPr>
          <a:xfrm>
            <a:off x="4716016" y="4509120"/>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9" idx="3"/>
            <a:endCxn id="12" idx="1"/>
          </p:cNvCxnSpPr>
          <p:nvPr/>
        </p:nvCxnSpPr>
        <p:spPr>
          <a:xfrm>
            <a:off x="5508104" y="4077072"/>
            <a:ext cx="1296144"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Forme 38"/>
          <p:cNvCxnSpPr>
            <a:stCxn id="10" idx="3"/>
            <a:endCxn id="12" idx="2"/>
          </p:cNvCxnSpPr>
          <p:nvPr/>
        </p:nvCxnSpPr>
        <p:spPr>
          <a:xfrm flipV="1">
            <a:off x="5508104" y="4509120"/>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p:cNvSpPr>
            <a:spLocks noGrp="1"/>
          </p:cNvSpPr>
          <p:nvPr>
            <p:ph type="sldNum" sz="quarter" idx="12"/>
          </p:nvPr>
        </p:nvSpPr>
        <p:spPr/>
        <p:txBody>
          <a:bodyPr/>
          <a:lstStyle/>
          <a:p>
            <a:fld id="{6B4E87ED-0042-4751-81EF-B6711F12758C}" type="slidenum">
              <a:rPr lang="fr-FR" smtClean="0"/>
              <a:pPr/>
              <a:t>21</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anose="020B0502020202020204" pitchFamily="34" charset="0"/>
                <a:ea typeface="Champagne &amp; Limousines" panose="020B0502020202020204" pitchFamily="34" charset="0"/>
              </a:rPr>
              <a:t>Module Gestion des Amis</a:t>
            </a:r>
            <a:endParaRPr lang="en" dirty="0">
              <a:latin typeface="Champagne &amp; Limousines" pitchFamily="34" charset="0"/>
              <a:ea typeface="Champagne &amp; Limousines" pitchFamily="34" charset="0"/>
            </a:endParaRPr>
          </a:p>
        </p:txBody>
      </p:sp>
      <p:sp>
        <p:nvSpPr>
          <p:cNvPr id="6" name="Rectangle 5"/>
          <p:cNvSpPr/>
          <p:nvPr/>
        </p:nvSpPr>
        <p:spPr>
          <a:xfrm>
            <a:off x="899592"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Moteur</a:t>
            </a:r>
            <a:endParaRPr lang="fr-FR" dirty="0">
              <a:latin typeface="Roboto Lt" pitchFamily="2" charset="0"/>
              <a:ea typeface="Roboto Lt" pitchFamily="2" charset="0"/>
            </a:endParaRPr>
          </a:p>
        </p:txBody>
      </p:sp>
      <p:sp>
        <p:nvSpPr>
          <p:cNvPr id="8" name="Rectangle 7"/>
          <p:cNvSpPr/>
          <p:nvPr/>
        </p:nvSpPr>
        <p:spPr>
          <a:xfrm>
            <a:off x="3923928" y="220486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Mesure</a:t>
            </a:r>
            <a:endParaRPr lang="fr-FR" dirty="0">
              <a:latin typeface="Roboto Lt" pitchFamily="2" charset="0"/>
              <a:ea typeface="Roboto Lt" pitchFamily="2" charset="0"/>
            </a:endParaRPr>
          </a:p>
        </p:txBody>
      </p:sp>
      <p:sp>
        <p:nvSpPr>
          <p:cNvPr id="9" name="Rectangle 8"/>
          <p:cNvSpPr/>
          <p:nvPr/>
        </p:nvSpPr>
        <p:spPr>
          <a:xfrm>
            <a:off x="392392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Traitement des requêtes</a:t>
            </a:r>
            <a:endParaRPr lang="fr-FR" dirty="0">
              <a:latin typeface="Roboto Lt" pitchFamily="2" charset="0"/>
              <a:ea typeface="Roboto Lt" pitchFamily="2" charset="0"/>
            </a:endParaRPr>
          </a:p>
        </p:txBody>
      </p:sp>
      <p:sp>
        <p:nvSpPr>
          <p:cNvPr id="10" name="Rectangle 9"/>
          <p:cNvSpPr/>
          <p:nvPr/>
        </p:nvSpPr>
        <p:spPr>
          <a:xfrm>
            <a:off x="3923928" y="5085184"/>
            <a:ext cx="1584176" cy="8640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Gestion des amis</a:t>
            </a:r>
            <a:endParaRPr lang="fr-FR" dirty="0">
              <a:latin typeface="Roboto Lt" pitchFamily="2" charset="0"/>
              <a:ea typeface="Roboto Lt" pitchFamily="2" charset="0"/>
            </a:endParaRPr>
          </a:p>
        </p:txBody>
      </p:sp>
      <p:sp>
        <p:nvSpPr>
          <p:cNvPr id="11" name="Rectangle 10"/>
          <p:cNvSpPr/>
          <p:nvPr/>
        </p:nvSpPr>
        <p:spPr>
          <a:xfrm>
            <a:off x="899592"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Réseau</a:t>
            </a:r>
            <a:endParaRPr lang="fr-FR" dirty="0">
              <a:latin typeface="Roboto Lt" pitchFamily="2" charset="0"/>
              <a:ea typeface="Roboto Lt" pitchFamily="2" charset="0"/>
            </a:endParaRPr>
          </a:p>
        </p:txBody>
      </p:sp>
      <p:sp>
        <p:nvSpPr>
          <p:cNvPr id="12" name="Rectangle 11"/>
          <p:cNvSpPr/>
          <p:nvPr/>
        </p:nvSpPr>
        <p:spPr>
          <a:xfrm>
            <a:off x="680424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État du nœud</a:t>
            </a:r>
            <a:endParaRPr lang="fr-FR" dirty="0">
              <a:latin typeface="Roboto Lt" pitchFamily="2" charset="0"/>
              <a:ea typeface="Roboto Lt" pitchFamily="2" charset="0"/>
            </a:endParaRPr>
          </a:p>
        </p:txBody>
      </p:sp>
      <p:cxnSp>
        <p:nvCxnSpPr>
          <p:cNvPr id="14" name="Connecteur droit avec flèche 13"/>
          <p:cNvCxnSpPr>
            <a:endCxn id="6" idx="1"/>
          </p:cNvCxnSpPr>
          <p:nvPr/>
        </p:nvCxnSpPr>
        <p:spPr>
          <a:xfrm>
            <a:off x="323528" y="4077072"/>
            <a:ext cx="5760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Forme 18"/>
          <p:cNvCxnSpPr>
            <a:stCxn id="6" idx="0"/>
            <a:endCxn id="8" idx="1"/>
          </p:cNvCxnSpPr>
          <p:nvPr/>
        </p:nvCxnSpPr>
        <p:spPr>
          <a:xfrm rot="5400000" flipH="1" flipV="1">
            <a:off x="2303748" y="2024844"/>
            <a:ext cx="1008112" cy="2232248"/>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Forme 20"/>
          <p:cNvCxnSpPr>
            <a:stCxn id="8" idx="3"/>
            <a:endCxn id="12" idx="0"/>
          </p:cNvCxnSpPr>
          <p:nvPr/>
        </p:nvCxnSpPr>
        <p:spPr>
          <a:xfrm>
            <a:off x="5508104" y="2636912"/>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3"/>
            <a:endCxn id="9" idx="1"/>
          </p:cNvCxnSpPr>
          <p:nvPr/>
        </p:nvCxnSpPr>
        <p:spPr>
          <a:xfrm>
            <a:off x="2483768" y="4077072"/>
            <a:ext cx="1440160"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6" idx="2"/>
            <a:endCxn id="11" idx="0"/>
          </p:cNvCxnSpPr>
          <p:nvPr/>
        </p:nvCxnSpPr>
        <p:spPr>
          <a:xfrm>
            <a:off x="1691680" y="4509120"/>
            <a:ext cx="0" cy="576064"/>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6" idx="3"/>
            <a:endCxn id="10" idx="1"/>
          </p:cNvCxnSpPr>
          <p:nvPr/>
        </p:nvCxnSpPr>
        <p:spPr>
          <a:xfrm>
            <a:off x="2483768" y="4077072"/>
            <a:ext cx="1440160" cy="1440160"/>
          </a:xfrm>
          <a:prstGeom prst="bentConnector3">
            <a:avLst>
              <a:gd name="adj1" fmla="val 50000"/>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2"/>
            <a:endCxn id="10" idx="0"/>
          </p:cNvCxnSpPr>
          <p:nvPr/>
        </p:nvCxnSpPr>
        <p:spPr>
          <a:xfrm>
            <a:off x="4716016" y="4509120"/>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9" idx="3"/>
            <a:endCxn id="12" idx="1"/>
          </p:cNvCxnSpPr>
          <p:nvPr/>
        </p:nvCxnSpPr>
        <p:spPr>
          <a:xfrm>
            <a:off x="5508104" y="4077072"/>
            <a:ext cx="1296144"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Forme 38"/>
          <p:cNvCxnSpPr>
            <a:stCxn id="10" idx="3"/>
            <a:endCxn id="12" idx="2"/>
          </p:cNvCxnSpPr>
          <p:nvPr/>
        </p:nvCxnSpPr>
        <p:spPr>
          <a:xfrm flipV="1">
            <a:off x="5508104" y="4509120"/>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p:cNvSpPr>
            <a:spLocks noGrp="1"/>
          </p:cNvSpPr>
          <p:nvPr>
            <p:ph type="sldNum" sz="quarter" idx="12"/>
          </p:nvPr>
        </p:nvSpPr>
        <p:spPr/>
        <p:txBody>
          <a:bodyPr/>
          <a:lstStyle/>
          <a:p>
            <a:fld id="{6B4E87ED-0042-4751-81EF-B6711F12758C}" type="slidenum">
              <a:rPr lang="fr-FR" smtClean="0"/>
              <a:pPr/>
              <a:t>22</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04131"/>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anose="020B0502020202020204" pitchFamily="34" charset="0"/>
                <a:ea typeface="Champagne &amp; Limousines" panose="020B0502020202020204" pitchFamily="34" charset="0"/>
              </a:rPr>
              <a:t>Module Réseau</a:t>
            </a:r>
            <a:endParaRPr lang="en" dirty="0">
              <a:latin typeface="Champagne &amp; Limousines" pitchFamily="34" charset="0"/>
              <a:ea typeface="Champagne &amp; Limousines" pitchFamily="34" charset="0"/>
            </a:endParaRPr>
          </a:p>
        </p:txBody>
      </p:sp>
      <p:sp>
        <p:nvSpPr>
          <p:cNvPr id="6" name="Rectangle 5"/>
          <p:cNvSpPr/>
          <p:nvPr/>
        </p:nvSpPr>
        <p:spPr>
          <a:xfrm>
            <a:off x="899592"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Moteur</a:t>
            </a:r>
            <a:endParaRPr lang="fr-FR" dirty="0">
              <a:latin typeface="Roboto Lt" pitchFamily="2" charset="0"/>
              <a:ea typeface="Roboto Lt" pitchFamily="2" charset="0"/>
            </a:endParaRPr>
          </a:p>
        </p:txBody>
      </p:sp>
      <p:sp>
        <p:nvSpPr>
          <p:cNvPr id="8" name="Rectangle 7"/>
          <p:cNvSpPr/>
          <p:nvPr/>
        </p:nvSpPr>
        <p:spPr>
          <a:xfrm>
            <a:off x="3923928" y="220486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Mesure</a:t>
            </a:r>
            <a:endParaRPr lang="fr-FR" dirty="0">
              <a:latin typeface="Roboto Lt" pitchFamily="2" charset="0"/>
              <a:ea typeface="Roboto Lt" pitchFamily="2" charset="0"/>
            </a:endParaRPr>
          </a:p>
        </p:txBody>
      </p:sp>
      <p:sp>
        <p:nvSpPr>
          <p:cNvPr id="9" name="Rectangle 8"/>
          <p:cNvSpPr/>
          <p:nvPr/>
        </p:nvSpPr>
        <p:spPr>
          <a:xfrm>
            <a:off x="392392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Traitement des requêtes</a:t>
            </a:r>
            <a:endParaRPr lang="fr-FR" dirty="0">
              <a:latin typeface="Roboto Lt" pitchFamily="2" charset="0"/>
              <a:ea typeface="Roboto Lt" pitchFamily="2" charset="0"/>
            </a:endParaRPr>
          </a:p>
        </p:txBody>
      </p:sp>
      <p:sp>
        <p:nvSpPr>
          <p:cNvPr id="10" name="Rectangle 9"/>
          <p:cNvSpPr/>
          <p:nvPr/>
        </p:nvSpPr>
        <p:spPr>
          <a:xfrm>
            <a:off x="3923928" y="508518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Gestion des amis</a:t>
            </a:r>
            <a:endParaRPr lang="fr-FR" dirty="0">
              <a:latin typeface="Roboto Lt" pitchFamily="2" charset="0"/>
              <a:ea typeface="Roboto Lt" pitchFamily="2" charset="0"/>
            </a:endParaRPr>
          </a:p>
        </p:txBody>
      </p:sp>
      <p:sp>
        <p:nvSpPr>
          <p:cNvPr id="11" name="Rectangle 10"/>
          <p:cNvSpPr/>
          <p:nvPr/>
        </p:nvSpPr>
        <p:spPr>
          <a:xfrm>
            <a:off x="899592" y="5085184"/>
            <a:ext cx="1584176"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Réseau</a:t>
            </a:r>
            <a:endParaRPr lang="fr-FR" dirty="0">
              <a:latin typeface="Roboto Lt" pitchFamily="2" charset="0"/>
              <a:ea typeface="Roboto Lt" pitchFamily="2" charset="0"/>
            </a:endParaRPr>
          </a:p>
        </p:txBody>
      </p:sp>
      <p:sp>
        <p:nvSpPr>
          <p:cNvPr id="12" name="Rectangle 11"/>
          <p:cNvSpPr/>
          <p:nvPr/>
        </p:nvSpPr>
        <p:spPr>
          <a:xfrm>
            <a:off x="6804248" y="3645024"/>
            <a:ext cx="1584176" cy="8640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Roboto Lt" pitchFamily="2" charset="0"/>
                <a:ea typeface="Roboto Lt" pitchFamily="2" charset="0"/>
              </a:rPr>
              <a:t>État du nœud</a:t>
            </a:r>
            <a:endParaRPr lang="fr-FR" dirty="0">
              <a:latin typeface="Roboto Lt" pitchFamily="2" charset="0"/>
              <a:ea typeface="Roboto Lt" pitchFamily="2" charset="0"/>
            </a:endParaRPr>
          </a:p>
        </p:txBody>
      </p:sp>
      <p:cxnSp>
        <p:nvCxnSpPr>
          <p:cNvPr id="14" name="Connecteur droit avec flèche 13"/>
          <p:cNvCxnSpPr>
            <a:endCxn id="6" idx="1"/>
          </p:cNvCxnSpPr>
          <p:nvPr/>
        </p:nvCxnSpPr>
        <p:spPr>
          <a:xfrm>
            <a:off x="323528" y="4077072"/>
            <a:ext cx="5760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Forme 18"/>
          <p:cNvCxnSpPr>
            <a:stCxn id="6" idx="0"/>
            <a:endCxn id="8" idx="1"/>
          </p:cNvCxnSpPr>
          <p:nvPr/>
        </p:nvCxnSpPr>
        <p:spPr>
          <a:xfrm rot="5400000" flipH="1" flipV="1">
            <a:off x="2303748" y="2024844"/>
            <a:ext cx="1008112" cy="2232248"/>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Forme 20"/>
          <p:cNvCxnSpPr>
            <a:stCxn id="8" idx="3"/>
            <a:endCxn id="12" idx="0"/>
          </p:cNvCxnSpPr>
          <p:nvPr/>
        </p:nvCxnSpPr>
        <p:spPr>
          <a:xfrm>
            <a:off x="5508104" y="2636912"/>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3"/>
            <a:endCxn id="9" idx="1"/>
          </p:cNvCxnSpPr>
          <p:nvPr/>
        </p:nvCxnSpPr>
        <p:spPr>
          <a:xfrm>
            <a:off x="2483768" y="4077072"/>
            <a:ext cx="1440160"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6" idx="2"/>
            <a:endCxn id="11" idx="0"/>
          </p:cNvCxnSpPr>
          <p:nvPr/>
        </p:nvCxnSpPr>
        <p:spPr>
          <a:xfrm>
            <a:off x="1691680" y="4509120"/>
            <a:ext cx="0" cy="576064"/>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en angle 30"/>
          <p:cNvCxnSpPr>
            <a:stCxn id="6" idx="3"/>
            <a:endCxn id="10" idx="1"/>
          </p:cNvCxnSpPr>
          <p:nvPr/>
        </p:nvCxnSpPr>
        <p:spPr>
          <a:xfrm>
            <a:off x="2483768" y="4077072"/>
            <a:ext cx="1440160" cy="1440160"/>
          </a:xfrm>
          <a:prstGeom prst="bentConnector3">
            <a:avLst>
              <a:gd name="adj1" fmla="val 50000"/>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2"/>
            <a:endCxn id="10" idx="0"/>
          </p:cNvCxnSpPr>
          <p:nvPr/>
        </p:nvCxnSpPr>
        <p:spPr>
          <a:xfrm>
            <a:off x="4716016" y="4509120"/>
            <a:ext cx="0" cy="57606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9" idx="3"/>
            <a:endCxn id="12" idx="1"/>
          </p:cNvCxnSpPr>
          <p:nvPr/>
        </p:nvCxnSpPr>
        <p:spPr>
          <a:xfrm>
            <a:off x="5508104" y="4077072"/>
            <a:ext cx="1296144" cy="0"/>
          </a:xfrm>
          <a:prstGeom prst="straightConnector1">
            <a:avLst/>
          </a:prstGeom>
          <a:ln>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Forme 38"/>
          <p:cNvCxnSpPr>
            <a:stCxn id="10" idx="3"/>
            <a:endCxn id="12" idx="2"/>
          </p:cNvCxnSpPr>
          <p:nvPr/>
        </p:nvCxnSpPr>
        <p:spPr>
          <a:xfrm flipV="1">
            <a:off x="5508104" y="4509120"/>
            <a:ext cx="2088232" cy="100811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p:cNvSpPr>
            <a:spLocks noGrp="1"/>
          </p:cNvSpPr>
          <p:nvPr>
            <p:ph type="sldNum" sz="quarter" idx="12"/>
          </p:nvPr>
        </p:nvSpPr>
        <p:spPr/>
        <p:txBody>
          <a:bodyPr/>
          <a:lstStyle/>
          <a:p>
            <a:fld id="{6B4E87ED-0042-4751-81EF-B6711F12758C}" type="slidenum">
              <a:rPr lang="fr-FR" smtClean="0"/>
              <a:pPr/>
              <a:t>23</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688" y="1910484"/>
            <a:ext cx="8825431" cy="2625219"/>
          </a:xfrm>
        </p:spPr>
      </p:pic>
      <p:sp>
        <p:nvSpPr>
          <p:cNvPr id="7" name="ZoneTexte 6"/>
          <p:cNvSpPr txBox="1"/>
          <p:nvPr/>
        </p:nvSpPr>
        <p:spPr>
          <a:xfrm flipH="1">
            <a:off x="611560" y="3007733"/>
            <a:ext cx="1512168" cy="369332"/>
          </a:xfrm>
          <a:prstGeom prst="rect">
            <a:avLst/>
          </a:prstGeom>
        </p:spPr>
        <p:txBody>
          <a:bodyPr wrap="square" rtlCol="0">
            <a:spAutoFit/>
          </a:bodyPr>
          <a:lstStyle/>
          <a:p>
            <a:pPr algn="ctr"/>
            <a:r>
              <a:rPr lang="fr-FR" dirty="0">
                <a:latin typeface="Champagne &amp; Limousines"/>
              </a:rPr>
              <a:t>Contexte</a:t>
            </a:r>
          </a:p>
        </p:txBody>
      </p:sp>
      <p:sp>
        <p:nvSpPr>
          <p:cNvPr id="8" name="ZoneTexte 7"/>
          <p:cNvSpPr txBox="1"/>
          <p:nvPr/>
        </p:nvSpPr>
        <p:spPr>
          <a:xfrm flipH="1">
            <a:off x="2699791" y="2743210"/>
            <a:ext cx="1440159" cy="923330"/>
          </a:xfrm>
          <a:prstGeom prst="rect">
            <a:avLst/>
          </a:prstGeom>
        </p:spPr>
        <p:txBody>
          <a:bodyPr wrap="square" rtlCol="0" anchor="ctr">
            <a:spAutoFit/>
          </a:bodyPr>
          <a:lstStyle/>
          <a:p>
            <a:pPr algn="ctr"/>
            <a:r>
              <a:rPr lang="fr-FR" dirty="0">
                <a:latin typeface="Champagne &amp; Limousines"/>
              </a:rPr>
              <a:t>Projet :</a:t>
            </a:r>
            <a:br>
              <a:rPr lang="fr-FR" dirty="0">
                <a:latin typeface="Champagne &amp; Limousines"/>
              </a:rPr>
            </a:br>
            <a:r>
              <a:rPr lang="fr-FR" dirty="0">
                <a:latin typeface="Champagne &amp; Limousines"/>
              </a:rPr>
              <a:t>The CloudBook</a:t>
            </a:r>
          </a:p>
        </p:txBody>
      </p:sp>
      <p:sp>
        <p:nvSpPr>
          <p:cNvPr id="9" name="ZoneTexte 8"/>
          <p:cNvSpPr txBox="1"/>
          <p:nvPr/>
        </p:nvSpPr>
        <p:spPr>
          <a:xfrm flipH="1">
            <a:off x="4716015" y="2899964"/>
            <a:ext cx="1512167" cy="646331"/>
          </a:xfrm>
          <a:prstGeom prst="rect">
            <a:avLst/>
          </a:prstGeom>
        </p:spPr>
        <p:txBody>
          <a:bodyPr wrap="square" rtlCol="0">
            <a:spAutoFit/>
          </a:bodyPr>
          <a:lstStyle/>
          <a:p>
            <a:pPr algn="ctr"/>
            <a:r>
              <a:rPr lang="fr-FR" dirty="0">
                <a:latin typeface="Champagne &amp; Limousines"/>
              </a:rPr>
              <a:t>Architecture Logicielle</a:t>
            </a:r>
          </a:p>
        </p:txBody>
      </p:sp>
      <p:sp>
        <p:nvSpPr>
          <p:cNvPr id="10" name="ZoneTexte 9"/>
          <p:cNvSpPr txBox="1"/>
          <p:nvPr/>
        </p:nvSpPr>
        <p:spPr>
          <a:xfrm flipH="1">
            <a:off x="6660232" y="2997936"/>
            <a:ext cx="1656184" cy="369332"/>
          </a:xfrm>
          <a:prstGeom prst="rect">
            <a:avLst/>
          </a:prstGeom>
        </p:spPr>
        <p:txBody>
          <a:bodyPr wrap="square" rtlCol="0">
            <a:spAutoFit/>
          </a:bodyPr>
          <a:lstStyle/>
          <a:p>
            <a:pPr algn="ctr"/>
            <a:r>
              <a:rPr lang="fr-FR" b="1" dirty="0">
                <a:latin typeface="Champagne &amp; Limousines"/>
              </a:rPr>
              <a:t>Planification</a:t>
            </a:r>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24</a:t>
            </a:fld>
            <a:endParaRPr lang="fr-FR" dirty="0"/>
          </a:p>
        </p:txBody>
      </p:sp>
    </p:spTree>
    <p:extLst>
      <p:ext uri="{BB962C8B-B14F-4D97-AF65-F5344CB8AC3E}">
        <p14:creationId xmlns:p14="http://schemas.microsoft.com/office/powerpoint/2010/main" val="3438113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467544"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itchFamily="34" charset="0"/>
                <a:ea typeface="Champagne &amp; Limousines" pitchFamily="34" charset="0"/>
                <a:cs typeface="Arial"/>
              </a:rPr>
              <a:t>Le cycle en W</a:t>
            </a:r>
            <a:endParaRPr lang="en" dirty="0">
              <a:latin typeface="Champagne &amp; Limousines" pitchFamily="34" charset="0"/>
              <a:ea typeface="Champagne &amp; Limousines" pitchFamily="34" charset="0"/>
            </a:endParaRPr>
          </a:p>
        </p:txBody>
      </p:sp>
      <p:pic>
        <p:nvPicPr>
          <p:cNvPr id="2" name="Image 1" descr="chronologie.png"/>
          <p:cNvPicPr>
            <a:picLocks noChangeAspect="1"/>
          </p:cNvPicPr>
          <p:nvPr/>
        </p:nvPicPr>
        <p:blipFill>
          <a:blip r:embed="rId3"/>
          <a:stretch>
            <a:fillRect/>
          </a:stretch>
        </p:blipFill>
        <p:spPr>
          <a:xfrm>
            <a:off x="2182260" y="2060848"/>
            <a:ext cx="5047364" cy="4185669"/>
          </a:xfrm>
          <a:prstGeom prst="rect">
            <a:avLst/>
          </a:prstGeom>
        </p:spPr>
      </p:pic>
      <p:sp>
        <p:nvSpPr>
          <p:cNvPr id="6" name="Espace réservé du numéro de diapositive 5"/>
          <p:cNvSpPr>
            <a:spLocks noGrp="1"/>
          </p:cNvSpPr>
          <p:nvPr>
            <p:ph type="sldNum" sz="quarter" idx="12"/>
          </p:nvPr>
        </p:nvSpPr>
        <p:spPr/>
        <p:txBody>
          <a:bodyPr/>
          <a:lstStyle/>
          <a:p>
            <a:fld id="{6B4E87ED-0042-4751-81EF-B6711F12758C}" type="slidenum">
              <a:rPr lang="fr-FR" smtClean="0"/>
              <a:pPr/>
              <a:t>25</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
          <p:cNvSpPr txBox="1">
            <a:spLocks/>
          </p:cNvSpPr>
          <p:nvPr/>
        </p:nvSpPr>
        <p:spPr>
          <a:xfrm>
            <a:off x="609600" y="427037"/>
            <a:ext cx="8229600" cy="1143200"/>
          </a:xfrm>
          <a:prstGeom prst="rect">
            <a:avLst/>
          </a:prstGeom>
        </p:spPr>
        <p:txBody>
          <a:bodyPr vert="horz" lIns="91425" tIns="91425" rIns="91425" bIns="91425"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latin typeface="Champagne &amp; Limousines" pitchFamily="34" charset="0"/>
                <a:ea typeface="Champagne &amp; Limousines" pitchFamily="34" charset="0"/>
                <a:cs typeface="Arial"/>
              </a:rPr>
              <a:t>Gantt</a:t>
            </a:r>
            <a:endParaRPr lang="en" dirty="0">
              <a:latin typeface="Champagne &amp; Limousines" pitchFamily="34" charset="0"/>
              <a:ea typeface="Champagne &amp; Limousines"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9837" y="1772816"/>
            <a:ext cx="8604448" cy="4537317"/>
          </a:xfrm>
          <a:prstGeom prst="rect">
            <a:avLst/>
          </a:prstGeom>
          <a:noFill/>
        </p:spPr>
      </p:pic>
      <p:sp>
        <p:nvSpPr>
          <p:cNvPr id="5" name="Espace réservé du numéro de diapositive 4"/>
          <p:cNvSpPr>
            <a:spLocks noGrp="1"/>
          </p:cNvSpPr>
          <p:nvPr>
            <p:ph type="sldNum" sz="quarter" idx="12"/>
          </p:nvPr>
        </p:nvSpPr>
        <p:spPr/>
        <p:txBody>
          <a:bodyPr/>
          <a:lstStyle/>
          <a:p>
            <a:fld id="{6B4E87ED-0042-4751-81EF-B6711F12758C}" type="slidenum">
              <a:rPr lang="fr-FR" smtClean="0"/>
              <a:pPr/>
              <a:t>26</a:t>
            </a:fld>
            <a:endParaRPr lang="fr-FR" dirty="0"/>
          </a:p>
        </p:txBody>
      </p:sp>
    </p:spTree>
    <p:extLst>
      <p:ext uri="{BB962C8B-B14F-4D97-AF65-F5344CB8AC3E}">
        <p14:creationId xmlns:p14="http://schemas.microsoft.com/office/powerpoint/2010/main" val="3889811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b"/>
          <a:lstStyle/>
          <a:p>
            <a:r>
              <a:rPr lang="fr-FR" dirty="0" smtClean="0">
                <a:latin typeface="Champagne &amp; Limousines" pitchFamily="34" charset="0"/>
                <a:ea typeface="Champagne &amp; Limousines" pitchFamily="34" charset="0"/>
              </a:rPr>
              <a:t>Conclusion</a:t>
            </a:r>
            <a:endParaRPr lang="fr-FR" dirty="0">
              <a:latin typeface="Champagne &amp; Limousines" pitchFamily="34" charset="0"/>
              <a:ea typeface="Champagne &amp; Limousines" pitchFamily="34" charset="0"/>
            </a:endParaRPr>
          </a:p>
        </p:txBody>
      </p:sp>
      <p:sp>
        <p:nvSpPr>
          <p:cNvPr id="3" name="Espace réservé du contenu 2"/>
          <p:cNvSpPr>
            <a:spLocks noGrp="1"/>
          </p:cNvSpPr>
          <p:nvPr>
            <p:ph idx="1"/>
          </p:nvPr>
        </p:nvSpPr>
        <p:spPr>
          <a:xfrm>
            <a:off x="683568" y="1628800"/>
            <a:ext cx="7776864" cy="4497363"/>
          </a:xfrm>
        </p:spPr>
        <p:txBody>
          <a:bodyPr>
            <a:normAutofit/>
          </a:bodyPr>
          <a:lstStyle/>
          <a:p>
            <a:pPr marL="0" indent="0">
              <a:buNone/>
            </a:pPr>
            <a:endParaRPr lang="fr-FR" sz="2000" dirty="0" smtClean="0">
              <a:latin typeface="Roboto Lt" pitchFamily="2" charset="0"/>
              <a:ea typeface="Roboto Lt" pitchFamily="2" charset="0"/>
            </a:endParaRPr>
          </a:p>
          <a:p>
            <a:pPr marL="0" indent="0" algn="just">
              <a:buNone/>
            </a:pPr>
            <a:r>
              <a:rPr lang="fr-FR" sz="2000" dirty="0" smtClean="0">
                <a:latin typeface="Roboto Lt" pitchFamily="2" charset="0"/>
                <a:ea typeface="Roboto Lt" pitchFamily="2" charset="0"/>
              </a:rPr>
              <a:t>Le Cloud Computing  </a:t>
            </a:r>
            <a:r>
              <a:rPr lang="fr-FR" sz="1800" dirty="0" smtClean="0">
                <a:latin typeface="Roboto Lt" pitchFamily="2" charset="0"/>
                <a:ea typeface="Roboto Lt" pitchFamily="2" charset="0"/>
                <a:sym typeface="Wingdings" pitchFamily="2" charset="2"/>
              </a:rPr>
              <a:t>  </a:t>
            </a:r>
            <a:r>
              <a:rPr lang="fr-FR" sz="2000" dirty="0" smtClean="0">
                <a:latin typeface="Roboto Lt" pitchFamily="2" charset="0"/>
                <a:ea typeface="Roboto Lt" pitchFamily="2" charset="0"/>
                <a:sym typeface="Wingdings" pitchFamily="2" charset="2"/>
              </a:rPr>
              <a:t>un marché en pleine expansion et un large panel d’offres</a:t>
            </a:r>
          </a:p>
          <a:p>
            <a:pPr marL="0" indent="0" algn="just">
              <a:buNone/>
            </a:pPr>
            <a:endParaRPr lang="fr-FR" sz="2000" dirty="0">
              <a:latin typeface="Roboto Lt" pitchFamily="2" charset="0"/>
              <a:ea typeface="Roboto Lt" pitchFamily="2" charset="0"/>
              <a:sym typeface="Wingdings" pitchFamily="2" charset="2"/>
            </a:endParaRPr>
          </a:p>
          <a:p>
            <a:pPr marL="0" indent="0" algn="just">
              <a:buNone/>
            </a:pPr>
            <a:r>
              <a:rPr lang="fr-FR" sz="2000" dirty="0" smtClean="0">
                <a:latin typeface="Roboto Lt" pitchFamily="2" charset="0"/>
                <a:ea typeface="Roboto Lt" pitchFamily="2" charset="0"/>
                <a:sym typeface="Wingdings" pitchFamily="2" charset="2"/>
              </a:rPr>
              <a:t>Problématique : comment choisir le meilleur fournisseur pour une application ?</a:t>
            </a:r>
          </a:p>
          <a:p>
            <a:pPr marL="0" indent="0" algn="just">
              <a:buNone/>
            </a:pPr>
            <a:endParaRPr lang="fr-FR" sz="2000" dirty="0">
              <a:latin typeface="Roboto Lt" pitchFamily="2" charset="0"/>
              <a:ea typeface="Roboto Lt" pitchFamily="2" charset="0"/>
              <a:sym typeface="Wingdings" pitchFamily="2" charset="2"/>
            </a:endParaRPr>
          </a:p>
          <a:p>
            <a:pPr marL="0" indent="0" algn="just">
              <a:buNone/>
            </a:pPr>
            <a:r>
              <a:rPr lang="fr-FR" sz="2000" dirty="0" smtClean="0">
                <a:latin typeface="Roboto Lt" pitchFamily="2" charset="0"/>
                <a:ea typeface="Roboto Lt" pitchFamily="2" charset="0"/>
                <a:sym typeface="Wingdings" pitchFamily="2" charset="2"/>
              </a:rPr>
              <a:t>Des outils existants mais ayant des limites</a:t>
            </a:r>
          </a:p>
          <a:p>
            <a:pPr marL="0" indent="0" algn="just">
              <a:buNone/>
            </a:pPr>
            <a:endParaRPr lang="fr-FR" sz="2000" dirty="0" smtClean="0">
              <a:latin typeface="Roboto Lt" pitchFamily="2" charset="0"/>
              <a:ea typeface="Roboto Lt" pitchFamily="2" charset="0"/>
              <a:sym typeface="Wingdings" pitchFamily="2" charset="2"/>
            </a:endParaRPr>
          </a:p>
          <a:p>
            <a:pPr marL="0" indent="0" algn="just">
              <a:buNone/>
            </a:pPr>
            <a:r>
              <a:rPr lang="fr-FR" sz="2000" dirty="0" smtClean="0">
                <a:latin typeface="Roboto Lt" pitchFamily="2" charset="0"/>
                <a:ea typeface="Roboto Lt" pitchFamily="2" charset="0"/>
                <a:sym typeface="Wingdings" pitchFamily="2" charset="2"/>
              </a:rPr>
              <a:t>Proposition de l’équipe </a:t>
            </a:r>
            <a:r>
              <a:rPr lang="fr-FR" sz="2000" dirty="0" err="1" smtClean="0">
                <a:latin typeface="Roboto Lt" pitchFamily="2" charset="0"/>
                <a:ea typeface="Roboto Lt" pitchFamily="2" charset="0"/>
                <a:sym typeface="Wingdings" pitchFamily="2" charset="2"/>
              </a:rPr>
              <a:t>Myriads</a:t>
            </a:r>
            <a:r>
              <a:rPr lang="fr-FR" sz="2000" dirty="0" smtClean="0">
                <a:latin typeface="Roboto Lt" pitchFamily="2" charset="0"/>
                <a:ea typeface="Roboto Lt" pitchFamily="2" charset="0"/>
                <a:sym typeface="Wingdings" pitchFamily="2" charset="2"/>
              </a:rPr>
              <a:t> : </a:t>
            </a:r>
            <a:r>
              <a:rPr lang="fr-FR" sz="2000" b="1" dirty="0" smtClean="0">
                <a:latin typeface="Roboto Lt" pitchFamily="2" charset="0"/>
                <a:ea typeface="Roboto Lt" pitchFamily="2" charset="0"/>
                <a:sym typeface="Wingdings" pitchFamily="2" charset="2"/>
              </a:rPr>
              <a:t>The CloudBook</a:t>
            </a:r>
            <a:r>
              <a:rPr lang="fr-FR" sz="1800" b="1" dirty="0" smtClean="0">
                <a:latin typeface="Roboto Lt" pitchFamily="2" charset="0"/>
                <a:ea typeface="Roboto Lt" pitchFamily="2" charset="0"/>
                <a:sym typeface="Wingdings" pitchFamily="2" charset="2"/>
              </a:rPr>
              <a:t>  </a:t>
            </a:r>
            <a:r>
              <a:rPr lang="fr-FR" sz="1800" dirty="0" smtClean="0">
                <a:latin typeface="Roboto Lt" pitchFamily="2" charset="0"/>
                <a:ea typeface="Roboto Lt" pitchFamily="2" charset="0"/>
                <a:sym typeface="Wingdings" pitchFamily="2" charset="2"/>
              </a:rPr>
              <a:t>  </a:t>
            </a:r>
            <a:r>
              <a:rPr lang="fr-FR" sz="2000" dirty="0" smtClean="0">
                <a:latin typeface="Roboto Lt" pitchFamily="2" charset="0"/>
                <a:ea typeface="Roboto Lt" pitchFamily="2" charset="0"/>
                <a:sym typeface="Wingdings" pitchFamily="2" charset="2"/>
              </a:rPr>
              <a:t>un réseau décentralisé d’applications</a:t>
            </a:r>
          </a:p>
          <a:p>
            <a:pPr marL="0" indent="0">
              <a:buNone/>
            </a:pPr>
            <a:endParaRPr lang="fr-FR" dirty="0" smtClean="0">
              <a:sym typeface="Wingdings" pitchFamily="2" charset="2"/>
            </a:endParaRPr>
          </a:p>
          <a:p>
            <a:pPr marL="0" indent="0">
              <a:buNone/>
            </a:pPr>
            <a:endParaRPr lang="fr-FR" dirty="0">
              <a:sym typeface="Wingdings" pitchFamily="2" charset="2"/>
            </a:endParaRPr>
          </a:p>
        </p:txBody>
      </p:sp>
      <p:sp>
        <p:nvSpPr>
          <p:cNvPr id="4" name="Espace réservé du numéro de diapositive 3"/>
          <p:cNvSpPr>
            <a:spLocks noGrp="1"/>
          </p:cNvSpPr>
          <p:nvPr>
            <p:ph type="sldNum" sz="quarter" idx="12"/>
          </p:nvPr>
        </p:nvSpPr>
        <p:spPr/>
        <p:txBody>
          <a:bodyPr/>
          <a:lstStyle/>
          <a:p>
            <a:fld id="{6B4E87ED-0042-4751-81EF-B6711F12758C}" type="slidenum">
              <a:rPr lang="fr-FR" smtClean="0"/>
              <a:pPr/>
              <a:t>27</a:t>
            </a:fld>
            <a:endParaRPr lang="fr-FR" dirty="0"/>
          </a:p>
        </p:txBody>
      </p:sp>
    </p:spTree>
    <p:extLst>
      <p:ext uri="{BB962C8B-B14F-4D97-AF65-F5344CB8AC3E}">
        <p14:creationId xmlns:p14="http://schemas.microsoft.com/office/powerpoint/2010/main" val="2909642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g1.brigitte.de/asset/Image/job-geld/technik/shareconomy/shareconomy-wolke-haende-fs.jpg?cache=6734174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4" y="-158011"/>
            <a:ext cx="9164284" cy="733142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4139952" y="2492896"/>
            <a:ext cx="1872208" cy="1015663"/>
          </a:xfrm>
          <a:prstGeom prst="rect">
            <a:avLst/>
          </a:prstGeom>
          <a:noFill/>
        </p:spPr>
        <p:txBody>
          <a:bodyPr wrap="square" rtlCol="0">
            <a:spAutoFit/>
          </a:bodyPr>
          <a:lstStyle/>
          <a:p>
            <a:r>
              <a:rPr lang="en-US" sz="6000"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Merci</a:t>
            </a:r>
            <a:endParaRPr lang="fr-FR" sz="1600" dirty="0">
              <a:solidFill>
                <a:schemeClr val="tx1">
                  <a:lumMod val="75000"/>
                  <a:lumOff val="25000"/>
                </a:schemeClr>
              </a:solidFill>
              <a:latin typeface="Champagne &amp; Limousines" panose="020B0502020202020204" pitchFamily="34" charset="0"/>
              <a:ea typeface="Champagne &amp; Limousines" panose="020B0502020202020204" pitchFamily="34" charset="0"/>
            </a:endParaRPr>
          </a:p>
        </p:txBody>
      </p:sp>
      <p:sp>
        <p:nvSpPr>
          <p:cNvPr id="2" name="Espace réservé du numéro de diapositive 1"/>
          <p:cNvSpPr>
            <a:spLocks noGrp="1"/>
          </p:cNvSpPr>
          <p:nvPr>
            <p:ph type="sldNum" sz="quarter" idx="12"/>
          </p:nvPr>
        </p:nvSpPr>
        <p:spPr/>
        <p:txBody>
          <a:bodyPr/>
          <a:lstStyle/>
          <a:p>
            <a:fld id="{6B4E87ED-0042-4751-81EF-B6711F12758C}" type="slidenum">
              <a:rPr lang="fr-FR" smtClean="0"/>
              <a:pPr/>
              <a:t>28</a:t>
            </a:fld>
            <a:endParaRPr lang="fr-FR" dirty="0"/>
          </a:p>
        </p:txBody>
      </p:sp>
    </p:spTree>
    <p:extLst>
      <p:ext uri="{BB962C8B-B14F-4D97-AF65-F5344CB8AC3E}">
        <p14:creationId xmlns:p14="http://schemas.microsoft.com/office/powerpoint/2010/main" val="2184620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687" y="1910484"/>
            <a:ext cx="8825434" cy="2625219"/>
          </a:xfrm>
        </p:spPr>
      </p:pic>
      <p:sp>
        <p:nvSpPr>
          <p:cNvPr id="2" name="ZoneTexte 10"/>
          <p:cNvSpPr txBox="1"/>
          <p:nvPr/>
        </p:nvSpPr>
        <p:spPr>
          <a:xfrm flipH="1">
            <a:off x="611560" y="3007733"/>
            <a:ext cx="1512168" cy="369332"/>
          </a:xfrm>
          <a:prstGeom prst="rect">
            <a:avLst/>
          </a:prstGeom>
        </p:spPr>
        <p:txBody>
          <a:bodyPr wrap="square" rtlCol="0">
            <a:spAutoFit/>
          </a:bodyPr>
          <a:lstStyle/>
          <a:p>
            <a:pPr algn="ctr"/>
            <a:r>
              <a:rPr lang="fr-FR" b="1" dirty="0">
                <a:latin typeface="Champagne &amp; Limousines"/>
              </a:rPr>
              <a:t>Contexte</a:t>
            </a:r>
            <a:endParaRPr lang="fr-FR" b="1" dirty="0"/>
          </a:p>
        </p:txBody>
      </p:sp>
      <p:sp>
        <p:nvSpPr>
          <p:cNvPr id="3" name="ZoneTexte 11"/>
          <p:cNvSpPr txBox="1"/>
          <p:nvPr/>
        </p:nvSpPr>
        <p:spPr>
          <a:xfrm flipH="1">
            <a:off x="2699791" y="2743210"/>
            <a:ext cx="1440159" cy="923330"/>
          </a:xfrm>
          <a:prstGeom prst="rect">
            <a:avLst/>
          </a:prstGeom>
        </p:spPr>
        <p:txBody>
          <a:bodyPr wrap="square" rtlCol="0" anchor="ctr">
            <a:spAutoFit/>
          </a:bodyPr>
          <a:lstStyle/>
          <a:p>
            <a:pPr algn="ctr"/>
            <a:r>
              <a:rPr lang="fr-FR" dirty="0">
                <a:latin typeface="Champagne &amp; Limousines"/>
              </a:rPr>
              <a:t>Projet :</a:t>
            </a:r>
            <a:br>
              <a:rPr lang="fr-FR" dirty="0">
                <a:latin typeface="Champagne &amp; Limousines"/>
              </a:rPr>
            </a:br>
            <a:r>
              <a:rPr lang="fr-FR" dirty="0">
                <a:latin typeface="Champagne &amp; Limousines"/>
              </a:rPr>
              <a:t>The CloudBook</a:t>
            </a:r>
            <a:endParaRPr lang="fr-FR" dirty="0"/>
          </a:p>
        </p:txBody>
      </p:sp>
      <p:sp>
        <p:nvSpPr>
          <p:cNvPr id="5" name="ZoneTexte 12"/>
          <p:cNvSpPr txBox="1"/>
          <p:nvPr/>
        </p:nvSpPr>
        <p:spPr>
          <a:xfrm flipH="1">
            <a:off x="4716015" y="2899964"/>
            <a:ext cx="1512167" cy="646331"/>
          </a:xfrm>
          <a:prstGeom prst="rect">
            <a:avLst/>
          </a:prstGeom>
        </p:spPr>
        <p:txBody>
          <a:bodyPr wrap="square" rtlCol="0">
            <a:spAutoFit/>
          </a:bodyPr>
          <a:lstStyle/>
          <a:p>
            <a:pPr algn="ctr"/>
            <a:r>
              <a:rPr lang="fr-FR" dirty="0">
                <a:latin typeface="Champagne &amp; Limousines"/>
              </a:rPr>
              <a:t>Architecture Logicielle</a:t>
            </a:r>
            <a:endParaRPr lang="fr-FR" dirty="0"/>
          </a:p>
        </p:txBody>
      </p:sp>
      <p:sp>
        <p:nvSpPr>
          <p:cNvPr id="6" name="ZoneTexte 13"/>
          <p:cNvSpPr txBox="1"/>
          <p:nvPr/>
        </p:nvSpPr>
        <p:spPr>
          <a:xfrm flipH="1">
            <a:off x="6723251" y="2997936"/>
            <a:ext cx="1521157" cy="369332"/>
          </a:xfrm>
          <a:prstGeom prst="rect">
            <a:avLst/>
          </a:prstGeom>
        </p:spPr>
        <p:txBody>
          <a:bodyPr wrap="square" rtlCol="0">
            <a:spAutoFit/>
          </a:bodyPr>
          <a:lstStyle/>
          <a:p>
            <a:pPr algn="ctr"/>
            <a:r>
              <a:rPr lang="fr-FR" dirty="0">
                <a:latin typeface="Champagne &amp; Limousines"/>
              </a:rPr>
              <a:t>Planification</a:t>
            </a:r>
            <a:endParaRPr lang="fr-FR" dirty="0"/>
          </a:p>
        </p:txBody>
      </p:sp>
      <p:sp>
        <p:nvSpPr>
          <p:cNvPr id="7" name="Espace réservé du numéro de diapositive 6"/>
          <p:cNvSpPr>
            <a:spLocks noGrp="1"/>
          </p:cNvSpPr>
          <p:nvPr>
            <p:ph type="sldNum" sz="quarter" idx="12"/>
          </p:nvPr>
        </p:nvSpPr>
        <p:spPr/>
        <p:txBody>
          <a:bodyPr/>
          <a:lstStyle/>
          <a:p>
            <a:fld id="{6B4E87ED-0042-4751-81EF-B6711F12758C}" type="slidenum">
              <a:rPr lang="fr-FR" smtClean="0"/>
              <a:pPr/>
              <a:t>3</a:t>
            </a:fld>
            <a:endParaRPr lang="fr-FR" dirty="0"/>
          </a:p>
        </p:txBody>
      </p:sp>
    </p:spTree>
    <p:extLst>
      <p:ext uri="{BB962C8B-B14F-4D97-AF65-F5344CB8AC3E}">
        <p14:creationId xmlns:p14="http://schemas.microsoft.com/office/powerpoint/2010/main" val="1727113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2050" name="Picture 2" descr="http://www.patriotsoftware.com/files/images/Fotolia_44543883_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2322365"/>
            <a:ext cx="4536504" cy="4536504"/>
          </a:xfrm>
          <a:prstGeom prst="rect">
            <a:avLst/>
          </a:prstGeom>
          <a:noFill/>
          <a:extLst>
            <a:ext uri="{909E8E84-426E-40DD-AFC4-6F175D3DCCD1}">
              <a14:hiddenFill xmlns:a14="http://schemas.microsoft.com/office/drawing/2010/main">
                <a:solidFill>
                  <a:srgbClr val="FFFFFF"/>
                </a:solidFill>
              </a14:hiddenFill>
            </a:ext>
          </a:extLst>
        </p:spPr>
      </p:pic>
      <p:sp>
        <p:nvSpPr>
          <p:cNvPr id="35"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a:latin typeface="Champagne &amp; Limousines"/>
              </a:rPr>
              <a:t>Le Cloud Computing</a:t>
            </a:r>
          </a:p>
        </p:txBody>
      </p:sp>
      <p:sp>
        <p:nvSpPr>
          <p:cNvPr id="37" name="Shape 37"/>
          <p:cNvSpPr txBox="1"/>
          <p:nvPr/>
        </p:nvSpPr>
        <p:spPr>
          <a:xfrm>
            <a:off x="467544" y="2348880"/>
            <a:ext cx="4104456" cy="2257235"/>
          </a:xfrm>
          <a:prstGeom prst="rect">
            <a:avLst/>
          </a:prstGeom>
        </p:spPr>
        <p:txBody>
          <a:bodyPr lIns="91425" tIns="91425" rIns="91425" bIns="91425" anchor="t" anchorCtr="0">
            <a:noAutofit/>
          </a:bodyPr>
          <a:lstStyle/>
          <a:p>
            <a:pPr algn="just"/>
            <a:r>
              <a:rPr lang="en" kern="0" dirty="0">
                <a:solidFill>
                  <a:srgbClr val="000000"/>
                </a:solidFill>
                <a:latin typeface="Champagne &amp; Limousines"/>
                <a:cs typeface="Arial"/>
                <a:sym typeface="Arial"/>
              </a:rPr>
              <a:t>Modèle qui permet un accès ubiquitaire, en libre-service et sur demande à un bassin partagé de ressources informatiques, via un réseau de télécommunication.</a:t>
            </a:r>
          </a:p>
          <a:p>
            <a:pPr algn="just"/>
            <a:endParaRPr lang="en" kern="0" dirty="0">
              <a:solidFill>
                <a:srgbClr val="000000"/>
              </a:solidFill>
              <a:latin typeface="Champagne &amp; Limousines"/>
              <a:cs typeface="Arial"/>
              <a:sym typeface="Arial"/>
            </a:endParaRPr>
          </a:p>
          <a:p>
            <a:pPr algn="r"/>
            <a:r>
              <a:rPr lang="en" sz="1600" i="1" kern="0">
                <a:solidFill>
                  <a:srgbClr val="000000"/>
                </a:solidFill>
                <a:latin typeface="Champagne &amp; Limousines"/>
                <a:cs typeface="Arial"/>
                <a:sym typeface="Arial"/>
              </a:rPr>
              <a:t>National </a:t>
            </a:r>
            <a:r>
              <a:rPr lang="en" sz="1600" i="1" kern="0" dirty="0">
                <a:solidFill>
                  <a:srgbClr val="000000"/>
                </a:solidFill>
                <a:latin typeface="Champagne &amp; Limousines"/>
                <a:cs typeface="Arial"/>
                <a:sym typeface="Arial"/>
              </a:rPr>
              <a:t>Institute of Standards and Technology</a:t>
            </a:r>
          </a:p>
          <a:p>
            <a:endParaRPr lang="en" sz="1200" kern="0" dirty="0">
              <a:solidFill>
                <a:srgbClr val="000000"/>
              </a:solidFill>
              <a:cs typeface="Arial"/>
              <a:sym typeface="Arial"/>
            </a:endParaRPr>
          </a:p>
          <a:p>
            <a:endParaRPr lang="en" sz="1200" kern="0" dirty="0">
              <a:solidFill>
                <a:srgbClr val="000000"/>
              </a:solidFill>
              <a:cs typeface="Arial"/>
              <a:sym typeface="Arial"/>
            </a:endParaRPr>
          </a:p>
          <a:p>
            <a:r>
              <a:rPr lang="en" sz="1200" kern="0" dirty="0">
                <a:solidFill>
                  <a:srgbClr val="000000"/>
                </a:solidFill>
                <a:cs typeface="Arial"/>
                <a:sym typeface="Arial"/>
              </a:rPr>
              <a:t> </a:t>
            </a:r>
          </a:p>
        </p:txBody>
      </p:sp>
      <p:sp>
        <p:nvSpPr>
          <p:cNvPr id="3" name="Espace réservé du numéro de diapositive 2"/>
          <p:cNvSpPr>
            <a:spLocks noGrp="1"/>
          </p:cNvSpPr>
          <p:nvPr>
            <p:ph type="sldNum" sz="quarter" idx="12"/>
          </p:nvPr>
        </p:nvSpPr>
        <p:spPr/>
        <p:txBody>
          <a:bodyPr/>
          <a:lstStyle/>
          <a:p>
            <a:fld id="{6B4E87ED-0042-4751-81EF-B6711F12758C}" type="slidenum">
              <a:rPr lang="fr-FR" smtClean="0"/>
              <a:pPr/>
              <a:t>4</a:t>
            </a:fld>
            <a:endParaRPr lang="fr-FR" dirty="0"/>
          </a:p>
        </p:txBody>
      </p:sp>
    </p:spTree>
    <p:extLst>
      <p:ext uri="{BB962C8B-B14F-4D97-AF65-F5344CB8AC3E}">
        <p14:creationId xmlns:p14="http://schemas.microsoft.com/office/powerpoint/2010/main" val="1513096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7"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a:latin typeface="Champagne &amp; Limousines"/>
              </a:rPr>
              <a:t>Le Cloud Computing</a:t>
            </a:r>
          </a:p>
        </p:txBody>
      </p:sp>
      <p:pic>
        <p:nvPicPr>
          <p:cNvPr id="3" name="Picture 2" descr="http://farm2.static.flickr.com/1291/5178955250_1f9192f398_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167" y="1805007"/>
            <a:ext cx="2758728" cy="14799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9227" y="4653136"/>
            <a:ext cx="3268590" cy="162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descr="http://farm2.static.flickr.com/1280/5178954974_58ebbc437b_o_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0484" y="3356086"/>
            <a:ext cx="2327651" cy="16705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112" y="4581128"/>
            <a:ext cx="2860133" cy="1692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44119" y="1772816"/>
            <a:ext cx="3312368" cy="158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ce réservé du numéro de diapositive 8"/>
          <p:cNvSpPr>
            <a:spLocks noGrp="1"/>
          </p:cNvSpPr>
          <p:nvPr>
            <p:ph type="sldNum" sz="quarter" idx="12"/>
          </p:nvPr>
        </p:nvSpPr>
        <p:spPr/>
        <p:txBody>
          <a:bodyPr/>
          <a:lstStyle/>
          <a:p>
            <a:fld id="{6B4E87ED-0042-4751-81EF-B6711F12758C}" type="slidenum">
              <a:rPr lang="fr-FR" smtClean="0"/>
              <a:pPr/>
              <a:t>5</a:t>
            </a:fld>
            <a:endParaRPr lang="fr-FR" dirty="0"/>
          </a:p>
        </p:txBody>
      </p:sp>
    </p:spTree>
    <p:extLst>
      <p:ext uri="{BB962C8B-B14F-4D97-AF65-F5344CB8AC3E}">
        <p14:creationId xmlns:p14="http://schemas.microsoft.com/office/powerpoint/2010/main" val="2238399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7"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a:latin typeface="Champagne &amp; Limousines"/>
              </a:rPr>
              <a:t>Le Cloud Computing</a:t>
            </a: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1952" y="1772816"/>
            <a:ext cx="62484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numéro de diapositive 3"/>
          <p:cNvSpPr>
            <a:spLocks noGrp="1"/>
          </p:cNvSpPr>
          <p:nvPr>
            <p:ph type="sldNum" sz="quarter" idx="12"/>
          </p:nvPr>
        </p:nvSpPr>
        <p:spPr/>
        <p:txBody>
          <a:bodyPr/>
          <a:lstStyle/>
          <a:p>
            <a:fld id="{6B4E87ED-0042-4751-81EF-B6711F12758C}" type="slidenum">
              <a:rPr lang="fr-FR" smtClean="0"/>
              <a:pPr/>
              <a:t>6</a:t>
            </a:fld>
            <a:endParaRPr lang="fr-FR" dirty="0"/>
          </a:p>
        </p:txBody>
      </p:sp>
    </p:spTree>
    <p:extLst>
      <p:ext uri="{BB962C8B-B14F-4D97-AF65-F5344CB8AC3E}">
        <p14:creationId xmlns:p14="http://schemas.microsoft.com/office/powerpoint/2010/main" val="1899111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7"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a:latin typeface="Champagne &amp; Limousines"/>
              </a:rPr>
              <a:t>Le Cloud Computing</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9848" y="2534911"/>
            <a:ext cx="241935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669" y="2551135"/>
            <a:ext cx="24669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9314" y="2515861"/>
            <a:ext cx="245745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numéro de diapositive 2"/>
          <p:cNvSpPr>
            <a:spLocks noGrp="1"/>
          </p:cNvSpPr>
          <p:nvPr>
            <p:ph type="sldNum" sz="quarter" idx="12"/>
          </p:nvPr>
        </p:nvSpPr>
        <p:spPr/>
        <p:txBody>
          <a:bodyPr/>
          <a:lstStyle/>
          <a:p>
            <a:fld id="{6B4E87ED-0042-4751-81EF-B6711F12758C}" type="slidenum">
              <a:rPr lang="fr-FR" smtClean="0"/>
              <a:pPr/>
              <a:t>7</a:t>
            </a:fld>
            <a:endParaRPr lang="fr-FR" dirty="0"/>
          </a:p>
        </p:txBody>
      </p:sp>
    </p:spTree>
    <p:extLst>
      <p:ext uri="{BB962C8B-B14F-4D97-AF65-F5344CB8AC3E}">
        <p14:creationId xmlns:p14="http://schemas.microsoft.com/office/powerpoint/2010/main" val="3762185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51" name="Shape 51"/>
          <p:cNvSpPr/>
          <p:nvPr/>
        </p:nvSpPr>
        <p:spPr>
          <a:xfrm>
            <a:off x="4067944" y="2132856"/>
            <a:ext cx="4824536" cy="3860557"/>
          </a:xfrm>
          <a:prstGeom prst="rect">
            <a:avLst/>
          </a:prstGeom>
          <a:blipFill>
            <a:blip r:embed="rId3" cstate="print"/>
            <a:stretch>
              <a:fillRect/>
            </a:stretch>
          </a:blipFill>
        </p:spPr>
      </p:sp>
      <p:sp>
        <p:nvSpPr>
          <p:cNvPr id="6"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a:latin typeface="Champagne &amp; Limousines"/>
              </a:rPr>
              <a:t>Le Cloud Computing</a:t>
            </a:r>
          </a:p>
        </p:txBody>
      </p:sp>
      <p:sp>
        <p:nvSpPr>
          <p:cNvPr id="50" name="Shape 50"/>
          <p:cNvSpPr txBox="1">
            <a:spLocks noGrp="1"/>
          </p:cNvSpPr>
          <p:nvPr>
            <p:ph idx="1"/>
          </p:nvPr>
        </p:nvSpPr>
        <p:spPr>
          <a:xfrm>
            <a:off x="457200" y="2276872"/>
            <a:ext cx="3610744" cy="3849291"/>
          </a:xfrm>
          <a:prstGeom prst="rect">
            <a:avLst/>
          </a:prstGeom>
        </p:spPr>
        <p:txBody>
          <a:bodyPr lIns="91425" tIns="91425" rIns="91425" bIns="91425" anchor="t" anchorCtr="0">
            <a:noAutofit/>
          </a:bodyPr>
          <a:lstStyle/>
          <a:p>
            <a:pPr marL="139700" lvl="0" indent="0" rtl="0">
              <a:spcBef>
                <a:spcPts val="0"/>
              </a:spcBef>
              <a:buClr>
                <a:schemeClr val="dk1"/>
              </a:buClr>
              <a:buSzPct val="100000"/>
              <a:buNone/>
            </a:pPr>
            <a:r>
              <a:rPr lang="en" sz="1600" b="1" dirty="0" smtClean="0">
                <a:solidFill>
                  <a:schemeClr val="tx1">
                    <a:lumMod val="50000"/>
                    <a:lumOff val="50000"/>
                  </a:schemeClr>
                </a:solidFill>
                <a:latin typeface="Roboto Lt" pitchFamily="2" charset="0"/>
                <a:ea typeface="Roboto Lt" pitchFamily="2" charset="0"/>
                <a:cs typeface="Arial" panose="020B0604020202020204" pitchFamily="34" charset="0"/>
              </a:rPr>
              <a:t>Flexibilité</a:t>
            </a:r>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lvl="0" indent="0" rtl="0">
              <a:spcBef>
                <a:spcPts val="0"/>
              </a:spcBef>
              <a:buClr>
                <a:schemeClr val="dk1"/>
              </a:buClr>
              <a:buSzPct val="100000"/>
              <a:buNone/>
            </a:pP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Mises à </a:t>
            </a:r>
            <a:r>
              <a:rPr lang="en" sz="1600" b="1" dirty="0" smtClean="0">
                <a:solidFill>
                  <a:schemeClr val="tx1">
                    <a:lumMod val="50000"/>
                    <a:lumOff val="50000"/>
                  </a:schemeClr>
                </a:solidFill>
                <a:latin typeface="Roboto Lt" pitchFamily="2" charset="0"/>
                <a:ea typeface="Roboto Lt" pitchFamily="2" charset="0"/>
                <a:cs typeface="Arial" panose="020B0604020202020204" pitchFamily="34" charset="0"/>
              </a:rPr>
              <a:t>jour </a:t>
            </a: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automatiques</a:t>
            </a: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lvl="0" indent="0" rtl="0">
              <a:spcBef>
                <a:spcPts val="0"/>
              </a:spcBef>
              <a:buClr>
                <a:schemeClr val="dk1"/>
              </a:buClr>
              <a:buSzPct val="100000"/>
              <a:buNone/>
            </a:pPr>
            <a:r>
              <a:rPr lang="en" sz="1600" b="1" dirty="0" smtClean="0">
                <a:solidFill>
                  <a:schemeClr val="tx1">
                    <a:lumMod val="50000"/>
                    <a:lumOff val="50000"/>
                  </a:schemeClr>
                </a:solidFill>
                <a:latin typeface="Roboto Lt" pitchFamily="2" charset="0"/>
                <a:ea typeface="Roboto Lt" pitchFamily="2" charset="0"/>
                <a:cs typeface="Arial" panose="020B0604020202020204" pitchFamily="34" charset="0"/>
              </a:rPr>
              <a:t>Absence de frais </a:t>
            </a: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d’investissement</a:t>
            </a: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lvl="0" indent="0" rtl="0">
              <a:spcBef>
                <a:spcPts val="0"/>
              </a:spcBef>
              <a:buClr>
                <a:schemeClr val="dk1"/>
              </a:buClr>
              <a:buSzPct val="100000"/>
              <a:buNone/>
            </a:pP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Collaboration accrue et mobile</a:t>
            </a: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lvl="0" indent="0" rtl="0">
              <a:spcBef>
                <a:spcPts val="0"/>
              </a:spcBef>
              <a:buClr>
                <a:schemeClr val="dk1"/>
              </a:buClr>
              <a:buSzPct val="100000"/>
              <a:buNone/>
            </a:pP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Sécurité, Compétitivité et Récupération des </a:t>
            </a:r>
            <a:r>
              <a:rPr lang="en" sz="1600" b="1" dirty="0" smtClean="0">
                <a:solidFill>
                  <a:schemeClr val="tx1">
                    <a:lumMod val="50000"/>
                    <a:lumOff val="50000"/>
                  </a:schemeClr>
                </a:solidFill>
                <a:latin typeface="Roboto Lt" pitchFamily="2" charset="0"/>
                <a:ea typeface="Roboto Lt" pitchFamily="2" charset="0"/>
                <a:cs typeface="Arial" panose="020B0604020202020204" pitchFamily="34" charset="0"/>
              </a:rPr>
              <a:t>données</a:t>
            </a:r>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endParaRPr lang="en" sz="1600" b="1" dirty="0">
              <a:solidFill>
                <a:schemeClr val="tx1">
                  <a:lumMod val="50000"/>
                  <a:lumOff val="50000"/>
                </a:schemeClr>
              </a:solidFill>
              <a:latin typeface="Roboto Lt" pitchFamily="2" charset="0"/>
              <a:ea typeface="Roboto Lt" pitchFamily="2" charset="0"/>
              <a:cs typeface="Arial" panose="020B0604020202020204" pitchFamily="34" charset="0"/>
            </a:endParaRPr>
          </a:p>
          <a:p>
            <a:pPr marL="139700" lvl="0" indent="0" rtl="0">
              <a:spcBef>
                <a:spcPts val="0"/>
              </a:spcBef>
              <a:buClr>
                <a:schemeClr val="dk1"/>
              </a:buClr>
              <a:buSzPct val="100000"/>
              <a:buNone/>
            </a:pPr>
            <a:r>
              <a:rPr lang="en" sz="1600" b="1" dirty="0">
                <a:solidFill>
                  <a:schemeClr val="tx1">
                    <a:lumMod val="50000"/>
                    <a:lumOff val="50000"/>
                  </a:schemeClr>
                </a:solidFill>
                <a:latin typeface="Roboto Lt" pitchFamily="2" charset="0"/>
                <a:ea typeface="Roboto Lt" pitchFamily="2" charset="0"/>
                <a:cs typeface="Arial" panose="020B0604020202020204" pitchFamily="34" charset="0"/>
              </a:rPr>
              <a:t>Respect de l’environnement</a:t>
            </a:r>
          </a:p>
          <a:p>
            <a:endParaRPr lang="en" sz="1400" dirty="0"/>
          </a:p>
        </p:txBody>
      </p:sp>
      <p:sp>
        <p:nvSpPr>
          <p:cNvPr id="2" name="Espace réservé du numéro de diapositive 1"/>
          <p:cNvSpPr>
            <a:spLocks noGrp="1"/>
          </p:cNvSpPr>
          <p:nvPr>
            <p:ph type="sldNum" sz="quarter" idx="12"/>
          </p:nvPr>
        </p:nvSpPr>
        <p:spPr>
          <a:xfrm>
            <a:off x="6553200" y="6356350"/>
            <a:ext cx="2133600" cy="365125"/>
          </a:xfrm>
        </p:spPr>
        <p:txBody>
          <a:bodyPr/>
          <a:lstStyle/>
          <a:p>
            <a:fld id="{6B4E87ED-0042-4751-81EF-B6711F12758C}" type="slidenum">
              <a:rPr lang="fr-FR" smtClean="0"/>
              <a:pPr/>
              <a:t>8</a:t>
            </a:fld>
            <a:endParaRPr lang="fr-FR" dirty="0"/>
          </a:p>
        </p:txBody>
      </p:sp>
    </p:spTree>
    <p:extLst>
      <p:ext uri="{BB962C8B-B14F-4D97-AF65-F5344CB8AC3E}">
        <p14:creationId xmlns:p14="http://schemas.microsoft.com/office/powerpoint/2010/main" val="3600625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50">
                                            <p:txEl>
                                              <p:pRg st="0" end="0"/>
                                            </p:txEl>
                                          </p:spTgt>
                                        </p:tgtEl>
                                        <p:attrNameLst>
                                          <p:attrName>style.color</p:attrName>
                                        </p:attrNameLst>
                                      </p:cBhvr>
                                      <p:to>
                                        <a:srgbClr val="00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50">
                                            <p:txEl>
                                              <p:pRg st="2" end="2"/>
                                            </p:txEl>
                                          </p:spTgt>
                                        </p:tgtEl>
                                        <p:attrNameLst>
                                          <p:attrName>style.color</p:attrName>
                                        </p:attrNameLst>
                                      </p:cBhvr>
                                      <p:to>
                                        <a:srgbClr val="00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50">
                                            <p:txEl>
                                              <p:pRg st="4" end="4"/>
                                            </p:txEl>
                                          </p:spTgt>
                                        </p:tgtEl>
                                        <p:attrNameLst>
                                          <p:attrName>style.color</p:attrName>
                                        </p:attrNameLst>
                                      </p:cBhvr>
                                      <p:to>
                                        <a:srgbClr val="00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50">
                                            <p:txEl>
                                              <p:pRg st="6" end="6"/>
                                            </p:txEl>
                                          </p:spTgt>
                                        </p:tgtEl>
                                        <p:attrNameLst>
                                          <p:attrName>style.color</p:attrName>
                                        </p:attrNameLst>
                                      </p:cBhvr>
                                      <p:to>
                                        <a:srgbClr val="00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50">
                                            <p:txEl>
                                              <p:pRg st="8" end="8"/>
                                            </p:txEl>
                                          </p:spTgt>
                                        </p:tgtEl>
                                        <p:attrNameLst>
                                          <p:attrName>style.color</p:attrName>
                                        </p:attrNameLst>
                                      </p:cBhvr>
                                      <p:to>
                                        <a:srgbClr val="00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50">
                                            <p:txEl>
                                              <p:pRg st="10" end="10"/>
                                            </p:txEl>
                                          </p:spTgt>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8" name="Shape 58"/>
          <p:cNvSpPr txBox="1"/>
          <p:nvPr/>
        </p:nvSpPr>
        <p:spPr>
          <a:xfrm>
            <a:off x="323528" y="2564904"/>
            <a:ext cx="2952328" cy="3312368"/>
          </a:xfrm>
          <a:prstGeom prst="rect">
            <a:avLst/>
          </a:prstGeom>
        </p:spPr>
        <p:txBody>
          <a:bodyPr lIns="91425" tIns="91425" rIns="91425" bIns="91425" anchor="t" anchorCtr="0">
            <a:noAutofit/>
          </a:bodyPr>
          <a:lstStyle/>
          <a:p>
            <a:endParaRPr lang="en" i="1" kern="0" dirty="0">
              <a:solidFill>
                <a:srgbClr val="000000"/>
              </a:solidFill>
              <a:latin typeface="Champagne &amp; Limousines"/>
              <a:cs typeface="Arial"/>
              <a:sym typeface="Arial"/>
            </a:endParaRPr>
          </a:p>
          <a:p>
            <a:endParaRPr lang="en" i="1" kern="0" dirty="0">
              <a:solidFill>
                <a:srgbClr val="000000"/>
              </a:solidFill>
              <a:latin typeface="Champagne &amp; Limousines"/>
              <a:cs typeface="Arial"/>
              <a:sym typeface="Arial"/>
            </a:endParaRPr>
          </a:p>
          <a:p>
            <a:pPr marL="114300">
              <a:buClr>
                <a:srgbClr val="000000"/>
              </a:buClr>
              <a:buSzPct val="100000"/>
            </a:pPr>
            <a:r>
              <a:rPr lang="en" sz="2000" kern="0" dirty="0">
                <a:solidFill>
                  <a:srgbClr val="000000"/>
                </a:solidFill>
                <a:latin typeface="Roboto Lt" pitchFamily="2" charset="0"/>
                <a:ea typeface="Roboto Lt" pitchFamily="2" charset="0"/>
                <a:cs typeface="Arial"/>
                <a:sym typeface="Arial"/>
              </a:rPr>
              <a:t>Nombreux fournisseurs</a:t>
            </a:r>
          </a:p>
          <a:p>
            <a:endParaRPr lang="en" sz="2000" kern="0" dirty="0">
              <a:solidFill>
                <a:srgbClr val="000000"/>
              </a:solidFill>
              <a:latin typeface="Roboto Lt" pitchFamily="2" charset="0"/>
              <a:ea typeface="Roboto Lt" pitchFamily="2" charset="0"/>
              <a:cs typeface="Arial"/>
              <a:sym typeface="Arial"/>
            </a:endParaRPr>
          </a:p>
          <a:p>
            <a:pPr marL="114300">
              <a:buClr>
                <a:srgbClr val="000000"/>
              </a:buClr>
              <a:buSzPct val="100000"/>
            </a:pPr>
            <a:r>
              <a:rPr lang="en" sz="2000" kern="0" dirty="0">
                <a:solidFill>
                  <a:srgbClr val="000000"/>
                </a:solidFill>
                <a:latin typeface="Roboto Lt" pitchFamily="2" charset="0"/>
                <a:ea typeface="Roboto Lt" pitchFamily="2" charset="0"/>
                <a:cs typeface="Arial"/>
                <a:sym typeface="Arial"/>
              </a:rPr>
              <a:t>Offres très différentes</a:t>
            </a:r>
          </a:p>
          <a:p>
            <a:endParaRPr lang="en" sz="2000" kern="0" dirty="0">
              <a:solidFill>
                <a:srgbClr val="000000"/>
              </a:solidFill>
              <a:latin typeface="Roboto Lt" pitchFamily="2" charset="0"/>
              <a:ea typeface="Roboto Lt" pitchFamily="2" charset="0"/>
              <a:cs typeface="Arial"/>
              <a:sym typeface="Arial"/>
            </a:endParaRPr>
          </a:p>
          <a:p>
            <a:endParaRPr lang="en" sz="2000" kern="0" dirty="0">
              <a:solidFill>
                <a:srgbClr val="000000"/>
              </a:solidFill>
              <a:latin typeface="Roboto Lt" pitchFamily="2" charset="0"/>
              <a:ea typeface="Roboto Lt" pitchFamily="2" charset="0"/>
              <a:cs typeface="Arial"/>
              <a:sym typeface="Arial"/>
            </a:endParaRPr>
          </a:p>
          <a:p>
            <a:endParaRPr lang="en" sz="2000" kern="0" dirty="0">
              <a:solidFill>
                <a:srgbClr val="000000"/>
              </a:solidFill>
              <a:latin typeface="Roboto Lt" pitchFamily="2" charset="0"/>
              <a:ea typeface="Roboto Lt" pitchFamily="2" charset="0"/>
              <a:cs typeface="Arial"/>
              <a:sym typeface="Arial"/>
            </a:endParaRPr>
          </a:p>
          <a:p>
            <a:endParaRPr lang="en" sz="2000" kern="0" dirty="0">
              <a:solidFill>
                <a:srgbClr val="000000"/>
              </a:solidFill>
              <a:latin typeface="Roboto Lt" pitchFamily="2" charset="0"/>
              <a:ea typeface="Roboto Lt" pitchFamily="2" charset="0"/>
              <a:cs typeface="Arial"/>
              <a:sym typeface="Arial"/>
            </a:endParaRPr>
          </a:p>
          <a:p>
            <a:pPr algn="r"/>
            <a:r>
              <a:rPr lang="en" sz="2000" b="1" kern="0" dirty="0">
                <a:solidFill>
                  <a:srgbClr val="000000"/>
                </a:solidFill>
                <a:latin typeface="Roboto Lt" pitchFamily="2" charset="0"/>
                <a:ea typeface="Roboto Lt" pitchFamily="2" charset="0"/>
                <a:cs typeface="Arial"/>
                <a:sym typeface="Arial"/>
              </a:rPr>
              <a:t>Comment choisir ?</a:t>
            </a:r>
          </a:p>
        </p:txBody>
      </p:sp>
      <p:sp>
        <p:nvSpPr>
          <p:cNvPr id="6" name="Shape 35"/>
          <p:cNvSpPr txBox="1">
            <a:spLocks noGrp="1"/>
          </p:cNvSpPr>
          <p:nvPr>
            <p:ph type="title"/>
          </p:nvPr>
        </p:nvSpPr>
        <p:spPr>
          <a:prstGeom prst="rect">
            <a:avLst/>
          </a:prstGeom>
        </p:spPr>
        <p:txBody>
          <a:bodyPr lIns="91425" tIns="91425" rIns="91425" bIns="91425" anchor="b" anchorCtr="0">
            <a:noAutofit/>
          </a:bodyPr>
          <a:lstStyle/>
          <a:p>
            <a:pPr>
              <a:buNone/>
            </a:pPr>
            <a:r>
              <a:rPr lang="en" sz="4400" b="0" dirty="0" smtClean="0">
                <a:latin typeface="Champagne &amp; Limousines"/>
              </a:rPr>
              <a:t>Choisir son Cloud</a:t>
            </a:r>
            <a:endParaRPr lang="en" sz="4400" b="0" dirty="0">
              <a:latin typeface="Champagne &amp; Limousines"/>
            </a:endParaRPr>
          </a:p>
        </p:txBody>
      </p:sp>
      <p:pic>
        <p:nvPicPr>
          <p:cNvPr id="2" name="Image 1" descr="clouds.png"/>
          <p:cNvPicPr>
            <a:picLocks noChangeAspect="1"/>
          </p:cNvPicPr>
          <p:nvPr/>
        </p:nvPicPr>
        <p:blipFill>
          <a:blip r:embed="rId3" cstate="print"/>
          <a:stretch>
            <a:fillRect/>
          </a:stretch>
        </p:blipFill>
        <p:spPr>
          <a:xfrm>
            <a:off x="3779912" y="1849583"/>
            <a:ext cx="4966466" cy="3947351"/>
          </a:xfrm>
          <a:prstGeom prst="rect">
            <a:avLst/>
          </a:prstGeom>
        </p:spPr>
      </p:pic>
      <p:sp>
        <p:nvSpPr>
          <p:cNvPr id="4" name="Espace réservé du numéro de diapositive 3"/>
          <p:cNvSpPr>
            <a:spLocks noGrp="1"/>
          </p:cNvSpPr>
          <p:nvPr>
            <p:ph type="sldNum" sz="quarter" idx="12"/>
          </p:nvPr>
        </p:nvSpPr>
        <p:spPr/>
        <p:txBody>
          <a:bodyPr/>
          <a:lstStyle/>
          <a:p>
            <a:fld id="{6B4E87ED-0042-4751-81EF-B6711F12758C}" type="slidenum">
              <a:rPr lang="fr-FR" smtClean="0"/>
              <a:pPr/>
              <a:t>9</a:t>
            </a:fld>
            <a:endParaRPr lang="fr-FR" dirty="0"/>
          </a:p>
        </p:txBody>
      </p:sp>
    </p:spTree>
    <p:extLst>
      <p:ext uri="{BB962C8B-B14F-4D97-AF65-F5344CB8AC3E}">
        <p14:creationId xmlns:p14="http://schemas.microsoft.com/office/powerpoint/2010/main" val="1099818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TotalTime>
  <Words>1679</Words>
  <Application>Microsoft Office PowerPoint</Application>
  <PresentationFormat>Affichage à l'écran (4:3)</PresentationFormat>
  <Paragraphs>305</Paragraphs>
  <Slides>28</Slides>
  <Notes>26</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1_Thème Office</vt:lpstr>
      <vt:lpstr>The CloudBook Social network of applications</vt:lpstr>
      <vt:lpstr>Présentation PowerPoint</vt:lpstr>
      <vt:lpstr>Présentation PowerPoint</vt:lpstr>
      <vt:lpstr>Le Cloud Computing</vt:lpstr>
      <vt:lpstr>Le Cloud Computing</vt:lpstr>
      <vt:lpstr>Le Cloud Computing</vt:lpstr>
      <vt:lpstr>Le Cloud Computing</vt:lpstr>
      <vt:lpstr>Le Cloud Computing</vt:lpstr>
      <vt:lpstr>Choisir son Cloud</vt:lpstr>
      <vt:lpstr>Les outils existants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Cloudbook</dc:title>
  <dc:creator>Bruno</dc:creator>
  <cp:lastModifiedBy>Gwendal</cp:lastModifiedBy>
  <cp:revision>158</cp:revision>
  <dcterms:created xsi:type="dcterms:W3CDTF">2013-12-16T13:03:30Z</dcterms:created>
  <dcterms:modified xsi:type="dcterms:W3CDTF">2013-12-19T16:52:07Z</dcterms:modified>
</cp:coreProperties>
</file>