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C2DE"/>
    <a:srgbClr val="FFCC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0"/>
    <p:restoredTop sz="94671"/>
  </p:normalViewPr>
  <p:slideViewPr>
    <p:cSldViewPr snapToGrid="0" snapToObjects="1">
      <p:cViewPr>
        <p:scale>
          <a:sx n="129" d="100"/>
          <a:sy n="129" d="100"/>
        </p:scale>
        <p:origin x="14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10/30/21</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85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10/30/21</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4128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10/30/21</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01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10/30/21</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9915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10/30/21</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6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10/30/21</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7306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10/30/21</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34676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10/30/21</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2592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10/30/21</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48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10/30/21</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9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10/30/21</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63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10/30/21</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1254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BC2DE"/>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88D74A45-8C44-4D66-9253-B2B25C223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B10FCEB5-2471-424E-8B40-D295CFB1AF80}"/>
              </a:ext>
            </a:extLst>
          </p:cNvPr>
          <p:cNvPicPr>
            <a:picLocks noChangeAspect="1"/>
          </p:cNvPicPr>
          <p:nvPr/>
        </p:nvPicPr>
        <p:blipFill rotWithShape="1">
          <a:blip r:embed="rId2"/>
          <a:srcRect b="22138"/>
          <a:stretch/>
        </p:blipFill>
        <p:spPr>
          <a:xfrm>
            <a:off x="20" y="1874237"/>
            <a:ext cx="12191979" cy="4983761"/>
          </a:xfrm>
          <a:prstGeom prst="rect">
            <a:avLst/>
          </a:prstGeom>
          <a:effectLst>
            <a:outerShdw blurRad="596900" dist="330200" dir="8820000" sx="87000" sy="87000" algn="ctr" rotWithShape="0">
              <a:srgbClr val="000000">
                <a:alpha val="29000"/>
              </a:srgbClr>
            </a:outerShdw>
          </a:effectLst>
        </p:spPr>
      </p:pic>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1874235"/>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71C738-7F89-DD41-AD76-940C63E7FF81}"/>
              </a:ext>
            </a:extLst>
          </p:cNvPr>
          <p:cNvSpPr>
            <a:spLocks noGrp="1"/>
          </p:cNvSpPr>
          <p:nvPr>
            <p:ph type="ctrTitle"/>
          </p:nvPr>
        </p:nvSpPr>
        <p:spPr>
          <a:xfrm>
            <a:off x="589558" y="293428"/>
            <a:ext cx="11078591" cy="1235225"/>
          </a:xfrm>
        </p:spPr>
        <p:txBody>
          <a:bodyPr anchor="ctr">
            <a:normAutofit/>
          </a:bodyPr>
          <a:lstStyle/>
          <a:p>
            <a:pPr algn="ctr"/>
            <a:r>
              <a:rPr lang="en-US" sz="3600" dirty="0">
                <a:solidFill>
                  <a:schemeClr val="bg1"/>
                </a:solidFill>
                <a:latin typeface="04b 30" pitchFamily="2" charset="0"/>
              </a:rPr>
              <a:t>Thank You! For download my first ever asset</a:t>
            </a:r>
          </a:p>
        </p:txBody>
      </p:sp>
      <p:cxnSp>
        <p:nvCxnSpPr>
          <p:cNvPr id="14" name="Straight Connector 13">
            <a:extLst>
              <a:ext uri="{FF2B5EF4-FFF2-40B4-BE49-F238E27FC236}">
                <a16:creationId xmlns:a16="http://schemas.microsoft.com/office/drawing/2014/main" id="{2E6B6C39-3A8E-4EAF-A0CD-4FE0CDFCD7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0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C2DE"/>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3" name="Rectangle 12">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49259-2717-AF4D-B22E-BDD64C1DB8E2}"/>
              </a:ext>
            </a:extLst>
          </p:cNvPr>
          <p:cNvSpPr>
            <a:spLocks noGrp="1"/>
          </p:cNvSpPr>
          <p:nvPr>
            <p:ph type="title"/>
          </p:nvPr>
        </p:nvSpPr>
        <p:spPr>
          <a:xfrm>
            <a:off x="6788582" y="858983"/>
            <a:ext cx="3968783" cy="2021378"/>
          </a:xfrm>
        </p:spPr>
        <p:txBody>
          <a:bodyPr>
            <a:normAutofit/>
          </a:bodyPr>
          <a:lstStyle/>
          <a:p>
            <a:r>
              <a:rPr lang="en-US" sz="4800" dirty="0"/>
              <a:t>Finished Animation</a:t>
            </a:r>
          </a:p>
        </p:txBody>
      </p:sp>
      <p:pic>
        <p:nvPicPr>
          <p:cNvPr id="4" name="Picture 3">
            <a:extLst>
              <a:ext uri="{FF2B5EF4-FFF2-40B4-BE49-F238E27FC236}">
                <a16:creationId xmlns:a16="http://schemas.microsoft.com/office/drawing/2014/main" id="{155AC967-5E7F-4E48-8860-E8661C8AF55F}"/>
              </a:ext>
            </a:extLst>
          </p:cNvPr>
          <p:cNvPicPr>
            <a:picLocks noChangeAspect="1"/>
          </p:cNvPicPr>
          <p:nvPr/>
        </p:nvPicPr>
        <p:blipFill>
          <a:blip r:embed="rId2"/>
          <a:stretch>
            <a:fillRect/>
          </a:stretch>
        </p:blipFill>
        <p:spPr>
          <a:xfrm>
            <a:off x="761367" y="1250888"/>
            <a:ext cx="4950255" cy="4356223"/>
          </a:xfrm>
          <a:prstGeom prst="rect">
            <a:avLst/>
          </a:prstGeom>
        </p:spPr>
      </p:pic>
      <p:sp>
        <p:nvSpPr>
          <p:cNvPr id="3" name="Content Placeholder 2">
            <a:extLst>
              <a:ext uri="{FF2B5EF4-FFF2-40B4-BE49-F238E27FC236}">
                <a16:creationId xmlns:a16="http://schemas.microsoft.com/office/drawing/2014/main" id="{871AEF63-AFE8-7549-999D-566E2FE6D205}"/>
              </a:ext>
            </a:extLst>
          </p:cNvPr>
          <p:cNvSpPr>
            <a:spLocks noGrp="1"/>
          </p:cNvSpPr>
          <p:nvPr>
            <p:ph idx="1"/>
          </p:nvPr>
        </p:nvSpPr>
        <p:spPr>
          <a:xfrm>
            <a:off x="6788582" y="3282696"/>
            <a:ext cx="3968783" cy="2957383"/>
          </a:xfrm>
        </p:spPr>
        <p:txBody>
          <a:bodyPr anchor="ctr">
            <a:normAutofit/>
          </a:bodyPr>
          <a:lstStyle/>
          <a:p>
            <a:r>
              <a:rPr lang="en-US" dirty="0"/>
              <a:t>Once you have layered all your frames. It is time to export the animation. Make sure when you have been following these steps you have kept your button on its own layer.</a:t>
            </a: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8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Slide Background">
            <a:extLst>
              <a:ext uri="{FF2B5EF4-FFF2-40B4-BE49-F238E27FC236}">
                <a16:creationId xmlns:a16="http://schemas.microsoft.com/office/drawing/2014/main" id="{D558F092-B2A5-4913-977C-B26BDCC0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1999" cy="6858000"/>
          </a:xfrm>
          <a:prstGeom prst="rect">
            <a:avLst/>
          </a:prstGeom>
          <a:solidFill>
            <a:srgbClr val="EBC2D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3371414"/>
          </a:xfrm>
          <a:prstGeom prst="rect">
            <a:avLst/>
          </a:prstGeom>
          <a:solidFill>
            <a:srgbClr val="EBC2DE"/>
          </a:solidFill>
          <a:ln>
            <a:noFill/>
          </a:ln>
          <a:effectLst>
            <a:outerShdw blurRad="317500" dist="1905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05C80B75-20E6-B044-8EEC-0E7E440734E6}"/>
              </a:ext>
            </a:extLst>
          </p:cNvPr>
          <p:cNvPicPr>
            <a:picLocks noChangeAspect="1"/>
          </p:cNvPicPr>
          <p:nvPr/>
        </p:nvPicPr>
        <p:blipFill>
          <a:blip r:embed="rId2"/>
          <a:stretch>
            <a:fillRect/>
          </a:stretch>
        </p:blipFill>
        <p:spPr>
          <a:xfrm>
            <a:off x="7435823" y="288707"/>
            <a:ext cx="2428646" cy="2882667"/>
          </a:xfrm>
          <a:prstGeom prst="rect">
            <a:avLst/>
          </a:prstGeom>
          <a:solidFill>
            <a:srgbClr val="EBC2DE"/>
          </a:solidFill>
        </p:spPr>
      </p:pic>
      <p:sp>
        <p:nvSpPr>
          <p:cNvPr id="11" name="Content Placeholder 10">
            <a:extLst>
              <a:ext uri="{FF2B5EF4-FFF2-40B4-BE49-F238E27FC236}">
                <a16:creationId xmlns:a16="http://schemas.microsoft.com/office/drawing/2014/main" id="{C2ED33B4-1FA0-4D04-A382-6200074C706E}"/>
              </a:ext>
            </a:extLst>
          </p:cNvPr>
          <p:cNvSpPr>
            <a:spLocks noGrp="1"/>
          </p:cNvSpPr>
          <p:nvPr>
            <p:ph idx="1"/>
          </p:nvPr>
        </p:nvSpPr>
        <p:spPr>
          <a:xfrm>
            <a:off x="734093" y="454452"/>
            <a:ext cx="4911905" cy="2551176"/>
          </a:xfrm>
          <a:solidFill>
            <a:srgbClr val="EBC2DE"/>
          </a:solidFill>
        </p:spPr>
        <p:txBody>
          <a:bodyPr anchor="ctr">
            <a:normAutofit/>
          </a:bodyPr>
          <a:lstStyle/>
          <a:p>
            <a:r>
              <a:rPr lang="en-US" dirty="0"/>
              <a:t>When you are ready to export your animation. Press (File/Export Sprite Sheet)</a:t>
            </a:r>
          </a:p>
        </p:txBody>
      </p:sp>
      <p:pic>
        <p:nvPicPr>
          <p:cNvPr id="7" name="Picture 6" descr="Graphical user interface, application&#10;&#10;Description automatically generated">
            <a:extLst>
              <a:ext uri="{FF2B5EF4-FFF2-40B4-BE49-F238E27FC236}">
                <a16:creationId xmlns:a16="http://schemas.microsoft.com/office/drawing/2014/main" id="{0934F480-561B-4F40-92B5-B3AF85BA5045}"/>
              </a:ext>
            </a:extLst>
          </p:cNvPr>
          <p:cNvPicPr>
            <a:picLocks noChangeAspect="1"/>
          </p:cNvPicPr>
          <p:nvPr/>
        </p:nvPicPr>
        <p:blipFill>
          <a:blip r:embed="rId3"/>
          <a:stretch>
            <a:fillRect/>
          </a:stretch>
        </p:blipFill>
        <p:spPr>
          <a:xfrm>
            <a:off x="6441082" y="4019013"/>
            <a:ext cx="4418128" cy="2164882"/>
          </a:xfrm>
          <a:prstGeom prst="rect">
            <a:avLst/>
          </a:prstGeom>
          <a:solidFill>
            <a:srgbClr val="EBC2DE"/>
          </a:solidFill>
        </p:spPr>
      </p:pic>
      <p:cxnSp>
        <p:nvCxnSpPr>
          <p:cNvPr id="18" name="Straight Connector 17">
            <a:extLst>
              <a:ext uri="{FF2B5EF4-FFF2-40B4-BE49-F238E27FC236}">
                <a16:creationId xmlns:a16="http://schemas.microsoft.com/office/drawing/2014/main" id="{4C0E7494-7780-4936-B767-2F5FCAB55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18908"/>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A6E55D-A6AF-D14C-A886-9F7ED10C6A27}"/>
              </a:ext>
            </a:extLst>
          </p:cNvPr>
          <p:cNvSpPr txBox="1"/>
          <p:nvPr/>
        </p:nvSpPr>
        <p:spPr>
          <a:xfrm>
            <a:off x="734093" y="4653042"/>
            <a:ext cx="5099548" cy="923330"/>
          </a:xfrm>
          <a:prstGeom prst="rect">
            <a:avLst/>
          </a:prstGeom>
          <a:solidFill>
            <a:srgbClr val="EBC2DE"/>
          </a:solidFill>
        </p:spPr>
        <p:txBody>
          <a:bodyPr wrap="square" rtlCol="0">
            <a:spAutoFit/>
          </a:bodyPr>
          <a:lstStyle/>
          <a:p>
            <a:r>
              <a:rPr lang="en-US" dirty="0"/>
              <a:t>This should open a new page where you can alter the settings for the sheet. I recommend these settings to the right.</a:t>
            </a:r>
          </a:p>
        </p:txBody>
      </p:sp>
    </p:spTree>
    <p:extLst>
      <p:ext uri="{BB962C8B-B14F-4D97-AF65-F5344CB8AC3E}">
        <p14:creationId xmlns:p14="http://schemas.microsoft.com/office/powerpoint/2010/main" val="177692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EBC2DE"/>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D558F092-B2A5-4913-977C-B26BDCC0D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3371414"/>
          </a:xfrm>
          <a:prstGeom prst="rect">
            <a:avLst/>
          </a:prstGeom>
          <a:ln>
            <a:noFill/>
          </a:ln>
          <a:effectLst>
            <a:outerShdw blurRad="317500" dist="1905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0662A201-7984-1D40-98F0-0D57831E98CA}"/>
              </a:ext>
            </a:extLst>
          </p:cNvPr>
          <p:cNvPicPr>
            <a:picLocks noChangeAspect="1"/>
          </p:cNvPicPr>
          <p:nvPr/>
        </p:nvPicPr>
        <p:blipFill>
          <a:blip r:embed="rId2"/>
          <a:stretch>
            <a:fillRect/>
          </a:stretch>
        </p:blipFill>
        <p:spPr>
          <a:xfrm>
            <a:off x="7943893" y="288707"/>
            <a:ext cx="1412506" cy="2882667"/>
          </a:xfrm>
          <a:prstGeom prst="rect">
            <a:avLst/>
          </a:prstGeom>
        </p:spPr>
      </p:pic>
      <p:sp>
        <p:nvSpPr>
          <p:cNvPr id="11" name="Content Placeholder 10">
            <a:extLst>
              <a:ext uri="{FF2B5EF4-FFF2-40B4-BE49-F238E27FC236}">
                <a16:creationId xmlns:a16="http://schemas.microsoft.com/office/drawing/2014/main" id="{7C2C7324-12A8-4BC8-97E6-255C7719EB9B}"/>
              </a:ext>
            </a:extLst>
          </p:cNvPr>
          <p:cNvSpPr>
            <a:spLocks noGrp="1"/>
          </p:cNvSpPr>
          <p:nvPr>
            <p:ph idx="1"/>
          </p:nvPr>
        </p:nvSpPr>
        <p:spPr>
          <a:xfrm>
            <a:off x="761802" y="3566161"/>
            <a:ext cx="4911905" cy="2551176"/>
          </a:xfrm>
        </p:spPr>
        <p:txBody>
          <a:bodyPr anchor="ctr">
            <a:normAutofit/>
          </a:bodyPr>
          <a:lstStyle/>
          <a:p>
            <a:r>
              <a:rPr lang="en-US" sz="1800" dirty="0"/>
              <a:t>Highlight the sheet and then click the drop-down tab and select grid by cell size.</a:t>
            </a:r>
          </a:p>
          <a:p>
            <a:r>
              <a:rPr lang="en-US" sz="1800" dirty="0"/>
              <a:t>This will separate every single frame of the animation yet keep it in the same space.</a:t>
            </a:r>
          </a:p>
        </p:txBody>
      </p:sp>
      <p:pic>
        <p:nvPicPr>
          <p:cNvPr id="7" name="Picture 6" descr="Graphical user interface&#10;&#10;Description automatically generated">
            <a:extLst>
              <a:ext uri="{FF2B5EF4-FFF2-40B4-BE49-F238E27FC236}">
                <a16:creationId xmlns:a16="http://schemas.microsoft.com/office/drawing/2014/main" id="{3BE29FFD-DEE0-7745-869C-701B1962A141}"/>
              </a:ext>
            </a:extLst>
          </p:cNvPr>
          <p:cNvPicPr>
            <a:picLocks noChangeAspect="1"/>
          </p:cNvPicPr>
          <p:nvPr/>
        </p:nvPicPr>
        <p:blipFill>
          <a:blip r:embed="rId3"/>
          <a:stretch>
            <a:fillRect/>
          </a:stretch>
        </p:blipFill>
        <p:spPr>
          <a:xfrm>
            <a:off x="7666436" y="3660121"/>
            <a:ext cx="1967419" cy="2882667"/>
          </a:xfrm>
          <a:prstGeom prst="rect">
            <a:avLst/>
          </a:prstGeom>
        </p:spPr>
      </p:pic>
      <p:cxnSp>
        <p:nvCxnSpPr>
          <p:cNvPr id="18" name="Straight Connector 17">
            <a:extLst>
              <a:ext uri="{FF2B5EF4-FFF2-40B4-BE49-F238E27FC236}">
                <a16:creationId xmlns:a16="http://schemas.microsoft.com/office/drawing/2014/main" id="{4C0E7494-7780-4936-B767-2F5FCAB55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18908"/>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F1A554-88A8-3741-86C7-82B5B2E910BF}"/>
              </a:ext>
            </a:extLst>
          </p:cNvPr>
          <p:cNvSpPr txBox="1"/>
          <p:nvPr/>
        </p:nvSpPr>
        <p:spPr>
          <a:xfrm>
            <a:off x="616226" y="288707"/>
            <a:ext cx="5784574" cy="2031325"/>
          </a:xfrm>
          <a:prstGeom prst="rect">
            <a:avLst/>
          </a:prstGeom>
          <a:noFill/>
        </p:spPr>
        <p:txBody>
          <a:bodyPr wrap="square" rtlCol="0">
            <a:spAutoFit/>
          </a:bodyPr>
          <a:lstStyle/>
          <a:p>
            <a:r>
              <a:rPr lang="en-US" dirty="0"/>
              <a:t>When you have added the sprite sheet to unity (and clicked it). It is very important that you select all these settings on the right.</a:t>
            </a:r>
          </a:p>
          <a:p>
            <a:r>
              <a:rPr lang="en-US" dirty="0"/>
              <a:t>Especially the compression as the sprites will look terrible in game.</a:t>
            </a:r>
          </a:p>
          <a:p>
            <a:r>
              <a:rPr lang="en-US" dirty="0"/>
              <a:t>Press APPLY</a:t>
            </a:r>
          </a:p>
          <a:p>
            <a:r>
              <a:rPr lang="en-US" dirty="0"/>
              <a:t>Then sprite editor</a:t>
            </a:r>
          </a:p>
        </p:txBody>
      </p:sp>
    </p:spTree>
    <p:extLst>
      <p:ext uri="{BB962C8B-B14F-4D97-AF65-F5344CB8AC3E}">
        <p14:creationId xmlns:p14="http://schemas.microsoft.com/office/powerpoint/2010/main" val="4667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EBC2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28D6-E833-074F-BE5C-D69385BC40C6}"/>
              </a:ext>
            </a:extLst>
          </p:cNvPr>
          <p:cNvSpPr>
            <a:spLocks noGrp="1"/>
          </p:cNvSpPr>
          <p:nvPr>
            <p:ph type="title"/>
          </p:nvPr>
        </p:nvSpPr>
        <p:spPr>
          <a:xfrm>
            <a:off x="905713" y="1996727"/>
            <a:ext cx="10380573" cy="1432273"/>
          </a:xfrm>
          <a:solidFill>
            <a:srgbClr val="EBC2DE"/>
          </a:solidFill>
        </p:spPr>
        <p:txBody>
          <a:bodyPr>
            <a:normAutofit fontScale="90000"/>
          </a:bodyPr>
          <a:lstStyle/>
          <a:p>
            <a:r>
              <a:rPr lang="en-US" dirty="0">
                <a:solidFill>
                  <a:srgbClr val="FFCC02"/>
                </a:solidFill>
                <a:effectLst>
                  <a:glow rad="127000">
                    <a:schemeClr val="bg2">
                      <a:lumMod val="10000"/>
                    </a:schemeClr>
                  </a:glow>
                  <a:innerShdw blurRad="63500" dist="50800" dir="10800000">
                    <a:prstClr val="black"/>
                  </a:innerShdw>
                </a:effectLst>
                <a:latin typeface="04b 30" pitchFamily="2" charset="0"/>
              </a:rPr>
              <a:t>Thank</a:t>
            </a:r>
            <a:r>
              <a:rPr lang="en-US" dirty="0">
                <a:solidFill>
                  <a:srgbClr val="FFCC02"/>
                </a:solidFill>
                <a:effectLst>
                  <a:glow rad="127000">
                    <a:schemeClr val="bg2">
                      <a:lumMod val="10000"/>
                    </a:schemeClr>
                  </a:glow>
                  <a:innerShdw blurRad="63500" dist="50800" dir="10800000">
                    <a:prstClr val="black"/>
                  </a:innerShdw>
                </a:effectLst>
                <a:latin typeface="04b 30" pitchFamily="2" charset="0"/>
              </a:rPr>
              <a:t> you and have fun!</a:t>
            </a:r>
          </a:p>
        </p:txBody>
      </p:sp>
    </p:spTree>
    <p:extLst>
      <p:ext uri="{BB962C8B-B14F-4D97-AF65-F5344CB8AC3E}">
        <p14:creationId xmlns:p14="http://schemas.microsoft.com/office/powerpoint/2010/main" val="142420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C2DE"/>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 name="Title 1">
            <a:extLst>
              <a:ext uri="{FF2B5EF4-FFF2-40B4-BE49-F238E27FC236}">
                <a16:creationId xmlns:a16="http://schemas.microsoft.com/office/drawing/2014/main" id="{44E764BD-9DE5-B34A-ACEF-863CBE9FE4C2}"/>
              </a:ext>
            </a:extLst>
          </p:cNvPr>
          <p:cNvSpPr>
            <a:spLocks noGrp="1"/>
          </p:cNvSpPr>
          <p:nvPr>
            <p:ph type="title"/>
          </p:nvPr>
        </p:nvSpPr>
        <p:spPr>
          <a:xfrm>
            <a:off x="761802" y="384048"/>
            <a:ext cx="4889190" cy="2121408"/>
          </a:xfrm>
        </p:spPr>
        <p:txBody>
          <a:bodyPr anchor="ctr">
            <a:normAutofit/>
          </a:bodyPr>
          <a:lstStyle/>
          <a:p>
            <a:r>
              <a:rPr lang="en-US" sz="3600"/>
              <a:t>If you are happy to use the prefabs provided.</a:t>
            </a:r>
          </a:p>
        </p:txBody>
      </p:sp>
      <p:sp useBgFill="1">
        <p:nvSpPr>
          <p:cNvPr id="3" name="Content Placeholder 2">
            <a:extLst>
              <a:ext uri="{FF2B5EF4-FFF2-40B4-BE49-F238E27FC236}">
                <a16:creationId xmlns:a16="http://schemas.microsoft.com/office/drawing/2014/main" id="{54150646-FCC4-0742-9C0B-61C7C06643DE}"/>
              </a:ext>
            </a:extLst>
          </p:cNvPr>
          <p:cNvSpPr>
            <a:spLocks noGrp="1"/>
          </p:cNvSpPr>
          <p:nvPr>
            <p:ph idx="1"/>
          </p:nvPr>
        </p:nvSpPr>
        <p:spPr>
          <a:xfrm>
            <a:off x="6236209" y="384048"/>
            <a:ext cx="4492286" cy="2121407"/>
          </a:xfrm>
        </p:spPr>
        <p:txBody>
          <a:bodyPr anchor="ctr">
            <a:normAutofit fontScale="92500"/>
          </a:bodyPr>
          <a:lstStyle/>
          <a:p>
            <a:r>
              <a:rPr lang="en-US" sz="2000" dirty="0"/>
              <a:t>Example: </a:t>
            </a:r>
          </a:p>
          <a:p>
            <a:r>
              <a:rPr lang="en-US" sz="2000" dirty="0"/>
              <a:t>Green Pause Button.</a:t>
            </a:r>
          </a:p>
          <a:p>
            <a:r>
              <a:rPr lang="en-US" sz="2000" dirty="0"/>
              <a:t> If you just follow to directory, you should be fine! These are attached along with each sprite sheet for a full animation.</a:t>
            </a:r>
          </a:p>
        </p:txBody>
      </p:sp>
      <p:cxnSp>
        <p:nvCxnSpPr>
          <p:cNvPr id="13" name="Straight Connector 12">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C49F207-F659-994C-ADAD-0E5EE7ED2CB5}"/>
              </a:ext>
            </a:extLst>
          </p:cNvPr>
          <p:cNvPicPr>
            <a:picLocks noChangeAspect="1"/>
          </p:cNvPicPr>
          <p:nvPr/>
        </p:nvPicPr>
        <p:blipFill>
          <a:blip r:embed="rId2"/>
          <a:stretch>
            <a:fillRect/>
          </a:stretch>
        </p:blipFill>
        <p:spPr>
          <a:xfrm>
            <a:off x="761802" y="3197956"/>
            <a:ext cx="10668003" cy="2747011"/>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130869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EBC2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C895-F326-2243-8FD1-720D6E08B904}"/>
              </a:ext>
            </a:extLst>
          </p:cNvPr>
          <p:cNvSpPr>
            <a:spLocks noGrp="1"/>
          </p:cNvSpPr>
          <p:nvPr>
            <p:ph type="title"/>
          </p:nvPr>
        </p:nvSpPr>
        <p:spPr>
          <a:solidFill>
            <a:srgbClr val="EBC2DE"/>
          </a:solidFill>
        </p:spPr>
        <p:txBody>
          <a:bodyPr/>
          <a:lstStyle/>
          <a:p>
            <a:r>
              <a:rPr lang="en-US" dirty="0"/>
              <a:t>What Software?</a:t>
            </a:r>
          </a:p>
        </p:txBody>
      </p:sp>
      <p:sp>
        <p:nvSpPr>
          <p:cNvPr id="3" name="Content Placeholder 2">
            <a:extLst>
              <a:ext uri="{FF2B5EF4-FFF2-40B4-BE49-F238E27FC236}">
                <a16:creationId xmlns:a16="http://schemas.microsoft.com/office/drawing/2014/main" id="{0F023F5D-0A1F-7741-9E0E-272F74D291D8}"/>
              </a:ext>
            </a:extLst>
          </p:cNvPr>
          <p:cNvSpPr>
            <a:spLocks noGrp="1"/>
          </p:cNvSpPr>
          <p:nvPr>
            <p:ph idx="1"/>
          </p:nvPr>
        </p:nvSpPr>
        <p:spPr>
          <a:xfrm>
            <a:off x="761800" y="2750126"/>
            <a:ext cx="4936872" cy="3261789"/>
          </a:xfrm>
          <a:solidFill>
            <a:srgbClr val="EBC2DE"/>
          </a:solidFill>
        </p:spPr>
        <p:txBody>
          <a:bodyPr/>
          <a:lstStyle/>
          <a:p>
            <a:r>
              <a:rPr lang="en-US" dirty="0"/>
              <a:t>You can really use any drawing software. I personally use ASEPRITE (primarily for its price 20 USD). Alternatively, you can use PIXEL STUDIO which is free to use and is available on both phone and pc!</a:t>
            </a:r>
          </a:p>
        </p:txBody>
      </p:sp>
      <p:pic>
        <p:nvPicPr>
          <p:cNvPr id="4" name="Picture 3">
            <a:extLst>
              <a:ext uri="{FF2B5EF4-FFF2-40B4-BE49-F238E27FC236}">
                <a16:creationId xmlns:a16="http://schemas.microsoft.com/office/drawing/2014/main" id="{AB374C12-8E03-3846-A01C-B9056342790B}"/>
              </a:ext>
            </a:extLst>
          </p:cNvPr>
          <p:cNvPicPr>
            <a:picLocks noChangeAspect="1"/>
          </p:cNvPicPr>
          <p:nvPr/>
        </p:nvPicPr>
        <p:blipFill>
          <a:blip r:embed="rId2"/>
          <a:stretch>
            <a:fillRect/>
          </a:stretch>
        </p:blipFill>
        <p:spPr>
          <a:xfrm>
            <a:off x="7338987" y="1895925"/>
            <a:ext cx="2915356" cy="3066150"/>
          </a:xfrm>
          <a:prstGeom prst="rect">
            <a:avLst/>
          </a:prstGeom>
          <a:solidFill>
            <a:srgbClr val="EBC2DE"/>
          </a:solidFill>
        </p:spPr>
      </p:pic>
    </p:spTree>
    <p:extLst>
      <p:ext uri="{BB962C8B-B14F-4D97-AF65-F5344CB8AC3E}">
        <p14:creationId xmlns:p14="http://schemas.microsoft.com/office/powerpoint/2010/main" val="415708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9"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solidFill>
            <a:srgbClr val="EBC2DE"/>
          </a:solidFill>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C320F-23E8-E141-A18F-360C9E0DC7CB}"/>
              </a:ext>
            </a:extLst>
          </p:cNvPr>
          <p:cNvSpPr>
            <a:spLocks noGrp="1"/>
          </p:cNvSpPr>
          <p:nvPr>
            <p:ph type="title"/>
          </p:nvPr>
        </p:nvSpPr>
        <p:spPr>
          <a:xfrm>
            <a:off x="6788582" y="858983"/>
            <a:ext cx="3968783" cy="2021378"/>
          </a:xfrm>
          <a:solidFill>
            <a:srgbClr val="EBC2DE"/>
          </a:solidFill>
        </p:spPr>
        <p:txBody>
          <a:bodyPr>
            <a:normAutofit/>
          </a:bodyPr>
          <a:lstStyle/>
          <a:p>
            <a:pPr>
              <a:lnSpc>
                <a:spcPct val="90000"/>
              </a:lnSpc>
            </a:pPr>
            <a:r>
              <a:rPr lang="en-US" dirty="0"/>
              <a:t>If you want to make your own?</a:t>
            </a:r>
            <a:endParaRPr lang="en-US"/>
          </a:p>
        </p:txBody>
      </p:sp>
      <p:pic>
        <p:nvPicPr>
          <p:cNvPr id="4" name="Picture 3">
            <a:extLst>
              <a:ext uri="{FF2B5EF4-FFF2-40B4-BE49-F238E27FC236}">
                <a16:creationId xmlns:a16="http://schemas.microsoft.com/office/drawing/2014/main" id="{1C4EAE88-C274-B240-80B0-CB4FF290297B}"/>
              </a:ext>
            </a:extLst>
          </p:cNvPr>
          <p:cNvPicPr>
            <a:picLocks noChangeAspect="1"/>
          </p:cNvPicPr>
          <p:nvPr/>
        </p:nvPicPr>
        <p:blipFill>
          <a:blip r:embed="rId2"/>
          <a:stretch>
            <a:fillRect/>
          </a:stretch>
        </p:blipFill>
        <p:spPr>
          <a:xfrm>
            <a:off x="761367" y="941434"/>
            <a:ext cx="4950255" cy="4975131"/>
          </a:xfrm>
          <a:prstGeom prst="rect">
            <a:avLst/>
          </a:prstGeom>
          <a:solidFill>
            <a:srgbClr val="EBC2DE"/>
          </a:solidFill>
        </p:spPr>
      </p:pic>
      <p:sp>
        <p:nvSpPr>
          <p:cNvPr id="3" name="Content Placeholder 2">
            <a:extLst>
              <a:ext uri="{FF2B5EF4-FFF2-40B4-BE49-F238E27FC236}">
                <a16:creationId xmlns:a16="http://schemas.microsoft.com/office/drawing/2014/main" id="{F6B69F45-0491-9846-B7E6-A768B3182A4E}"/>
              </a:ext>
            </a:extLst>
          </p:cNvPr>
          <p:cNvSpPr>
            <a:spLocks noGrp="1"/>
          </p:cNvSpPr>
          <p:nvPr>
            <p:ph idx="1"/>
          </p:nvPr>
        </p:nvSpPr>
        <p:spPr>
          <a:xfrm>
            <a:off x="6788582" y="3282696"/>
            <a:ext cx="3968783" cy="2957383"/>
          </a:xfrm>
          <a:solidFill>
            <a:srgbClr val="EBC2DE"/>
          </a:solidFill>
        </p:spPr>
        <p:txBody>
          <a:bodyPr anchor="ctr">
            <a:normAutofit/>
          </a:bodyPr>
          <a:lstStyle/>
          <a:p>
            <a:pPr marL="342900" indent="-342900">
              <a:buFontTx/>
              <a:buChar char="-"/>
            </a:pPr>
            <a:r>
              <a:rPr lang="en-US" dirty="0"/>
              <a:t>First make a 64x64 canvas</a:t>
            </a:r>
          </a:p>
          <a:p>
            <a:pPr marL="342900" indent="-342900">
              <a:buFontTx/>
              <a:buChar char="-"/>
            </a:pPr>
            <a:r>
              <a:rPr lang="en-US" dirty="0"/>
              <a:t>Then draw a simple shape with soft edges.</a:t>
            </a:r>
          </a:p>
        </p:txBody>
      </p:sp>
      <p:cxnSp>
        <p:nvCxnSpPr>
          <p:cNvPr id="15" name="Straight Connector 14">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41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solidFill>
            <a:srgbClr val="EBC2DE"/>
          </a:solidFill>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89009-1F06-0945-ADAB-B12C775D7EF1}"/>
              </a:ext>
            </a:extLst>
          </p:cNvPr>
          <p:cNvSpPr>
            <a:spLocks noGrp="1"/>
          </p:cNvSpPr>
          <p:nvPr>
            <p:ph type="title"/>
          </p:nvPr>
        </p:nvSpPr>
        <p:spPr>
          <a:xfrm>
            <a:off x="6788582" y="858983"/>
            <a:ext cx="3968783" cy="2021378"/>
          </a:xfrm>
          <a:solidFill>
            <a:srgbClr val="EBC2DE"/>
          </a:solidFill>
        </p:spPr>
        <p:txBody>
          <a:bodyPr>
            <a:normAutofit/>
          </a:bodyPr>
          <a:lstStyle/>
          <a:p>
            <a:pPr>
              <a:lnSpc>
                <a:spcPct val="90000"/>
              </a:lnSpc>
            </a:pPr>
            <a:r>
              <a:rPr lang="en-US" sz="4100"/>
              <a:t>Copy bottom half and place beneath original</a:t>
            </a:r>
          </a:p>
        </p:txBody>
      </p:sp>
      <p:pic>
        <p:nvPicPr>
          <p:cNvPr id="5" name="Content Placeholder 4" descr="Diagram&#10;&#10;Description automatically generated">
            <a:extLst>
              <a:ext uri="{FF2B5EF4-FFF2-40B4-BE49-F238E27FC236}">
                <a16:creationId xmlns:a16="http://schemas.microsoft.com/office/drawing/2014/main" id="{D2F45D1B-215C-3A41-9095-6CF89E4E0E4C}"/>
              </a:ext>
            </a:extLst>
          </p:cNvPr>
          <p:cNvPicPr>
            <a:picLocks noChangeAspect="1"/>
          </p:cNvPicPr>
          <p:nvPr/>
        </p:nvPicPr>
        <p:blipFill rotWithShape="1">
          <a:blip r:embed="rId2"/>
          <a:srcRect l="3879" r="2463"/>
          <a:stretch/>
        </p:blipFill>
        <p:spPr>
          <a:xfrm>
            <a:off x="-1" y="-2"/>
            <a:ext cx="6374929" cy="6858002"/>
          </a:xfrm>
          <a:prstGeom prst="rect">
            <a:avLst/>
          </a:prstGeom>
          <a:solidFill>
            <a:srgbClr val="EBC2DE"/>
          </a:solidFill>
        </p:spPr>
      </p:pic>
      <p:sp>
        <p:nvSpPr>
          <p:cNvPr id="9" name="Content Placeholder 8">
            <a:extLst>
              <a:ext uri="{FF2B5EF4-FFF2-40B4-BE49-F238E27FC236}">
                <a16:creationId xmlns:a16="http://schemas.microsoft.com/office/drawing/2014/main" id="{F1F3334F-DD83-4733-9210-647B67B905AE}"/>
              </a:ext>
            </a:extLst>
          </p:cNvPr>
          <p:cNvSpPr>
            <a:spLocks noGrp="1"/>
          </p:cNvSpPr>
          <p:nvPr>
            <p:ph idx="1"/>
          </p:nvPr>
        </p:nvSpPr>
        <p:spPr>
          <a:xfrm>
            <a:off x="6788582" y="3282696"/>
            <a:ext cx="3968783" cy="2957383"/>
          </a:xfrm>
          <a:solidFill>
            <a:srgbClr val="EBC2DE"/>
          </a:solidFill>
        </p:spPr>
        <p:txBody>
          <a:bodyPr anchor="ctr">
            <a:normAutofit/>
          </a:bodyPr>
          <a:lstStyle/>
          <a:p>
            <a:r>
              <a:rPr lang="en-US" dirty="0"/>
              <a:t>I gave mine a face rather than and Icon</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1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solidFill>
            <a:srgbClr val="EBC2DE"/>
          </a:solidFill>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5FB0B-0F82-694C-BEBC-2A79D8F35344}"/>
              </a:ext>
            </a:extLst>
          </p:cNvPr>
          <p:cNvSpPr>
            <a:spLocks noGrp="1"/>
          </p:cNvSpPr>
          <p:nvPr>
            <p:ph type="title"/>
          </p:nvPr>
        </p:nvSpPr>
        <p:spPr>
          <a:xfrm>
            <a:off x="6788582" y="858983"/>
            <a:ext cx="3968783" cy="2021378"/>
          </a:xfrm>
          <a:solidFill>
            <a:srgbClr val="EBC2DE"/>
          </a:solidFill>
        </p:spPr>
        <p:txBody>
          <a:bodyPr>
            <a:normAutofit/>
          </a:bodyPr>
          <a:lstStyle/>
          <a:p>
            <a:r>
              <a:rPr lang="en-US" sz="4800"/>
              <a:t>Time to colour!</a:t>
            </a:r>
          </a:p>
        </p:txBody>
      </p:sp>
      <p:pic>
        <p:nvPicPr>
          <p:cNvPr id="4" name="Picture 3">
            <a:extLst>
              <a:ext uri="{FF2B5EF4-FFF2-40B4-BE49-F238E27FC236}">
                <a16:creationId xmlns:a16="http://schemas.microsoft.com/office/drawing/2014/main" id="{076E9A64-6DFD-F64F-8327-9EAC3646D5C7}"/>
              </a:ext>
            </a:extLst>
          </p:cNvPr>
          <p:cNvPicPr>
            <a:picLocks noChangeAspect="1"/>
          </p:cNvPicPr>
          <p:nvPr/>
        </p:nvPicPr>
        <p:blipFill rotWithShape="1">
          <a:blip r:embed="rId2"/>
          <a:srcRect l="3577" r="3104" b="-3"/>
          <a:stretch/>
        </p:blipFill>
        <p:spPr>
          <a:xfrm>
            <a:off x="-1" y="-2"/>
            <a:ext cx="6374929" cy="6858002"/>
          </a:xfrm>
          <a:prstGeom prst="rect">
            <a:avLst/>
          </a:prstGeom>
          <a:solidFill>
            <a:srgbClr val="EBC2DE"/>
          </a:solidFill>
        </p:spPr>
      </p:pic>
      <p:sp>
        <p:nvSpPr>
          <p:cNvPr id="3" name="Content Placeholder 2">
            <a:extLst>
              <a:ext uri="{FF2B5EF4-FFF2-40B4-BE49-F238E27FC236}">
                <a16:creationId xmlns:a16="http://schemas.microsoft.com/office/drawing/2014/main" id="{496E187B-3F4D-9B49-8021-3111B4502AA7}"/>
              </a:ext>
            </a:extLst>
          </p:cNvPr>
          <p:cNvSpPr>
            <a:spLocks noGrp="1"/>
          </p:cNvSpPr>
          <p:nvPr>
            <p:ph idx="1"/>
          </p:nvPr>
        </p:nvSpPr>
        <p:spPr>
          <a:xfrm>
            <a:off x="6788582" y="3282696"/>
            <a:ext cx="3968783" cy="2957383"/>
          </a:xfrm>
          <a:solidFill>
            <a:srgbClr val="EBC2DE"/>
          </a:solidFill>
        </p:spPr>
        <p:txBody>
          <a:bodyPr anchor="ctr">
            <a:normAutofit/>
          </a:bodyPr>
          <a:lstStyle/>
          <a:p>
            <a:r>
              <a:rPr lang="en-US" dirty="0"/>
              <a:t>For the sake of this tutorial, I have not spent much time on how it looks.</a:t>
            </a:r>
          </a:p>
        </p:txBody>
      </p:sp>
      <p:cxnSp>
        <p:nvCxnSpPr>
          <p:cNvPr id="13" name="Straight Connector 12">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63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a16="http://schemas.microsoft.com/office/drawing/2014/main" id="{0EE3437F-F2CE-4810-A229-E10FF18D4F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10;&#10;Description automatically generated">
            <a:extLst>
              <a:ext uri="{FF2B5EF4-FFF2-40B4-BE49-F238E27FC236}">
                <a16:creationId xmlns:a16="http://schemas.microsoft.com/office/drawing/2014/main" id="{F5708474-E234-424D-A21D-CD5E7DD362BC}"/>
              </a:ext>
            </a:extLst>
          </p:cNvPr>
          <p:cNvPicPr>
            <a:picLocks noChangeAspect="1"/>
          </p:cNvPicPr>
          <p:nvPr/>
        </p:nvPicPr>
        <p:blipFill rotWithShape="1">
          <a:blip r:embed="rId2"/>
          <a:srcRect r="1962" b="2"/>
          <a:stretch/>
        </p:blipFill>
        <p:spPr>
          <a:xfrm>
            <a:off x="20" y="10"/>
            <a:ext cx="6095979" cy="3108949"/>
          </a:xfrm>
          <a:prstGeom prst="rect">
            <a:avLst/>
          </a:prstGeom>
          <a:solidFill>
            <a:srgbClr val="EBC2DE"/>
          </a:solidFill>
        </p:spPr>
      </p:pic>
      <p:sp>
        <p:nvSpPr>
          <p:cNvPr id="12" name="Rectangle 11">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EBC2DE"/>
          </a:solidFill>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F7ED4-6CD9-EF4D-BCF3-86EFCB7D7B17}"/>
              </a:ext>
            </a:extLst>
          </p:cNvPr>
          <p:cNvSpPr>
            <a:spLocks noGrp="1"/>
          </p:cNvSpPr>
          <p:nvPr>
            <p:ph type="title"/>
          </p:nvPr>
        </p:nvSpPr>
        <p:spPr>
          <a:xfrm>
            <a:off x="6784708" y="858983"/>
            <a:ext cx="4359601" cy="724888"/>
          </a:xfrm>
          <a:solidFill>
            <a:srgbClr val="EBC2DE"/>
          </a:solidFill>
        </p:spPr>
        <p:txBody>
          <a:bodyPr anchor="b">
            <a:normAutofit fontScale="90000"/>
          </a:bodyPr>
          <a:lstStyle/>
          <a:p>
            <a:r>
              <a:rPr lang="en-US" dirty="0"/>
              <a:t>Animation time!</a:t>
            </a:r>
          </a:p>
        </p:txBody>
      </p:sp>
      <p:sp>
        <p:nvSpPr>
          <p:cNvPr id="3" name="Content Placeholder 2">
            <a:extLst>
              <a:ext uri="{FF2B5EF4-FFF2-40B4-BE49-F238E27FC236}">
                <a16:creationId xmlns:a16="http://schemas.microsoft.com/office/drawing/2014/main" id="{550F7407-9986-3E4F-A14D-7FF9ADF46968}"/>
              </a:ext>
            </a:extLst>
          </p:cNvPr>
          <p:cNvSpPr>
            <a:spLocks noGrp="1"/>
          </p:cNvSpPr>
          <p:nvPr>
            <p:ph idx="1"/>
          </p:nvPr>
        </p:nvSpPr>
        <p:spPr>
          <a:xfrm>
            <a:off x="6542117" y="1659218"/>
            <a:ext cx="4480293" cy="2561717"/>
          </a:xfrm>
          <a:solidFill>
            <a:srgbClr val="EBC2DE"/>
          </a:solidFill>
        </p:spPr>
        <p:txBody>
          <a:bodyPr anchor="ctr">
            <a:normAutofit/>
          </a:bodyPr>
          <a:lstStyle/>
          <a:p>
            <a:r>
              <a:rPr lang="en-US" sz="2000" dirty="0"/>
              <a:t>There are many ways to approach this. I Personally make a copy of the original which will be the next frame in my animation.  </a:t>
            </a:r>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22519A-C97A-194E-BAF2-EA28A041D254}"/>
              </a:ext>
            </a:extLst>
          </p:cNvPr>
          <p:cNvSpPr txBox="1"/>
          <p:nvPr/>
        </p:nvSpPr>
        <p:spPr>
          <a:xfrm>
            <a:off x="604157" y="3429000"/>
            <a:ext cx="4767943" cy="2585323"/>
          </a:xfrm>
          <a:prstGeom prst="rect">
            <a:avLst/>
          </a:prstGeom>
          <a:solidFill>
            <a:srgbClr val="EBC2DE"/>
          </a:solidFill>
        </p:spPr>
        <p:txBody>
          <a:bodyPr wrap="square" rtlCol="0">
            <a:spAutoFit/>
          </a:bodyPr>
          <a:lstStyle/>
          <a:p>
            <a:r>
              <a:rPr lang="en-US" dirty="0"/>
              <a:t>You want to take you selection box tool and go around the top face of your button. (Ensure you do not go past your bottom corner) Example of missing the edge in picture above.</a:t>
            </a:r>
          </a:p>
          <a:p>
            <a:endParaRPr lang="en-US" dirty="0"/>
          </a:p>
          <a:p>
            <a:r>
              <a:rPr lang="en-US" dirty="0"/>
              <a:t>After face has been selected, drag the section down by one pixel. The full movement of range for the button depends on how much length you have given the bottom part.</a:t>
            </a:r>
          </a:p>
        </p:txBody>
      </p:sp>
    </p:spTree>
    <p:extLst>
      <p:ext uri="{BB962C8B-B14F-4D97-AF65-F5344CB8AC3E}">
        <p14:creationId xmlns:p14="http://schemas.microsoft.com/office/powerpoint/2010/main" val="2169167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a16="http://schemas.microsoft.com/office/drawing/2014/main" id="{90D0877E-6CD0-4206-8A18-56CEE73EF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E18AC0D4-F32D-4067-9F63-E553F4AFF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2806021"/>
          </a:xfrm>
          <a:prstGeom prst="rect">
            <a:avLst/>
          </a:prstGeom>
          <a:solidFill>
            <a:srgbClr val="EBC2DE"/>
          </a:solidFill>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8A4D58-540B-9841-877C-64E744E53CBA}"/>
              </a:ext>
            </a:extLst>
          </p:cNvPr>
          <p:cNvSpPr>
            <a:spLocks noGrp="1"/>
          </p:cNvSpPr>
          <p:nvPr>
            <p:ph type="title"/>
          </p:nvPr>
        </p:nvSpPr>
        <p:spPr>
          <a:xfrm>
            <a:off x="761802" y="384048"/>
            <a:ext cx="4889190" cy="2121408"/>
          </a:xfrm>
          <a:solidFill>
            <a:srgbClr val="EBC2DE"/>
          </a:solidFill>
        </p:spPr>
        <p:txBody>
          <a:bodyPr anchor="ctr">
            <a:normAutofit/>
          </a:bodyPr>
          <a:lstStyle/>
          <a:p>
            <a:pPr>
              <a:lnSpc>
                <a:spcPct val="90000"/>
              </a:lnSpc>
            </a:pPr>
            <a:r>
              <a:rPr lang="en-US" sz="3600"/>
              <a:t>Repeat previous step until you have made the button make a full movement</a:t>
            </a:r>
          </a:p>
        </p:txBody>
      </p:sp>
      <p:sp>
        <p:nvSpPr>
          <p:cNvPr id="3" name="Content Placeholder 2">
            <a:extLst>
              <a:ext uri="{FF2B5EF4-FFF2-40B4-BE49-F238E27FC236}">
                <a16:creationId xmlns:a16="http://schemas.microsoft.com/office/drawing/2014/main" id="{F736A489-5750-4D44-993E-D4B3C1E0CC99}"/>
              </a:ext>
            </a:extLst>
          </p:cNvPr>
          <p:cNvSpPr>
            <a:spLocks noGrp="1"/>
          </p:cNvSpPr>
          <p:nvPr>
            <p:ph idx="1"/>
          </p:nvPr>
        </p:nvSpPr>
        <p:spPr>
          <a:xfrm>
            <a:off x="6236209" y="384048"/>
            <a:ext cx="4492286" cy="2121407"/>
          </a:xfrm>
          <a:solidFill>
            <a:srgbClr val="EBC2DE"/>
          </a:solidFill>
        </p:spPr>
        <p:txBody>
          <a:bodyPr anchor="ctr">
            <a:normAutofit/>
          </a:bodyPr>
          <a:lstStyle/>
          <a:p>
            <a:pPr>
              <a:lnSpc>
                <a:spcPct val="100000"/>
              </a:lnSpc>
            </a:pPr>
            <a:r>
              <a:rPr lang="en-US" sz="1700"/>
              <a:t>As you can see within my asset pack, I have only used 5 total frames. To be honest I would consider that the best amount as it still abides to the animation quality of old 16-bit games. </a:t>
            </a:r>
          </a:p>
          <a:p>
            <a:pPr>
              <a:lnSpc>
                <a:spcPct val="100000"/>
              </a:lnSpc>
            </a:pPr>
            <a:endParaRPr lang="en-US" sz="1700"/>
          </a:p>
          <a:p>
            <a:pPr>
              <a:lnSpc>
                <a:spcPct val="100000"/>
              </a:lnSpc>
            </a:pPr>
            <a:r>
              <a:rPr lang="en-US" sz="1700"/>
              <a:t>This example only has 3 frames.</a:t>
            </a:r>
          </a:p>
        </p:txBody>
      </p:sp>
      <p:cxnSp>
        <p:nvCxnSpPr>
          <p:cNvPr id="14" name="Straight Connector 13">
            <a:extLst>
              <a:ext uri="{FF2B5EF4-FFF2-40B4-BE49-F238E27FC236}">
                <a16:creationId xmlns:a16="http://schemas.microsoft.com/office/drawing/2014/main" id="{9E499B2F-6D89-41AB-B19D-C0493939F7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98588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10;&#10;Description automatically generated">
            <a:extLst>
              <a:ext uri="{FF2B5EF4-FFF2-40B4-BE49-F238E27FC236}">
                <a16:creationId xmlns:a16="http://schemas.microsoft.com/office/drawing/2014/main" id="{80F5346C-010A-314F-851F-3FEFCD725E6D}"/>
              </a:ext>
            </a:extLst>
          </p:cNvPr>
          <p:cNvPicPr>
            <a:picLocks noChangeAspect="1"/>
          </p:cNvPicPr>
          <p:nvPr/>
        </p:nvPicPr>
        <p:blipFill>
          <a:blip r:embed="rId2"/>
          <a:stretch>
            <a:fillRect/>
          </a:stretch>
        </p:blipFill>
        <p:spPr>
          <a:xfrm>
            <a:off x="1126797" y="3142872"/>
            <a:ext cx="9938012" cy="2857180"/>
          </a:xfrm>
          <a:prstGeom prst="rect">
            <a:avLst/>
          </a:prstGeom>
          <a:solidFill>
            <a:srgbClr val="EBC2DE"/>
          </a:solidFill>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178344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rgbClr val="EBC2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 name="Rectangle 13">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6864" y="0"/>
            <a:ext cx="5815134" cy="6858000"/>
          </a:xfrm>
          <a:prstGeom prst="rect">
            <a:avLst/>
          </a:prstGeom>
          <a:solidFill>
            <a:srgbClr val="EBC2DE"/>
          </a:solidFill>
          <a:ln>
            <a:noFill/>
          </a:ln>
          <a:effectLst>
            <a:outerShdw blurRad="508000" dist="1905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112F0-E75C-054B-9461-3F6FD3EAAD09}"/>
              </a:ext>
            </a:extLst>
          </p:cNvPr>
          <p:cNvSpPr>
            <a:spLocks noGrp="1"/>
          </p:cNvSpPr>
          <p:nvPr>
            <p:ph type="title"/>
          </p:nvPr>
        </p:nvSpPr>
        <p:spPr>
          <a:xfrm>
            <a:off x="6788582" y="858983"/>
            <a:ext cx="3968783" cy="2021378"/>
          </a:xfrm>
          <a:solidFill>
            <a:srgbClr val="EBC2DE"/>
          </a:solidFill>
        </p:spPr>
        <p:txBody>
          <a:bodyPr>
            <a:normAutofit/>
          </a:bodyPr>
          <a:lstStyle/>
          <a:p>
            <a:r>
              <a:rPr lang="en-US" dirty="0"/>
              <a:t>Getting it ready to export</a:t>
            </a:r>
          </a:p>
        </p:txBody>
      </p:sp>
      <p:pic>
        <p:nvPicPr>
          <p:cNvPr id="5" name="Picture 4" descr="Graphical user interface&#10;&#10;Description automatically generated">
            <a:extLst>
              <a:ext uri="{FF2B5EF4-FFF2-40B4-BE49-F238E27FC236}">
                <a16:creationId xmlns:a16="http://schemas.microsoft.com/office/drawing/2014/main" id="{47FCD4D4-6514-2549-A087-BF3AA5DE4BFF}"/>
              </a:ext>
            </a:extLst>
          </p:cNvPr>
          <p:cNvPicPr>
            <a:picLocks noChangeAspect="1"/>
          </p:cNvPicPr>
          <p:nvPr/>
        </p:nvPicPr>
        <p:blipFill>
          <a:blip r:embed="rId2"/>
          <a:stretch>
            <a:fillRect/>
          </a:stretch>
        </p:blipFill>
        <p:spPr>
          <a:xfrm>
            <a:off x="761367" y="1288015"/>
            <a:ext cx="4950255" cy="4281969"/>
          </a:xfrm>
          <a:prstGeom prst="rect">
            <a:avLst/>
          </a:prstGeom>
          <a:solidFill>
            <a:srgbClr val="EBC2DE"/>
          </a:solidFill>
        </p:spPr>
      </p:pic>
      <p:sp>
        <p:nvSpPr>
          <p:cNvPr id="3" name="Content Placeholder 2">
            <a:extLst>
              <a:ext uri="{FF2B5EF4-FFF2-40B4-BE49-F238E27FC236}">
                <a16:creationId xmlns:a16="http://schemas.microsoft.com/office/drawing/2014/main" id="{2A62A8A9-A1B2-3344-8186-E521AC99E228}"/>
              </a:ext>
            </a:extLst>
          </p:cNvPr>
          <p:cNvSpPr>
            <a:spLocks noGrp="1"/>
          </p:cNvSpPr>
          <p:nvPr>
            <p:ph idx="1"/>
          </p:nvPr>
        </p:nvSpPr>
        <p:spPr>
          <a:xfrm>
            <a:off x="6788582" y="3282696"/>
            <a:ext cx="3968783" cy="2957383"/>
          </a:xfrm>
          <a:solidFill>
            <a:srgbClr val="EBC2DE"/>
          </a:solidFill>
        </p:spPr>
        <p:txBody>
          <a:bodyPr anchor="ctr">
            <a:normAutofit/>
          </a:bodyPr>
          <a:lstStyle/>
          <a:p>
            <a:r>
              <a:rPr lang="en-US" dirty="0"/>
              <a:t>After all sprites have been drawn. I like to make and new canvas (64x64) which I use to place each sprite on all necessary frames.</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00F9A31-80DB-F048-AD5A-DC8C736F707E}"/>
              </a:ext>
            </a:extLst>
          </p:cNvPr>
          <p:cNvSpPr txBox="1"/>
          <p:nvPr/>
        </p:nvSpPr>
        <p:spPr>
          <a:xfrm>
            <a:off x="6421120" y="487680"/>
            <a:ext cx="184731" cy="369332"/>
          </a:xfrm>
          <a:prstGeom prst="rect">
            <a:avLst/>
          </a:prstGeom>
          <a:solidFill>
            <a:srgbClr val="EBC2DE"/>
          </a:solidFill>
        </p:spPr>
        <p:txBody>
          <a:bodyPr wrap="none" rtlCol="0">
            <a:spAutoFit/>
          </a:bodyPr>
          <a:lstStyle/>
          <a:p>
            <a:endParaRPr lang="en-US" dirty="0"/>
          </a:p>
        </p:txBody>
      </p:sp>
    </p:spTree>
    <p:extLst>
      <p:ext uri="{BB962C8B-B14F-4D97-AF65-F5344CB8AC3E}">
        <p14:creationId xmlns:p14="http://schemas.microsoft.com/office/powerpoint/2010/main" val="367821683"/>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emplate>Crop</Template>
  <TotalTime>89</TotalTime>
  <Words>512</Words>
  <Application>Microsoft Macintosh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04b 30</vt:lpstr>
      <vt:lpstr>04b 30</vt:lpstr>
      <vt:lpstr>Arial</vt:lpstr>
      <vt:lpstr>Bierstadt</vt:lpstr>
      <vt:lpstr>BevelVTI</vt:lpstr>
      <vt:lpstr>Thank You! For download my first ever asset</vt:lpstr>
      <vt:lpstr>If you are happy to use the prefabs provided.</vt:lpstr>
      <vt:lpstr>What Software?</vt:lpstr>
      <vt:lpstr>If you want to make your own?</vt:lpstr>
      <vt:lpstr>Copy bottom half and place beneath original</vt:lpstr>
      <vt:lpstr>Time to colour!</vt:lpstr>
      <vt:lpstr>Animation time!</vt:lpstr>
      <vt:lpstr>Repeat previous step until you have made the button make a full movement</vt:lpstr>
      <vt:lpstr>Getting it ready to export</vt:lpstr>
      <vt:lpstr>Finished Animation</vt:lpstr>
      <vt:lpstr>PowerPoint Presentation</vt:lpstr>
      <vt:lpstr>PowerPoint Presentation</vt:lpstr>
      <vt:lpstr>Thank you and have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 For download my first ever asset</dc:title>
  <dc:creator>Harley Waters</dc:creator>
  <cp:lastModifiedBy>Harley Waters</cp:lastModifiedBy>
  <cp:revision>3</cp:revision>
  <dcterms:created xsi:type="dcterms:W3CDTF">2021-10-30T02:17:37Z</dcterms:created>
  <dcterms:modified xsi:type="dcterms:W3CDTF">2021-10-30T03:57:09Z</dcterms:modified>
</cp:coreProperties>
</file>