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Merriweather" charset="0"/>
      <p:regular r:id="rId17"/>
      <p:bold r:id="rId18"/>
      <p:italic r:id="rId19"/>
      <p:boldItalic r:id="rId20"/>
    </p:embeddedFont>
    <p:embeddedFont>
      <p:font typeface="Montserrat Medium" charset="0"/>
      <p:regular r:id="rId21"/>
      <p:bold r:id="rId22"/>
      <p:italic r:id="rId23"/>
      <p:boldItalic r:id="rId24"/>
    </p:embeddedFont>
    <p:embeddedFont>
      <p:font typeface="Merriweather Black" charset="0"/>
      <p:bold r:id="rId25"/>
      <p:boldItalic r:id="rId26"/>
    </p:embeddedFont>
    <p:embeddedFont>
      <p:font typeface="Montserrat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6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8c3be02c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8c3be02c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8c3be02c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8c3be02ca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8c3be02ca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8c3be02ca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8c3be02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8c3be02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8c3be02ca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8c3be02ca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8c3be02c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8c3be02c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8c3be02c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8c3be02c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8c3be02c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8c3be02ca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8c3be02c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8c3be02c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8c3be02c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8c3be02c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8c3be02ca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8c3be02ca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8c3be02ca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8c3be02ca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8c3be02c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8c3be02c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runo.bmedeiros@professor.educacao.pe.gov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24575" y="1785175"/>
            <a:ext cx="6149400" cy="14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MiniCurso de SQL</a:t>
            </a:r>
            <a:endParaRPr sz="3000" b="1">
              <a:solidFill>
                <a:srgbClr val="07376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07376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i="1">
                <a:solidFill>
                  <a:srgbClr val="07376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“A memória é a melhor amiga e a pior inimiga do homem.”</a:t>
            </a:r>
            <a:endParaRPr sz="1000" i="1">
              <a:solidFill>
                <a:srgbClr val="07376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7376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- Gilbert Parket</a:t>
            </a:r>
            <a:endParaRPr sz="1000">
              <a:solidFill>
                <a:srgbClr val="07376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i="1">
              <a:solidFill>
                <a:srgbClr val="07376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07376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7074125" y="-66050"/>
            <a:ext cx="1767000" cy="4683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000625" y="3686700"/>
            <a:ext cx="19140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pt-BR" sz="5200" b="1">
                <a:solidFill>
                  <a:srgbClr val="FFFFFF"/>
                </a:solidFill>
              </a:rPr>
              <a:t>06</a:t>
            </a:r>
            <a:endParaRPr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112550" y="690975"/>
            <a:ext cx="48822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C4587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Curso de Formação de Analista de Dados (Júnior e Pleno)</a:t>
            </a:r>
            <a:endParaRPr sz="1800">
              <a:solidFill>
                <a:srgbClr val="1C4587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505750" y="3251275"/>
            <a:ext cx="30000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dirty="0" smtClean="0">
                <a:solidFill>
                  <a:srgbClr val="07376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Bruno Medeiros</a:t>
            </a:r>
            <a:endParaRPr sz="1000">
              <a:solidFill>
                <a:srgbClr val="07376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r>
              <a:rPr lang="pt-BR" sz="1000" dirty="0" smtClean="0">
                <a:hlinkClick r:id="rId3"/>
              </a:rPr>
              <a:t>bruno.bmedeiros@professor.educacao.pe.gov.br</a:t>
            </a:r>
            <a:endParaRPr lang="pt-BR" sz="1000" dirty="0" smtClean="0"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2300" y="1857375"/>
            <a:ext cx="159067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2288" y="242700"/>
            <a:ext cx="1590675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316700" y="4617550"/>
            <a:ext cx="832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#FADJP2021 #ANALISTADEDADOS2021 #FACEPE #PET #FORMAAI #ClovesRochaDigital #SQL #MySQL #DDL #DML #DQL </a:t>
            </a:r>
            <a:endParaRPr sz="1000">
              <a:solidFill>
                <a:srgbClr val="99999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200">
        <p14:prism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/>
        </p:nvSpPr>
        <p:spPr>
          <a:xfrm>
            <a:off x="1303800" y="217575"/>
            <a:ext cx="66768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Linguagem de Definição de Dados</a:t>
            </a:r>
            <a:endParaRPr sz="3000" b="1">
              <a:solidFill>
                <a:srgbClr val="07376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4531775" y="820625"/>
            <a:ext cx="4578900" cy="432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O comando DROP é utilizado para remoção de uma tabela ou do banco de dados por completo. Desta forma para </a:t>
            </a:r>
            <a:r>
              <a:rPr lang="pt-BR" b="1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remover</a:t>
            </a: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 um banco de dados por completo, basta inserirmos o seguinte comando: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DD4A68"/>
                </a:solidFill>
                <a:highlight>
                  <a:srgbClr val="FFFFFF"/>
                </a:highlight>
              </a:rPr>
              <a:t>DROP DATABASE banco_teste;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Ou </a:t>
            </a:r>
            <a:r>
              <a:rPr lang="pt-BR" b="1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excluir</a:t>
            </a: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 uma tabela utilizando o seguinte comando: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050">
                <a:solidFill>
                  <a:srgbClr val="DD4A68"/>
                </a:solidFill>
                <a:highlight>
                  <a:srgbClr val="FFFFFF"/>
                </a:highlight>
              </a:rPr>
              <a:t>DROP TABLE usuario;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9250"/>
            <a:ext cx="4450350" cy="383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/>
        </p:nvSpPr>
        <p:spPr>
          <a:xfrm>
            <a:off x="631250" y="217575"/>
            <a:ext cx="73494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Linguagem de Manipulação de Dados</a:t>
            </a:r>
            <a:endParaRPr sz="3000" b="1">
              <a:solidFill>
                <a:srgbClr val="07376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4531775" y="820625"/>
            <a:ext cx="4578900" cy="432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O DML ou Data Manipulation Language (Linguagem de Manipulação de Dados) interage diretamente com os dados dentro das tabelas. Possui três comandos para esta manipulação: </a:t>
            </a:r>
            <a:r>
              <a:rPr lang="pt-BR" b="1">
                <a:solidFill>
                  <a:srgbClr val="274E13"/>
                </a:solidFill>
                <a:latin typeface="Montserrat"/>
                <a:ea typeface="Montserrat"/>
                <a:cs typeface="Montserrat"/>
                <a:sym typeface="Montserrat"/>
              </a:rPr>
              <a:t>INSERT</a:t>
            </a: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pt-BR" b="1"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UPDATE</a:t>
            </a: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lang="pt-BR" b="1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DELETE</a:t>
            </a: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Estas instruções são utilizadas nas consultas e modificações dos dados que estarão armazenados dentro do banco de dados.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No comando </a:t>
            </a:r>
            <a:r>
              <a:rPr lang="pt-BR" b="1">
                <a:solidFill>
                  <a:srgbClr val="274E13"/>
                </a:solidFill>
                <a:latin typeface="Montserrat"/>
                <a:ea typeface="Montserrat"/>
                <a:cs typeface="Montserrat"/>
                <a:sym typeface="Montserrat"/>
              </a:rPr>
              <a:t>INSERT</a:t>
            </a: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 estaremos inserindo dados a uma ou mais tabela de um banco de dados. Desta forma, abaixo veremos a sua sintaxe: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D4A68"/>
                </a:solidFill>
                <a:highlight>
                  <a:srgbClr val="FFFFFF"/>
                </a:highlight>
              </a:rPr>
              <a:t>INSERT INTO usuario (id, nome, idade) VALUES (1, ‘Cloves’, 50);</a:t>
            </a:r>
            <a:endParaRPr sz="1050">
              <a:solidFill>
                <a:srgbClr val="DD4A68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 comando acima irá criar o usuário Cloves, com idade de 50 anos e ID 1.</a:t>
            </a:r>
            <a:endParaRPr sz="1050">
              <a:solidFill>
                <a:srgbClr val="DD4A68"/>
              </a:solidFill>
              <a:highlight>
                <a:srgbClr val="FFFFFF"/>
              </a:highlight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9250"/>
            <a:ext cx="4450350" cy="383424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990600" y="838200"/>
            <a:ext cx="30000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AA0D91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pt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AA0D91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lang="pt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departments (name, location) </a:t>
            </a:r>
            <a:r>
              <a:rPr lang="pt-BR" sz="900">
                <a:solidFill>
                  <a:srgbClr val="AA0D91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(</a:t>
            </a:r>
            <a:r>
              <a:rPr lang="pt-BR" sz="900">
                <a:solidFill>
                  <a:srgbClr val="C41A16"/>
                </a:solidFill>
                <a:latin typeface="Courier New"/>
                <a:ea typeface="Courier New"/>
                <a:cs typeface="Courier New"/>
                <a:sym typeface="Courier New"/>
              </a:rPr>
              <a:t>'Finance'</a:t>
            </a:r>
            <a:r>
              <a:rPr lang="pt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900">
                <a:solidFill>
                  <a:srgbClr val="C41A16"/>
                </a:solidFill>
                <a:latin typeface="Courier New"/>
                <a:ea typeface="Courier New"/>
                <a:cs typeface="Courier New"/>
                <a:sym typeface="Courier New"/>
              </a:rPr>
              <a:t>'New York'</a:t>
            </a:r>
            <a:r>
              <a:rPr lang="pt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AA0D91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pt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AA0D91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lang="pt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departments (name, location) </a:t>
            </a:r>
            <a:r>
              <a:rPr lang="pt-BR" sz="900">
                <a:solidFill>
                  <a:srgbClr val="AA0D91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(</a:t>
            </a:r>
            <a:r>
              <a:rPr lang="pt-BR" sz="900">
                <a:solidFill>
                  <a:srgbClr val="C41A16"/>
                </a:solidFill>
                <a:latin typeface="Courier New"/>
                <a:ea typeface="Courier New"/>
                <a:cs typeface="Courier New"/>
                <a:sym typeface="Courier New"/>
              </a:rPr>
              <a:t>'Development'</a:t>
            </a:r>
            <a:r>
              <a:rPr lang="pt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900">
                <a:solidFill>
                  <a:srgbClr val="C41A16"/>
                </a:solidFill>
                <a:latin typeface="Courier New"/>
                <a:ea typeface="Courier New"/>
                <a:cs typeface="Courier New"/>
                <a:sym typeface="Courier New"/>
              </a:rPr>
              <a:t>'San Jose'</a:t>
            </a:r>
            <a:r>
              <a:rPr lang="pt-BR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/>
        </p:nvSpPr>
        <p:spPr>
          <a:xfrm>
            <a:off x="479125" y="217575"/>
            <a:ext cx="7501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Linguagem de Manipulação de Dados</a:t>
            </a:r>
            <a:endParaRPr sz="3000" b="1">
              <a:solidFill>
                <a:srgbClr val="07376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4531775" y="820625"/>
            <a:ext cx="4578900" cy="432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O </a:t>
            </a:r>
            <a:r>
              <a:rPr lang="pt-BR" b="1">
                <a:latin typeface="Montserrat"/>
                <a:ea typeface="Montserrat"/>
                <a:cs typeface="Montserrat"/>
                <a:sym typeface="Montserrat"/>
              </a:rPr>
              <a:t>UPDATE</a:t>
            </a: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 é utilizado para atualizar os dados de uma ou mais tabelas.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D4A68"/>
                </a:solidFill>
                <a:highlight>
                  <a:srgbClr val="FFFFFF"/>
                </a:highlight>
              </a:rPr>
              <a:t>UPDATE usuario SET nome = 'Cloves Rocha' WHERE id = 1;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Ao executar o comando acima, estaremos alterando o nome do usuário que possui o ID 1 para “Cloves Rocha”.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Já o comando </a:t>
            </a:r>
            <a:r>
              <a:rPr lang="pt-BR" b="1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DELETE</a:t>
            </a: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, como seu próprio significado já diz, utilizaremos para excluir os dados de uma ou mais tabela em nosso banco de dados.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D4A68"/>
                </a:solidFill>
                <a:highlight>
                  <a:srgbClr val="FFFFFF"/>
                </a:highlight>
              </a:rPr>
              <a:t>DELETE FROM usuario WHERE id = 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Desta forma, ao executar o comando acima, estaremos excluindo o usuário que possui o ID 1 do nosso banco de dados.</a:t>
            </a:r>
            <a:endParaRPr sz="1050">
              <a:solidFill>
                <a:srgbClr val="DD4A68"/>
              </a:solidFill>
              <a:highlight>
                <a:srgbClr val="FFFFFF"/>
              </a:highlight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9250"/>
            <a:ext cx="4450350" cy="383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5"/>
          <p:cNvPicPr preferRelativeResize="0"/>
          <p:nvPr/>
        </p:nvPicPr>
        <p:blipFill rotWithShape="1">
          <a:blip r:embed="rId3">
            <a:alphaModFix amt="22000"/>
          </a:blip>
          <a:srcRect t="7813" b="7813"/>
          <a:stretch/>
        </p:blipFill>
        <p:spPr>
          <a:xfrm>
            <a:off x="0" y="0"/>
            <a:ext cx="9144006" cy="5143503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8" name="Google Shape;158;p25"/>
          <p:cNvSpPr txBox="1"/>
          <p:nvPr/>
        </p:nvSpPr>
        <p:spPr>
          <a:xfrm>
            <a:off x="127275" y="1182363"/>
            <a:ext cx="9144000" cy="9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b="1"/>
              <a:t>DÚVIDAS?</a:t>
            </a:r>
            <a:endParaRPr sz="7200" b="1"/>
          </a:p>
        </p:txBody>
      </p:sp>
      <p:sp>
        <p:nvSpPr>
          <p:cNvPr id="159" name="Google Shape;159;p25"/>
          <p:cNvSpPr/>
          <p:nvPr/>
        </p:nvSpPr>
        <p:spPr>
          <a:xfrm>
            <a:off x="0" y="3807000"/>
            <a:ext cx="9144000" cy="133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66015" y="3919135"/>
            <a:ext cx="1889892" cy="104499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/>
        </p:nvSpPr>
        <p:spPr>
          <a:xfrm>
            <a:off x="803875" y="2362200"/>
            <a:ext cx="68115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20000"/>
              </a:lnSpc>
              <a:buSzPts val="2200"/>
            </a:pPr>
            <a:r>
              <a:rPr lang="pt-BR" sz="2000" dirty="0" smtClean="0"/>
              <a:t>bruno.bmedeiros@professor.educacao.pe.gov.br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000">
              <a:solidFill>
                <a:srgbClr val="000000"/>
              </a:solidFill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 rotWithShape="1">
          <a:blip r:embed="rId5">
            <a:alphaModFix amt="24000"/>
          </a:blip>
          <a:srcRect/>
          <a:stretch/>
        </p:blipFill>
        <p:spPr>
          <a:xfrm>
            <a:off x="6784125" y="134500"/>
            <a:ext cx="2124451" cy="212445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rgbClr val="595959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sz="1000">
              <a:solidFill>
                <a:srgbClr val="595959"/>
              </a:solidFill>
            </a:endParaRPr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6275" y="2543300"/>
            <a:ext cx="594749" cy="59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/>
        </p:nvSpPr>
        <p:spPr>
          <a:xfrm>
            <a:off x="312900" y="1216875"/>
            <a:ext cx="8197800" cy="333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Artigo - Principais comandos SQL 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Disponível em: </a:t>
            </a: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https://www.treinaweb.com.br/blog/principais-comandos-sql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Live SQL - Introduction to SQL 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b="1">
                <a:latin typeface="Montserrat"/>
                <a:ea typeface="Montserrat"/>
                <a:cs typeface="Montserrat"/>
                <a:sym typeface="Montserrat"/>
              </a:rPr>
              <a:t>Disponível em: </a:t>
            </a: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https://livesql.oracle.com/apex/livesql/file/tutorial_D39T3OXOCOQ3WK9EWZ5JTJA.html</a:t>
            </a:r>
            <a:endParaRPr sz="1050">
              <a:solidFill>
                <a:srgbClr val="DD4A68"/>
              </a:solidFill>
              <a:highlight>
                <a:srgbClr val="FFFFFF"/>
              </a:highlight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500900" y="-12750"/>
            <a:ext cx="2519100" cy="9969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2300">
                <a:solidFill>
                  <a:srgbClr val="FFFFFF"/>
                </a:solidFill>
              </a:rPr>
              <a:t>Referências</a:t>
            </a:r>
            <a:endParaRPr sz="23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2300">
                <a:solidFill>
                  <a:srgbClr val="FFFFFF"/>
                </a:solidFill>
              </a:rPr>
              <a:t>Bibliográficas </a:t>
            </a:r>
            <a:endParaRPr sz="23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2300">
              <a:solidFill>
                <a:srgbClr val="FFFFFF"/>
              </a:solidFill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602075" y="4617550"/>
            <a:ext cx="817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#FADJP2021 #ANALISTADEDADOS2021 #FACEPE #PET #FORMAAI #ClovesRochaDigital #SQL #MySQL #DDL #DML #DQL </a:t>
            </a:r>
            <a:endParaRPr sz="1000">
              <a:solidFill>
                <a:srgbClr val="99999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99999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1303800" y="141375"/>
            <a:ext cx="35298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latin typeface="Merriweather"/>
                <a:ea typeface="Merriweather"/>
                <a:cs typeface="Merriweather"/>
                <a:sym typeface="Merriweather"/>
              </a:rPr>
              <a:t>Agenda</a:t>
            </a:r>
            <a:endParaRPr sz="3000"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303800" y="125010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rriweather"/>
              <a:buChar char="●"/>
            </a:pPr>
            <a:r>
              <a:rPr lang="pt-BR" sz="2400">
                <a:latin typeface="Merriweather"/>
                <a:ea typeface="Merriweather"/>
                <a:cs typeface="Merriweather"/>
                <a:sym typeface="Merriweather"/>
              </a:rPr>
              <a:t>Principais comandos do SQL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rriweather"/>
              <a:buChar char="○"/>
            </a:pPr>
            <a:r>
              <a:rPr lang="pt-BR" sz="2400">
                <a:latin typeface="Merriweather"/>
                <a:ea typeface="Merriweather"/>
                <a:cs typeface="Merriweather"/>
                <a:sym typeface="Merriweather"/>
              </a:rPr>
              <a:t>DQL;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rriweather"/>
              <a:buChar char="○"/>
            </a:pPr>
            <a:r>
              <a:rPr lang="pt-BR" sz="2400">
                <a:latin typeface="Merriweather"/>
                <a:ea typeface="Merriweather"/>
                <a:cs typeface="Merriweather"/>
                <a:sym typeface="Merriweather"/>
              </a:rPr>
              <a:t>DLL e;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rriweather"/>
              <a:buChar char="○"/>
            </a:pPr>
            <a:r>
              <a:rPr lang="pt-BR" sz="2400">
                <a:latin typeface="Merriweather"/>
                <a:ea typeface="Merriweather"/>
                <a:cs typeface="Merriweather"/>
                <a:sym typeface="Merriweather"/>
              </a:rPr>
              <a:t>DML.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rriweather"/>
              <a:buChar char="●"/>
            </a:pPr>
            <a:r>
              <a:rPr lang="pt-BR" sz="2400">
                <a:latin typeface="Merriweather"/>
                <a:ea typeface="Merriweather"/>
                <a:cs typeface="Merriweather"/>
                <a:sym typeface="Merriweather"/>
              </a:rPr>
              <a:t>Dúvidas;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rriweather"/>
              <a:buChar char="●"/>
            </a:pPr>
            <a:r>
              <a:rPr lang="pt-BR" sz="2400">
                <a:latin typeface="Merriweather"/>
                <a:ea typeface="Merriweather"/>
                <a:cs typeface="Merriweather"/>
                <a:sym typeface="Merriweather"/>
              </a:rPr>
              <a:t>Referências Bibliográficas.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02075" y="4617550"/>
            <a:ext cx="817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99999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#FADJP2021 #ANALISTADEDADOS2021 #FACEPE #PET #FORMAAI #ClovesRochaDigital #SQL #MySQL #DDL #DML #DQL </a:t>
            </a:r>
            <a:endParaRPr sz="1000">
              <a:solidFill>
                <a:srgbClr val="99999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99999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928825" y="1339575"/>
            <a:ext cx="7405500" cy="3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Merriweather"/>
                <a:ea typeface="Merriweather"/>
                <a:cs typeface="Merriweather"/>
                <a:sym typeface="Merriweather"/>
              </a:rPr>
              <a:t>SQL ou Structured Query Language (Linguagem de Consulta Estruturada) é uma linguagem padrão de gerenciamento de dados que interage com os principais bancos de dados baseados no modelo relacional. 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>
                <a:latin typeface="Merriweather"/>
                <a:ea typeface="Merriweather"/>
                <a:cs typeface="Merriweather"/>
                <a:sym typeface="Merriweather"/>
              </a:rPr>
              <a:t>Alguns dos principais sistemas que utilizam SQL são: </a:t>
            </a:r>
            <a:r>
              <a:rPr lang="pt-BR" sz="1800">
                <a:solidFill>
                  <a:srgbClr val="980000"/>
                </a:solidFill>
                <a:latin typeface="Merriweather"/>
                <a:ea typeface="Merriweather"/>
                <a:cs typeface="Merriweather"/>
                <a:sym typeface="Merriweather"/>
              </a:rPr>
              <a:t>Oracle</a:t>
            </a:r>
            <a:r>
              <a:rPr lang="pt-BR" sz="1800">
                <a:latin typeface="Merriweather"/>
                <a:ea typeface="Merriweather"/>
                <a:cs typeface="Merriweather"/>
                <a:sym typeface="Merriweather"/>
              </a:rPr>
              <a:t>, PostgreSQL, Firebird, </a:t>
            </a:r>
            <a:r>
              <a:rPr lang="pt-BR" sz="1800">
                <a:solidFill>
                  <a:srgbClr val="980000"/>
                </a:solidFill>
                <a:latin typeface="Merriweather"/>
                <a:ea typeface="Merriweather"/>
                <a:cs typeface="Merriweather"/>
                <a:sym typeface="Merriweather"/>
              </a:rPr>
              <a:t>MySQL</a:t>
            </a:r>
            <a:r>
              <a:rPr lang="pt-BR" sz="1800">
                <a:latin typeface="Merriweather"/>
                <a:ea typeface="Merriweather"/>
                <a:cs typeface="Merriweather"/>
                <a:sym typeface="Merriweather"/>
              </a:rPr>
              <a:t>, entre outros.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303800" y="141375"/>
            <a:ext cx="59466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 b="1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Mas afinal, você sabe o que é </a:t>
            </a:r>
            <a:r>
              <a:rPr lang="pt-BR" sz="3000" b="1">
                <a:solidFill>
                  <a:srgbClr val="073763"/>
                </a:solidFill>
                <a:highlight>
                  <a:srgbClr val="FFFF00"/>
                </a:highlight>
                <a:latin typeface="Merriweather"/>
                <a:ea typeface="Merriweather"/>
                <a:cs typeface="Merriweather"/>
                <a:sym typeface="Merriweather"/>
              </a:rPr>
              <a:t>SQL</a:t>
            </a:r>
            <a:r>
              <a:rPr lang="pt-BR" sz="3000" b="1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?</a:t>
            </a:r>
            <a:endParaRPr sz="3000"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02075" y="4617550"/>
            <a:ext cx="817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#FADJP2021 #ANALISTADEDADOS2021 #FACEPE #PET #FORMAAI #ClovesRochaDigital #SQL #MySQL #DDL #DML #DQL </a:t>
            </a:r>
            <a:endParaRPr sz="1000">
              <a:solidFill>
                <a:srgbClr val="99999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99999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1303800" y="141375"/>
            <a:ext cx="59466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Mas afinal, você sabe o que é </a:t>
            </a:r>
            <a:r>
              <a:rPr lang="pt-BR" sz="3000" b="1">
                <a:solidFill>
                  <a:srgbClr val="073763"/>
                </a:solidFill>
                <a:highlight>
                  <a:srgbClr val="FFFF00"/>
                </a:highlight>
                <a:latin typeface="Merriweather"/>
                <a:ea typeface="Merriweather"/>
                <a:cs typeface="Merriweather"/>
                <a:sym typeface="Merriweather"/>
              </a:rPr>
              <a:t>SQL</a:t>
            </a:r>
            <a:r>
              <a:rPr lang="pt-BR" sz="3000" b="1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?</a:t>
            </a:r>
            <a:endParaRPr sz="3000"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303800" y="170730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>
                <a:latin typeface="Merriweather"/>
                <a:ea typeface="Merriweather"/>
                <a:cs typeface="Merriweather"/>
                <a:sym typeface="Merriweather"/>
              </a:rPr>
              <a:t>Sendo assim, utilizando a linguagem SQL, os desenvolvedores podem ter uma comunicação com o banco de dados de maneira simples e ágil a partir dos seus comandos.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602075" y="4617550"/>
            <a:ext cx="817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999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#FADJP2021 #ANALISTADEDADOS2021 #FACEPE #PET #FORMAAI #ClovesRochaDigital #SQL #MySQL #DDL #DML #DQL </a:t>
            </a:r>
            <a:endParaRPr sz="1000">
              <a:solidFill>
                <a:srgbClr val="99999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99999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1303800" y="217575"/>
            <a:ext cx="59466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DQL, DDL e DML</a:t>
            </a:r>
            <a:endParaRPr sz="3000" b="1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1303800" y="1478700"/>
            <a:ext cx="7030500" cy="30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DQL, DDL e DML são consideradas subconjuntos da linguagem SQL. </a:t>
            </a:r>
            <a:endParaRPr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just" rtl="0">
              <a:lnSpc>
                <a:spcPct val="168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Estes comandos são os que permitem a escrita de códigos que irão criar novas estruturas como tabelas, índices, visões, entre outros, permitindo que dados sejam inseridos ou modificados para consultas posteriores.</a:t>
            </a:r>
            <a:endParaRPr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500"/>
              </a:spcBef>
              <a:spcAft>
                <a:spcPts val="1600"/>
              </a:spcAft>
              <a:buNone/>
            </a:pPr>
            <a:endParaRPr sz="1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602075" y="4617550"/>
            <a:ext cx="817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#FADJP2021 #ANALISTADEDADOS2021 #FACEPE #PET #FORMAAI #ClovesRochaDigital #SQL #MySQL #DDL #DML #DQL </a:t>
            </a:r>
            <a:endParaRPr sz="10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1303800" y="217575"/>
            <a:ext cx="66768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Linguagem de Consulta de Dados</a:t>
            </a:r>
            <a:endParaRPr sz="3000" b="1">
              <a:solidFill>
                <a:srgbClr val="07376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4531775" y="820625"/>
            <a:ext cx="4578900" cy="432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DQL ou Data Query Language possui apenas um único comando: O SELECT.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O </a:t>
            </a:r>
            <a:r>
              <a:rPr lang="pt-BR" b="1"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 é um dos principais comandos utilizados em SQL, pois com ele é possível realizar consultas aos dados que pertencem a uma determinada tabela. É um comando composto de várias opções que permite a elaboração de consultas das mais simples a mais elaboradas.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Um exemplo que podemos fornecer a cerca do uso do SELECT é quando possuímos em nosso banco de dados vários usuários e precisamos listar todos eles de uma só vez. Desta forma utilizaremos o seguinte comando: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D4A68"/>
                </a:solidFill>
                <a:highlight>
                  <a:srgbClr val="FFFFFF"/>
                </a:highlight>
              </a:rPr>
              <a:t>SELECT * FROM usuarios;</a:t>
            </a:r>
            <a:endParaRPr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 b="1">
                <a:latin typeface="Montserrat"/>
                <a:ea typeface="Montserrat"/>
                <a:cs typeface="Montserrat"/>
                <a:sym typeface="Montserrat"/>
              </a:rPr>
              <a:t>Ao ser executado, o comando acima irá retornar todos os usuários armazenados no banco de dados.</a:t>
            </a:r>
            <a:endParaRPr sz="6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9250"/>
            <a:ext cx="4450350" cy="383424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990600" y="114300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AA0D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pt-BR" sz="900">
                <a:solidFill>
                  <a:srgbClr val="AA0D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departments;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1303800" y="217575"/>
            <a:ext cx="66768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Linguagem de Definição de Dados</a:t>
            </a:r>
            <a:endParaRPr sz="3000" b="1">
              <a:solidFill>
                <a:srgbClr val="07376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4531775" y="820625"/>
            <a:ext cx="4578900" cy="432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DDL ou Data Definition Language (Linguagem de Definição de dados) permite ao usuário definir as novas tabelas e os elementos que serão associados a elas. É responsável pelos comandos de criação e alteração no banco de dados, sendo composto por três comandos: CREATE, ALTER e DROP.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O comando CREATE DATABASE é responsável pela criação de um novo banco de dados vazio, conforme podemos ver abaixo: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D4A68"/>
                </a:solidFill>
                <a:highlight>
                  <a:srgbClr val="FFFFFF"/>
                </a:highlight>
              </a:rPr>
              <a:t>CREATE DATABASE banco_teste;</a:t>
            </a:r>
            <a:endParaRPr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600" b="1">
                <a:latin typeface="Montserrat"/>
                <a:ea typeface="Montserrat"/>
                <a:cs typeface="Montserrat"/>
                <a:sym typeface="Montserrat"/>
              </a:rPr>
              <a:t>Ao ser executado, estaremos criando o banco de dados chamado “banco_teste”.</a:t>
            </a:r>
            <a:endParaRPr sz="600">
              <a:highlight>
                <a:srgbClr val="FFFF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9250"/>
            <a:ext cx="4450350" cy="383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1303800" y="217575"/>
            <a:ext cx="66768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Linguagem de Definição de Dados</a:t>
            </a:r>
            <a:endParaRPr sz="3000" b="1">
              <a:solidFill>
                <a:srgbClr val="07376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4531775" y="820625"/>
            <a:ext cx="4578900" cy="432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Montserrat"/>
                <a:ea typeface="Montserrat"/>
                <a:cs typeface="Montserrat"/>
                <a:sym typeface="Montserrat"/>
              </a:rPr>
              <a:t>Já o comando CREATE TABLE irá criar uma nova tabela. Os bancos de dados relacionais guardam seu dados dentro de tabelas que são divididas em colunas. Desta forma, veremos abaixo a criação de uma tabela de usuário. Ao criar, especificaremos as suas colunas e quais tipos de dados elas irão receber (neste caso, um ID e o nome do usuário).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dirty="0">
                <a:latin typeface="Montserrat"/>
                <a:ea typeface="Montserrat"/>
                <a:cs typeface="Montserrat"/>
                <a:sym typeface="Montserrat"/>
              </a:rPr>
              <a:t>O comando CREATE </a:t>
            </a:r>
            <a:r>
              <a:rPr lang="pt-BR" dirty="0" smtClean="0">
                <a:latin typeface="Montserrat"/>
                <a:ea typeface="Montserrat"/>
                <a:cs typeface="Montserrat"/>
                <a:sym typeface="Montserrat"/>
              </a:rPr>
              <a:t>TABLE </a:t>
            </a:r>
            <a:r>
              <a:rPr lang="pt-BR" dirty="0">
                <a:latin typeface="Montserrat"/>
                <a:ea typeface="Montserrat"/>
                <a:cs typeface="Montserrat"/>
                <a:sym typeface="Montserrat"/>
              </a:rPr>
              <a:t>é responsável pela criação de um </a:t>
            </a:r>
            <a:r>
              <a:rPr lang="pt-BR" dirty="0" smtClean="0">
                <a:latin typeface="Montserrat"/>
                <a:ea typeface="Montserrat"/>
                <a:cs typeface="Montserrat"/>
                <a:sym typeface="Montserrat"/>
              </a:rPr>
              <a:t>nova tabela vazia, </a:t>
            </a:r>
            <a:r>
              <a:rPr lang="pt-BR" dirty="0">
                <a:latin typeface="Montserrat"/>
                <a:ea typeface="Montserrat"/>
                <a:cs typeface="Montserrat"/>
                <a:sym typeface="Montserrat"/>
              </a:rPr>
              <a:t>conforme podemos ver abaixo: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50" dirty="0">
                <a:solidFill>
                  <a:srgbClr val="DD4A68"/>
                </a:solidFill>
                <a:highlight>
                  <a:srgbClr val="FFFFFF"/>
                </a:highlight>
              </a:rPr>
              <a:t>CREATE TABLE </a:t>
            </a:r>
            <a:r>
              <a:rPr lang="pt-BR" sz="1050" dirty="0" err="1">
                <a:solidFill>
                  <a:srgbClr val="DD4A68"/>
                </a:solidFill>
                <a:highlight>
                  <a:srgbClr val="FFFFFF"/>
                </a:highlight>
              </a:rPr>
              <a:t>usuario</a:t>
            </a:r>
            <a:r>
              <a:rPr lang="pt-BR" sz="1050" dirty="0">
                <a:solidFill>
                  <a:srgbClr val="DD4A68"/>
                </a:solidFill>
                <a:highlight>
                  <a:srgbClr val="FFFFFF"/>
                </a:highlight>
              </a:rPr>
              <a:t> (id INT, nome VARCHAR (255));</a:t>
            </a:r>
            <a:endParaRPr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600" b="1" dirty="0">
                <a:latin typeface="Montserrat"/>
                <a:ea typeface="Montserrat"/>
                <a:cs typeface="Montserrat"/>
                <a:sym typeface="Montserrat"/>
              </a:rPr>
              <a:t>O comando ALTER, por sua vez, é o comando utilizado para alterar uma tabela ou um banco de dados já existente.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9250"/>
            <a:ext cx="4450350" cy="383424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609600" y="838200"/>
            <a:ext cx="30000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AA0D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AA0D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DEPARTMENTS (  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deptno        </a:t>
            </a:r>
            <a:r>
              <a:rPr lang="pt-BR" sz="900">
                <a:solidFill>
                  <a:srgbClr val="5C2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name          varchar2(</a:t>
            </a:r>
            <a:r>
              <a:rPr lang="pt-BR" sz="900">
                <a:solidFill>
                  <a:srgbClr val="1C00C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pt-BR" sz="900">
                <a:solidFill>
                  <a:srgbClr val="AA0D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AA0D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location      varchar2(</a:t>
            </a:r>
            <a:r>
              <a:rPr lang="pt-BR" sz="900">
                <a:solidFill>
                  <a:srgbClr val="1C00C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 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900">
                <a:solidFill>
                  <a:srgbClr val="AA0D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constraint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pk_departments </a:t>
            </a:r>
            <a:r>
              <a:rPr lang="pt-BR" sz="900">
                <a:solidFill>
                  <a:srgbClr val="AA0D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primary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>
                <a:solidFill>
                  <a:srgbClr val="AA0D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(deptno)  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/>
        </p:nvSpPr>
        <p:spPr>
          <a:xfrm>
            <a:off x="1303800" y="217575"/>
            <a:ext cx="66768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073763"/>
                </a:solidFill>
                <a:latin typeface="Merriweather"/>
                <a:ea typeface="Merriweather"/>
                <a:cs typeface="Merriweather"/>
                <a:sym typeface="Merriweather"/>
              </a:rPr>
              <a:t>Linguagem de Definição de Dados</a:t>
            </a:r>
            <a:endParaRPr sz="3000" b="1">
              <a:solidFill>
                <a:srgbClr val="07376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4531775" y="820625"/>
            <a:ext cx="4578900" cy="432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No exemplo abaixo estaremos </a:t>
            </a:r>
            <a:r>
              <a:rPr lang="pt-BR" b="1">
                <a:solidFill>
                  <a:srgbClr val="274E13"/>
                </a:solidFill>
                <a:latin typeface="Montserrat"/>
                <a:ea typeface="Montserrat"/>
                <a:cs typeface="Montserrat"/>
                <a:sym typeface="Montserrat"/>
              </a:rPr>
              <a:t>adicionando</a:t>
            </a: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 uma nova coluna a nossa tabela de usuário criada acima. Esta nova coluna “idade” será criada após a nossa coluna “nome”, desta forma, usaremos: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D4A68"/>
                </a:solidFill>
                <a:highlight>
                  <a:srgbClr val="FFFFFF"/>
                </a:highlight>
              </a:rPr>
              <a:t>ALTER TABLE usuario ADD idade INT AFTER nome;</a:t>
            </a:r>
            <a:endParaRPr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9250"/>
            <a:ext cx="4450350" cy="383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1128</Words>
  <PresentationFormat>Apresentação na tela (16:9)</PresentationFormat>
  <Paragraphs>87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Merriweather</vt:lpstr>
      <vt:lpstr>Montserrat Medium</vt:lpstr>
      <vt:lpstr>Merriweather Black</vt:lpstr>
      <vt:lpstr>Montserrat</vt:lpstr>
      <vt:lpstr>Courier New</vt:lpstr>
      <vt:lpstr>Simple Light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bruno.medeiros</cp:lastModifiedBy>
  <cp:revision>2</cp:revision>
  <dcterms:modified xsi:type="dcterms:W3CDTF">2021-09-27T21:54:12Z</dcterms:modified>
</cp:coreProperties>
</file>