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Titillium Web"/>
      <p:regular r:id="rId44"/>
      <p:bold r:id="rId45"/>
      <p:italic r:id="rId46"/>
      <p:boldItalic r:id="rId47"/>
    </p:embeddedFont>
    <p:embeddedFont>
      <p:font typeface="Advent Pro Light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B4569E-51B6-4766-BFCA-9D955CCCEB79}">
  <a:tblStyle styleId="{B4B4569E-51B6-4766-BFCA-9D955CCCEB79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FB1A7007-62F8-40B8-82F3-FFFC464D6417}" styleName="Table_1">
    <a:wholeTbl>
      <a:tcTxStyle b="off" i="off">
        <a:font>
          <a:latin typeface="Tw Cen MT"/>
          <a:ea typeface="Tw Cen MT"/>
          <a:cs typeface="Tw Cen MT"/>
        </a:font>
        <a:schemeClr val="lt1"/>
      </a:tcTxStyle>
      <a:tcStyle>
        <a:tcBdr>
          <a:left>
            <a:ln cap="flat" cmpd="sng" w="9525">
              <a:solidFill>
                <a:srgbClr val="BBDBF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BBDBF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BBDBF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BBDBF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l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lt1">
              <a:alpha val="2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 b="off" i="off"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TitilliumWeb-regular.fntdata"/><Relationship Id="rId43" Type="http://schemas.openxmlformats.org/officeDocument/2006/relationships/slide" Target="slides/slide38.xml"/><Relationship Id="rId46" Type="http://schemas.openxmlformats.org/officeDocument/2006/relationships/font" Target="fonts/TitilliumWeb-italic.fntdata"/><Relationship Id="rId45" Type="http://schemas.openxmlformats.org/officeDocument/2006/relationships/font" Target="fonts/TitilliumWe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dventProLight-regular.fntdata"/><Relationship Id="rId47" Type="http://schemas.openxmlformats.org/officeDocument/2006/relationships/font" Target="fonts/TitilliumWeb-boldItalic.fntdata"/><Relationship Id="rId49" Type="http://schemas.openxmlformats.org/officeDocument/2006/relationships/font" Target="fonts/AdventPr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mailto:car2@cin.ufpe.br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24100" y="102325"/>
            <a:ext cx="4532700" cy="1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3000"/>
              <a:t>7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lá?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#FADJ202</a:t>
            </a:r>
            <a:r>
              <a:rPr b="1" lang="pt-BR" sz="2000">
                <a:solidFill>
                  <a:schemeClr val="dk1"/>
                </a:solidFill>
              </a:rPr>
              <a:t>1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#ANALISTADEDADOSJÚNIOR202</a:t>
            </a:r>
            <a:r>
              <a:rPr b="1" lang="pt-BR" sz="1800">
                <a:highlight>
                  <a:srgbClr val="00FFFF"/>
                </a:highlight>
              </a:rPr>
              <a:t>1</a:t>
            </a:r>
            <a:endParaRPr b="1" i="0" sz="18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050" y="0"/>
            <a:ext cx="5695950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ENTENDIMENTO DOS DADOS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Dados do </a:t>
            </a:r>
            <a:r>
              <a:rPr b="1" lang="pt-BR" sz="3200"/>
              <a:t>Acidente</a:t>
            </a:r>
            <a:r>
              <a:rPr lang="pt-BR" sz="3200"/>
              <a:t>:</a:t>
            </a:r>
            <a:endParaRPr/>
          </a:p>
          <a:p>
            <a:pPr indent="-17779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?"/>
            </a:pPr>
            <a:r>
              <a:rPr lang="pt-BR" sz="2800"/>
              <a:t>Bairro (Categorical) – Feature</a:t>
            </a:r>
            <a:endParaRPr sz="2800"/>
          </a:p>
          <a:p>
            <a:pPr indent="-17779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?"/>
            </a:pPr>
            <a:r>
              <a:rPr lang="pt-BR" sz="2800"/>
              <a:t>DataInString (Categorical) – Feature (Data em formato String dd/mm/aaaa)</a:t>
            </a:r>
            <a:endParaRPr/>
          </a:p>
          <a:p>
            <a:pPr indent="-17779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?"/>
            </a:pPr>
            <a:r>
              <a:rPr lang="pt-BR" sz="2800"/>
              <a:t>Turno (Categorical) – Feature</a:t>
            </a:r>
            <a:endParaRPr sz="2800"/>
          </a:p>
          <a:p>
            <a:pPr indent="-17779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?"/>
            </a:pPr>
            <a:r>
              <a:rPr lang="pt-BR" sz="2800"/>
              <a:t>AcidentePotencialmenteGrave (Classificado através da informação de vítimas fatais e/ou envolvimento com motocicletas);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ENTENDIMENTO DOS DADOS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Dados da </a:t>
            </a:r>
            <a:r>
              <a:rPr b="1" lang="pt-BR" sz="2800"/>
              <a:t>EMLURB</a:t>
            </a:r>
            <a:r>
              <a:rPr lang="pt-BR" sz="2800"/>
              <a:t> (chamados na mesma data e local):</a:t>
            </a:r>
            <a:endParaRPr/>
          </a:p>
          <a:p>
            <a:pPr indent="-152399" lvl="1" marL="265176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Arborizacao (Categorical) – Feature</a:t>
            </a:r>
            <a:endParaRPr sz="2400"/>
          </a:p>
          <a:p>
            <a:pPr indent="-152399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CalcadasArvores (Categorical) – Feature</a:t>
            </a:r>
            <a:endParaRPr sz="2400"/>
          </a:p>
          <a:p>
            <a:pPr indent="-152399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Drenagem (Categorical) – Feature</a:t>
            </a:r>
            <a:endParaRPr sz="2400"/>
          </a:p>
          <a:p>
            <a:pPr indent="-152399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Macrodrenagem (Categorical) – Feature</a:t>
            </a:r>
            <a:endParaRPr sz="2400"/>
          </a:p>
          <a:p>
            <a:pPr indent="-152399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ManutencaoUrbana (Categorical) – Feature</a:t>
            </a:r>
            <a:endParaRPr sz="2400"/>
          </a:p>
          <a:p>
            <a:pPr indent="-152399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Pavimentacao (Categorical) – Feature</a:t>
            </a:r>
            <a:endParaRPr sz="2400"/>
          </a:p>
          <a:p>
            <a:pPr indent="-152399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Poste (Categorical) – Feature</a:t>
            </a:r>
            <a:endParaRPr sz="2400"/>
          </a:p>
          <a:p>
            <a:pPr indent="-152399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Terraplanagem (Categorical) – Feature</a:t>
            </a:r>
            <a:endParaRPr sz="2400"/>
          </a:p>
          <a:p>
            <a:pPr indent="-152399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Projetos (Categorical) – Feature</a:t>
            </a:r>
            <a:endParaRPr sz="2400"/>
          </a:p>
        </p:txBody>
      </p:sp>
      <p:sp>
        <p:nvSpPr>
          <p:cNvPr id="168" name="Google Shape;168;p24"/>
          <p:cNvSpPr/>
          <p:nvPr/>
        </p:nvSpPr>
        <p:spPr>
          <a:xfrm>
            <a:off x="6853236" y="2762250"/>
            <a:ext cx="404813" cy="3162300"/>
          </a:xfrm>
          <a:prstGeom prst="rightBrace">
            <a:avLst>
              <a:gd fmla="val 8333" name="adj1"/>
              <a:gd fmla="val 5120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629526" y="3743235"/>
            <a:ext cx="4038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Dados sobre chamados abertos na mesma data e local do acidente.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ENTENDIMENTO DOS DADOS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2446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60"/>
              <a:buChar char=" "/>
            </a:pPr>
            <a:r>
              <a:rPr lang="pt-BR" sz="1960"/>
              <a:t>Dados sobre os </a:t>
            </a:r>
            <a:r>
              <a:rPr b="1" lang="pt-BR" sz="1960"/>
              <a:t>Fotossensores</a:t>
            </a:r>
            <a:r>
              <a:rPr lang="pt-BR" sz="1960"/>
              <a:t>: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Fotossensor – Usado para identificar, posteriormente, as informações sobre velocidades – Não foi considerado para análise;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possuiFotossensor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qtd_0a10km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qtd_11a20km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qtd_21a30km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qtd_31a40km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qtd_41a50km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qtd_51a60km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qtd_61a70km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qtd_71a80km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qtd_81a90km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qtd_91a100km (Categorical) – Feature;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79"/>
              <a:buChar char="?"/>
            </a:pPr>
            <a:r>
              <a:rPr lang="pt-BR" sz="1679"/>
              <a:t>qtd_acimade100km(Categorical) – Feature;</a:t>
            </a:r>
            <a:endParaRPr/>
          </a:p>
          <a:p>
            <a:pPr indent="-30476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1679"/>
          </a:p>
        </p:txBody>
      </p:sp>
      <p:sp>
        <p:nvSpPr>
          <p:cNvPr id="177" name="Google Shape;177;p25"/>
          <p:cNvSpPr/>
          <p:nvPr/>
        </p:nvSpPr>
        <p:spPr>
          <a:xfrm>
            <a:off x="5300661" y="3348228"/>
            <a:ext cx="404813" cy="2700147"/>
          </a:xfrm>
          <a:prstGeom prst="rightBrace">
            <a:avLst>
              <a:gd fmla="val 8333" name="adj1"/>
              <a:gd fmla="val 5120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6486528" y="3913471"/>
            <a:ext cx="4038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Quantidade de carros que passaram na mesma data e local até a hora do acidente, separando de 10 em 10 km/h.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ENTENDIMENTO DOS DADOS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64465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 "/>
            </a:pPr>
            <a:r>
              <a:rPr lang="pt-BR" sz="2590"/>
              <a:t>Dados sobre os </a:t>
            </a:r>
            <a:r>
              <a:rPr b="1" lang="pt-BR" sz="2590"/>
              <a:t>Semáforos</a:t>
            </a:r>
            <a:r>
              <a:rPr lang="pt-BR" sz="2590"/>
              <a:t>:</a:t>
            </a:r>
            <a:endParaRPr/>
          </a:p>
          <a:p>
            <a:pPr indent="-342900" lvl="2" marL="1371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</a:pPr>
            <a:r>
              <a:rPr lang="pt-BR" sz="1800"/>
              <a:t>Semaforo (Categorical) – Feature (Se possui semáforo ou não);</a:t>
            </a:r>
            <a:endParaRPr sz="1800"/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</a:pPr>
            <a:r>
              <a:rPr lang="pt-BR" sz="1800"/>
              <a:t>qntdSemaforos (Categorical) – Feature (A quantidade de semáforos na rua);</a:t>
            </a:r>
            <a:endParaRPr sz="1800"/>
          </a:p>
          <a:p>
            <a:pPr indent="-16446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590"/>
              <a:buChar char=" "/>
            </a:pPr>
            <a:r>
              <a:rPr lang="pt-BR" sz="2590"/>
              <a:t>Dados sobre a média pluviométrica (</a:t>
            </a:r>
            <a:r>
              <a:rPr b="1" lang="pt-BR" sz="2590"/>
              <a:t>APAC</a:t>
            </a:r>
            <a:r>
              <a:rPr lang="pt-BR" sz="2590"/>
              <a:t>):</a:t>
            </a:r>
            <a:endParaRPr/>
          </a:p>
          <a:p>
            <a:pPr indent="-342900" lvl="2" marL="1371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</a:pPr>
            <a:r>
              <a:rPr lang="pt-BR" sz="1800"/>
              <a:t>MediaPluviometrica (Categorical) – Feature (A média pluviométrica, proveniente da APAC. Média calculada para Recife);</a:t>
            </a:r>
            <a:endParaRPr sz="1800"/>
          </a:p>
          <a:p>
            <a:pPr indent="-16446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590"/>
              <a:buChar char=" "/>
            </a:pPr>
            <a:r>
              <a:rPr lang="pt-BR" sz="2590"/>
              <a:t>Dados sobre </a:t>
            </a:r>
            <a:r>
              <a:rPr b="1" lang="pt-BR" sz="2590"/>
              <a:t>Feriados</a:t>
            </a:r>
            <a:r>
              <a:rPr lang="pt-BR" sz="2590"/>
              <a:t>:</a:t>
            </a:r>
            <a:endParaRPr/>
          </a:p>
          <a:p>
            <a:pPr indent="-342900" lvl="2" marL="1371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</a:pPr>
            <a:r>
              <a:rPr lang="pt-BR" sz="1800"/>
              <a:t>EFeriado (Categorical) – Feature (Verificação se a data do acidente caiu em algum feriado);</a:t>
            </a:r>
            <a:endParaRPr sz="1800"/>
          </a:p>
          <a:p>
            <a:pPr indent="-342900" lvl="2" marL="1371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</a:pPr>
            <a:r>
              <a:rPr lang="pt-BR" sz="1800"/>
              <a:t>ProximoAFeriado (Categorical) – Feature (Verificação se a data do acidente está próxima a algum feriado);</a:t>
            </a:r>
            <a:endParaRPr sz="1800"/>
          </a:p>
          <a:p>
            <a:pPr indent="0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0" lvl="1" marL="26517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ENTENDIMENTO DOS DADOS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024128" y="2286000"/>
            <a:ext cx="1046978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Char char=" "/>
            </a:pPr>
            <a:r>
              <a:rPr b="1" lang="pt-BR" sz="4200"/>
              <a:t>DataSet Final:</a:t>
            </a:r>
            <a:endParaRPr/>
          </a:p>
          <a:p>
            <a: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000"/>
              <a:buChar char="?"/>
            </a:pPr>
            <a:r>
              <a:rPr lang="pt-BR" sz="3000"/>
              <a:t>Total de 39.381 linhas;</a:t>
            </a:r>
            <a:endParaRPr sz="3000"/>
          </a:p>
          <a:p>
            <a:pPr indent="-4191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?"/>
            </a:pPr>
            <a:r>
              <a:rPr lang="pt-BR" sz="3000"/>
              <a:t>9483 acidentes potencialmente graves (24%);</a:t>
            </a:r>
            <a:endParaRPr sz="30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4200"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ANÁLISE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/>
              <a:t> Correlação entre as variáveis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highlight>
                  <a:srgbClr val="FFFF00"/>
                </a:highlight>
              </a:rPr>
              <a:t> Árvore de Decisão</a:t>
            </a:r>
            <a:endParaRPr>
              <a:highlight>
                <a:srgbClr val="FFFF00"/>
              </a:highlight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/>
              <a:t> Indução de Regras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/>
              <a:t> Regressão Logística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ANÁLISE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/>
              <a:t> Correlação entre as variáveis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Árvore de Decisão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Indução de Regras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Regressão Logística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1024128" y="585216"/>
            <a:ext cx="451143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Twentieth Century"/>
              <a:buNone/>
            </a:pPr>
            <a:r>
              <a:rPr b="1" lang="pt-BR" sz="4300">
                <a:solidFill>
                  <a:schemeClr val="dk1"/>
                </a:solidFill>
              </a:rPr>
              <a:t>CORRELAÇÕES ENTRE AS VARIÁVEIS</a:t>
            </a:r>
            <a:endParaRPr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5535560" y="466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{B4B4569E-51B6-4766-BFCA-9D955CCCEB79}</a:tableStyleId>
              </a:tblPr>
              <a:tblGrid>
                <a:gridCol w="1791875"/>
                <a:gridCol w="2407700"/>
                <a:gridCol w="2407700"/>
              </a:tblGrid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+0.050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qtd_21a30km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qtd_acimade100km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+0.049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qtd_31a40km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qtd_acimade100km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+0.047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qtd_61a70km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qtd_acimade100km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+0.039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qtd_51a60km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qtd_acimade100km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+0.033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qtd_41a50km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qtd_acimade100km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+0.031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qntdSemaforos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qtd_acimade100km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+0.027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qntdSemaforos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+0.026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qntdSemaforos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qtd_71a80km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+0.025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qtd_11a20km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qtd_acimade100km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+0.021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qtd_71a80km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-0.019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+0.019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qtd_41a50km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+0.018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qtd_31a40km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+0.016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qtd_11a20km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+0.015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qtd_0a10km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+0.015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qtd_51a60km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+0.015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qtd_21a30km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+0.014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qntdSemaforos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qtd_81a90km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+0.014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qtd_61a70km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+0.013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qtd_11a20km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+0.012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qtd_61a70km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+0.012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qtd_81a90km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+0.011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qtd_0a10km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+0.010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qtd_51a60km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+0.010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qtd_31a40km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-0.009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qntdSemaforos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+0.008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qtd_41a50km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+0.007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qtd_71a80km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+0.006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qtd_21a30km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-0.005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qtd_acimade100km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+0.004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QntVeiculosAcidente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qtd_81a90km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  <a:tr h="21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-0.004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MediaPluviometrica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qtd_acimade100km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550" marB="6550" marR="19625" marL="19625"/>
                </a:tc>
              </a:tr>
            </a:tbl>
          </a:graphicData>
        </a:graphic>
      </p:graphicFrame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18469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1069160" y="1995947"/>
            <a:ext cx="414921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Nota-se que as variáveis relacionadas com as velocidades (de 10 em 10 km/h) aparecem na maioria das correlações.</a:t>
            </a:r>
            <a:b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Foi possível notar também que algumas variáveis relacionada com a média pluviométrica e/ou a quantidade de veículos no acidente também aparecem com diversas relações.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Por fim, a quantidade de semáforos aparece, também, algumas vezes.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ANÁLISE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Correlação entre as variáveis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/>
              <a:t> Árvore de Decisão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/>
              <a:t> </a:t>
            </a:r>
            <a:r>
              <a:rPr lang="pt-BR" sz="3600">
                <a:solidFill>
                  <a:srgbClr val="BFBFBF"/>
                </a:solidFill>
              </a:rPr>
              <a:t>Indução de Regras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Regressão Logística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captura de tela&#10;&#10;Descrição gerada automaticamente" id="228" name="Google Shape;228;p32"/>
          <p:cNvPicPr preferRelativeResize="0"/>
          <p:nvPr/>
        </p:nvPicPr>
        <p:blipFill rotWithShape="1">
          <a:blip r:embed="rId3">
            <a:alphaModFix/>
          </a:blip>
          <a:srcRect b="79269" l="11427" r="34753" t="3550"/>
          <a:stretch/>
        </p:blipFill>
        <p:spPr>
          <a:xfrm>
            <a:off x="-560439" y="2665670"/>
            <a:ext cx="13030435" cy="932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ÁRVORE DE DECISÃO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2379406" y="6218901"/>
            <a:ext cx="7798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24% da base de dados possui acidentes graves (de um total de 39.381 registros).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057424"/>
            <a:ext cx="1463072" cy="14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ctrTitle"/>
          </p:nvPr>
        </p:nvSpPr>
        <p:spPr>
          <a:xfrm>
            <a:off x="4932218" y="4960137"/>
            <a:ext cx="32973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Twentieth Century"/>
              <a:buNone/>
            </a:pPr>
            <a:r>
              <a:rPr lang="pt-BR" sz="3600">
                <a:solidFill>
                  <a:srgbClr val="BFBFBF"/>
                </a:solidFill>
              </a:rPr>
              <a:t>(PREVER) </a:t>
            </a:r>
            <a:r>
              <a:rPr b="1" lang="pt-BR" sz="3600"/>
              <a:t>ACIDENTES GRAVES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8479000" y="5150425"/>
            <a:ext cx="32973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600"/>
              <a:t>Equipe: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</a:pPr>
            <a:r>
              <a:rPr lang="pt-BR" sz="1600"/>
              <a:t>Cloves Rocha (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car2@cin.ufpe.br</a:t>
            </a:r>
            <a:r>
              <a:rPr lang="pt-BR" sz="1600"/>
              <a:t>)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</a:pPr>
            <a:r>
              <a:rPr lang="pt-BR" sz="1600"/>
              <a:t>Anonimizado</a:t>
            </a:r>
            <a:r>
              <a:rPr lang="pt-BR" sz="1600"/>
              <a:t> (anonimizado)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-BR" sz="1600"/>
              <a:t>Anonimizado (anonimizado)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</a:pPr>
            <a:r>
              <a:rPr lang="pt-BR" sz="1600"/>
              <a:t>Anonimizado (anonimizado) </a:t>
            </a:r>
            <a:endParaRPr sz="1600"/>
          </a:p>
        </p:txBody>
      </p:sp>
      <p:pic>
        <p:nvPicPr>
          <p:cNvPr descr="Resultado de imagem para cidade do Recife" id="75" name="Google Shape;75;p15"/>
          <p:cNvPicPr preferRelativeResize="0"/>
          <p:nvPr/>
        </p:nvPicPr>
        <p:blipFill rotWithShape="1">
          <a:blip r:embed="rId5">
            <a:alphaModFix/>
          </a:blip>
          <a:srcRect b="31777" l="0" r="0" t="0"/>
          <a:stretch/>
        </p:blipFill>
        <p:spPr>
          <a:xfrm>
            <a:off x="0" y="-88035"/>
            <a:ext cx="12191999" cy="46880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al de Dados Abertos da Cidade do Recife" id="76" name="Google Shape;7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7112" y="5057431"/>
            <a:ext cx="2870525" cy="140758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81000" y="65491"/>
            <a:ext cx="114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Prof. Paulo Adeodato – IN 1144 – Mineração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captura de tela&#10;&#10;Descrição gerada automaticamente"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73115" t="0"/>
          <a:stretch/>
        </p:blipFill>
        <p:spPr>
          <a:xfrm>
            <a:off x="1078097" y="66573"/>
            <a:ext cx="11113903" cy="66537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ÁRVORE DE DECISÃO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76200" y="6206652"/>
            <a:ext cx="12039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Quando não há proximidade de feriado, o aumento de veículos envolvidos no acidente, e  o aumento da média pluviométrica incidem em pontos de atenção para a ocorrência de acidentes graves. Velocidades mais altas e a quantidade de semáforos também podem ser decisivos.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captura de tela&#10;&#10;Descrição gerada automaticamente" id="246" name="Google Shape;246;p34"/>
          <p:cNvPicPr preferRelativeResize="0"/>
          <p:nvPr/>
        </p:nvPicPr>
        <p:blipFill rotWithShape="1">
          <a:blip r:embed="rId3">
            <a:alphaModFix/>
          </a:blip>
          <a:srcRect b="53545" l="41291" r="18745" t="0"/>
          <a:stretch/>
        </p:blipFill>
        <p:spPr>
          <a:xfrm>
            <a:off x="0" y="1555366"/>
            <a:ext cx="12192000" cy="25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ÁRVORE DE DECISÃO</a:t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/>
        </p:nvSpPr>
        <p:spPr>
          <a:xfrm>
            <a:off x="1292939" y="6364945"/>
            <a:ext cx="91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Quanto maior o número de veículos envolvidos no acidente, maior a chance do acidente ser grave.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captura de tela&#10;&#10;Descrição gerada automaticamente" id="255" name="Google Shape;255;p35"/>
          <p:cNvPicPr preferRelativeResize="0"/>
          <p:nvPr/>
        </p:nvPicPr>
        <p:blipFill rotWithShape="1">
          <a:blip r:embed="rId3">
            <a:alphaModFix/>
          </a:blip>
          <a:srcRect b="5782" l="26870" r="53553" t="30131"/>
          <a:stretch/>
        </p:blipFill>
        <p:spPr>
          <a:xfrm>
            <a:off x="2038350" y="1794362"/>
            <a:ext cx="7772400" cy="40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ÁRVORE DE DECISÃO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>
            <a:off x="0" y="6006768"/>
            <a:ext cx="1207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Quando há uma menor incidência de chuva (menos média pluviométrica), há uma chance maior de acidente potencialmente grave quando o turno é noturno, e  há também uma diferença de veículos parados e outros com deslocamento (ainda que leve).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8943975" y="4724400"/>
            <a:ext cx="1609725" cy="116548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captura de tela&#10;&#10;Descrição gerada automaticamente" id="265" name="Google Shape;265;p36"/>
          <p:cNvPicPr preferRelativeResize="0"/>
          <p:nvPr/>
        </p:nvPicPr>
        <p:blipFill rotWithShape="1">
          <a:blip r:embed="rId3">
            <a:alphaModFix/>
          </a:blip>
          <a:srcRect b="0" l="42139" r="38017" t="32912"/>
          <a:stretch/>
        </p:blipFill>
        <p:spPr>
          <a:xfrm>
            <a:off x="2591874" y="2256966"/>
            <a:ext cx="6890263" cy="374935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ÁRVORE DE DECISÃO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0" y="6006320"/>
            <a:ext cx="120740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Por outro lado, quando há uma combinação de veículos lentos, outros em velocidades superiores, pode ocorrer uma incidência maior de acidentes graves. Destacando que, neste caso, a quantidade de semáforos na via </a:t>
            </a: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influência</a:t>
            </a: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(provavelmente em casos de vias longas, com grande engarrafamento, e veículos mais rápidos).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1710811" y="4719762"/>
            <a:ext cx="1609725" cy="116548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9401175" y="4501637"/>
            <a:ext cx="1609725" cy="116548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729861" y="3020389"/>
            <a:ext cx="1609725" cy="116548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9635" y="2060409"/>
            <a:ext cx="7822442" cy="382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captura de tela&#10;&#10;Descrição gerada automaticamente" id="278" name="Google Shape;278;p37"/>
          <p:cNvPicPr preferRelativeResize="0"/>
          <p:nvPr/>
        </p:nvPicPr>
        <p:blipFill rotWithShape="1">
          <a:blip r:embed="rId3">
            <a:alphaModFix/>
          </a:blip>
          <a:srcRect b="0" l="61456" r="0" t="31715"/>
          <a:stretch/>
        </p:blipFill>
        <p:spPr>
          <a:xfrm>
            <a:off x="-58994" y="2084832"/>
            <a:ext cx="13273548" cy="376083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ÁRVORE DE DECISÃO</a:t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/>
        </p:nvSpPr>
        <p:spPr>
          <a:xfrm>
            <a:off x="0" y="6006320"/>
            <a:ext cx="120740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Nos casos de uma maior incidência de chuva (média pluviométrica maior), a quantidade de veículos envolvidos no acidente também influenciou. Neste caso, a diferença de velocidades entre os veículos mostrou uma grande influencia. Destaque para os casos em que há carros lentos, e outros acima de 100 km/h e/ou entre 41 a 50 km/h.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ANÁLISE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Correlação entre as variáveis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Árvore de Decisão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/>
              <a:t> Indução de Regras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Regressão Logística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</p:txBody>
      </p:sp>
      <p:pic>
        <p:nvPicPr>
          <p:cNvPr id="288" name="Google Shape;2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INDUÇÃO DE REGRAS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8" y="2284984"/>
            <a:ext cx="9776445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ANÁLISE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Correlação entre as variáveis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Árvore de Decisão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>
                <a:solidFill>
                  <a:srgbClr val="BFBFBF"/>
                </a:solidFill>
              </a:rPr>
              <a:t> Indução de Regras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AutoNum type="arabicPeriod"/>
            </a:pPr>
            <a:r>
              <a:rPr lang="pt-BR" sz="3600"/>
              <a:t> Regressão Logística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Twentieth Century"/>
              <a:buNone/>
            </a:pPr>
            <a:r>
              <a:t/>
            </a:r>
            <a:endParaRPr sz="3600"/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024128" y="585216"/>
            <a:ext cx="5529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REGRESSÃO LOGÍSTICA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1023247" y="3315037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19A0D2"/>
                    </a:gs>
                    <a:gs pos="100000">
                      <a:srgbClr val="39C0FE"/>
                    </a:gs>
                  </a:gsLst>
                  <a:path path="circle">
                    <a:fillToRect b="50%" l="50%" r="50%" t="50%"/>
                  </a:path>
                  <a:tileRect/>
                </a:gradFill>
                <a:tableStyleId>{FB1A7007-62F8-40B8-82F3-FFFC464D6417}</a:tableStyleId>
              </a:tblPr>
              <a:tblGrid>
                <a:gridCol w="2967950"/>
                <a:gridCol w="1209375"/>
                <a:gridCol w="1120875"/>
                <a:gridCol w="1032375"/>
                <a:gridCol w="1386350"/>
                <a:gridCol w="1238875"/>
                <a:gridCol w="1189700"/>
              </a:tblGrid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/>
                        <a:t>Method</a:t>
                      </a:r>
                      <a:endParaRPr b="1"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/>
                        <a:t>AUROC</a:t>
                      </a:r>
                      <a:endParaRPr b="1"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/>
                        <a:t>CA</a:t>
                      </a:r>
                      <a:endParaRPr b="1"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/>
                        <a:t>F1</a:t>
                      </a:r>
                      <a:endParaRPr b="1"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/>
                        <a:t>Precision</a:t>
                      </a:r>
                      <a:endParaRPr b="1"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/>
                        <a:t>Recall</a:t>
                      </a:r>
                      <a:endParaRPr b="1"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/>
                        <a:t>LogLoss</a:t>
                      </a:r>
                      <a:endParaRPr b="1"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9050" marB="19050" marR="57150" marL="57150" anchor="ctr"/>
                </a:tc>
              </a:tr>
              <a:tr h="66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Neural Network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0.651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0.757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0.664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0.681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0.757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0.514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</a:tr>
              <a:tr h="66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Logistic Regression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0.614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0.757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0.656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0.628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0.757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2F2F2"/>
                          </a:solidFill>
                        </a:rPr>
                        <a:t>0.53</a:t>
                      </a:r>
                      <a:endParaRPr sz="1400" u="none" cap="none" strike="noStrike"/>
                    </a:p>
                  </a:txBody>
                  <a:tcPr marT="19050" marB="19050" marR="57150" marL="57150" anchor="ctr"/>
                </a:tc>
              </a:tr>
            </a:tbl>
          </a:graphicData>
        </a:graphic>
      </p:graphicFrame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Char char=" "/>
            </a:pPr>
            <a:r>
              <a:rPr b="0" i="0" lang="pt-BR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Avaliação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0840" y="0"/>
            <a:ext cx="754116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 txBox="1"/>
          <p:nvPr>
            <p:ph type="title"/>
          </p:nvPr>
        </p:nvSpPr>
        <p:spPr>
          <a:xfrm>
            <a:off x="1024128" y="585216"/>
            <a:ext cx="43606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REGRESSÃO LOGÍSTICA</a:t>
            </a:r>
            <a:endParaRPr/>
          </a:p>
        </p:txBody>
      </p:sp>
      <p:pic>
        <p:nvPicPr>
          <p:cNvPr id="320" name="Google Shape;32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419877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pt-BR" sz="2800"/>
              <a:t>Curva ROC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CONTEXTO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/>
              <a:t>Os </a:t>
            </a:r>
            <a:r>
              <a:rPr b="1" lang="pt-BR" sz="3600"/>
              <a:t>acidentes</a:t>
            </a:r>
            <a:r>
              <a:rPr lang="pt-BR" sz="3600"/>
              <a:t> de trânsito </a:t>
            </a:r>
            <a:r>
              <a:rPr b="1" lang="pt-BR" sz="3600"/>
              <a:t>com vítima </a:t>
            </a:r>
            <a:r>
              <a:rPr lang="pt-BR" sz="3600"/>
              <a:t>têm um </a:t>
            </a:r>
            <a:r>
              <a:rPr b="1" lang="pt-BR" sz="3600"/>
              <a:t>alto custo para a sociedade</a:t>
            </a:r>
            <a:r>
              <a:rPr lang="pt-BR" sz="36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b="1" lang="pt-BR" sz="3600"/>
              <a:t>Fatores sociais</a:t>
            </a:r>
            <a:r>
              <a:rPr lang="pt-BR" sz="3600"/>
              <a:t>:</a:t>
            </a:r>
            <a:endParaRPr/>
          </a:p>
          <a:p>
            <a:pPr indent="-431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Char char="?"/>
            </a:pPr>
            <a:r>
              <a:rPr b="1" lang="pt-BR" sz="3200"/>
              <a:t>Perda da qualidade de vida </a:t>
            </a:r>
            <a:r>
              <a:rPr lang="pt-BR" sz="3200"/>
              <a:t>devido a ferimentos ou mutilações; e</a:t>
            </a:r>
            <a:endParaRPr/>
          </a:p>
          <a:p>
            <a:pPr indent="-431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?"/>
            </a:pPr>
            <a:r>
              <a:rPr lang="pt-BR" sz="3200"/>
              <a:t>A </a:t>
            </a:r>
            <a:r>
              <a:rPr b="1" lang="pt-BR" sz="3200"/>
              <a:t>perda temporária </a:t>
            </a:r>
            <a:r>
              <a:rPr lang="pt-BR" sz="3200"/>
              <a:t>ou </a:t>
            </a:r>
            <a:r>
              <a:rPr b="1" lang="pt-BR" sz="3200"/>
              <a:t>definitiva</a:t>
            </a:r>
            <a:r>
              <a:rPr lang="pt-BR" sz="3200"/>
              <a:t> para a família e comunidade </a:t>
            </a:r>
            <a:r>
              <a:rPr b="1" lang="pt-BR" sz="3200"/>
              <a:t>do indivíduo</a:t>
            </a:r>
            <a:r>
              <a:rPr lang="pt-BR" sz="3200"/>
              <a:t>.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845442" y="6319408"/>
            <a:ext cx="106319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(Masaeid, Mashakbeh e Qudah, 1999; Bastida, Aguilar e González, 2004; Connelly e Supangan, 2006)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1024128" y="585216"/>
            <a:ext cx="63418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REGRESSÃO LOGÍSTICA</a:t>
            </a:r>
            <a:endParaRPr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800"/>
              <a:t>Variáveis mais relevantes:</a:t>
            </a:r>
            <a:endParaRPr/>
          </a:p>
        </p:txBody>
      </p:sp>
      <p:pic>
        <p:nvPicPr>
          <p:cNvPr id="328" name="Google Shape;3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4" y="2810719"/>
            <a:ext cx="10057720" cy="33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DISCUSSÃO SOBRE OS RESULTADOS</a:t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600"/>
              <a:t>Forte presença das variáveis (Em todas as análises):</a:t>
            </a:r>
            <a:endParaRPr/>
          </a:p>
          <a:p>
            <a:pPr indent="-17779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?"/>
            </a:pPr>
            <a:r>
              <a:rPr b="1" lang="pt-BR" sz="2800"/>
              <a:t>Turno;</a:t>
            </a:r>
            <a:endParaRPr/>
          </a:p>
          <a:p>
            <a:pPr indent="-17779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?"/>
            </a:pPr>
            <a:r>
              <a:rPr b="1" lang="pt-BR" sz="2800"/>
              <a:t>Quantidade de veículos </a:t>
            </a:r>
            <a:r>
              <a:rPr lang="pt-BR" sz="2800"/>
              <a:t>envolvidos;</a:t>
            </a:r>
            <a:endParaRPr/>
          </a:p>
          <a:p>
            <a:pPr indent="-17779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?"/>
            </a:pPr>
            <a:r>
              <a:rPr lang="pt-BR" sz="2800"/>
              <a:t>Presença ou ausência de </a:t>
            </a:r>
            <a:r>
              <a:rPr b="1" lang="pt-BR" sz="2800"/>
              <a:t>fotossensores</a:t>
            </a:r>
            <a:r>
              <a:rPr lang="pt-BR" sz="2800"/>
              <a:t> e </a:t>
            </a:r>
            <a:r>
              <a:rPr b="1" lang="pt-BR" sz="2800"/>
              <a:t>semáforos</a:t>
            </a:r>
            <a:r>
              <a:rPr lang="pt-BR" sz="2800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600"/>
              <a:buNone/>
            </a:pPr>
            <a:r>
              <a:rPr b="1" lang="pt-BR" sz="3600"/>
              <a:t>Na árvore de decisão e na Indução de Regras: </a:t>
            </a:r>
            <a:endParaRPr/>
          </a:p>
          <a:p>
            <a:pPr indent="-17779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?"/>
            </a:pPr>
            <a:r>
              <a:rPr b="1" lang="pt-BR" sz="2800"/>
              <a:t>Concentrações </a:t>
            </a:r>
            <a:r>
              <a:rPr lang="pt-BR" sz="2800"/>
              <a:t>de carros em cada </a:t>
            </a:r>
            <a:r>
              <a:rPr b="1" lang="pt-BR" sz="2800"/>
              <a:t>faixa de velocidade nas vias </a:t>
            </a:r>
            <a:r>
              <a:rPr lang="pt-BR" sz="2800"/>
              <a:t>(ex.: Quantidade de carros entre 0 e 10 km/h). </a:t>
            </a:r>
            <a:endParaRPr/>
          </a:p>
          <a:p>
            <a:pPr indent="0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DISCUSSÃO SOBRE OS RESULTADOS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1" marL="12801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600"/>
              <a:t>Regressão logística:</a:t>
            </a:r>
            <a:endParaRPr/>
          </a:p>
          <a:p>
            <a:pPr indent="-20319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?"/>
            </a:pPr>
            <a:r>
              <a:rPr lang="pt-BR" sz="3200"/>
              <a:t>Presença da variável relacionada ao </a:t>
            </a:r>
            <a:r>
              <a:rPr b="1" lang="pt-BR" sz="3200"/>
              <a:t>Chamado</a:t>
            </a:r>
            <a:r>
              <a:rPr lang="pt-BR" sz="3200"/>
              <a:t> de para reparo na drenagem da via (proveniente da </a:t>
            </a:r>
            <a:r>
              <a:rPr b="1" lang="pt-BR" sz="3200"/>
              <a:t>EMLURB</a:t>
            </a:r>
            <a:r>
              <a:rPr lang="pt-BR" sz="3200"/>
              <a:t>);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AMEAÇAS À VALIDADE </a:t>
            </a:r>
            <a:endParaRPr/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03199" lvl="1" marL="26517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?"/>
            </a:pPr>
            <a:r>
              <a:rPr b="1" lang="pt-BR" sz="3200"/>
              <a:t>Dificuldade de disponibilidade das bases de dados, </a:t>
            </a:r>
            <a:r>
              <a:rPr lang="pt-BR" sz="3200"/>
              <a:t>restritas principalmente aos dados disponíveis na base de dados abertos da prefeitura do Recife. </a:t>
            </a:r>
            <a:endParaRPr/>
          </a:p>
          <a:p>
            <a:pPr indent="-20319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?"/>
            </a:pPr>
            <a:r>
              <a:rPr b="1" lang="pt-BR" sz="3200"/>
              <a:t>As variáveis não foram as mais importantes </a:t>
            </a:r>
            <a:r>
              <a:rPr lang="pt-BR" sz="3200"/>
              <a:t>encontradas na revisão da literatura, mas as disponíveis.</a:t>
            </a:r>
            <a:endParaRPr/>
          </a:p>
          <a:p>
            <a:pPr indent="-20319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?"/>
            </a:pPr>
            <a:r>
              <a:rPr lang="pt-BR" sz="3200"/>
              <a:t>... Por isso: F</a:t>
            </a:r>
            <a:r>
              <a:rPr b="1" lang="pt-BR" sz="3200"/>
              <a:t>oram utilizadas três técnicas diferentes para análise dos dados</a:t>
            </a:r>
            <a:r>
              <a:rPr lang="pt-BR" sz="3200"/>
              <a:t>: árvore de decisão, indução de regras e regressão logística.</a:t>
            </a:r>
            <a:endParaRPr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CONCLUSÕES E TRABALHOS FUTUROS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2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b="1" lang="pt-BR" sz="2400"/>
              <a:t>Quanto mais veículos envolvidos no acidente, maior a influência na possibilidade do acidente ter sido grave. </a:t>
            </a:r>
            <a:endParaRPr sz="2400"/>
          </a:p>
          <a:p>
            <a:pPr indent="-381000" lvl="3" marL="1828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Existe a necessidade de um atendimento mais rápido por parte de órgãos relacionados ao atendimento hospitalar, a exemplo do SAMU (Serviço de Atendimento Médico de Urgência)</a:t>
            </a:r>
            <a:endParaRPr sz="2400"/>
          </a:p>
          <a:p>
            <a:pPr indent="-381000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b="1" lang="pt-BR" sz="2400"/>
              <a:t>A quantidade de sinais e foto-sensores nas vias podem ter influência para a diminuição da gravidade dos acidentes.</a:t>
            </a:r>
            <a:endParaRPr sz="2400"/>
          </a:p>
          <a:p>
            <a:pPr indent="-381000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b="1" lang="pt-BR" sz="2400"/>
              <a:t>Grande concentração</a:t>
            </a:r>
            <a:r>
              <a:rPr lang="pt-BR" sz="2400"/>
              <a:t> de carros em uma </a:t>
            </a:r>
            <a:r>
              <a:rPr b="1" lang="pt-BR" sz="2400"/>
              <a:t>velocidade baixa</a:t>
            </a:r>
            <a:r>
              <a:rPr lang="pt-BR" sz="2400"/>
              <a:t>, enquanto outros </a:t>
            </a:r>
            <a:r>
              <a:rPr b="1" lang="pt-BR" sz="2400"/>
              <a:t>vários</a:t>
            </a:r>
            <a:r>
              <a:rPr lang="pt-BR" sz="2400"/>
              <a:t> carros estão em </a:t>
            </a:r>
            <a:r>
              <a:rPr b="1" lang="pt-BR" sz="2400"/>
              <a:t>velocidades maiores aumenta </a:t>
            </a:r>
            <a:r>
              <a:rPr lang="pt-BR" sz="2400"/>
              <a:t>a chance de</a:t>
            </a:r>
            <a:r>
              <a:rPr b="1" lang="pt-BR" sz="2400"/>
              <a:t> acidente grave.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CONCLUSÕES E TRABALHOS FUTUROS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1" marL="12801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600"/>
              <a:t>Possíveis recomendações:</a:t>
            </a:r>
            <a:endParaRPr/>
          </a:p>
          <a:p>
            <a:pPr indent="-381000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AutoNum type="romanLcPeriod"/>
            </a:pPr>
            <a:r>
              <a:rPr lang="pt-BR" sz="2400"/>
              <a:t>Aumento de foto-sensores, buscando uma maior quantidade de informações em tempo real;</a:t>
            </a:r>
            <a:endParaRPr sz="2400"/>
          </a:p>
          <a:p>
            <a:pPr indent="-381000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AutoNum type="romanLcPeriod"/>
            </a:pPr>
            <a:r>
              <a:rPr lang="pt-BR" sz="2400"/>
              <a:t>Instalação de painéis de alerta para alertar em trechos com concentração de carros em diferentes faixas de velocidade (principalmente com uma grande diferença);</a:t>
            </a:r>
            <a:endParaRPr sz="2400"/>
          </a:p>
          <a:p>
            <a:pPr indent="-381000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AutoNum type="romanLcPeriod"/>
            </a:pPr>
            <a:r>
              <a:rPr lang="pt-BR" sz="2400"/>
              <a:t>Estudo para a distribuição dos sinais de trânsito, ao longo das vias da cidade e sua região metropolitana.</a:t>
            </a:r>
            <a:endParaRPr b="1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/>
          <p:nvPr/>
        </p:nvSpPr>
        <p:spPr>
          <a:xfrm>
            <a:off x="525254" y="1049039"/>
            <a:ext cx="988500" cy="621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481200" y="400925"/>
            <a:ext cx="2237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Estudo Caso Real de Mineração de Dados</a:t>
            </a:r>
            <a:endParaRPr b="0" i="0" sz="1600" u="none" cap="none" strike="noStrike">
              <a:solidFill>
                <a:srgbClr val="000000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838200" y="2310414"/>
            <a:ext cx="105156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b="0" i="0" lang="pt-BR" sz="14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Dúvidas?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/>
          <p:nvPr/>
        </p:nvSpPr>
        <p:spPr>
          <a:xfrm>
            <a:off x="525254" y="1049039"/>
            <a:ext cx="988500" cy="621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0" y="314500"/>
            <a:ext cx="81642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dvent Pro Light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   [DESAFIO 02] Atividade Prática 2 - AP2</a:t>
            </a:r>
            <a:endParaRPr b="0" i="0" sz="4000" u="none" cap="none" strike="noStrike">
              <a:solidFill>
                <a:srgbClr val="000000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9036152" y="511750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Introdução </a:t>
            </a:r>
            <a:endParaRPr b="0" i="0" sz="1600" u="none" cap="none" strike="noStrike">
              <a:solidFill>
                <a:srgbClr val="000000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Alfabetização dos Dados</a:t>
            </a:r>
            <a:endParaRPr b="0" i="0" sz="1600" u="none" cap="none" strike="noStrike">
              <a:solidFill>
                <a:srgbClr val="000000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838200" y="2310425"/>
            <a:ext cx="7326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Pesquise dados abertos sobre acidentes graves na cidade de São Paulo...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Apresente 5 causas de acidentes graves;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Custos hospitalares relacionados;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Duração de 30min.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76" name="Google Shape;37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175" y="4481653"/>
            <a:ext cx="3435866" cy="177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6502" y="3486525"/>
            <a:ext cx="2021985" cy="55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8886" y="3904515"/>
            <a:ext cx="2930413" cy="293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/>
        </p:nvSpPr>
        <p:spPr>
          <a:xfrm>
            <a:off x="124100" y="102325"/>
            <a:ext cx="4251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 Obrigado!</a:t>
            </a:r>
            <a:r>
              <a:rPr b="1" i="0" lang="pt-BR" sz="3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Thank you!</a:t>
            </a:r>
            <a:endParaRPr b="1" i="0" sz="3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#ANALISTADEDADOSJÚNIOR202</a:t>
            </a:r>
            <a:r>
              <a:rPr b="1" lang="pt-BR" sz="1800">
                <a:highlight>
                  <a:srgbClr val="00FFFF"/>
                </a:highlight>
              </a:rPr>
              <a:t>1</a:t>
            </a:r>
            <a:endParaRPr b="1" i="0" sz="18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050" y="0"/>
            <a:ext cx="5695950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CONTEXTO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60"/>
              <a:buNone/>
            </a:pPr>
            <a:r>
              <a:rPr b="1" lang="pt-BR" sz="2960"/>
              <a:t>Fatores econômicos (Custos)</a:t>
            </a:r>
            <a:r>
              <a:rPr lang="pt-BR" sz="2960"/>
              <a:t>:</a:t>
            </a:r>
            <a:endParaRPr/>
          </a:p>
          <a:p>
            <a:pPr indent="-381000" lvl="2" marL="13716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?"/>
            </a:pPr>
            <a:r>
              <a:rPr b="1" lang="pt-BR" sz="2400"/>
              <a:t>Perda de produtividade </a:t>
            </a:r>
            <a:r>
              <a:rPr lang="pt-BR" sz="2400"/>
              <a:t>devido a</a:t>
            </a:r>
            <a:r>
              <a:rPr b="1" lang="pt-BR" sz="2400"/>
              <a:t> indisponibilidade da vítima</a:t>
            </a:r>
            <a:r>
              <a:rPr lang="pt-BR" sz="2400"/>
              <a:t>;</a:t>
            </a:r>
            <a:endParaRPr sz="2400"/>
          </a:p>
          <a:p>
            <a:pPr indent="-381000" lvl="2" marL="13716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Os custos</a:t>
            </a:r>
            <a:r>
              <a:rPr b="1" lang="pt-BR" sz="2400"/>
              <a:t> de hospitalização </a:t>
            </a:r>
            <a:r>
              <a:rPr lang="pt-BR" sz="2400"/>
              <a:t>e </a:t>
            </a:r>
            <a:r>
              <a:rPr b="1" lang="pt-BR" sz="2400"/>
              <a:t>tratamento médico</a:t>
            </a:r>
            <a:r>
              <a:rPr lang="pt-BR" sz="2400"/>
              <a:t>;</a:t>
            </a:r>
            <a:endParaRPr sz="2400"/>
          </a:p>
          <a:p>
            <a:pPr indent="-381000" lvl="2" marL="13716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Custos de </a:t>
            </a:r>
            <a:r>
              <a:rPr b="1" lang="pt-BR" sz="2400"/>
              <a:t>reparo dos veículos;</a:t>
            </a:r>
            <a:r>
              <a:rPr lang="pt-BR" sz="2400"/>
              <a:t> e</a:t>
            </a:r>
            <a:endParaRPr sz="2400"/>
          </a:p>
          <a:p>
            <a:pPr indent="-381000" lvl="2" marL="13716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Possíveis </a:t>
            </a:r>
            <a:r>
              <a:rPr b="1" lang="pt-BR" sz="2400"/>
              <a:t>investigações criminais;</a:t>
            </a:r>
            <a:endParaRPr sz="2400"/>
          </a:p>
          <a:p>
            <a:pPr indent="0" lvl="0" marL="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960"/>
              <a:buNone/>
            </a:pPr>
            <a:r>
              <a:rPr lang="pt-BR"/>
              <a:t>Somados, esses custos </a:t>
            </a:r>
            <a:r>
              <a:rPr b="1" lang="pt-BR"/>
              <a:t>podem chegar a mais de 1% do produto interno bruto (PIB) de um país</a:t>
            </a:r>
            <a:r>
              <a:rPr lang="pt-BR"/>
              <a:t>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960"/>
              <a:buNone/>
            </a:pPr>
            <a:r>
              <a:rPr lang="pt-BR"/>
              <a:t>OMS estimava em 2004 perdas anuais &gt; US$ 500 bilhões de dólares.</a:t>
            </a:r>
            <a:endParaRPr i="1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845442" y="6319408"/>
            <a:ext cx="106319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(Masaeid, Mashakbeh e Qudah, 1999; Bastida, Aguilar e González, 2004; Connelly e Supangan, 2006)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OBJETIVO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024125" y="1959075"/>
            <a:ext cx="9720000" cy="3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/>
              <a:t>Prever acidentes graves</a:t>
            </a:r>
            <a:r>
              <a:rPr lang="pt-BR"/>
              <a:t>, mobilizando recursos para áreas e eventos de maior probabilidade.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b="1" lang="pt-BR"/>
              <a:t>Específicos:</a:t>
            </a:r>
            <a:endParaRPr/>
          </a:p>
          <a:p>
            <a:pPr indent="-3810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 </a:t>
            </a:r>
            <a:r>
              <a:rPr lang="pt-BR" sz="2400" u="sng"/>
              <a:t>Identificar</a:t>
            </a:r>
            <a:r>
              <a:rPr lang="pt-BR" sz="2400"/>
              <a:t> quais fatores mais influenciam na ocorrência de acidentes graves.</a:t>
            </a:r>
            <a:endParaRPr sz="2400"/>
          </a:p>
          <a:p>
            <a:pPr indent="-3810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?"/>
            </a:pPr>
            <a:r>
              <a:rPr lang="pt-BR" sz="2400"/>
              <a:t> </a:t>
            </a:r>
            <a:r>
              <a:rPr lang="pt-BR" sz="2400" u="sng"/>
              <a:t>Tentar</a:t>
            </a:r>
            <a:r>
              <a:rPr lang="pt-BR" sz="2400"/>
              <a:t> antecipar a gravidade de um acidente devido às condições em que ocorreu.</a:t>
            </a:r>
            <a:endParaRPr sz="24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024125" y="5781401"/>
            <a:ext cx="10143600" cy="946800"/>
          </a:xfrm>
          <a:prstGeom prst="rect">
            <a:avLst/>
          </a:prstGeom>
          <a:gradFill>
            <a:gsLst>
              <a:gs pos="0">
                <a:srgbClr val="406E6B"/>
              </a:gs>
              <a:gs pos="48000">
                <a:srgbClr val="65A5A1"/>
              </a:gs>
              <a:gs pos="100000">
                <a:srgbClr val="9FC7C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wentieth Century"/>
              <a:buChar char=" "/>
            </a:pPr>
            <a:r>
              <a:rPr b="1" i="0" lang="pt-BR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Acidentes graves: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Acidentes com vítimas fatais e/ou que envolveu motocicletas.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DIAGRAMA DO FLUXO DECISÓRIO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Char char=" "/>
            </a:pPr>
            <a:r>
              <a:rPr b="1" lang="pt-BR" sz="4400"/>
              <a:t>Gestor Público:</a:t>
            </a:r>
            <a:endParaRPr/>
          </a:p>
          <a:p>
            <a:pPr indent="-419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000"/>
              <a:buChar char="?"/>
            </a:pPr>
            <a:r>
              <a:rPr lang="pt-BR" sz="3000"/>
              <a:t>Realizar priorização e/ou identificação de pontos de alocação de recurso (financeiro, físico e/ou de qualquer outra natureza);</a:t>
            </a:r>
            <a:endParaRPr sz="3000"/>
          </a:p>
          <a:p>
            <a:pPr indent="-4191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?"/>
            </a:pPr>
            <a:r>
              <a:rPr lang="pt-BR" sz="3000"/>
              <a:t>Identificar os locais com maior incidência de acidentes graves, com o objetivo de prever;</a:t>
            </a:r>
            <a:endParaRPr sz="3000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METODOLOGIA</a:t>
            </a:r>
            <a:endParaRPr b="1"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1040757" y="3117567"/>
            <a:ext cx="1080886" cy="1746865"/>
            <a:chOff x="1400395" y="2717255"/>
            <a:chExt cx="982363" cy="1315278"/>
          </a:xfrm>
        </p:grpSpPr>
        <p:sp>
          <p:nvSpPr>
            <p:cNvPr id="116" name="Google Shape;116;p20"/>
            <p:cNvSpPr/>
            <p:nvPr/>
          </p:nvSpPr>
          <p:spPr>
            <a:xfrm>
              <a:off x="1400395" y="2717255"/>
              <a:ext cx="695739" cy="705678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406E6B"/>
                </a:gs>
                <a:gs pos="48000">
                  <a:srgbClr val="65A5A1"/>
                </a:gs>
                <a:gs pos="100000">
                  <a:srgbClr val="9FC7C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543707" y="3022055"/>
              <a:ext cx="695739" cy="705678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406E6B"/>
                </a:gs>
                <a:gs pos="48000">
                  <a:srgbClr val="65A5A1"/>
                </a:gs>
                <a:gs pos="100000">
                  <a:srgbClr val="9FC7C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687019" y="3326855"/>
              <a:ext cx="695739" cy="705678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406E6B"/>
                </a:gs>
                <a:gs pos="48000">
                  <a:srgbClr val="65A5A1"/>
                </a:gs>
                <a:gs pos="100000">
                  <a:srgbClr val="9FC7C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19" name="Google Shape;119;p20"/>
          <p:cNvSpPr/>
          <p:nvPr/>
        </p:nvSpPr>
        <p:spPr>
          <a:xfrm>
            <a:off x="2325394" y="3424144"/>
            <a:ext cx="895410" cy="65812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06E6B"/>
              </a:gs>
              <a:gs pos="48000">
                <a:srgbClr val="65A5A1"/>
              </a:gs>
              <a:gs pos="100000">
                <a:srgbClr val="9FC7C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889045" y="2566510"/>
            <a:ext cx="1634099" cy="7766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 Identificação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 Seleção</a:t>
            </a:r>
            <a:endParaRPr b="1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388489" y="3284591"/>
            <a:ext cx="765516" cy="937235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406E6B"/>
              </a:gs>
              <a:gs pos="48000">
                <a:srgbClr val="65A5A1"/>
              </a:gs>
              <a:gs pos="100000">
                <a:srgbClr val="9FC7C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328406" y="3398634"/>
            <a:ext cx="895410" cy="65812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06E6B"/>
              </a:gs>
              <a:gs pos="48000">
                <a:srgbClr val="65A5A1"/>
              </a:gs>
              <a:gs pos="100000">
                <a:srgbClr val="9FC7C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771246" y="2572453"/>
            <a:ext cx="19293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Pré-Processamento</a:t>
            </a:r>
            <a:endParaRPr b="1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>
            <a:off x="5407891" y="3249790"/>
            <a:ext cx="1135332" cy="1332765"/>
            <a:chOff x="4783975" y="1050600"/>
            <a:chExt cx="1031846" cy="1003487"/>
          </a:xfrm>
        </p:grpSpPr>
        <p:sp>
          <p:nvSpPr>
            <p:cNvPr id="125" name="Google Shape;125;p20"/>
            <p:cNvSpPr/>
            <p:nvPr/>
          </p:nvSpPr>
          <p:spPr>
            <a:xfrm>
              <a:off x="4783975" y="1050600"/>
              <a:ext cx="727046" cy="698687"/>
            </a:xfrm>
            <a:prstGeom prst="rect">
              <a:avLst/>
            </a:prstGeom>
            <a:gradFill>
              <a:gsLst>
                <a:gs pos="0">
                  <a:srgbClr val="406E6B"/>
                </a:gs>
                <a:gs pos="48000">
                  <a:srgbClr val="65A5A1"/>
                </a:gs>
                <a:gs pos="100000">
                  <a:srgbClr val="9FC7C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936375" y="1203000"/>
              <a:ext cx="727046" cy="698687"/>
            </a:xfrm>
            <a:prstGeom prst="rect">
              <a:avLst/>
            </a:prstGeom>
            <a:gradFill>
              <a:gsLst>
                <a:gs pos="0">
                  <a:srgbClr val="406E6B"/>
                </a:gs>
                <a:gs pos="48000">
                  <a:srgbClr val="65A5A1"/>
                </a:gs>
                <a:gs pos="100000">
                  <a:srgbClr val="9FC7C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088775" y="1355400"/>
              <a:ext cx="727046" cy="698687"/>
            </a:xfrm>
            <a:prstGeom prst="rect">
              <a:avLst/>
            </a:prstGeom>
            <a:gradFill>
              <a:gsLst>
                <a:gs pos="0">
                  <a:srgbClr val="406E6B"/>
                </a:gs>
                <a:gs pos="48000">
                  <a:srgbClr val="65A5A1"/>
                </a:gs>
                <a:gs pos="100000">
                  <a:srgbClr val="9FC7C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>
            <a:off x="6730479" y="3497018"/>
            <a:ext cx="895410" cy="65812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06E6B"/>
              </a:gs>
              <a:gs pos="48000">
                <a:srgbClr val="65A5A1"/>
              </a:gs>
              <a:gs pos="100000">
                <a:srgbClr val="9FC7C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212138" y="2569603"/>
            <a:ext cx="1429783" cy="449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 Mineração</a:t>
            </a:r>
            <a:endParaRPr b="1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866758" y="4970087"/>
            <a:ext cx="1616415" cy="7766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Bases de dados diversas</a:t>
            </a:r>
            <a:endParaRPr b="0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078971" y="4972359"/>
            <a:ext cx="1384551" cy="7766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Bases de dado alvo</a:t>
            </a:r>
            <a:endParaRPr b="0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394670" y="4970087"/>
            <a:ext cx="1384551" cy="7766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Dados Processados</a:t>
            </a:r>
            <a:endParaRPr b="0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7823058" y="3329359"/>
            <a:ext cx="920962" cy="10614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06E6B"/>
              </a:gs>
              <a:gs pos="48000">
                <a:srgbClr val="65A5A1"/>
              </a:gs>
              <a:gs pos="100000">
                <a:srgbClr val="9FC7C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7591263" y="4970086"/>
            <a:ext cx="1384551" cy="7766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Padrões descobertos</a:t>
            </a:r>
            <a:endParaRPr b="0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8880809" y="3508858"/>
            <a:ext cx="895410" cy="65812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06E6B"/>
              </a:gs>
              <a:gs pos="48000">
                <a:srgbClr val="65A5A1"/>
              </a:gs>
              <a:gs pos="100000">
                <a:srgbClr val="9FC7C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8398771" y="2566509"/>
            <a:ext cx="1625084" cy="77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 Análise dos resultados</a:t>
            </a:r>
            <a:endParaRPr b="1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0059146" y="3176323"/>
            <a:ext cx="1006107" cy="1214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406E6B"/>
              </a:gs>
              <a:gs pos="48000">
                <a:srgbClr val="65A5A1"/>
              </a:gs>
              <a:gs pos="100000">
                <a:srgbClr val="9FC7C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9756225" y="5014392"/>
            <a:ext cx="1569017" cy="4496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Conhecimento</a:t>
            </a:r>
            <a:endParaRPr b="0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ENTENDIMENTO DOS DADOS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al de Dados Abertos da Cidade do Recife" id="145" name="Google Shape;14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3538" y="520499"/>
            <a:ext cx="2890037" cy="14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998727" y="1603983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Fontes de dados: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628" y="1972258"/>
            <a:ext cx="9899447" cy="486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pt-BR"/>
              <a:t>ENTENDIMENTO DOS DADOS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024128" y="2286000"/>
            <a:ext cx="9720073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800"/>
              <a:t>Pré-processamento:</a:t>
            </a:r>
            <a:endParaRPr/>
          </a:p>
          <a:p>
            <a:pPr indent="-457200" lvl="1" marL="630936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pt-BR" sz="2400"/>
              <a:t>Consolidar os dados de acidentes com e sem vítimas;</a:t>
            </a:r>
            <a:endParaRPr/>
          </a:p>
          <a:p>
            <a:pPr indent="-457200" lvl="1" marL="63093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pt-BR" sz="2400"/>
              <a:t>Buscar informações da EMLURB de chamados abertos na mesma data e local do acidente;</a:t>
            </a:r>
            <a:endParaRPr/>
          </a:p>
          <a:p>
            <a:pPr indent="-457200" lvl="1" marL="63093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pt-BR" sz="2400"/>
              <a:t>Buscar os equipamentos de monitoramento de trânsito nos locais dos acidentes;</a:t>
            </a:r>
            <a:endParaRPr/>
          </a:p>
          <a:p>
            <a:pPr indent="-457200" lvl="1" marL="63093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pt-BR" sz="2400"/>
              <a:t>Buscar históricos de velocidade a cada 10 km/h na mesma data e local do acidente;</a:t>
            </a:r>
            <a:endParaRPr/>
          </a:p>
          <a:p>
            <a:pPr indent="-457200" lvl="1" marL="63093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pt-BR" sz="2400"/>
              <a:t>Identificar a quantidade de semáforos nos locais dos acidentes;</a:t>
            </a:r>
            <a:endParaRPr/>
          </a:p>
          <a:p>
            <a:pPr indent="-457200" lvl="1" marL="63093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pt-BR" sz="2400"/>
              <a:t>Inserir informações sobre a data (Se é feriado e/ou próximo de algum feriado);</a:t>
            </a:r>
            <a:endParaRPr/>
          </a:p>
          <a:p>
            <a:pPr indent="-457200" lvl="1" marL="63093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pt-BR" sz="2400"/>
              <a:t>Inserir informações sobre a média pluviométrica (APAC);</a:t>
            </a:r>
            <a:endParaRPr/>
          </a:p>
          <a:p>
            <a:pPr indent="-304800" lvl="1" marL="63093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wentieth Century"/>
              <a:buNone/>
            </a:pPr>
            <a:r>
              <a:t/>
            </a:r>
            <a:endParaRPr sz="2400"/>
          </a:p>
          <a:p>
            <a:pPr indent="-27940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t/>
            </a:r>
            <a:endParaRPr sz="2800"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3575" y="66573"/>
            <a:ext cx="1268425" cy="12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