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57" r:id="rId4"/>
    <p:sldId id="266" r:id="rId5"/>
    <p:sldId id="259" r:id="rId6"/>
    <p:sldId id="260" r:id="rId7"/>
    <p:sldId id="261" r:id="rId8"/>
    <p:sldId id="262" r:id="rId9"/>
    <p:sldId id="265" r:id="rId10"/>
    <p:sldId id="264"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9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7C9424-5D20-450F-9761-76B07EA19ECF}" type="datetimeFigureOut">
              <a:rPr lang="en-US" smtClean="0"/>
              <a:pPr/>
              <a:t>11/18/2009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941A2-043F-44C1-B13E-C7BAF6DF53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2941A2-043F-44C1-B13E-C7BAF6DF531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234C5B-1B70-4248-81ED-EED6BF627741}" type="datetimeFigureOut">
              <a:rPr lang="en-US" smtClean="0"/>
              <a:pPr/>
              <a:t>11/18/2009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F8EEA-DF16-42C9-B854-7565205E436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34C5B-1B70-4248-81ED-EED6BF627741}" type="datetimeFigureOut">
              <a:rPr lang="en-US" smtClean="0"/>
              <a:pPr/>
              <a:t>11/18/2009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F8EEA-DF16-42C9-B854-7565205E43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6"/>
          <p:cNvSpPr txBox="1">
            <a:spLocks noChangeArrowheads="1"/>
          </p:cNvSpPr>
          <p:nvPr/>
        </p:nvSpPr>
        <p:spPr bwMode="auto">
          <a:xfrm>
            <a:off x="3493416" y="352880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jpegs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762000"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2" name="AutoShape 8"/>
          <p:cNvSpPr>
            <a:spLocks noChangeArrowheads="1"/>
          </p:cNvSpPr>
          <p:nvPr/>
        </p:nvSpPr>
        <p:spPr bwMode="auto">
          <a:xfrm>
            <a:off x="1582918"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2388909"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a:off x="3209827"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5" name="AutoShape 11"/>
          <p:cNvSpPr>
            <a:spLocks noChangeArrowheads="1"/>
          </p:cNvSpPr>
          <p:nvPr/>
        </p:nvSpPr>
        <p:spPr bwMode="auto">
          <a:xfrm>
            <a:off x="762000" y="5821759"/>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6" name="AutoShape 12"/>
          <p:cNvSpPr>
            <a:spLocks noChangeArrowheads="1"/>
          </p:cNvSpPr>
          <p:nvPr/>
        </p:nvSpPr>
        <p:spPr bwMode="auto">
          <a:xfrm>
            <a:off x="762000" y="5486400"/>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762000" y="5159221"/>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S2255Conrtoller.dll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8" name="AutoShape 14"/>
          <p:cNvSpPr>
            <a:spLocks noChangeArrowheads="1"/>
          </p:cNvSpPr>
          <p:nvPr/>
        </p:nvSpPr>
        <p:spPr bwMode="auto">
          <a:xfrm>
            <a:off x="762000" y="3553884"/>
            <a:ext cx="5597165" cy="13229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FrameGenerator.dll (C#)</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AutoShape 15"/>
          <p:cNvSpPr>
            <a:spLocks noChangeArrowheads="1"/>
          </p:cNvSpPr>
          <p:nvPr/>
        </p:nvSpPr>
        <p:spPr bwMode="auto">
          <a:xfrm>
            <a:off x="4000893"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Video File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40" name="AutoShape 16"/>
          <p:cNvSpPr>
            <a:spLocks noChangeArrowheads="1"/>
          </p:cNvSpPr>
          <p:nvPr/>
        </p:nvSpPr>
        <p:spPr bwMode="auto">
          <a:xfrm>
            <a:off x="4814347"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Still Image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41" name="AutoShape 17"/>
          <p:cNvSpPr>
            <a:spLocks noChangeArrowheads="1"/>
          </p:cNvSpPr>
          <p:nvPr/>
        </p:nvSpPr>
        <p:spPr bwMode="auto">
          <a:xfrm>
            <a:off x="5635265" y="5151042"/>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IP Camera Interface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42" name="AutoShape 18"/>
          <p:cNvSpPr>
            <a:spLocks noChangeArrowheads="1"/>
          </p:cNvSpPr>
          <p:nvPr/>
        </p:nvSpPr>
        <p:spPr bwMode="auto">
          <a:xfrm>
            <a:off x="7315200" y="4343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GPS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rot="10800000">
            <a:off x="6324602" y="4495800"/>
            <a:ext cx="990599" cy="1588"/>
          </a:xfrm>
          <a:prstGeom prst="straightConnector1">
            <a:avLst/>
          </a:prstGeom>
          <a:noFill/>
          <a:ln w="9525">
            <a:solidFill>
              <a:srgbClr val="000000"/>
            </a:solidFill>
            <a:round/>
            <a:headEnd/>
            <a:tailEnd type="triangle" w="med" len="med"/>
          </a:ln>
        </p:spPr>
      </p:cxnSp>
      <p:sp>
        <p:nvSpPr>
          <p:cNvPr id="1044" name="AutoShape 20"/>
          <p:cNvSpPr>
            <a:spLocks noChangeArrowheads="1"/>
          </p:cNvSpPr>
          <p:nvPr/>
        </p:nvSpPr>
        <p:spPr bwMode="auto">
          <a:xfrm>
            <a:off x="7124700" y="3962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Time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47" name="AutoShape 23"/>
          <p:cNvCxnSpPr>
            <a:cxnSpLocks noChangeShapeType="1"/>
          </p:cNvCxnSpPr>
          <p:nvPr/>
        </p:nvCxnSpPr>
        <p:spPr bwMode="auto">
          <a:xfrm rot="10800000">
            <a:off x="6324602" y="4114800"/>
            <a:ext cx="761999" cy="1588"/>
          </a:xfrm>
          <a:prstGeom prst="straightConnector1">
            <a:avLst/>
          </a:prstGeom>
          <a:noFill/>
          <a:ln w="9525">
            <a:solidFill>
              <a:srgbClr val="000000"/>
            </a:solidFill>
            <a:round/>
            <a:headEnd/>
            <a:tailEnd type="triangle" w="med" len="med"/>
          </a:ln>
        </p:spPr>
      </p:cxnSp>
      <p:sp>
        <p:nvSpPr>
          <p:cNvPr id="1048" name="AutoShape 24"/>
          <p:cNvSpPr>
            <a:spLocks noChangeArrowheads="1"/>
          </p:cNvSpPr>
          <p:nvPr/>
        </p:nvSpPr>
        <p:spPr bwMode="auto">
          <a:xfrm>
            <a:off x="7277100" y="5249196"/>
            <a:ext cx="723900" cy="5725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Camera Source Info Text</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49" name="AutoShape 25"/>
          <p:cNvCxnSpPr>
            <a:cxnSpLocks noChangeShapeType="1"/>
          </p:cNvCxnSpPr>
          <p:nvPr/>
        </p:nvCxnSpPr>
        <p:spPr bwMode="auto">
          <a:xfrm rot="10800000">
            <a:off x="6858001" y="5486400"/>
            <a:ext cx="419101" cy="1588"/>
          </a:xfrm>
          <a:prstGeom prst="straightConnector1">
            <a:avLst/>
          </a:prstGeom>
          <a:noFill/>
          <a:ln w="9525">
            <a:solidFill>
              <a:srgbClr val="000000"/>
            </a:solidFill>
            <a:round/>
            <a:headEnd/>
            <a:tailEnd/>
          </a:ln>
        </p:spPr>
      </p:cxnSp>
      <p:cxnSp>
        <p:nvCxnSpPr>
          <p:cNvPr id="1050" name="AutoShape 26"/>
          <p:cNvCxnSpPr>
            <a:cxnSpLocks noChangeShapeType="1"/>
          </p:cNvCxnSpPr>
          <p:nvPr/>
        </p:nvCxnSpPr>
        <p:spPr bwMode="auto">
          <a:xfrm rot="5400000">
            <a:off x="6743701" y="5372101"/>
            <a:ext cx="228601" cy="1"/>
          </a:xfrm>
          <a:prstGeom prst="straightConnector1">
            <a:avLst/>
          </a:prstGeom>
          <a:noFill/>
          <a:ln w="9525">
            <a:solidFill>
              <a:srgbClr val="000000"/>
            </a:solidFill>
            <a:round/>
            <a:headEnd/>
            <a:tailEnd/>
          </a:ln>
        </p:spPr>
      </p:cxnSp>
      <p:cxnSp>
        <p:nvCxnSpPr>
          <p:cNvPr id="1051" name="AutoShape 27"/>
          <p:cNvCxnSpPr>
            <a:cxnSpLocks noChangeShapeType="1"/>
          </p:cNvCxnSpPr>
          <p:nvPr/>
        </p:nvCxnSpPr>
        <p:spPr bwMode="auto">
          <a:xfrm rot="10800000">
            <a:off x="6324602" y="4800600"/>
            <a:ext cx="533399" cy="457200"/>
          </a:xfrm>
          <a:prstGeom prst="straightConnector1">
            <a:avLst/>
          </a:prstGeom>
          <a:noFill/>
          <a:ln w="9525">
            <a:solidFill>
              <a:srgbClr val="000000"/>
            </a:solidFill>
            <a:round/>
            <a:headEnd/>
            <a:tailEnd type="triangle" w="med" len="med"/>
          </a:ln>
        </p:spPr>
      </p:cxnSp>
      <p:sp>
        <p:nvSpPr>
          <p:cNvPr id="1052" name="AutoShape 28"/>
          <p:cNvSpPr>
            <a:spLocks noChangeArrowheads="1"/>
          </p:cNvSpPr>
          <p:nvPr/>
        </p:nvSpPr>
        <p:spPr bwMode="auto">
          <a:xfrm>
            <a:off x="1194847"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LPR Engine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53" name="AutoShape 29"/>
          <p:cNvSpPr>
            <a:spLocks noChangeArrowheads="1"/>
          </p:cNvSpPr>
          <p:nvPr/>
        </p:nvSpPr>
        <p:spPr bwMode="auto">
          <a:xfrm>
            <a:off x="2963552"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DVR Processor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54" name="AutoShape 30"/>
          <p:cNvCxnSpPr>
            <a:cxnSpLocks noChangeShapeType="1"/>
          </p:cNvCxnSpPr>
          <p:nvPr/>
        </p:nvCxnSpPr>
        <p:spPr bwMode="auto">
          <a:xfrm flipV="1">
            <a:off x="1851581" y="2874988"/>
            <a:ext cx="0" cy="637999"/>
          </a:xfrm>
          <a:prstGeom prst="straightConnector1">
            <a:avLst/>
          </a:prstGeom>
          <a:noFill/>
          <a:ln w="9525">
            <a:solidFill>
              <a:srgbClr val="000000"/>
            </a:solidFill>
            <a:round/>
            <a:headEnd/>
            <a:tailEnd type="triangle" w="med" len="med"/>
          </a:ln>
        </p:spPr>
      </p:cxnSp>
      <p:sp>
        <p:nvSpPr>
          <p:cNvPr id="1055" name="Text Box 31"/>
          <p:cNvSpPr txBox="1">
            <a:spLocks noChangeArrowheads="1"/>
          </p:cNvSpPr>
          <p:nvPr/>
        </p:nvSpPr>
        <p:spPr bwMode="auto">
          <a:xfrm>
            <a:off x="1948599" y="312855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bitmaps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56" name="AutoShape 32"/>
          <p:cNvSpPr>
            <a:spLocks noChangeArrowheads="1"/>
          </p:cNvSpPr>
          <p:nvPr/>
        </p:nvSpPr>
        <p:spPr bwMode="auto">
          <a:xfrm>
            <a:off x="4456129"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Remote Viewer Server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57" name="AutoShape 33"/>
          <p:cNvCxnSpPr>
            <a:cxnSpLocks noChangeShapeType="1"/>
          </p:cNvCxnSpPr>
          <p:nvPr/>
        </p:nvCxnSpPr>
        <p:spPr bwMode="auto">
          <a:xfrm flipV="1">
            <a:off x="5135252" y="2874988"/>
            <a:ext cx="0" cy="637999"/>
          </a:xfrm>
          <a:prstGeom prst="straightConnector1">
            <a:avLst/>
          </a:prstGeom>
          <a:noFill/>
          <a:ln w="9525">
            <a:solidFill>
              <a:srgbClr val="000000"/>
            </a:solidFill>
            <a:round/>
            <a:headEnd/>
            <a:tailEnd type="triangle" w="med" len="med"/>
          </a:ln>
        </p:spPr>
      </p:cxnSp>
      <p:sp>
        <p:nvSpPr>
          <p:cNvPr id="1058" name="Text Box 34"/>
          <p:cNvSpPr txBox="1">
            <a:spLocks noChangeArrowheads="1"/>
          </p:cNvSpPr>
          <p:nvPr/>
        </p:nvSpPr>
        <p:spPr bwMode="auto">
          <a:xfrm>
            <a:off x="5142714" y="3063116"/>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jpegs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60" name="AutoShape 36"/>
          <p:cNvCxnSpPr>
            <a:cxnSpLocks noChangeShapeType="1"/>
          </p:cNvCxnSpPr>
          <p:nvPr/>
        </p:nvCxnSpPr>
        <p:spPr bwMode="auto">
          <a:xfrm>
            <a:off x="2694888" y="1788753"/>
            <a:ext cx="1798556" cy="0"/>
          </a:xfrm>
          <a:prstGeom prst="straightConnector1">
            <a:avLst/>
          </a:prstGeom>
          <a:noFill/>
          <a:ln w="9525">
            <a:solidFill>
              <a:srgbClr val="000000"/>
            </a:solidFill>
            <a:round/>
            <a:headEnd/>
            <a:tailEnd/>
          </a:ln>
        </p:spPr>
      </p:cxnSp>
      <p:cxnSp>
        <p:nvCxnSpPr>
          <p:cNvPr id="1061" name="AutoShape 37"/>
          <p:cNvCxnSpPr>
            <a:cxnSpLocks noChangeShapeType="1"/>
          </p:cNvCxnSpPr>
          <p:nvPr/>
        </p:nvCxnSpPr>
        <p:spPr bwMode="auto">
          <a:xfrm>
            <a:off x="4493443" y="1788753"/>
            <a:ext cx="320904" cy="531666"/>
          </a:xfrm>
          <a:prstGeom prst="straightConnector1">
            <a:avLst/>
          </a:prstGeom>
          <a:noFill/>
          <a:ln w="9525">
            <a:solidFill>
              <a:srgbClr val="000000"/>
            </a:solidFill>
            <a:round/>
            <a:headEnd/>
            <a:tailEnd type="triangle" w="med" len="med"/>
          </a:ln>
        </p:spPr>
      </p:cxnSp>
      <p:cxnSp>
        <p:nvCxnSpPr>
          <p:cNvPr id="1062" name="AutoShape 38"/>
          <p:cNvCxnSpPr>
            <a:cxnSpLocks noChangeShapeType="1"/>
          </p:cNvCxnSpPr>
          <p:nvPr/>
        </p:nvCxnSpPr>
        <p:spPr bwMode="auto">
          <a:xfrm flipV="1">
            <a:off x="3642674" y="2874988"/>
            <a:ext cx="0" cy="637999"/>
          </a:xfrm>
          <a:prstGeom prst="straightConnector1">
            <a:avLst/>
          </a:prstGeom>
          <a:noFill/>
          <a:ln w="9525">
            <a:solidFill>
              <a:srgbClr val="000000"/>
            </a:solidFill>
            <a:round/>
            <a:headEnd/>
            <a:tailEnd type="triangle" w="med" len="med"/>
          </a:ln>
        </p:spPr>
      </p:cxnSp>
      <p:sp>
        <p:nvSpPr>
          <p:cNvPr id="56" name="AutoShape 13"/>
          <p:cNvSpPr>
            <a:spLocks noChangeArrowheads="1"/>
          </p:cNvSpPr>
          <p:nvPr/>
        </p:nvSpPr>
        <p:spPr bwMode="auto">
          <a:xfrm>
            <a:off x="990600" y="4495800"/>
            <a:ext cx="4800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Input – event handler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7" name="AutoShape 23"/>
          <p:cNvCxnSpPr>
            <a:cxnSpLocks noChangeShapeType="1"/>
          </p:cNvCxnSpPr>
          <p:nvPr/>
        </p:nvCxnSpPr>
        <p:spPr bwMode="auto">
          <a:xfrm rot="10800000" flipV="1">
            <a:off x="5791202" y="4114800"/>
            <a:ext cx="533399" cy="457200"/>
          </a:xfrm>
          <a:prstGeom prst="straightConnector1">
            <a:avLst/>
          </a:prstGeom>
          <a:noFill/>
          <a:ln w="9525">
            <a:solidFill>
              <a:srgbClr val="000000"/>
            </a:solidFill>
            <a:round/>
            <a:headEnd/>
            <a:tailEnd type="triangle" w="med" len="med"/>
          </a:ln>
        </p:spPr>
      </p:cxnSp>
      <p:cxnSp>
        <p:nvCxnSpPr>
          <p:cNvPr id="59" name="AutoShape 23"/>
          <p:cNvCxnSpPr>
            <a:cxnSpLocks noChangeShapeType="1"/>
            <a:endCxn id="56" idx="3"/>
          </p:cNvCxnSpPr>
          <p:nvPr/>
        </p:nvCxnSpPr>
        <p:spPr bwMode="auto">
          <a:xfrm rot="10800000" flipV="1">
            <a:off x="5791200" y="4495800"/>
            <a:ext cx="609602" cy="126782"/>
          </a:xfrm>
          <a:prstGeom prst="straightConnector1">
            <a:avLst/>
          </a:prstGeom>
          <a:noFill/>
          <a:ln w="9525">
            <a:solidFill>
              <a:srgbClr val="000000"/>
            </a:solidFill>
            <a:round/>
            <a:headEnd/>
            <a:tailEnd type="triangle" w="med" len="med"/>
          </a:ln>
        </p:spPr>
      </p:cxnSp>
      <p:cxnSp>
        <p:nvCxnSpPr>
          <p:cNvPr id="62" name="AutoShape 23"/>
          <p:cNvCxnSpPr>
            <a:cxnSpLocks noChangeShapeType="1"/>
            <a:endCxn id="56" idx="3"/>
          </p:cNvCxnSpPr>
          <p:nvPr/>
        </p:nvCxnSpPr>
        <p:spPr bwMode="auto">
          <a:xfrm rot="10800000">
            <a:off x="5791200" y="4622582"/>
            <a:ext cx="533400" cy="178018"/>
          </a:xfrm>
          <a:prstGeom prst="straightConnector1">
            <a:avLst/>
          </a:prstGeom>
          <a:noFill/>
          <a:ln w="9525">
            <a:solidFill>
              <a:srgbClr val="000000"/>
            </a:solidFill>
            <a:round/>
            <a:headEnd/>
            <a:tailEnd type="triangle" w="med" len="med"/>
          </a:ln>
        </p:spPr>
      </p:cxnSp>
      <p:sp>
        <p:nvSpPr>
          <p:cNvPr id="65" name="AutoShape 13"/>
          <p:cNvSpPr>
            <a:spLocks noChangeArrowheads="1"/>
          </p:cNvSpPr>
          <p:nvPr/>
        </p:nvSpPr>
        <p:spPr bwMode="auto">
          <a:xfrm>
            <a:off x="4267200" y="41148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6" name="AutoShape 38"/>
          <p:cNvCxnSpPr>
            <a:cxnSpLocks noChangeShapeType="1"/>
          </p:cNvCxnSpPr>
          <p:nvPr/>
        </p:nvCxnSpPr>
        <p:spPr bwMode="auto">
          <a:xfrm rot="5400000" flipH="1" flipV="1">
            <a:off x="4953001" y="4419601"/>
            <a:ext cx="152399" cy="1588"/>
          </a:xfrm>
          <a:prstGeom prst="straightConnector1">
            <a:avLst/>
          </a:prstGeom>
          <a:noFill/>
          <a:ln w="9525">
            <a:solidFill>
              <a:srgbClr val="000000"/>
            </a:solidFill>
            <a:round/>
            <a:headEnd/>
            <a:tailEnd type="triangle" w="med" len="med"/>
          </a:ln>
        </p:spPr>
      </p:cxnSp>
      <p:cxnSp>
        <p:nvCxnSpPr>
          <p:cNvPr id="68" name="AutoShape 33"/>
          <p:cNvCxnSpPr>
            <a:cxnSpLocks noChangeShapeType="1"/>
            <a:stCxn id="75" idx="0"/>
          </p:cNvCxnSpPr>
          <p:nvPr/>
        </p:nvCxnSpPr>
        <p:spPr bwMode="auto">
          <a:xfrm rot="5400000" flipH="1" flipV="1">
            <a:off x="2438400" y="3810000"/>
            <a:ext cx="304800" cy="1588"/>
          </a:xfrm>
          <a:prstGeom prst="straightConnector1">
            <a:avLst/>
          </a:prstGeom>
          <a:noFill/>
          <a:ln w="9525">
            <a:solidFill>
              <a:srgbClr val="000000"/>
            </a:solidFill>
            <a:round/>
            <a:headEnd/>
            <a:tailEnd type="triangle" w="med" len="med"/>
          </a:ln>
        </p:spPr>
      </p:cxnSp>
      <p:cxnSp>
        <p:nvCxnSpPr>
          <p:cNvPr id="70" name="AutoShape 33"/>
          <p:cNvCxnSpPr>
            <a:cxnSpLocks noChangeShapeType="1"/>
            <a:stCxn id="65" idx="0"/>
          </p:cNvCxnSpPr>
          <p:nvPr/>
        </p:nvCxnSpPr>
        <p:spPr bwMode="auto">
          <a:xfrm rot="5400000" flipH="1" flipV="1">
            <a:off x="4915694" y="3999706"/>
            <a:ext cx="228600" cy="1588"/>
          </a:xfrm>
          <a:prstGeom prst="straightConnector1">
            <a:avLst/>
          </a:prstGeom>
          <a:noFill/>
          <a:ln w="9525">
            <a:solidFill>
              <a:srgbClr val="000000"/>
            </a:solidFill>
            <a:round/>
            <a:headEnd/>
            <a:tailEnd type="triangle" w="med" len="med"/>
          </a:ln>
        </p:spPr>
      </p:cxnSp>
      <p:sp>
        <p:nvSpPr>
          <p:cNvPr id="75" name="AutoShape 13"/>
          <p:cNvSpPr>
            <a:spLocks noChangeArrowheads="1"/>
          </p:cNvSpPr>
          <p:nvPr/>
        </p:nvSpPr>
        <p:spPr bwMode="auto">
          <a:xfrm>
            <a:off x="1828800" y="39624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Consumer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8" name="AutoShape 33"/>
          <p:cNvCxnSpPr>
            <a:cxnSpLocks noChangeShapeType="1"/>
          </p:cNvCxnSpPr>
          <p:nvPr/>
        </p:nvCxnSpPr>
        <p:spPr bwMode="auto">
          <a:xfrm rot="5400000" flipH="1" flipV="1">
            <a:off x="2439194" y="4342606"/>
            <a:ext cx="304800" cy="1588"/>
          </a:xfrm>
          <a:prstGeom prst="straightConnector1">
            <a:avLst/>
          </a:prstGeom>
          <a:noFill/>
          <a:ln w="9525">
            <a:solidFill>
              <a:srgbClr val="000000"/>
            </a:solidFill>
            <a:round/>
            <a:headEnd/>
            <a:tailEnd type="triangle" w="med" len="med"/>
          </a:ln>
        </p:spPr>
      </p:cxnSp>
      <p:sp>
        <p:nvSpPr>
          <p:cNvPr id="79" name="AutoShape 13"/>
          <p:cNvSpPr>
            <a:spLocks noChangeArrowheads="1"/>
          </p:cNvSpPr>
          <p:nvPr/>
        </p:nvSpPr>
        <p:spPr bwMode="auto">
          <a:xfrm>
            <a:off x="4267200" y="36576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Consumer</a:t>
            </a:r>
            <a:r>
              <a:rPr kumimoji="0" lang="en-US" sz="700" b="0" i="0" u="none" strike="noStrike" cap="none" normalizeH="0" dirty="0" smtClean="0">
                <a:ln>
                  <a:noFill/>
                </a:ln>
                <a:solidFill>
                  <a:schemeClr val="tx1"/>
                </a:solidFill>
                <a:effectLst/>
                <a:latin typeface="Calibri" pitchFamily="34" charset="0"/>
                <a:cs typeface="Arial" pitchFamily="34" charset="0"/>
              </a:rPr>
              <a:t>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AutoShape 4"/>
          <p:cNvSpPr>
            <a:spLocks noChangeArrowheads="1"/>
          </p:cNvSpPr>
          <p:nvPr/>
        </p:nvSpPr>
        <p:spPr bwMode="auto">
          <a:xfrm>
            <a:off x="1157926" y="1752600"/>
            <a:ext cx="1432874"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Watch</a:t>
            </a:r>
            <a:r>
              <a:rPr kumimoji="0" lang="en-US" sz="700" b="0" i="0" u="none" strike="noStrike" cap="none" normalizeH="0" dirty="0" smtClean="0">
                <a:ln>
                  <a:noFill/>
                </a:ln>
                <a:solidFill>
                  <a:schemeClr val="tx1"/>
                </a:solidFill>
                <a:effectLst/>
                <a:latin typeface="Calibri" pitchFamily="34" charset="0"/>
                <a:cs typeface="Arial" pitchFamily="34" charset="0"/>
              </a:rPr>
              <a:t> list processor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2" name="AutoShape 5"/>
          <p:cNvCxnSpPr>
            <a:cxnSpLocks noChangeShapeType="1"/>
          </p:cNvCxnSpPr>
          <p:nvPr/>
        </p:nvCxnSpPr>
        <p:spPr bwMode="auto">
          <a:xfrm flipV="1">
            <a:off x="1752600" y="2057400"/>
            <a:ext cx="498" cy="293371"/>
          </a:xfrm>
          <a:prstGeom prst="straightConnector1">
            <a:avLst/>
          </a:prstGeom>
          <a:noFill/>
          <a:ln w="9525">
            <a:solidFill>
              <a:srgbClr val="000000"/>
            </a:solidFill>
            <a:round/>
            <a:headEnd/>
            <a:tailEnd type="triangle" w="med" len="med"/>
          </a:ln>
        </p:spPr>
      </p:cxnSp>
      <p:sp>
        <p:nvSpPr>
          <p:cNvPr id="53" name="Text Box 6"/>
          <p:cNvSpPr txBox="1">
            <a:spLocks noChangeArrowheads="1"/>
          </p:cNvSpPr>
          <p:nvPr/>
        </p:nvSpPr>
        <p:spPr bwMode="auto">
          <a:xfrm>
            <a:off x="3493416" y="352880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jpegs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4" name="AutoShape 7"/>
          <p:cNvSpPr>
            <a:spLocks noChangeArrowheads="1"/>
          </p:cNvSpPr>
          <p:nvPr/>
        </p:nvSpPr>
        <p:spPr bwMode="auto">
          <a:xfrm>
            <a:off x="762000"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5" name="AutoShape 8"/>
          <p:cNvSpPr>
            <a:spLocks noChangeArrowheads="1"/>
          </p:cNvSpPr>
          <p:nvPr/>
        </p:nvSpPr>
        <p:spPr bwMode="auto">
          <a:xfrm>
            <a:off x="1582918"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8" name="AutoShape 9"/>
          <p:cNvSpPr>
            <a:spLocks noChangeArrowheads="1"/>
          </p:cNvSpPr>
          <p:nvPr/>
        </p:nvSpPr>
        <p:spPr bwMode="auto">
          <a:xfrm>
            <a:off x="2388909"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0" name="AutoShape 10"/>
          <p:cNvSpPr>
            <a:spLocks noChangeArrowheads="1"/>
          </p:cNvSpPr>
          <p:nvPr/>
        </p:nvSpPr>
        <p:spPr bwMode="auto">
          <a:xfrm>
            <a:off x="3209827"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1" name="AutoShape 11"/>
          <p:cNvSpPr>
            <a:spLocks noChangeArrowheads="1"/>
          </p:cNvSpPr>
          <p:nvPr/>
        </p:nvSpPr>
        <p:spPr bwMode="auto">
          <a:xfrm>
            <a:off x="762000" y="5821759"/>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3" name="AutoShape 12"/>
          <p:cNvSpPr>
            <a:spLocks noChangeArrowheads="1"/>
          </p:cNvSpPr>
          <p:nvPr/>
        </p:nvSpPr>
        <p:spPr bwMode="auto">
          <a:xfrm>
            <a:off x="762000" y="5486400"/>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4" name="AutoShape 13"/>
          <p:cNvSpPr>
            <a:spLocks noChangeArrowheads="1"/>
          </p:cNvSpPr>
          <p:nvPr/>
        </p:nvSpPr>
        <p:spPr bwMode="auto">
          <a:xfrm>
            <a:off x="762000" y="5159221"/>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S2255Conrtoller.dll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7" name="AutoShape 14"/>
          <p:cNvSpPr>
            <a:spLocks noChangeArrowheads="1"/>
          </p:cNvSpPr>
          <p:nvPr/>
        </p:nvSpPr>
        <p:spPr bwMode="auto">
          <a:xfrm>
            <a:off x="762000" y="3553884"/>
            <a:ext cx="5597165" cy="13229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FrameGenerator.dll (C#)</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69" name="AutoShape 15"/>
          <p:cNvSpPr>
            <a:spLocks noChangeArrowheads="1"/>
          </p:cNvSpPr>
          <p:nvPr/>
        </p:nvSpPr>
        <p:spPr bwMode="auto">
          <a:xfrm>
            <a:off x="4000893"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Video File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1" name="AutoShape 16"/>
          <p:cNvSpPr>
            <a:spLocks noChangeArrowheads="1"/>
          </p:cNvSpPr>
          <p:nvPr/>
        </p:nvSpPr>
        <p:spPr bwMode="auto">
          <a:xfrm>
            <a:off x="4814347"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Still Image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2" name="AutoShape 17"/>
          <p:cNvSpPr>
            <a:spLocks noChangeArrowheads="1"/>
          </p:cNvSpPr>
          <p:nvPr/>
        </p:nvSpPr>
        <p:spPr bwMode="auto">
          <a:xfrm>
            <a:off x="5635265" y="5151042"/>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IP Camera Interface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3" name="AutoShape 18"/>
          <p:cNvSpPr>
            <a:spLocks noChangeArrowheads="1"/>
          </p:cNvSpPr>
          <p:nvPr/>
        </p:nvSpPr>
        <p:spPr bwMode="auto">
          <a:xfrm>
            <a:off x="7315200" y="4343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GPS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6" name="AutoShape 19"/>
          <p:cNvCxnSpPr>
            <a:cxnSpLocks noChangeShapeType="1"/>
          </p:cNvCxnSpPr>
          <p:nvPr/>
        </p:nvCxnSpPr>
        <p:spPr bwMode="auto">
          <a:xfrm rot="10800000">
            <a:off x="6324602" y="4495800"/>
            <a:ext cx="990599" cy="1588"/>
          </a:xfrm>
          <a:prstGeom prst="straightConnector1">
            <a:avLst/>
          </a:prstGeom>
          <a:noFill/>
          <a:ln w="9525">
            <a:solidFill>
              <a:srgbClr val="000000"/>
            </a:solidFill>
            <a:round/>
            <a:headEnd/>
            <a:tailEnd type="triangle" w="med" len="med"/>
          </a:ln>
        </p:spPr>
      </p:cxnSp>
      <p:sp>
        <p:nvSpPr>
          <p:cNvPr id="77" name="AutoShape 20"/>
          <p:cNvSpPr>
            <a:spLocks noChangeArrowheads="1"/>
          </p:cNvSpPr>
          <p:nvPr/>
        </p:nvSpPr>
        <p:spPr bwMode="auto">
          <a:xfrm>
            <a:off x="7124700" y="3962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Time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80" name="AutoShape 23"/>
          <p:cNvCxnSpPr>
            <a:cxnSpLocks noChangeShapeType="1"/>
          </p:cNvCxnSpPr>
          <p:nvPr/>
        </p:nvCxnSpPr>
        <p:spPr bwMode="auto">
          <a:xfrm rot="10800000">
            <a:off x="6324602" y="4114800"/>
            <a:ext cx="761999" cy="1588"/>
          </a:xfrm>
          <a:prstGeom prst="straightConnector1">
            <a:avLst/>
          </a:prstGeom>
          <a:noFill/>
          <a:ln w="9525">
            <a:solidFill>
              <a:srgbClr val="000000"/>
            </a:solidFill>
            <a:round/>
            <a:headEnd/>
            <a:tailEnd type="triangle" w="med" len="med"/>
          </a:ln>
        </p:spPr>
      </p:cxnSp>
      <p:sp>
        <p:nvSpPr>
          <p:cNvPr id="82" name="AutoShape 24"/>
          <p:cNvSpPr>
            <a:spLocks noChangeArrowheads="1"/>
          </p:cNvSpPr>
          <p:nvPr/>
        </p:nvSpPr>
        <p:spPr bwMode="auto">
          <a:xfrm>
            <a:off x="7277100" y="5249196"/>
            <a:ext cx="723900" cy="5725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Camera Source Info Text</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83" name="AutoShape 25"/>
          <p:cNvCxnSpPr>
            <a:cxnSpLocks noChangeShapeType="1"/>
          </p:cNvCxnSpPr>
          <p:nvPr/>
        </p:nvCxnSpPr>
        <p:spPr bwMode="auto">
          <a:xfrm rot="10800000">
            <a:off x="6858001" y="5486400"/>
            <a:ext cx="419101" cy="1588"/>
          </a:xfrm>
          <a:prstGeom prst="straightConnector1">
            <a:avLst/>
          </a:prstGeom>
          <a:noFill/>
          <a:ln w="9525">
            <a:solidFill>
              <a:srgbClr val="000000"/>
            </a:solidFill>
            <a:round/>
            <a:headEnd/>
            <a:tailEnd/>
          </a:ln>
        </p:spPr>
      </p:cxnSp>
      <p:cxnSp>
        <p:nvCxnSpPr>
          <p:cNvPr id="84" name="AutoShape 26"/>
          <p:cNvCxnSpPr>
            <a:cxnSpLocks noChangeShapeType="1"/>
          </p:cNvCxnSpPr>
          <p:nvPr/>
        </p:nvCxnSpPr>
        <p:spPr bwMode="auto">
          <a:xfrm rot="5400000">
            <a:off x="6743701" y="5372101"/>
            <a:ext cx="228601" cy="1"/>
          </a:xfrm>
          <a:prstGeom prst="straightConnector1">
            <a:avLst/>
          </a:prstGeom>
          <a:noFill/>
          <a:ln w="9525">
            <a:solidFill>
              <a:srgbClr val="000000"/>
            </a:solidFill>
            <a:round/>
            <a:headEnd/>
            <a:tailEnd/>
          </a:ln>
        </p:spPr>
      </p:cxnSp>
      <p:cxnSp>
        <p:nvCxnSpPr>
          <p:cNvPr id="85" name="AutoShape 27"/>
          <p:cNvCxnSpPr>
            <a:cxnSpLocks noChangeShapeType="1"/>
          </p:cNvCxnSpPr>
          <p:nvPr/>
        </p:nvCxnSpPr>
        <p:spPr bwMode="auto">
          <a:xfrm rot="10800000">
            <a:off x="6324602" y="4800600"/>
            <a:ext cx="533399" cy="457200"/>
          </a:xfrm>
          <a:prstGeom prst="straightConnector1">
            <a:avLst/>
          </a:prstGeom>
          <a:noFill/>
          <a:ln w="9525">
            <a:solidFill>
              <a:srgbClr val="000000"/>
            </a:solidFill>
            <a:round/>
            <a:headEnd/>
            <a:tailEnd type="triangle" w="med" len="med"/>
          </a:ln>
        </p:spPr>
      </p:cxnSp>
      <p:sp>
        <p:nvSpPr>
          <p:cNvPr id="86" name="AutoShape 28"/>
          <p:cNvSpPr>
            <a:spLocks noChangeArrowheads="1"/>
          </p:cNvSpPr>
          <p:nvPr/>
        </p:nvSpPr>
        <p:spPr bwMode="auto">
          <a:xfrm>
            <a:off x="1194847"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LPR Engine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87" name="AutoShape 29"/>
          <p:cNvSpPr>
            <a:spLocks noChangeArrowheads="1"/>
          </p:cNvSpPr>
          <p:nvPr/>
        </p:nvSpPr>
        <p:spPr bwMode="auto">
          <a:xfrm>
            <a:off x="2963552"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DVR Processor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88" name="AutoShape 30"/>
          <p:cNvCxnSpPr>
            <a:cxnSpLocks noChangeShapeType="1"/>
          </p:cNvCxnSpPr>
          <p:nvPr/>
        </p:nvCxnSpPr>
        <p:spPr bwMode="auto">
          <a:xfrm flipV="1">
            <a:off x="1851581" y="2874988"/>
            <a:ext cx="0" cy="637999"/>
          </a:xfrm>
          <a:prstGeom prst="straightConnector1">
            <a:avLst/>
          </a:prstGeom>
          <a:noFill/>
          <a:ln w="9525">
            <a:solidFill>
              <a:srgbClr val="000000"/>
            </a:solidFill>
            <a:round/>
            <a:headEnd/>
            <a:tailEnd type="triangle" w="med" len="med"/>
          </a:ln>
        </p:spPr>
      </p:cxnSp>
      <p:sp>
        <p:nvSpPr>
          <p:cNvPr id="89" name="Text Box 31"/>
          <p:cNvSpPr txBox="1">
            <a:spLocks noChangeArrowheads="1"/>
          </p:cNvSpPr>
          <p:nvPr/>
        </p:nvSpPr>
        <p:spPr bwMode="auto">
          <a:xfrm>
            <a:off x="1948599" y="312855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bitmaps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90" name="AutoShape 32"/>
          <p:cNvSpPr>
            <a:spLocks noChangeArrowheads="1"/>
          </p:cNvSpPr>
          <p:nvPr/>
        </p:nvSpPr>
        <p:spPr bwMode="auto">
          <a:xfrm>
            <a:off x="4456129"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Remote Viewer Server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91" name="AutoShape 33"/>
          <p:cNvCxnSpPr>
            <a:cxnSpLocks noChangeShapeType="1"/>
          </p:cNvCxnSpPr>
          <p:nvPr/>
        </p:nvCxnSpPr>
        <p:spPr bwMode="auto">
          <a:xfrm flipV="1">
            <a:off x="5135252" y="2874988"/>
            <a:ext cx="0" cy="637999"/>
          </a:xfrm>
          <a:prstGeom prst="straightConnector1">
            <a:avLst/>
          </a:prstGeom>
          <a:noFill/>
          <a:ln w="9525">
            <a:solidFill>
              <a:srgbClr val="000000"/>
            </a:solidFill>
            <a:round/>
            <a:headEnd/>
            <a:tailEnd type="triangle" w="med" len="med"/>
          </a:ln>
        </p:spPr>
      </p:cxnSp>
      <p:sp>
        <p:nvSpPr>
          <p:cNvPr id="92" name="Text Box 34"/>
          <p:cNvSpPr txBox="1">
            <a:spLocks noChangeArrowheads="1"/>
          </p:cNvSpPr>
          <p:nvPr/>
        </p:nvSpPr>
        <p:spPr bwMode="auto">
          <a:xfrm>
            <a:off x="5142714" y="3063116"/>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jpegs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3" name="AutoShape 36"/>
          <p:cNvCxnSpPr>
            <a:cxnSpLocks noChangeShapeType="1"/>
          </p:cNvCxnSpPr>
          <p:nvPr/>
        </p:nvCxnSpPr>
        <p:spPr bwMode="auto">
          <a:xfrm>
            <a:off x="2694888" y="1788753"/>
            <a:ext cx="1798556" cy="0"/>
          </a:xfrm>
          <a:prstGeom prst="straightConnector1">
            <a:avLst/>
          </a:prstGeom>
          <a:noFill/>
          <a:ln w="9525">
            <a:solidFill>
              <a:srgbClr val="000000"/>
            </a:solidFill>
            <a:round/>
            <a:headEnd/>
            <a:tailEnd/>
          </a:ln>
        </p:spPr>
      </p:cxnSp>
      <p:cxnSp>
        <p:nvCxnSpPr>
          <p:cNvPr id="94" name="AutoShape 37"/>
          <p:cNvCxnSpPr>
            <a:cxnSpLocks noChangeShapeType="1"/>
          </p:cNvCxnSpPr>
          <p:nvPr/>
        </p:nvCxnSpPr>
        <p:spPr bwMode="auto">
          <a:xfrm>
            <a:off x="4493443" y="1788753"/>
            <a:ext cx="320904" cy="531666"/>
          </a:xfrm>
          <a:prstGeom prst="straightConnector1">
            <a:avLst/>
          </a:prstGeom>
          <a:noFill/>
          <a:ln w="9525">
            <a:solidFill>
              <a:srgbClr val="000000"/>
            </a:solidFill>
            <a:round/>
            <a:headEnd/>
            <a:tailEnd type="triangle" w="med" len="med"/>
          </a:ln>
        </p:spPr>
      </p:cxnSp>
      <p:cxnSp>
        <p:nvCxnSpPr>
          <p:cNvPr id="95" name="AutoShape 38"/>
          <p:cNvCxnSpPr>
            <a:cxnSpLocks noChangeShapeType="1"/>
          </p:cNvCxnSpPr>
          <p:nvPr/>
        </p:nvCxnSpPr>
        <p:spPr bwMode="auto">
          <a:xfrm flipV="1">
            <a:off x="3642674" y="2874988"/>
            <a:ext cx="0" cy="637999"/>
          </a:xfrm>
          <a:prstGeom prst="straightConnector1">
            <a:avLst/>
          </a:prstGeom>
          <a:noFill/>
          <a:ln w="9525">
            <a:solidFill>
              <a:srgbClr val="000000"/>
            </a:solidFill>
            <a:round/>
            <a:headEnd/>
            <a:tailEnd type="triangle" w="med" len="med"/>
          </a:ln>
        </p:spPr>
      </p:cxnSp>
      <p:cxnSp>
        <p:nvCxnSpPr>
          <p:cNvPr id="96" name="AutoShape 39"/>
          <p:cNvCxnSpPr>
            <a:cxnSpLocks noChangeShapeType="1"/>
            <a:endCxn id="87" idx="1"/>
          </p:cNvCxnSpPr>
          <p:nvPr/>
        </p:nvCxnSpPr>
        <p:spPr bwMode="auto">
          <a:xfrm flipV="1">
            <a:off x="2514600" y="2586252"/>
            <a:ext cx="448952" cy="4548"/>
          </a:xfrm>
          <a:prstGeom prst="straightConnector1">
            <a:avLst/>
          </a:prstGeom>
          <a:noFill/>
          <a:ln w="9525">
            <a:solidFill>
              <a:srgbClr val="000000"/>
            </a:solidFill>
            <a:round/>
            <a:headEnd/>
            <a:tailEnd type="triangle" w="med" len="med"/>
          </a:ln>
        </p:spPr>
      </p:cxnSp>
      <p:sp>
        <p:nvSpPr>
          <p:cNvPr id="97" name="AutoShape 41"/>
          <p:cNvSpPr>
            <a:spLocks noChangeArrowheads="1"/>
          </p:cNvSpPr>
          <p:nvPr/>
        </p:nvSpPr>
        <p:spPr bwMode="auto">
          <a:xfrm>
            <a:off x="1143000" y="1143000"/>
            <a:ext cx="1432874" cy="3439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Email Generation</a:t>
            </a:r>
          </a:p>
        </p:txBody>
      </p:sp>
      <p:cxnSp>
        <p:nvCxnSpPr>
          <p:cNvPr id="98" name="AutoShape 42"/>
          <p:cNvCxnSpPr>
            <a:cxnSpLocks noChangeShapeType="1"/>
          </p:cNvCxnSpPr>
          <p:nvPr/>
        </p:nvCxnSpPr>
        <p:spPr bwMode="auto">
          <a:xfrm rot="16200000" flipH="1">
            <a:off x="2628900" y="2019300"/>
            <a:ext cx="381000" cy="304800"/>
          </a:xfrm>
          <a:prstGeom prst="straightConnector1">
            <a:avLst/>
          </a:prstGeom>
          <a:noFill/>
          <a:ln w="9525">
            <a:solidFill>
              <a:srgbClr val="000000"/>
            </a:solidFill>
            <a:round/>
            <a:headEnd/>
            <a:tailEnd type="triangle" w="med" len="med"/>
          </a:ln>
        </p:spPr>
      </p:cxnSp>
      <p:sp>
        <p:nvSpPr>
          <p:cNvPr id="99" name="AutoShape 13"/>
          <p:cNvSpPr>
            <a:spLocks noChangeArrowheads="1"/>
          </p:cNvSpPr>
          <p:nvPr/>
        </p:nvSpPr>
        <p:spPr bwMode="auto">
          <a:xfrm>
            <a:off x="990600" y="4495800"/>
            <a:ext cx="4800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Input – event handler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0" name="AutoShape 23"/>
          <p:cNvCxnSpPr>
            <a:cxnSpLocks noChangeShapeType="1"/>
          </p:cNvCxnSpPr>
          <p:nvPr/>
        </p:nvCxnSpPr>
        <p:spPr bwMode="auto">
          <a:xfrm rot="10800000" flipV="1">
            <a:off x="5791202" y="4114800"/>
            <a:ext cx="533399" cy="457200"/>
          </a:xfrm>
          <a:prstGeom prst="straightConnector1">
            <a:avLst/>
          </a:prstGeom>
          <a:noFill/>
          <a:ln w="9525">
            <a:solidFill>
              <a:srgbClr val="000000"/>
            </a:solidFill>
            <a:round/>
            <a:headEnd/>
            <a:tailEnd type="triangle" w="med" len="med"/>
          </a:ln>
        </p:spPr>
      </p:cxnSp>
      <p:cxnSp>
        <p:nvCxnSpPr>
          <p:cNvPr id="101" name="AutoShape 23"/>
          <p:cNvCxnSpPr>
            <a:cxnSpLocks noChangeShapeType="1"/>
            <a:endCxn id="99" idx="3"/>
          </p:cNvCxnSpPr>
          <p:nvPr/>
        </p:nvCxnSpPr>
        <p:spPr bwMode="auto">
          <a:xfrm rot="10800000" flipV="1">
            <a:off x="5791200" y="4495800"/>
            <a:ext cx="609602" cy="126782"/>
          </a:xfrm>
          <a:prstGeom prst="straightConnector1">
            <a:avLst/>
          </a:prstGeom>
          <a:noFill/>
          <a:ln w="9525">
            <a:solidFill>
              <a:srgbClr val="000000"/>
            </a:solidFill>
            <a:round/>
            <a:headEnd/>
            <a:tailEnd type="triangle" w="med" len="med"/>
          </a:ln>
        </p:spPr>
      </p:cxnSp>
      <p:cxnSp>
        <p:nvCxnSpPr>
          <p:cNvPr id="102" name="AutoShape 23"/>
          <p:cNvCxnSpPr>
            <a:cxnSpLocks noChangeShapeType="1"/>
            <a:endCxn id="99" idx="3"/>
          </p:cNvCxnSpPr>
          <p:nvPr/>
        </p:nvCxnSpPr>
        <p:spPr bwMode="auto">
          <a:xfrm rot="10800000">
            <a:off x="5791200" y="4622582"/>
            <a:ext cx="533400" cy="178018"/>
          </a:xfrm>
          <a:prstGeom prst="straightConnector1">
            <a:avLst/>
          </a:prstGeom>
          <a:noFill/>
          <a:ln w="9525">
            <a:solidFill>
              <a:srgbClr val="000000"/>
            </a:solidFill>
            <a:round/>
            <a:headEnd/>
            <a:tailEnd type="triangle" w="med" len="med"/>
          </a:ln>
        </p:spPr>
      </p:cxnSp>
      <p:sp>
        <p:nvSpPr>
          <p:cNvPr id="103" name="AutoShape 13"/>
          <p:cNvSpPr>
            <a:spLocks noChangeArrowheads="1"/>
          </p:cNvSpPr>
          <p:nvPr/>
        </p:nvSpPr>
        <p:spPr bwMode="auto">
          <a:xfrm>
            <a:off x="4267200" y="41148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 name="AutoShape 38"/>
          <p:cNvCxnSpPr>
            <a:cxnSpLocks noChangeShapeType="1"/>
          </p:cNvCxnSpPr>
          <p:nvPr/>
        </p:nvCxnSpPr>
        <p:spPr bwMode="auto">
          <a:xfrm rot="5400000" flipH="1" flipV="1">
            <a:off x="4953001" y="4419601"/>
            <a:ext cx="152399" cy="1588"/>
          </a:xfrm>
          <a:prstGeom prst="straightConnector1">
            <a:avLst/>
          </a:prstGeom>
          <a:noFill/>
          <a:ln w="9525">
            <a:solidFill>
              <a:srgbClr val="000000"/>
            </a:solidFill>
            <a:round/>
            <a:headEnd/>
            <a:tailEnd type="triangle" w="med" len="med"/>
          </a:ln>
        </p:spPr>
      </p:cxnSp>
      <p:cxnSp>
        <p:nvCxnSpPr>
          <p:cNvPr id="105" name="AutoShape 33"/>
          <p:cNvCxnSpPr>
            <a:cxnSpLocks noChangeShapeType="1"/>
            <a:stCxn id="108" idx="0"/>
          </p:cNvCxnSpPr>
          <p:nvPr/>
        </p:nvCxnSpPr>
        <p:spPr bwMode="auto">
          <a:xfrm rot="5400000" flipH="1" flipV="1">
            <a:off x="2438400" y="3810000"/>
            <a:ext cx="304800" cy="1588"/>
          </a:xfrm>
          <a:prstGeom prst="straightConnector1">
            <a:avLst/>
          </a:prstGeom>
          <a:noFill/>
          <a:ln w="9525">
            <a:solidFill>
              <a:srgbClr val="000000"/>
            </a:solidFill>
            <a:round/>
            <a:headEnd/>
            <a:tailEnd type="triangle" w="med" len="med"/>
          </a:ln>
        </p:spPr>
      </p:cxnSp>
      <p:cxnSp>
        <p:nvCxnSpPr>
          <p:cNvPr id="106" name="AutoShape 33"/>
          <p:cNvCxnSpPr>
            <a:cxnSpLocks noChangeShapeType="1"/>
            <a:stCxn id="103" idx="0"/>
          </p:cNvCxnSpPr>
          <p:nvPr/>
        </p:nvCxnSpPr>
        <p:spPr bwMode="auto">
          <a:xfrm rot="5400000" flipH="1" flipV="1">
            <a:off x="4915694" y="3999706"/>
            <a:ext cx="228600" cy="1588"/>
          </a:xfrm>
          <a:prstGeom prst="straightConnector1">
            <a:avLst/>
          </a:prstGeom>
          <a:noFill/>
          <a:ln w="9525">
            <a:solidFill>
              <a:srgbClr val="000000"/>
            </a:solidFill>
            <a:round/>
            <a:headEnd/>
            <a:tailEnd type="triangle" w="med" len="med"/>
          </a:ln>
        </p:spPr>
      </p:cxnSp>
      <p:sp>
        <p:nvSpPr>
          <p:cNvPr id="108" name="AutoShape 13"/>
          <p:cNvSpPr>
            <a:spLocks noChangeArrowheads="1"/>
          </p:cNvSpPr>
          <p:nvPr/>
        </p:nvSpPr>
        <p:spPr bwMode="auto">
          <a:xfrm>
            <a:off x="1828800" y="39624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Consumer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9" name="AutoShape 33"/>
          <p:cNvCxnSpPr>
            <a:cxnSpLocks noChangeShapeType="1"/>
          </p:cNvCxnSpPr>
          <p:nvPr/>
        </p:nvCxnSpPr>
        <p:spPr bwMode="auto">
          <a:xfrm rot="5400000" flipH="1" flipV="1">
            <a:off x="2439194" y="4342606"/>
            <a:ext cx="304800" cy="1588"/>
          </a:xfrm>
          <a:prstGeom prst="straightConnector1">
            <a:avLst/>
          </a:prstGeom>
          <a:noFill/>
          <a:ln w="9525">
            <a:solidFill>
              <a:srgbClr val="000000"/>
            </a:solidFill>
            <a:round/>
            <a:headEnd/>
            <a:tailEnd type="triangle" w="med" len="med"/>
          </a:ln>
        </p:spPr>
      </p:cxnSp>
      <p:sp>
        <p:nvSpPr>
          <p:cNvPr id="110" name="AutoShape 13"/>
          <p:cNvSpPr>
            <a:spLocks noChangeArrowheads="1"/>
          </p:cNvSpPr>
          <p:nvPr/>
        </p:nvSpPr>
        <p:spPr bwMode="auto">
          <a:xfrm>
            <a:off x="4267200" y="36576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Consumer</a:t>
            </a:r>
            <a:r>
              <a:rPr kumimoji="0" lang="en-US" sz="700" b="0" i="0" u="none" strike="noStrike" cap="none" normalizeH="0" dirty="0" smtClean="0">
                <a:ln>
                  <a:noFill/>
                </a:ln>
                <a:solidFill>
                  <a:schemeClr val="tx1"/>
                </a:solidFill>
                <a:effectLst/>
                <a:latin typeface="Calibri" pitchFamily="34" charset="0"/>
                <a:cs typeface="Arial" pitchFamily="34" charset="0"/>
              </a:rPr>
              <a:t>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7" name="AutoShape 5"/>
          <p:cNvCxnSpPr>
            <a:cxnSpLocks noChangeShapeType="1"/>
          </p:cNvCxnSpPr>
          <p:nvPr/>
        </p:nvCxnSpPr>
        <p:spPr bwMode="auto">
          <a:xfrm rot="5400000" flipH="1" flipV="1">
            <a:off x="1644808" y="1632586"/>
            <a:ext cx="217172" cy="1588"/>
          </a:xfrm>
          <a:prstGeom prst="straightConnector1">
            <a:avLst/>
          </a:prstGeom>
          <a:noFill/>
          <a:ln w="9525">
            <a:solidFill>
              <a:srgbClr val="000000"/>
            </a:solidFill>
            <a:round/>
            <a:headEnd/>
            <a:tailEnd type="triangle" w="med" len="med"/>
          </a:ln>
        </p:spPr>
      </p:cxnSp>
      <p:sp>
        <p:nvSpPr>
          <p:cNvPr id="107" name="TextBox 106"/>
          <p:cNvSpPr txBox="1"/>
          <p:nvPr/>
        </p:nvSpPr>
        <p:spPr>
          <a:xfrm>
            <a:off x="3733800" y="457200"/>
            <a:ext cx="1937262" cy="369332"/>
          </a:xfrm>
          <a:prstGeom prst="rect">
            <a:avLst/>
          </a:prstGeom>
          <a:noFill/>
        </p:spPr>
        <p:txBody>
          <a:bodyPr wrap="none" rtlCol="0">
            <a:spAutoFit/>
          </a:bodyPr>
          <a:lstStyle/>
          <a:p>
            <a:r>
              <a:rPr lang="en-US" dirty="0" smtClean="0"/>
              <a:t>LPR Service Design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28600"/>
            <a:ext cx="5194435" cy="369332"/>
          </a:xfrm>
          <a:prstGeom prst="rect">
            <a:avLst/>
          </a:prstGeom>
          <a:noFill/>
        </p:spPr>
        <p:txBody>
          <a:bodyPr wrap="none" rtlCol="0">
            <a:spAutoFit/>
          </a:bodyPr>
          <a:lstStyle/>
          <a:p>
            <a:r>
              <a:rPr lang="en-US" dirty="0" err="1" smtClean="0"/>
              <a:t>DriveManager</a:t>
            </a:r>
            <a:r>
              <a:rPr lang="en-US" dirty="0" smtClean="0"/>
              <a:t> - Managing USB connected disk drives.</a:t>
            </a:r>
            <a:endParaRPr lang="en-US" dirty="0"/>
          </a:p>
        </p:txBody>
      </p:sp>
      <p:sp>
        <p:nvSpPr>
          <p:cNvPr id="3" name="Text Box 34"/>
          <p:cNvSpPr txBox="1">
            <a:spLocks noChangeArrowheads="1"/>
          </p:cNvSpPr>
          <p:nvPr/>
        </p:nvSpPr>
        <p:spPr bwMode="auto">
          <a:xfrm>
            <a:off x="5334000" y="914400"/>
            <a:ext cx="35052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050" dirty="0" smtClean="0">
                <a:latin typeface="Arial" pitchFamily="34" charset="0"/>
                <a:cs typeface="Arial" pitchFamily="34" charset="0"/>
              </a:rPr>
              <a:t>LPR Service Mode of Operation</a:t>
            </a:r>
          </a:p>
          <a:p>
            <a:pPr lvl="0" algn="ctr" fontAlgn="base">
              <a:spcBef>
                <a:spcPct val="0"/>
              </a:spcBef>
              <a:spcAft>
                <a:spcPts val="1000"/>
              </a:spcAft>
            </a:pPr>
            <a:r>
              <a:rPr lang="en-US" sz="900" dirty="0" smtClean="0">
                <a:latin typeface="Arial" pitchFamily="34" charset="0"/>
                <a:cs typeface="Arial" pitchFamily="34" charset="0"/>
              </a:rPr>
              <a:t>When running in LPR service mode, the Drive Manager polls the computer system for the list of drives. If there is a change, it determines if a drive was added or removed and send events to the DVR module. The DVR module then updates the Paths module with the new primary storage drive path. </a:t>
            </a:r>
          </a:p>
          <a:p>
            <a:pPr lvl="0" algn="ctr" fontAlgn="base">
              <a:spcBef>
                <a:spcPct val="0"/>
              </a:spcBef>
              <a:spcAft>
                <a:spcPts val="1000"/>
              </a:spcAft>
            </a:pPr>
            <a:r>
              <a:rPr kumimoji="0" lang="en-US" sz="900" b="0" i="0" u="none" strike="noStrike" cap="none" normalizeH="0" baseline="0" dirty="0" smtClean="0">
                <a:ln>
                  <a:noFill/>
                </a:ln>
                <a:solidFill>
                  <a:schemeClr val="tx1"/>
                </a:solidFill>
                <a:effectLst/>
                <a:latin typeface="Arial" pitchFamily="34" charset="0"/>
                <a:cs typeface="Arial" pitchFamily="34" charset="0"/>
              </a:rPr>
              <a:t>The</a:t>
            </a:r>
            <a:r>
              <a:rPr kumimoji="0" lang="en-US" sz="900" b="0" i="0" u="none" strike="noStrike" cap="none" normalizeH="0" dirty="0" smtClean="0">
                <a:ln>
                  <a:noFill/>
                </a:ln>
                <a:solidFill>
                  <a:schemeClr val="tx1"/>
                </a:solidFill>
                <a:effectLst/>
                <a:latin typeface="Arial" pitchFamily="34" charset="0"/>
                <a:cs typeface="Arial" pitchFamily="34" charset="0"/>
              </a:rPr>
              <a:t> </a:t>
            </a:r>
            <a:r>
              <a:rPr kumimoji="0" lang="en-US" sz="900" b="0" i="0" u="none" strike="noStrike" cap="none" normalizeH="0" dirty="0" err="1" smtClean="0">
                <a:ln>
                  <a:noFill/>
                </a:ln>
                <a:solidFill>
                  <a:schemeClr val="tx1"/>
                </a:solidFill>
                <a:effectLst/>
                <a:latin typeface="Arial" pitchFamily="34" charset="0"/>
                <a:cs typeface="Arial" pitchFamily="34" charset="0"/>
              </a:rPr>
              <a:t>DriveManger</a:t>
            </a:r>
            <a:r>
              <a:rPr kumimoji="0" lang="en-US" sz="900" b="0" i="0" u="none" strike="noStrike" cap="none" normalizeH="0" dirty="0" smtClean="0">
                <a:ln>
                  <a:noFill/>
                </a:ln>
                <a:solidFill>
                  <a:schemeClr val="tx1"/>
                </a:solidFill>
                <a:effectLst/>
                <a:latin typeface="Arial" pitchFamily="34" charset="0"/>
                <a:cs typeface="Arial" pitchFamily="34" charset="0"/>
              </a:rPr>
              <a:t> runs drive hot-swap and informs the DVR of the </a:t>
            </a:r>
            <a:r>
              <a:rPr kumimoji="0" lang="en-US" sz="900" b="0" i="0" u="none" strike="noStrike" cap="none" normalizeH="0" dirty="0" err="1" smtClean="0">
                <a:ln>
                  <a:noFill/>
                </a:ln>
                <a:solidFill>
                  <a:schemeClr val="tx1"/>
                </a:solidFill>
                <a:effectLst/>
                <a:latin typeface="Arial" pitchFamily="34" charset="0"/>
                <a:cs typeface="Arial" pitchFamily="34" charset="0"/>
              </a:rPr>
              <a:t>hotswap</a:t>
            </a:r>
            <a:r>
              <a:rPr kumimoji="0" lang="en-US" sz="900" b="0" i="0" u="none" strike="noStrike" cap="none" normalizeH="0" dirty="0" smtClean="0">
                <a:ln>
                  <a:noFill/>
                </a:ln>
                <a:solidFill>
                  <a:schemeClr val="tx1"/>
                </a:solidFill>
                <a:effectLst/>
                <a:latin typeface="Arial" pitchFamily="34" charset="0"/>
                <a:cs typeface="Arial" pitchFamily="34" charset="0"/>
              </a:rPr>
              <a:t> after it has taken place.</a:t>
            </a:r>
          </a:p>
          <a:p>
            <a:pPr lvl="0" algn="ctr" fontAlgn="base">
              <a:spcBef>
                <a:spcPct val="0"/>
              </a:spcBef>
              <a:spcAft>
                <a:spcPts val="1000"/>
              </a:spcAft>
            </a:pPr>
            <a:r>
              <a:rPr lang="en-US" sz="900" dirty="0" smtClean="0">
                <a:latin typeface="Arial" pitchFamily="34" charset="0"/>
                <a:cs typeface="Arial" pitchFamily="34" charset="0"/>
              </a:rPr>
              <a:t> </a:t>
            </a:r>
          </a:p>
          <a:p>
            <a:pPr lvl="0" algn="ctr" fontAlgn="base">
              <a:spcBef>
                <a:spcPct val="0"/>
              </a:spcBef>
              <a:spcAft>
                <a:spcPts val="1000"/>
              </a:spcAf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 Box 34"/>
          <p:cNvSpPr txBox="1">
            <a:spLocks noChangeArrowheads="1"/>
          </p:cNvSpPr>
          <p:nvPr/>
        </p:nvSpPr>
        <p:spPr bwMode="auto">
          <a:xfrm>
            <a:off x="1066800" y="838200"/>
            <a:ext cx="35052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050" dirty="0" smtClean="0">
                <a:latin typeface="Arial" pitchFamily="34" charset="0"/>
                <a:cs typeface="Arial" pitchFamily="34" charset="0"/>
              </a:rPr>
              <a:t>Analysts Workstation Mode of Operation</a:t>
            </a:r>
            <a:endParaRPr lang="en-US" sz="900" dirty="0" smtClean="0">
              <a:latin typeface="Arial" pitchFamily="34" charset="0"/>
              <a:cs typeface="Arial" pitchFamily="34" charset="0"/>
            </a:endParaRPr>
          </a:p>
          <a:p>
            <a:pPr lvl="0" algn="ctr" fontAlgn="base">
              <a:spcBef>
                <a:spcPct val="0"/>
              </a:spcBef>
              <a:spcAft>
                <a:spcPts val="1000"/>
              </a:spcAft>
            </a:pPr>
            <a:endParaRPr lang="en-US" sz="900" baseline="0" dirty="0" smtClean="0">
              <a:latin typeface="Arial" pitchFamily="34" charset="0"/>
              <a:cs typeface="Arial" pitchFamily="34" charset="0"/>
            </a:endParaRPr>
          </a:p>
          <a:p>
            <a:pPr lvl="0" algn="ctr" fontAlgn="base">
              <a:spcBef>
                <a:spcPct val="0"/>
              </a:spcBef>
              <a:spcAft>
                <a:spcPts val="1000"/>
              </a:spcAft>
            </a:pPr>
            <a:r>
              <a:rPr lang="en-US" sz="900" dirty="0" smtClean="0">
                <a:latin typeface="Arial" pitchFamily="34" charset="0"/>
                <a:cs typeface="Arial" pitchFamily="34" charset="0"/>
              </a:rPr>
              <a:t>When running in </a:t>
            </a:r>
            <a:r>
              <a:rPr lang="en-US" sz="900" dirty="0" err="1" smtClean="0">
                <a:latin typeface="Arial" pitchFamily="34" charset="0"/>
                <a:cs typeface="Arial" pitchFamily="34" charset="0"/>
              </a:rPr>
              <a:t>AnalystsWorkstation</a:t>
            </a:r>
            <a:r>
              <a:rPr lang="en-US" sz="900" dirty="0" smtClean="0">
                <a:latin typeface="Arial" pitchFamily="34" charset="0"/>
                <a:cs typeface="Arial" pitchFamily="34" charset="0"/>
              </a:rPr>
              <a:t> mode, the drive manager polls for attached drives. It is looking for one central repository and it allows a field recovered drive to be attached so that its contents can be moved to the central repository.</a:t>
            </a:r>
          </a:p>
          <a:p>
            <a:pPr lvl="0" algn="ctr" fontAlgn="base">
              <a:spcBef>
                <a:spcPct val="0"/>
              </a:spcBef>
              <a:spcAft>
                <a:spcPts val="1000"/>
              </a:spcAft>
            </a:pPr>
            <a:r>
              <a:rPr lang="en-US" sz="900" dirty="0" smtClean="0">
                <a:latin typeface="Arial" pitchFamily="34" charset="0"/>
                <a:cs typeface="Arial" pitchFamily="34" charset="0"/>
              </a:rPr>
              <a:t>If it detects a central repository, it sends an event to the DVR notifying it of a new primary drive. The DVR then updates the Paths module with the primary drive. </a:t>
            </a:r>
          </a:p>
          <a:p>
            <a:pPr lvl="0" algn="ctr" fontAlgn="base">
              <a:spcBef>
                <a:spcPct val="0"/>
              </a:spcBef>
              <a:spcAft>
                <a:spcPts val="1000"/>
              </a:spcAft>
            </a:pPr>
            <a:r>
              <a:rPr lang="en-US" sz="900" dirty="0" smtClean="0">
                <a:latin typeface="Arial" pitchFamily="34" charset="0"/>
                <a:cs typeface="Arial" pitchFamily="34" charset="0"/>
              </a:rPr>
              <a:t>If it detects a field drive, it updates a local variable/property. The application then polls periodically down through the DVR to the </a:t>
            </a:r>
            <a:r>
              <a:rPr lang="en-US" sz="900" dirty="0" err="1" smtClean="0">
                <a:latin typeface="Arial" pitchFamily="34" charset="0"/>
                <a:cs typeface="Arial" pitchFamily="34" charset="0"/>
              </a:rPr>
              <a:t>DriveManger</a:t>
            </a:r>
            <a:r>
              <a:rPr lang="en-US" sz="900" dirty="0" smtClean="0">
                <a:latin typeface="Arial" pitchFamily="34" charset="0"/>
                <a:cs typeface="Arial" pitchFamily="34" charset="0"/>
              </a:rPr>
              <a:t> to find new field units. A field unit data move to the repository is user driven. </a:t>
            </a:r>
          </a:p>
          <a:p>
            <a:pPr lvl="0" algn="ctr" fontAlgn="base">
              <a:spcBef>
                <a:spcPct val="0"/>
              </a:spcBef>
              <a:spcAft>
                <a:spcPts val="1000"/>
              </a:spcAft>
            </a:pPr>
            <a:r>
              <a:rPr lang="en-US" sz="900" dirty="0" smtClean="0">
                <a:latin typeface="Arial" pitchFamily="34" charset="0"/>
                <a:cs typeface="Arial" pitchFamily="34" charset="0"/>
              </a:rPr>
              <a:t>If no central repository's are detected, an attached field unit will serve in its place. This allows the user to run Analysts workstation on a field unit and search its database.</a:t>
            </a:r>
          </a:p>
          <a:p>
            <a:pPr lvl="0" algn="ctr" fontAlgn="base">
              <a:spcBef>
                <a:spcPct val="0"/>
              </a:spcBef>
              <a:spcAft>
                <a:spcPts val="1000"/>
              </a:spcAft>
            </a:pPr>
            <a:r>
              <a:rPr lang="en-US" sz="900" dirty="0" smtClean="0">
                <a:latin typeface="Arial" pitchFamily="34" charset="0"/>
                <a:cs typeface="Arial" pitchFamily="34" charset="0"/>
              </a:rPr>
              <a:t> </a:t>
            </a:r>
          </a:p>
          <a:p>
            <a:pPr lvl="0" algn="ctr" fontAlgn="base">
              <a:spcBef>
                <a:spcPct val="0"/>
              </a:spcBef>
              <a:spcAft>
                <a:spcPts val="1000"/>
              </a:spcAf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ext Box 34"/>
          <p:cNvSpPr txBox="1">
            <a:spLocks noChangeArrowheads="1"/>
          </p:cNvSpPr>
          <p:nvPr/>
        </p:nvSpPr>
        <p:spPr bwMode="auto">
          <a:xfrm>
            <a:off x="914400" y="4038600"/>
            <a:ext cx="72390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050" dirty="0" smtClean="0">
                <a:latin typeface="Arial" pitchFamily="34" charset="0"/>
                <a:cs typeface="Arial" pitchFamily="34" charset="0"/>
              </a:rPr>
              <a:t>Definitions</a:t>
            </a:r>
            <a:endParaRPr lang="en-US" sz="900" dirty="0" smtClean="0">
              <a:latin typeface="Arial" pitchFamily="34" charset="0"/>
              <a:cs typeface="Arial" pitchFamily="34" charset="0"/>
            </a:endParaRPr>
          </a:p>
          <a:p>
            <a:pPr lvl="0" algn="ctr" fontAlgn="base">
              <a:spcBef>
                <a:spcPct val="0"/>
              </a:spcBef>
              <a:spcAft>
                <a:spcPts val="1000"/>
              </a:spcAft>
            </a:pPr>
            <a:endParaRPr lang="en-US" sz="900" baseline="0" dirty="0" smtClean="0">
              <a:latin typeface="Arial" pitchFamily="34" charset="0"/>
              <a:cs typeface="Arial" pitchFamily="34" charset="0"/>
            </a:endParaRPr>
          </a:p>
          <a:p>
            <a:pPr lvl="0" algn="ctr" fontAlgn="base">
              <a:spcBef>
                <a:spcPct val="0"/>
              </a:spcBef>
              <a:spcAft>
                <a:spcPts val="1000"/>
              </a:spcAft>
            </a:pPr>
            <a:r>
              <a:rPr lang="en-US" sz="900" dirty="0" err="1" smtClean="0">
                <a:latin typeface="Arial" pitchFamily="34" charset="0"/>
                <a:cs typeface="Arial" pitchFamily="34" charset="0"/>
              </a:rPr>
              <a:t>Hotswap</a:t>
            </a:r>
            <a:r>
              <a:rPr lang="en-US" sz="900" dirty="0" smtClean="0">
                <a:latin typeface="Arial" pitchFamily="34" charset="0"/>
                <a:cs typeface="Arial" pitchFamily="34" charset="0"/>
              </a:rPr>
              <a:t> – an LPR service running in the field allows the user to hot-swap external disk drives.</a:t>
            </a:r>
          </a:p>
          <a:p>
            <a:pPr lvl="0" algn="ctr" fontAlgn="base">
              <a:spcBef>
                <a:spcPct val="0"/>
              </a:spcBef>
              <a:spcAft>
                <a:spcPts val="1000"/>
              </a:spcAft>
            </a:pPr>
            <a:r>
              <a:rPr lang="en-US" sz="900" dirty="0" smtClean="0">
                <a:latin typeface="Arial" pitchFamily="34" charset="0"/>
                <a:cs typeface="Arial" pitchFamily="34" charset="0"/>
              </a:rPr>
              <a:t>Central Repository – a server in the back office that stores all data from field units. </a:t>
            </a:r>
          </a:p>
          <a:p>
            <a:pPr lvl="0" algn="ctr" fontAlgn="base">
              <a:spcBef>
                <a:spcPct val="0"/>
              </a:spcBef>
              <a:spcAft>
                <a:spcPts val="1000"/>
              </a:spcAft>
            </a:pPr>
            <a:r>
              <a:rPr lang="en-US" sz="900" dirty="0" smtClean="0">
                <a:latin typeface="Arial" pitchFamily="34" charset="0"/>
                <a:cs typeface="Arial" pitchFamily="34" charset="0"/>
              </a:rPr>
              <a:t>Analysts workstation - an application running in the back office that allows the user to search the central repository and to import data into the central repository. </a:t>
            </a:r>
          </a:p>
          <a:p>
            <a:pPr lvl="0" algn="ctr" fontAlgn="base">
              <a:spcBef>
                <a:spcPct val="0"/>
              </a:spcBef>
              <a:spcAft>
                <a:spcPts val="1000"/>
              </a:spcAft>
            </a:pPr>
            <a:r>
              <a:rPr lang="en-US" sz="900" dirty="0" smtClean="0">
                <a:latin typeface="Arial" pitchFamily="34" charset="0"/>
                <a:cs typeface="Arial" pitchFamily="34" charset="0"/>
              </a:rPr>
              <a:t> </a:t>
            </a:r>
          </a:p>
          <a:p>
            <a:pPr lvl="0" algn="ctr" fontAlgn="base">
              <a:spcBef>
                <a:spcPct val="0"/>
              </a:spcBef>
              <a:spcAft>
                <a:spcPts val="1000"/>
              </a:spcAf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676400" y="3276600"/>
            <a:ext cx="457200" cy="534194"/>
            <a:chOff x="1676400" y="3276600"/>
            <a:chExt cx="457200" cy="534194"/>
          </a:xfrm>
        </p:grpSpPr>
        <p:cxnSp>
          <p:nvCxnSpPr>
            <p:cNvPr id="3" name="Straight Connector 2"/>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419600" y="2514600"/>
            <a:ext cx="381000" cy="381000"/>
            <a:chOff x="4419600" y="2514600"/>
            <a:chExt cx="762000" cy="838200"/>
          </a:xfrm>
        </p:grpSpPr>
        <p:sp>
          <p:nvSpPr>
            <p:cNvPr id="14" name="Rectangle 13"/>
            <p:cNvSpPr/>
            <p:nvPr/>
          </p:nvSpPr>
          <p:spPr>
            <a:xfrm>
              <a:off x="44196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19600" y="30480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19600" y="25146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3810000" y="3962400"/>
            <a:ext cx="457200" cy="457200"/>
            <a:chOff x="3810000" y="3962400"/>
            <a:chExt cx="457200" cy="457200"/>
          </a:xfrm>
        </p:grpSpPr>
        <p:cxnSp>
          <p:nvCxnSpPr>
            <p:cNvPr id="18" name="Straight Connector 17"/>
            <p:cNvCxnSpPr/>
            <p:nvPr/>
          </p:nvCxnSpPr>
          <p:spPr>
            <a:xfrm rot="5400000">
              <a:off x="35814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8100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0386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0" y="4267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00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6"/>
          <p:cNvSpPr txBox="1">
            <a:spLocks noChangeArrowheads="1"/>
          </p:cNvSpPr>
          <p:nvPr/>
        </p:nvSpPr>
        <p:spPr bwMode="auto">
          <a:xfrm>
            <a:off x="3493416" y="352880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jpegs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762000"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2" name="AutoShape 8"/>
          <p:cNvSpPr>
            <a:spLocks noChangeArrowheads="1"/>
          </p:cNvSpPr>
          <p:nvPr/>
        </p:nvSpPr>
        <p:spPr bwMode="auto">
          <a:xfrm>
            <a:off x="1582918"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2388909"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a:off x="3209827"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5" name="AutoShape 11"/>
          <p:cNvSpPr>
            <a:spLocks noChangeArrowheads="1"/>
          </p:cNvSpPr>
          <p:nvPr/>
        </p:nvSpPr>
        <p:spPr bwMode="auto">
          <a:xfrm>
            <a:off x="762000" y="5821759"/>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6" name="AutoShape 12"/>
          <p:cNvSpPr>
            <a:spLocks noChangeArrowheads="1"/>
          </p:cNvSpPr>
          <p:nvPr/>
        </p:nvSpPr>
        <p:spPr bwMode="auto">
          <a:xfrm>
            <a:off x="762000" y="5486400"/>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762000" y="5159221"/>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S2255Conrtoller.dll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38" name="AutoShape 14"/>
          <p:cNvSpPr>
            <a:spLocks noChangeArrowheads="1"/>
          </p:cNvSpPr>
          <p:nvPr/>
        </p:nvSpPr>
        <p:spPr bwMode="auto">
          <a:xfrm>
            <a:off x="762000" y="3553884"/>
            <a:ext cx="5597165" cy="13229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FrameGenerator.dll (C#)</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AutoShape 15"/>
          <p:cNvSpPr>
            <a:spLocks noChangeArrowheads="1"/>
          </p:cNvSpPr>
          <p:nvPr/>
        </p:nvSpPr>
        <p:spPr bwMode="auto">
          <a:xfrm>
            <a:off x="4000893"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Video File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40" name="AutoShape 16"/>
          <p:cNvSpPr>
            <a:spLocks noChangeArrowheads="1"/>
          </p:cNvSpPr>
          <p:nvPr/>
        </p:nvSpPr>
        <p:spPr bwMode="auto">
          <a:xfrm>
            <a:off x="4814347"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Still Image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41" name="AutoShape 17"/>
          <p:cNvSpPr>
            <a:spLocks noChangeArrowheads="1"/>
          </p:cNvSpPr>
          <p:nvPr/>
        </p:nvSpPr>
        <p:spPr bwMode="auto">
          <a:xfrm>
            <a:off x="5635265" y="5151042"/>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IP Camera Interface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42" name="AutoShape 18"/>
          <p:cNvSpPr>
            <a:spLocks noChangeArrowheads="1"/>
          </p:cNvSpPr>
          <p:nvPr/>
        </p:nvSpPr>
        <p:spPr bwMode="auto">
          <a:xfrm>
            <a:off x="7315200" y="4343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GPS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rot="10800000">
            <a:off x="6324602" y="4495800"/>
            <a:ext cx="990599" cy="1588"/>
          </a:xfrm>
          <a:prstGeom prst="straightConnector1">
            <a:avLst/>
          </a:prstGeom>
          <a:noFill/>
          <a:ln w="9525">
            <a:solidFill>
              <a:srgbClr val="000000"/>
            </a:solidFill>
            <a:round/>
            <a:headEnd/>
            <a:tailEnd type="triangle" w="med" len="med"/>
          </a:ln>
        </p:spPr>
      </p:cxnSp>
      <p:sp>
        <p:nvSpPr>
          <p:cNvPr id="1044" name="AutoShape 20"/>
          <p:cNvSpPr>
            <a:spLocks noChangeArrowheads="1"/>
          </p:cNvSpPr>
          <p:nvPr/>
        </p:nvSpPr>
        <p:spPr bwMode="auto">
          <a:xfrm>
            <a:off x="7124700" y="3962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Time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47" name="AutoShape 23"/>
          <p:cNvCxnSpPr>
            <a:cxnSpLocks noChangeShapeType="1"/>
          </p:cNvCxnSpPr>
          <p:nvPr/>
        </p:nvCxnSpPr>
        <p:spPr bwMode="auto">
          <a:xfrm rot="10800000">
            <a:off x="6324602" y="4114800"/>
            <a:ext cx="761999" cy="1588"/>
          </a:xfrm>
          <a:prstGeom prst="straightConnector1">
            <a:avLst/>
          </a:prstGeom>
          <a:noFill/>
          <a:ln w="9525">
            <a:solidFill>
              <a:srgbClr val="000000"/>
            </a:solidFill>
            <a:round/>
            <a:headEnd/>
            <a:tailEnd type="triangle" w="med" len="med"/>
          </a:ln>
        </p:spPr>
      </p:cxnSp>
      <p:sp>
        <p:nvSpPr>
          <p:cNvPr id="1048" name="AutoShape 24"/>
          <p:cNvSpPr>
            <a:spLocks noChangeArrowheads="1"/>
          </p:cNvSpPr>
          <p:nvPr/>
        </p:nvSpPr>
        <p:spPr bwMode="auto">
          <a:xfrm>
            <a:off x="7277100" y="5249196"/>
            <a:ext cx="723900" cy="5725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Camera Source Info Text</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49" name="AutoShape 25"/>
          <p:cNvCxnSpPr>
            <a:cxnSpLocks noChangeShapeType="1"/>
          </p:cNvCxnSpPr>
          <p:nvPr/>
        </p:nvCxnSpPr>
        <p:spPr bwMode="auto">
          <a:xfrm rot="10800000">
            <a:off x="6858001" y="5486400"/>
            <a:ext cx="419101" cy="1588"/>
          </a:xfrm>
          <a:prstGeom prst="straightConnector1">
            <a:avLst/>
          </a:prstGeom>
          <a:noFill/>
          <a:ln w="9525">
            <a:solidFill>
              <a:srgbClr val="000000"/>
            </a:solidFill>
            <a:round/>
            <a:headEnd/>
            <a:tailEnd/>
          </a:ln>
        </p:spPr>
      </p:cxnSp>
      <p:cxnSp>
        <p:nvCxnSpPr>
          <p:cNvPr id="1050" name="AutoShape 26"/>
          <p:cNvCxnSpPr>
            <a:cxnSpLocks noChangeShapeType="1"/>
          </p:cNvCxnSpPr>
          <p:nvPr/>
        </p:nvCxnSpPr>
        <p:spPr bwMode="auto">
          <a:xfrm rot="5400000">
            <a:off x="6743701" y="5372101"/>
            <a:ext cx="228601" cy="1"/>
          </a:xfrm>
          <a:prstGeom prst="straightConnector1">
            <a:avLst/>
          </a:prstGeom>
          <a:noFill/>
          <a:ln w="9525">
            <a:solidFill>
              <a:srgbClr val="000000"/>
            </a:solidFill>
            <a:round/>
            <a:headEnd/>
            <a:tailEnd/>
          </a:ln>
        </p:spPr>
      </p:cxnSp>
      <p:cxnSp>
        <p:nvCxnSpPr>
          <p:cNvPr id="1051" name="AutoShape 27"/>
          <p:cNvCxnSpPr>
            <a:cxnSpLocks noChangeShapeType="1"/>
          </p:cNvCxnSpPr>
          <p:nvPr/>
        </p:nvCxnSpPr>
        <p:spPr bwMode="auto">
          <a:xfrm rot="10800000">
            <a:off x="6324602" y="4800600"/>
            <a:ext cx="533399" cy="457200"/>
          </a:xfrm>
          <a:prstGeom prst="straightConnector1">
            <a:avLst/>
          </a:prstGeom>
          <a:noFill/>
          <a:ln w="9525">
            <a:solidFill>
              <a:srgbClr val="000000"/>
            </a:solidFill>
            <a:round/>
            <a:headEnd/>
            <a:tailEnd type="triangle" w="med" len="med"/>
          </a:ln>
        </p:spPr>
      </p:cxnSp>
      <p:sp>
        <p:nvSpPr>
          <p:cNvPr id="1052" name="AutoShape 28"/>
          <p:cNvSpPr>
            <a:spLocks noChangeArrowheads="1"/>
          </p:cNvSpPr>
          <p:nvPr/>
        </p:nvSpPr>
        <p:spPr bwMode="auto">
          <a:xfrm>
            <a:off x="1194847"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LPR Engine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1054" name="AutoShape 30"/>
          <p:cNvCxnSpPr>
            <a:cxnSpLocks noChangeShapeType="1"/>
          </p:cNvCxnSpPr>
          <p:nvPr/>
        </p:nvCxnSpPr>
        <p:spPr bwMode="auto">
          <a:xfrm flipV="1">
            <a:off x="1851581" y="2874988"/>
            <a:ext cx="0" cy="637999"/>
          </a:xfrm>
          <a:prstGeom prst="straightConnector1">
            <a:avLst/>
          </a:prstGeom>
          <a:noFill/>
          <a:ln w="9525">
            <a:solidFill>
              <a:srgbClr val="000000"/>
            </a:solidFill>
            <a:round/>
            <a:headEnd/>
            <a:tailEnd type="triangle" w="med" len="med"/>
          </a:ln>
        </p:spPr>
      </p:cxnSp>
      <p:sp>
        <p:nvSpPr>
          <p:cNvPr id="1055" name="Text Box 31"/>
          <p:cNvSpPr txBox="1">
            <a:spLocks noChangeArrowheads="1"/>
          </p:cNvSpPr>
          <p:nvPr/>
        </p:nvSpPr>
        <p:spPr bwMode="auto">
          <a:xfrm>
            <a:off x="1948599" y="312855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bitmaps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6" name="AutoShape 13"/>
          <p:cNvSpPr>
            <a:spLocks noChangeArrowheads="1"/>
          </p:cNvSpPr>
          <p:nvPr/>
        </p:nvSpPr>
        <p:spPr bwMode="auto">
          <a:xfrm>
            <a:off x="990600" y="4495800"/>
            <a:ext cx="4800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Input – event handler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7" name="AutoShape 23"/>
          <p:cNvCxnSpPr>
            <a:cxnSpLocks noChangeShapeType="1"/>
          </p:cNvCxnSpPr>
          <p:nvPr/>
        </p:nvCxnSpPr>
        <p:spPr bwMode="auto">
          <a:xfrm rot="10800000" flipV="1">
            <a:off x="5791202" y="4114800"/>
            <a:ext cx="533399" cy="457200"/>
          </a:xfrm>
          <a:prstGeom prst="straightConnector1">
            <a:avLst/>
          </a:prstGeom>
          <a:noFill/>
          <a:ln w="9525">
            <a:solidFill>
              <a:srgbClr val="000000"/>
            </a:solidFill>
            <a:round/>
            <a:headEnd/>
            <a:tailEnd type="triangle" w="med" len="med"/>
          </a:ln>
        </p:spPr>
      </p:cxnSp>
      <p:cxnSp>
        <p:nvCxnSpPr>
          <p:cNvPr id="59" name="AutoShape 23"/>
          <p:cNvCxnSpPr>
            <a:cxnSpLocks noChangeShapeType="1"/>
            <a:endCxn id="56" idx="3"/>
          </p:cNvCxnSpPr>
          <p:nvPr/>
        </p:nvCxnSpPr>
        <p:spPr bwMode="auto">
          <a:xfrm rot="10800000" flipV="1">
            <a:off x="5791200" y="4495800"/>
            <a:ext cx="609602" cy="126782"/>
          </a:xfrm>
          <a:prstGeom prst="straightConnector1">
            <a:avLst/>
          </a:prstGeom>
          <a:noFill/>
          <a:ln w="9525">
            <a:solidFill>
              <a:srgbClr val="000000"/>
            </a:solidFill>
            <a:round/>
            <a:headEnd/>
            <a:tailEnd type="triangle" w="med" len="med"/>
          </a:ln>
        </p:spPr>
      </p:cxnSp>
      <p:cxnSp>
        <p:nvCxnSpPr>
          <p:cNvPr id="62" name="AutoShape 23"/>
          <p:cNvCxnSpPr>
            <a:cxnSpLocks noChangeShapeType="1"/>
            <a:endCxn id="56" idx="3"/>
          </p:cNvCxnSpPr>
          <p:nvPr/>
        </p:nvCxnSpPr>
        <p:spPr bwMode="auto">
          <a:xfrm rot="10800000">
            <a:off x="5791200" y="4622582"/>
            <a:ext cx="533400" cy="178018"/>
          </a:xfrm>
          <a:prstGeom prst="straightConnector1">
            <a:avLst/>
          </a:prstGeom>
          <a:noFill/>
          <a:ln w="9525">
            <a:solidFill>
              <a:srgbClr val="000000"/>
            </a:solidFill>
            <a:round/>
            <a:headEnd/>
            <a:tailEnd type="triangle" w="med" len="med"/>
          </a:ln>
        </p:spPr>
      </p:cxnSp>
      <p:sp>
        <p:nvSpPr>
          <p:cNvPr id="65" name="AutoShape 13"/>
          <p:cNvSpPr>
            <a:spLocks noChangeArrowheads="1"/>
          </p:cNvSpPr>
          <p:nvPr/>
        </p:nvSpPr>
        <p:spPr bwMode="auto">
          <a:xfrm>
            <a:off x="4267200" y="41148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6" name="AutoShape 38"/>
          <p:cNvCxnSpPr>
            <a:cxnSpLocks noChangeShapeType="1"/>
          </p:cNvCxnSpPr>
          <p:nvPr/>
        </p:nvCxnSpPr>
        <p:spPr bwMode="auto">
          <a:xfrm rot="5400000" flipH="1" flipV="1">
            <a:off x="4953001" y="4419601"/>
            <a:ext cx="152399" cy="1588"/>
          </a:xfrm>
          <a:prstGeom prst="straightConnector1">
            <a:avLst/>
          </a:prstGeom>
          <a:noFill/>
          <a:ln w="9525">
            <a:solidFill>
              <a:srgbClr val="000000"/>
            </a:solidFill>
            <a:round/>
            <a:headEnd/>
            <a:tailEnd type="triangle" w="med" len="med"/>
          </a:ln>
        </p:spPr>
      </p:cxnSp>
      <p:cxnSp>
        <p:nvCxnSpPr>
          <p:cNvPr id="68" name="AutoShape 33"/>
          <p:cNvCxnSpPr>
            <a:cxnSpLocks noChangeShapeType="1"/>
            <a:stCxn id="75" idx="0"/>
          </p:cNvCxnSpPr>
          <p:nvPr/>
        </p:nvCxnSpPr>
        <p:spPr bwMode="auto">
          <a:xfrm rot="5400000" flipH="1" flipV="1">
            <a:off x="2438400" y="3810000"/>
            <a:ext cx="304800" cy="1588"/>
          </a:xfrm>
          <a:prstGeom prst="straightConnector1">
            <a:avLst/>
          </a:prstGeom>
          <a:noFill/>
          <a:ln w="9525">
            <a:solidFill>
              <a:srgbClr val="000000"/>
            </a:solidFill>
            <a:round/>
            <a:headEnd/>
            <a:tailEnd type="triangle" w="med" len="med"/>
          </a:ln>
        </p:spPr>
      </p:cxnSp>
      <p:cxnSp>
        <p:nvCxnSpPr>
          <p:cNvPr id="70" name="AutoShape 33"/>
          <p:cNvCxnSpPr>
            <a:cxnSpLocks noChangeShapeType="1"/>
            <a:stCxn id="65" idx="0"/>
          </p:cNvCxnSpPr>
          <p:nvPr/>
        </p:nvCxnSpPr>
        <p:spPr bwMode="auto">
          <a:xfrm rot="5400000" flipH="1" flipV="1">
            <a:off x="4915694" y="3999706"/>
            <a:ext cx="228600" cy="1588"/>
          </a:xfrm>
          <a:prstGeom prst="straightConnector1">
            <a:avLst/>
          </a:prstGeom>
          <a:noFill/>
          <a:ln w="9525">
            <a:solidFill>
              <a:srgbClr val="000000"/>
            </a:solidFill>
            <a:round/>
            <a:headEnd/>
            <a:tailEnd type="triangle" w="med" len="med"/>
          </a:ln>
        </p:spPr>
      </p:cxnSp>
      <p:sp>
        <p:nvSpPr>
          <p:cNvPr id="75" name="AutoShape 13"/>
          <p:cNvSpPr>
            <a:spLocks noChangeArrowheads="1"/>
          </p:cNvSpPr>
          <p:nvPr/>
        </p:nvSpPr>
        <p:spPr bwMode="auto">
          <a:xfrm>
            <a:off x="1828800" y="39624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Consumer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8" name="AutoShape 33"/>
          <p:cNvCxnSpPr>
            <a:cxnSpLocks noChangeShapeType="1"/>
          </p:cNvCxnSpPr>
          <p:nvPr/>
        </p:nvCxnSpPr>
        <p:spPr bwMode="auto">
          <a:xfrm rot="5400000" flipH="1" flipV="1">
            <a:off x="2439194" y="4342606"/>
            <a:ext cx="304800" cy="1588"/>
          </a:xfrm>
          <a:prstGeom prst="straightConnector1">
            <a:avLst/>
          </a:prstGeom>
          <a:noFill/>
          <a:ln w="9525">
            <a:solidFill>
              <a:srgbClr val="000000"/>
            </a:solidFill>
            <a:round/>
            <a:headEnd/>
            <a:tailEnd type="triangle" w="med" len="med"/>
          </a:ln>
        </p:spPr>
      </p:cxnSp>
      <p:sp>
        <p:nvSpPr>
          <p:cNvPr id="79" name="AutoShape 13"/>
          <p:cNvSpPr>
            <a:spLocks noChangeArrowheads="1"/>
          </p:cNvSpPr>
          <p:nvPr/>
        </p:nvSpPr>
        <p:spPr bwMode="auto">
          <a:xfrm>
            <a:off x="4267200" y="36576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Consumer</a:t>
            </a:r>
            <a:r>
              <a:rPr kumimoji="0" lang="en-US" sz="700" b="0" i="0" u="none" strike="noStrike" cap="none" normalizeH="0" dirty="0" smtClean="0">
                <a:ln>
                  <a:noFill/>
                </a:ln>
                <a:solidFill>
                  <a:schemeClr val="tx1"/>
                </a:solidFill>
                <a:effectLst/>
                <a:latin typeface="Calibri" pitchFamily="34" charset="0"/>
                <a:cs typeface="Arial" pitchFamily="34" charset="0"/>
              </a:rPr>
              <a:t>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AutoShape 4"/>
          <p:cNvSpPr>
            <a:spLocks noChangeArrowheads="1"/>
          </p:cNvSpPr>
          <p:nvPr/>
        </p:nvSpPr>
        <p:spPr bwMode="auto">
          <a:xfrm>
            <a:off x="1157926" y="1752600"/>
            <a:ext cx="1432874"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Watch</a:t>
            </a:r>
            <a:r>
              <a:rPr kumimoji="0" lang="en-US" sz="700" b="0" i="0" u="none" strike="noStrike" cap="none" normalizeH="0" dirty="0" smtClean="0">
                <a:ln>
                  <a:noFill/>
                </a:ln>
                <a:solidFill>
                  <a:schemeClr val="tx1"/>
                </a:solidFill>
                <a:effectLst/>
                <a:latin typeface="Calibri" pitchFamily="34" charset="0"/>
                <a:cs typeface="Arial" pitchFamily="34" charset="0"/>
              </a:rPr>
              <a:t> list processor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2" name="AutoShape 5"/>
          <p:cNvCxnSpPr>
            <a:cxnSpLocks noChangeShapeType="1"/>
          </p:cNvCxnSpPr>
          <p:nvPr/>
        </p:nvCxnSpPr>
        <p:spPr bwMode="auto">
          <a:xfrm flipV="1">
            <a:off x="1752600" y="2057400"/>
            <a:ext cx="498" cy="293371"/>
          </a:xfrm>
          <a:prstGeom prst="straightConnector1">
            <a:avLst/>
          </a:prstGeom>
          <a:noFill/>
          <a:ln w="9525">
            <a:solidFill>
              <a:srgbClr val="000000"/>
            </a:solidFill>
            <a:round/>
            <a:headEnd/>
            <a:tailEnd type="triangle" w="med" len="med"/>
          </a:ln>
        </p:spPr>
      </p:cxnSp>
      <p:sp>
        <p:nvSpPr>
          <p:cNvPr id="53" name="Text Box 6"/>
          <p:cNvSpPr txBox="1">
            <a:spLocks noChangeArrowheads="1"/>
          </p:cNvSpPr>
          <p:nvPr/>
        </p:nvSpPr>
        <p:spPr bwMode="auto">
          <a:xfrm>
            <a:off x="3493416" y="352880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jpegs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4" name="AutoShape 7"/>
          <p:cNvSpPr>
            <a:spLocks noChangeArrowheads="1"/>
          </p:cNvSpPr>
          <p:nvPr/>
        </p:nvSpPr>
        <p:spPr bwMode="auto">
          <a:xfrm>
            <a:off x="762000"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5" name="AutoShape 8"/>
          <p:cNvSpPr>
            <a:spLocks noChangeArrowheads="1"/>
          </p:cNvSpPr>
          <p:nvPr/>
        </p:nvSpPr>
        <p:spPr bwMode="auto">
          <a:xfrm>
            <a:off x="1582918"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8" name="AutoShape 9"/>
          <p:cNvSpPr>
            <a:spLocks noChangeArrowheads="1"/>
          </p:cNvSpPr>
          <p:nvPr/>
        </p:nvSpPr>
        <p:spPr bwMode="auto">
          <a:xfrm>
            <a:off x="2388909"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0" name="AutoShape 10"/>
          <p:cNvSpPr>
            <a:spLocks noChangeArrowheads="1"/>
          </p:cNvSpPr>
          <p:nvPr/>
        </p:nvSpPr>
        <p:spPr bwMode="auto">
          <a:xfrm>
            <a:off x="3209827" y="6206194"/>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1" name="AutoShape 11"/>
          <p:cNvSpPr>
            <a:spLocks noChangeArrowheads="1"/>
          </p:cNvSpPr>
          <p:nvPr/>
        </p:nvSpPr>
        <p:spPr bwMode="auto">
          <a:xfrm>
            <a:off x="762000" y="5821759"/>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3" name="AutoShape 12"/>
          <p:cNvSpPr>
            <a:spLocks noChangeArrowheads="1"/>
          </p:cNvSpPr>
          <p:nvPr/>
        </p:nvSpPr>
        <p:spPr bwMode="auto">
          <a:xfrm>
            <a:off x="762000" y="5486400"/>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4" name="AutoShape 13"/>
          <p:cNvSpPr>
            <a:spLocks noChangeArrowheads="1"/>
          </p:cNvSpPr>
          <p:nvPr/>
        </p:nvSpPr>
        <p:spPr bwMode="auto">
          <a:xfrm>
            <a:off x="762000" y="5159221"/>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S2255Conrtoller.dll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7" name="AutoShape 14"/>
          <p:cNvSpPr>
            <a:spLocks noChangeArrowheads="1"/>
          </p:cNvSpPr>
          <p:nvPr/>
        </p:nvSpPr>
        <p:spPr bwMode="auto">
          <a:xfrm>
            <a:off x="762000" y="3553884"/>
            <a:ext cx="5597165" cy="13229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FrameGenerator.dll (C#)</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69" name="AutoShape 15"/>
          <p:cNvSpPr>
            <a:spLocks noChangeArrowheads="1"/>
          </p:cNvSpPr>
          <p:nvPr/>
        </p:nvSpPr>
        <p:spPr bwMode="auto">
          <a:xfrm>
            <a:off x="4000893"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Video File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1" name="AutoShape 16"/>
          <p:cNvSpPr>
            <a:spLocks noChangeArrowheads="1"/>
          </p:cNvSpPr>
          <p:nvPr/>
        </p:nvSpPr>
        <p:spPr bwMode="auto">
          <a:xfrm>
            <a:off x="4814347" y="5159221"/>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Still Image Player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2" name="AutoShape 17"/>
          <p:cNvSpPr>
            <a:spLocks noChangeArrowheads="1"/>
          </p:cNvSpPr>
          <p:nvPr/>
        </p:nvSpPr>
        <p:spPr bwMode="auto">
          <a:xfrm>
            <a:off x="5635265" y="5151042"/>
            <a:ext cx="723900"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IP Camera Interface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3" name="AutoShape 18"/>
          <p:cNvSpPr>
            <a:spLocks noChangeArrowheads="1"/>
          </p:cNvSpPr>
          <p:nvPr/>
        </p:nvSpPr>
        <p:spPr bwMode="auto">
          <a:xfrm>
            <a:off x="7315200" y="4343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GPS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6" name="AutoShape 19"/>
          <p:cNvCxnSpPr>
            <a:cxnSpLocks noChangeShapeType="1"/>
          </p:cNvCxnSpPr>
          <p:nvPr/>
        </p:nvCxnSpPr>
        <p:spPr bwMode="auto">
          <a:xfrm rot="10800000">
            <a:off x="6324602" y="4495800"/>
            <a:ext cx="990599" cy="1588"/>
          </a:xfrm>
          <a:prstGeom prst="straightConnector1">
            <a:avLst/>
          </a:prstGeom>
          <a:noFill/>
          <a:ln w="9525">
            <a:solidFill>
              <a:srgbClr val="000000"/>
            </a:solidFill>
            <a:round/>
            <a:headEnd/>
            <a:tailEnd type="triangle" w="med" len="med"/>
          </a:ln>
        </p:spPr>
      </p:cxnSp>
      <p:sp>
        <p:nvSpPr>
          <p:cNvPr id="77" name="AutoShape 20"/>
          <p:cNvSpPr>
            <a:spLocks noChangeArrowheads="1"/>
          </p:cNvSpPr>
          <p:nvPr/>
        </p:nvSpPr>
        <p:spPr bwMode="auto">
          <a:xfrm>
            <a:off x="7124700" y="3962400"/>
            <a:ext cx="723900" cy="28628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Time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80" name="AutoShape 23"/>
          <p:cNvCxnSpPr>
            <a:cxnSpLocks noChangeShapeType="1"/>
          </p:cNvCxnSpPr>
          <p:nvPr/>
        </p:nvCxnSpPr>
        <p:spPr bwMode="auto">
          <a:xfrm rot="10800000">
            <a:off x="6324602" y="4114800"/>
            <a:ext cx="761999" cy="1588"/>
          </a:xfrm>
          <a:prstGeom prst="straightConnector1">
            <a:avLst/>
          </a:prstGeom>
          <a:noFill/>
          <a:ln w="9525">
            <a:solidFill>
              <a:srgbClr val="000000"/>
            </a:solidFill>
            <a:round/>
            <a:headEnd/>
            <a:tailEnd type="triangle" w="med" len="med"/>
          </a:ln>
        </p:spPr>
      </p:cxnSp>
      <p:sp>
        <p:nvSpPr>
          <p:cNvPr id="82" name="AutoShape 24"/>
          <p:cNvSpPr>
            <a:spLocks noChangeArrowheads="1"/>
          </p:cNvSpPr>
          <p:nvPr/>
        </p:nvSpPr>
        <p:spPr bwMode="auto">
          <a:xfrm>
            <a:off x="7277100" y="5249196"/>
            <a:ext cx="723900" cy="57256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Camera Source Info Text</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83" name="AutoShape 25"/>
          <p:cNvCxnSpPr>
            <a:cxnSpLocks noChangeShapeType="1"/>
          </p:cNvCxnSpPr>
          <p:nvPr/>
        </p:nvCxnSpPr>
        <p:spPr bwMode="auto">
          <a:xfrm rot="10800000">
            <a:off x="6858001" y="5486400"/>
            <a:ext cx="419101" cy="1588"/>
          </a:xfrm>
          <a:prstGeom prst="straightConnector1">
            <a:avLst/>
          </a:prstGeom>
          <a:noFill/>
          <a:ln w="9525">
            <a:solidFill>
              <a:srgbClr val="000000"/>
            </a:solidFill>
            <a:round/>
            <a:headEnd/>
            <a:tailEnd/>
          </a:ln>
        </p:spPr>
      </p:cxnSp>
      <p:cxnSp>
        <p:nvCxnSpPr>
          <p:cNvPr id="84" name="AutoShape 26"/>
          <p:cNvCxnSpPr>
            <a:cxnSpLocks noChangeShapeType="1"/>
          </p:cNvCxnSpPr>
          <p:nvPr/>
        </p:nvCxnSpPr>
        <p:spPr bwMode="auto">
          <a:xfrm rot="5400000">
            <a:off x="6743701" y="5372101"/>
            <a:ext cx="228601" cy="1"/>
          </a:xfrm>
          <a:prstGeom prst="straightConnector1">
            <a:avLst/>
          </a:prstGeom>
          <a:noFill/>
          <a:ln w="9525">
            <a:solidFill>
              <a:srgbClr val="000000"/>
            </a:solidFill>
            <a:round/>
            <a:headEnd/>
            <a:tailEnd/>
          </a:ln>
        </p:spPr>
      </p:cxnSp>
      <p:cxnSp>
        <p:nvCxnSpPr>
          <p:cNvPr id="85" name="AutoShape 27"/>
          <p:cNvCxnSpPr>
            <a:cxnSpLocks noChangeShapeType="1"/>
          </p:cNvCxnSpPr>
          <p:nvPr/>
        </p:nvCxnSpPr>
        <p:spPr bwMode="auto">
          <a:xfrm rot="10800000">
            <a:off x="6324602" y="4800600"/>
            <a:ext cx="533399" cy="457200"/>
          </a:xfrm>
          <a:prstGeom prst="straightConnector1">
            <a:avLst/>
          </a:prstGeom>
          <a:noFill/>
          <a:ln w="9525">
            <a:solidFill>
              <a:srgbClr val="000000"/>
            </a:solidFill>
            <a:round/>
            <a:headEnd/>
            <a:tailEnd type="triangle" w="med" len="med"/>
          </a:ln>
        </p:spPr>
      </p:cxnSp>
      <p:sp>
        <p:nvSpPr>
          <p:cNvPr id="86" name="AutoShape 28"/>
          <p:cNvSpPr>
            <a:spLocks noChangeArrowheads="1"/>
          </p:cNvSpPr>
          <p:nvPr/>
        </p:nvSpPr>
        <p:spPr bwMode="auto">
          <a:xfrm>
            <a:off x="1194847" y="2320419"/>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LPR Engine</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87" name="AutoShape 29"/>
          <p:cNvSpPr>
            <a:spLocks noChangeArrowheads="1"/>
          </p:cNvSpPr>
          <p:nvPr/>
        </p:nvSpPr>
        <p:spPr bwMode="auto">
          <a:xfrm>
            <a:off x="4267200" y="2362200"/>
            <a:ext cx="1328394" cy="5316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DVR Processor</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88" name="AutoShape 30"/>
          <p:cNvCxnSpPr>
            <a:cxnSpLocks noChangeShapeType="1"/>
          </p:cNvCxnSpPr>
          <p:nvPr/>
        </p:nvCxnSpPr>
        <p:spPr bwMode="auto">
          <a:xfrm flipV="1">
            <a:off x="1851581" y="2874988"/>
            <a:ext cx="0" cy="637999"/>
          </a:xfrm>
          <a:prstGeom prst="straightConnector1">
            <a:avLst/>
          </a:prstGeom>
          <a:noFill/>
          <a:ln w="9525">
            <a:solidFill>
              <a:srgbClr val="000000"/>
            </a:solidFill>
            <a:round/>
            <a:headEnd/>
            <a:tailEnd type="triangle" w="med" len="med"/>
          </a:ln>
        </p:spPr>
      </p:cxnSp>
      <p:sp>
        <p:nvSpPr>
          <p:cNvPr id="89" name="Text Box 31"/>
          <p:cNvSpPr txBox="1">
            <a:spLocks noChangeArrowheads="1"/>
          </p:cNvSpPr>
          <p:nvPr/>
        </p:nvSpPr>
        <p:spPr bwMode="auto">
          <a:xfrm>
            <a:off x="1948599" y="3128551"/>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bitmaps</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cxnSp>
        <p:nvCxnSpPr>
          <p:cNvPr id="98" name="AutoShape 42"/>
          <p:cNvCxnSpPr>
            <a:cxnSpLocks noChangeShapeType="1"/>
          </p:cNvCxnSpPr>
          <p:nvPr/>
        </p:nvCxnSpPr>
        <p:spPr bwMode="auto">
          <a:xfrm>
            <a:off x="2667000" y="1981200"/>
            <a:ext cx="1600200" cy="457200"/>
          </a:xfrm>
          <a:prstGeom prst="straightConnector1">
            <a:avLst/>
          </a:prstGeom>
          <a:noFill/>
          <a:ln w="9525">
            <a:solidFill>
              <a:srgbClr val="000000"/>
            </a:solidFill>
            <a:round/>
            <a:headEnd/>
            <a:tailEnd type="triangle" w="med" len="med"/>
          </a:ln>
        </p:spPr>
      </p:cxnSp>
      <p:sp>
        <p:nvSpPr>
          <p:cNvPr id="99" name="AutoShape 13"/>
          <p:cNvSpPr>
            <a:spLocks noChangeArrowheads="1"/>
          </p:cNvSpPr>
          <p:nvPr/>
        </p:nvSpPr>
        <p:spPr bwMode="auto">
          <a:xfrm>
            <a:off x="990600" y="4495800"/>
            <a:ext cx="4800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Input – event handler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0" name="AutoShape 23"/>
          <p:cNvCxnSpPr>
            <a:cxnSpLocks noChangeShapeType="1"/>
          </p:cNvCxnSpPr>
          <p:nvPr/>
        </p:nvCxnSpPr>
        <p:spPr bwMode="auto">
          <a:xfrm rot="10800000" flipV="1">
            <a:off x="5791202" y="4114800"/>
            <a:ext cx="533399" cy="457200"/>
          </a:xfrm>
          <a:prstGeom prst="straightConnector1">
            <a:avLst/>
          </a:prstGeom>
          <a:noFill/>
          <a:ln w="9525">
            <a:solidFill>
              <a:srgbClr val="000000"/>
            </a:solidFill>
            <a:round/>
            <a:headEnd/>
            <a:tailEnd type="triangle" w="med" len="med"/>
          </a:ln>
        </p:spPr>
      </p:cxnSp>
      <p:cxnSp>
        <p:nvCxnSpPr>
          <p:cNvPr id="101" name="AutoShape 23"/>
          <p:cNvCxnSpPr>
            <a:cxnSpLocks noChangeShapeType="1"/>
            <a:endCxn id="99" idx="3"/>
          </p:cNvCxnSpPr>
          <p:nvPr/>
        </p:nvCxnSpPr>
        <p:spPr bwMode="auto">
          <a:xfrm rot="10800000" flipV="1">
            <a:off x="5791200" y="4495800"/>
            <a:ext cx="609602" cy="126782"/>
          </a:xfrm>
          <a:prstGeom prst="straightConnector1">
            <a:avLst/>
          </a:prstGeom>
          <a:noFill/>
          <a:ln w="9525">
            <a:solidFill>
              <a:srgbClr val="000000"/>
            </a:solidFill>
            <a:round/>
            <a:headEnd/>
            <a:tailEnd type="triangle" w="med" len="med"/>
          </a:ln>
        </p:spPr>
      </p:cxnSp>
      <p:cxnSp>
        <p:nvCxnSpPr>
          <p:cNvPr id="102" name="AutoShape 23"/>
          <p:cNvCxnSpPr>
            <a:cxnSpLocks noChangeShapeType="1"/>
            <a:endCxn id="99" idx="3"/>
          </p:cNvCxnSpPr>
          <p:nvPr/>
        </p:nvCxnSpPr>
        <p:spPr bwMode="auto">
          <a:xfrm rot="10800000">
            <a:off x="5791200" y="4622582"/>
            <a:ext cx="533400" cy="178018"/>
          </a:xfrm>
          <a:prstGeom prst="straightConnector1">
            <a:avLst/>
          </a:prstGeom>
          <a:noFill/>
          <a:ln w="9525">
            <a:solidFill>
              <a:srgbClr val="000000"/>
            </a:solidFill>
            <a:round/>
            <a:headEnd/>
            <a:tailEnd type="triangle" w="med" len="med"/>
          </a:ln>
        </p:spPr>
      </p:cxnSp>
      <p:sp>
        <p:nvSpPr>
          <p:cNvPr id="103" name="AutoShape 13"/>
          <p:cNvSpPr>
            <a:spLocks noChangeArrowheads="1"/>
          </p:cNvSpPr>
          <p:nvPr/>
        </p:nvSpPr>
        <p:spPr bwMode="auto">
          <a:xfrm>
            <a:off x="4267200" y="41148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 name="AutoShape 38"/>
          <p:cNvCxnSpPr>
            <a:cxnSpLocks noChangeShapeType="1"/>
          </p:cNvCxnSpPr>
          <p:nvPr/>
        </p:nvCxnSpPr>
        <p:spPr bwMode="auto">
          <a:xfrm rot="5400000" flipH="1" flipV="1">
            <a:off x="4953001" y="4419601"/>
            <a:ext cx="152399" cy="1588"/>
          </a:xfrm>
          <a:prstGeom prst="straightConnector1">
            <a:avLst/>
          </a:prstGeom>
          <a:noFill/>
          <a:ln w="9525">
            <a:solidFill>
              <a:srgbClr val="000000"/>
            </a:solidFill>
            <a:round/>
            <a:headEnd/>
            <a:tailEnd type="triangle" w="med" len="med"/>
          </a:ln>
        </p:spPr>
      </p:cxnSp>
      <p:cxnSp>
        <p:nvCxnSpPr>
          <p:cNvPr id="105" name="AutoShape 33"/>
          <p:cNvCxnSpPr>
            <a:cxnSpLocks noChangeShapeType="1"/>
            <a:stCxn id="108" idx="0"/>
          </p:cNvCxnSpPr>
          <p:nvPr/>
        </p:nvCxnSpPr>
        <p:spPr bwMode="auto">
          <a:xfrm rot="5400000" flipH="1" flipV="1">
            <a:off x="2438400" y="3810000"/>
            <a:ext cx="304800" cy="1588"/>
          </a:xfrm>
          <a:prstGeom prst="straightConnector1">
            <a:avLst/>
          </a:prstGeom>
          <a:noFill/>
          <a:ln w="9525">
            <a:solidFill>
              <a:srgbClr val="000000"/>
            </a:solidFill>
            <a:round/>
            <a:headEnd/>
            <a:tailEnd type="triangle" w="med" len="med"/>
          </a:ln>
        </p:spPr>
      </p:cxnSp>
      <p:cxnSp>
        <p:nvCxnSpPr>
          <p:cNvPr id="106" name="AutoShape 33"/>
          <p:cNvCxnSpPr>
            <a:cxnSpLocks noChangeShapeType="1"/>
            <a:stCxn id="103" idx="0"/>
          </p:cNvCxnSpPr>
          <p:nvPr/>
        </p:nvCxnSpPr>
        <p:spPr bwMode="auto">
          <a:xfrm rot="5400000" flipH="1" flipV="1">
            <a:off x="4915694" y="3999706"/>
            <a:ext cx="228600" cy="1588"/>
          </a:xfrm>
          <a:prstGeom prst="straightConnector1">
            <a:avLst/>
          </a:prstGeom>
          <a:noFill/>
          <a:ln w="9525">
            <a:solidFill>
              <a:srgbClr val="000000"/>
            </a:solidFill>
            <a:round/>
            <a:headEnd/>
            <a:tailEnd type="triangle" w="med" len="med"/>
          </a:ln>
        </p:spPr>
      </p:cxnSp>
      <p:sp>
        <p:nvSpPr>
          <p:cNvPr id="108" name="AutoShape 13"/>
          <p:cNvSpPr>
            <a:spLocks noChangeArrowheads="1"/>
          </p:cNvSpPr>
          <p:nvPr/>
        </p:nvSpPr>
        <p:spPr bwMode="auto">
          <a:xfrm>
            <a:off x="1828800" y="39624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FRAME Consumer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9" name="AutoShape 33"/>
          <p:cNvCxnSpPr>
            <a:cxnSpLocks noChangeShapeType="1"/>
          </p:cNvCxnSpPr>
          <p:nvPr/>
        </p:nvCxnSpPr>
        <p:spPr bwMode="auto">
          <a:xfrm rot="5400000" flipH="1" flipV="1">
            <a:off x="2439194" y="4342606"/>
            <a:ext cx="304800" cy="1588"/>
          </a:xfrm>
          <a:prstGeom prst="straightConnector1">
            <a:avLst/>
          </a:prstGeom>
          <a:noFill/>
          <a:ln w="9525">
            <a:solidFill>
              <a:srgbClr val="000000"/>
            </a:solidFill>
            <a:round/>
            <a:headEnd/>
            <a:tailEnd type="triangle" w="med" len="med"/>
          </a:ln>
        </p:spPr>
      </p:cxnSp>
      <p:sp>
        <p:nvSpPr>
          <p:cNvPr id="110" name="AutoShape 13"/>
          <p:cNvSpPr>
            <a:spLocks noChangeArrowheads="1"/>
          </p:cNvSpPr>
          <p:nvPr/>
        </p:nvSpPr>
        <p:spPr bwMode="auto">
          <a:xfrm>
            <a:off x="4267200" y="3657600"/>
            <a:ext cx="15240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Motion Detection Consumer</a:t>
            </a:r>
            <a:r>
              <a:rPr kumimoji="0" lang="en-US" sz="700" b="0" i="0" u="none" strike="noStrike" cap="none" normalizeH="0" dirty="0" smtClean="0">
                <a:ln>
                  <a:noFill/>
                </a:ln>
                <a:solidFill>
                  <a:schemeClr val="tx1"/>
                </a:solidFill>
                <a:effectLst/>
                <a:latin typeface="Calibri" pitchFamily="34" charset="0"/>
                <a:cs typeface="Arial" pitchFamily="34" charset="0"/>
              </a:rPr>
              <a:t> Push Thread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07" name="TextBox 106"/>
          <p:cNvSpPr txBox="1"/>
          <p:nvPr/>
        </p:nvSpPr>
        <p:spPr>
          <a:xfrm>
            <a:off x="3733800" y="457200"/>
            <a:ext cx="2839303" cy="369332"/>
          </a:xfrm>
          <a:prstGeom prst="rect">
            <a:avLst/>
          </a:prstGeom>
          <a:noFill/>
        </p:spPr>
        <p:txBody>
          <a:bodyPr wrap="none" rtlCol="0">
            <a:spAutoFit/>
          </a:bodyPr>
          <a:lstStyle/>
          <a:p>
            <a:r>
              <a:rPr lang="en-US" dirty="0" smtClean="0"/>
              <a:t>Analysts Workstation Design</a:t>
            </a:r>
            <a:endParaRPr lang="en-US" dirty="0"/>
          </a:p>
        </p:txBody>
      </p:sp>
      <p:sp>
        <p:nvSpPr>
          <p:cNvPr id="111" name="AutoShape 28"/>
          <p:cNvSpPr>
            <a:spLocks noChangeArrowheads="1"/>
          </p:cNvSpPr>
          <p:nvPr/>
        </p:nvSpPr>
        <p:spPr bwMode="auto">
          <a:xfrm>
            <a:off x="6629400" y="990600"/>
            <a:ext cx="1981200" cy="12954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User Interface</a:t>
            </a:r>
          </a:p>
          <a:p>
            <a:pPr marL="0" marR="0" lvl="0" indent="0" algn="ctr" defTabSz="914400" rtl="0" eaLnBrk="1" fontAlgn="base" latinLnBrk="0" hangingPunct="1">
              <a:lnSpc>
                <a:spcPct val="100000"/>
              </a:lnSpc>
              <a:spcBef>
                <a:spcPct val="0"/>
              </a:spcBef>
              <a:spcAft>
                <a:spcPts val="1000"/>
              </a:spcAft>
              <a:buClrTx/>
              <a:buSzTx/>
              <a:buFontTx/>
              <a:buNone/>
              <a:tabLst/>
            </a:pPr>
            <a:r>
              <a:rPr lang="en-US" sz="700" dirty="0" err="1" smtClean="0">
                <a:latin typeface="Calibri" pitchFamily="34" charset="0"/>
                <a:cs typeface="Arial" pitchFamily="34" charset="0"/>
              </a:rPr>
              <a:t>ProcessImagesUC</a:t>
            </a:r>
            <a:endParaRPr lang="en-US" sz="700" dirty="0" smtClean="0">
              <a:latin typeface="Calibri" pitchFamily="34" charset="0"/>
              <a:cs typeface="Arial" pitchFamily="34" charset="0"/>
            </a:endParaRPr>
          </a:p>
        </p:txBody>
      </p:sp>
      <p:cxnSp>
        <p:nvCxnSpPr>
          <p:cNvPr id="112" name="AutoShape 33"/>
          <p:cNvCxnSpPr>
            <a:cxnSpLocks noChangeShapeType="1"/>
          </p:cNvCxnSpPr>
          <p:nvPr/>
        </p:nvCxnSpPr>
        <p:spPr bwMode="auto">
          <a:xfrm rot="5400000">
            <a:off x="5715000" y="2514599"/>
            <a:ext cx="1295401" cy="685800"/>
          </a:xfrm>
          <a:prstGeom prst="straightConnector1">
            <a:avLst/>
          </a:prstGeom>
          <a:noFill/>
          <a:ln w="9525">
            <a:solidFill>
              <a:srgbClr val="FF0000"/>
            </a:solidFill>
            <a:round/>
            <a:headEnd/>
            <a:tailEnd type="triangle" w="med" len="med"/>
          </a:ln>
        </p:spPr>
      </p:cxnSp>
      <p:sp>
        <p:nvSpPr>
          <p:cNvPr id="115" name="Text Box 34"/>
          <p:cNvSpPr txBox="1">
            <a:spLocks noChangeArrowheads="1"/>
          </p:cNvSpPr>
          <p:nvPr/>
        </p:nvSpPr>
        <p:spPr bwMode="auto">
          <a:xfrm>
            <a:off x="6400800" y="2895600"/>
            <a:ext cx="641808" cy="3108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700" dirty="0" smtClean="0">
                <a:latin typeface="Calibri" pitchFamily="34" charset="0"/>
                <a:cs typeface="Arial" pitchFamily="34" charset="0"/>
              </a:rPr>
              <a:t>Send file list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6" name="AutoShape 33"/>
          <p:cNvCxnSpPr>
            <a:cxnSpLocks noChangeShapeType="1"/>
          </p:cNvCxnSpPr>
          <p:nvPr/>
        </p:nvCxnSpPr>
        <p:spPr bwMode="auto">
          <a:xfrm rot="5400000">
            <a:off x="4419601" y="3581401"/>
            <a:ext cx="1600199" cy="1447800"/>
          </a:xfrm>
          <a:prstGeom prst="straightConnector1">
            <a:avLst/>
          </a:prstGeom>
          <a:noFill/>
          <a:ln w="9525">
            <a:solidFill>
              <a:srgbClr val="FF0000"/>
            </a:solidFill>
            <a:round/>
            <a:headEnd/>
            <a:tailEnd type="triangle" w="med" len="med"/>
          </a:ln>
        </p:spPr>
      </p:cxnSp>
      <p:cxnSp>
        <p:nvCxnSpPr>
          <p:cNvPr id="119" name="AutoShape 33"/>
          <p:cNvCxnSpPr>
            <a:cxnSpLocks noChangeShapeType="1"/>
          </p:cNvCxnSpPr>
          <p:nvPr/>
        </p:nvCxnSpPr>
        <p:spPr bwMode="auto">
          <a:xfrm rot="5400000">
            <a:off x="4876800" y="3962402"/>
            <a:ext cx="1600202" cy="685798"/>
          </a:xfrm>
          <a:prstGeom prst="straightConnector1">
            <a:avLst/>
          </a:prstGeom>
          <a:noFill/>
          <a:ln w="9525">
            <a:solidFill>
              <a:srgbClr val="FF0000"/>
            </a:solidFill>
            <a:round/>
            <a:headEnd/>
            <a:tailEnd type="triangle" w="med" len="med"/>
          </a:ln>
        </p:spPr>
      </p:cxnSp>
      <p:cxnSp>
        <p:nvCxnSpPr>
          <p:cNvPr id="122" name="AutoShape 23"/>
          <p:cNvCxnSpPr>
            <a:cxnSpLocks noChangeShapeType="1"/>
          </p:cNvCxnSpPr>
          <p:nvPr/>
        </p:nvCxnSpPr>
        <p:spPr bwMode="auto">
          <a:xfrm rot="5400000" flipH="1" flipV="1">
            <a:off x="4343400" y="4953000"/>
            <a:ext cx="457200" cy="1588"/>
          </a:xfrm>
          <a:prstGeom prst="straightConnector1">
            <a:avLst/>
          </a:prstGeom>
          <a:noFill/>
          <a:ln w="9525">
            <a:solidFill>
              <a:srgbClr val="00B0F0"/>
            </a:solidFill>
            <a:round/>
            <a:headEnd/>
            <a:tailEnd type="triangle" w="med" len="med"/>
          </a:ln>
        </p:spPr>
      </p:cxnSp>
      <p:cxnSp>
        <p:nvCxnSpPr>
          <p:cNvPr id="125" name="AutoShape 23"/>
          <p:cNvCxnSpPr>
            <a:cxnSpLocks noChangeShapeType="1"/>
          </p:cNvCxnSpPr>
          <p:nvPr/>
        </p:nvCxnSpPr>
        <p:spPr bwMode="auto">
          <a:xfrm rot="5400000" flipH="1" flipV="1">
            <a:off x="4495800" y="4191000"/>
            <a:ext cx="609600" cy="1588"/>
          </a:xfrm>
          <a:prstGeom prst="straightConnector1">
            <a:avLst/>
          </a:prstGeom>
          <a:noFill/>
          <a:ln w="9525">
            <a:solidFill>
              <a:srgbClr val="00B0F0"/>
            </a:solidFill>
            <a:round/>
            <a:headEnd/>
            <a:tailEnd type="triangle" w="med" len="med"/>
          </a:ln>
        </p:spPr>
      </p:cxnSp>
      <p:cxnSp>
        <p:nvCxnSpPr>
          <p:cNvPr id="127" name="AutoShape 23"/>
          <p:cNvCxnSpPr>
            <a:cxnSpLocks noChangeShapeType="1"/>
          </p:cNvCxnSpPr>
          <p:nvPr/>
        </p:nvCxnSpPr>
        <p:spPr bwMode="auto">
          <a:xfrm rot="5400000" flipH="1" flipV="1">
            <a:off x="1866900" y="4076700"/>
            <a:ext cx="838200" cy="1588"/>
          </a:xfrm>
          <a:prstGeom prst="straightConnector1">
            <a:avLst/>
          </a:prstGeom>
          <a:noFill/>
          <a:ln w="9525">
            <a:solidFill>
              <a:srgbClr val="00B0F0"/>
            </a:solidFill>
            <a:round/>
            <a:headEnd/>
            <a:tailEnd type="triangle" w="med" len="med"/>
          </a:ln>
        </p:spPr>
      </p:cxnSp>
      <p:cxnSp>
        <p:nvCxnSpPr>
          <p:cNvPr id="129" name="AutoShape 23"/>
          <p:cNvCxnSpPr>
            <a:cxnSpLocks noChangeShapeType="1"/>
          </p:cNvCxnSpPr>
          <p:nvPr/>
        </p:nvCxnSpPr>
        <p:spPr bwMode="auto">
          <a:xfrm flipV="1">
            <a:off x="2514600" y="1905000"/>
            <a:ext cx="4038600" cy="457200"/>
          </a:xfrm>
          <a:prstGeom prst="straightConnector1">
            <a:avLst/>
          </a:prstGeom>
          <a:noFill/>
          <a:ln w="9525">
            <a:solidFill>
              <a:srgbClr val="00B0F0"/>
            </a:solidFill>
            <a:round/>
            <a:headEnd/>
            <a:tailEnd type="triangle" w="med" len="med"/>
          </a:ln>
        </p:spPr>
      </p:cxnSp>
      <p:cxnSp>
        <p:nvCxnSpPr>
          <p:cNvPr id="132" name="AutoShape 23"/>
          <p:cNvCxnSpPr>
            <a:cxnSpLocks noChangeShapeType="1"/>
          </p:cNvCxnSpPr>
          <p:nvPr/>
        </p:nvCxnSpPr>
        <p:spPr bwMode="auto">
          <a:xfrm flipV="1">
            <a:off x="2514600" y="1676400"/>
            <a:ext cx="4038600" cy="152400"/>
          </a:xfrm>
          <a:prstGeom prst="straightConnector1">
            <a:avLst/>
          </a:prstGeom>
          <a:noFill/>
          <a:ln w="9525">
            <a:solidFill>
              <a:srgbClr val="00B0F0"/>
            </a:solidFill>
            <a:round/>
            <a:headEnd/>
            <a:tailEnd type="triangle" w="med" len="med"/>
          </a:ln>
        </p:spPr>
      </p:cxnSp>
      <p:cxnSp>
        <p:nvCxnSpPr>
          <p:cNvPr id="134" name="AutoShape 23"/>
          <p:cNvCxnSpPr>
            <a:cxnSpLocks noChangeShapeType="1"/>
          </p:cNvCxnSpPr>
          <p:nvPr/>
        </p:nvCxnSpPr>
        <p:spPr bwMode="auto">
          <a:xfrm rot="10800000" flipV="1">
            <a:off x="5486400" y="2133600"/>
            <a:ext cx="990600" cy="228600"/>
          </a:xfrm>
          <a:prstGeom prst="straightConnector1">
            <a:avLst/>
          </a:prstGeom>
          <a:noFill/>
          <a:ln w="9525">
            <a:solidFill>
              <a:srgbClr val="00B0F0"/>
            </a:solidFill>
            <a:round/>
            <a:headEnd/>
            <a:tailEnd type="triangle" w="med" len="med"/>
          </a:ln>
        </p:spPr>
      </p:cxnSp>
      <p:cxnSp>
        <p:nvCxnSpPr>
          <p:cNvPr id="138" name="AutoShape 23"/>
          <p:cNvCxnSpPr>
            <a:cxnSpLocks noChangeShapeType="1"/>
          </p:cNvCxnSpPr>
          <p:nvPr/>
        </p:nvCxnSpPr>
        <p:spPr bwMode="auto">
          <a:xfrm rot="5400000" flipH="1" flipV="1">
            <a:off x="4953794" y="4952206"/>
            <a:ext cx="457200" cy="1588"/>
          </a:xfrm>
          <a:prstGeom prst="straightConnector1">
            <a:avLst/>
          </a:prstGeom>
          <a:noFill/>
          <a:ln w="9525">
            <a:solidFill>
              <a:srgbClr val="00B0F0"/>
            </a:solidFill>
            <a:round/>
            <a:headEnd/>
            <a:tailEnd type="triangle" w="med" len="med"/>
          </a:ln>
        </p:spPr>
      </p:cxnSp>
      <p:cxnSp>
        <p:nvCxnSpPr>
          <p:cNvPr id="139" name="AutoShape 23"/>
          <p:cNvCxnSpPr>
            <a:cxnSpLocks noChangeShapeType="1"/>
          </p:cNvCxnSpPr>
          <p:nvPr/>
        </p:nvCxnSpPr>
        <p:spPr bwMode="auto">
          <a:xfrm rot="5400000" flipH="1" flipV="1">
            <a:off x="1715294" y="3162300"/>
            <a:ext cx="685006" cy="794"/>
          </a:xfrm>
          <a:prstGeom prst="straightConnector1">
            <a:avLst/>
          </a:prstGeom>
          <a:noFill/>
          <a:ln w="9525">
            <a:solidFill>
              <a:srgbClr val="00B0F0"/>
            </a:solidFill>
            <a:round/>
            <a:headEnd/>
            <a:tailEnd type="triangle" w="med" len="med"/>
          </a:ln>
        </p:spPr>
      </p:cxnSp>
      <p:sp>
        <p:nvSpPr>
          <p:cNvPr id="142" name="Text Box 34"/>
          <p:cNvSpPr txBox="1">
            <a:spLocks noChangeArrowheads="1"/>
          </p:cNvSpPr>
          <p:nvPr/>
        </p:nvSpPr>
        <p:spPr bwMode="auto">
          <a:xfrm>
            <a:off x="152400" y="76200"/>
            <a:ext cx="3429000" cy="1143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lang="en-US" sz="700" dirty="0" smtClean="0">
                <a:latin typeface="Calibri" pitchFamily="34" charset="0"/>
                <a:cs typeface="Arial" pitchFamily="34" charset="0"/>
              </a:rPr>
              <a:t>In batch mode, the images will flow from the video file player or still image player into the system just as a camera. The images will flow through the LPR Engine and into the DVR as necessary.  Watch list ALERT results will flow into the DVR Event log as well. </a:t>
            </a:r>
          </a:p>
          <a:p>
            <a:pPr marL="0" marR="0" lvl="0" indent="0"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In </a:t>
            </a:r>
            <a:r>
              <a:rPr kumimoji="0" lang="en-US" sz="700" b="0" i="0" u="none" strike="noStrike" cap="none" normalizeH="0" baseline="0" dirty="0" err="1" smtClean="0">
                <a:ln>
                  <a:noFill/>
                </a:ln>
                <a:solidFill>
                  <a:schemeClr val="tx1"/>
                </a:solidFill>
                <a:effectLst/>
                <a:latin typeface="Calibri" pitchFamily="34" charset="0"/>
                <a:cs typeface="Arial" pitchFamily="34" charset="0"/>
              </a:rPr>
              <a:t>EditMode</a:t>
            </a:r>
            <a:r>
              <a:rPr kumimoji="0" lang="en-US" sz="700" b="0" i="0" u="none" strike="noStrike" cap="none" normalizeH="0" baseline="0" dirty="0" smtClean="0">
                <a:ln>
                  <a:noFill/>
                </a:ln>
                <a:solidFill>
                  <a:schemeClr val="tx1"/>
                </a:solidFill>
                <a:effectLst/>
                <a:latin typeface="Calibri" pitchFamily="34" charset="0"/>
                <a:cs typeface="Arial" pitchFamily="34" charset="0"/>
              </a:rPr>
              <a:t>,</a:t>
            </a:r>
            <a:r>
              <a:rPr kumimoji="0" lang="en-US" sz="700" b="0" i="0" u="none" strike="noStrike" cap="none" normalizeH="0" dirty="0" smtClean="0">
                <a:ln>
                  <a:noFill/>
                </a:ln>
                <a:solidFill>
                  <a:schemeClr val="tx1"/>
                </a:solidFill>
                <a:effectLst/>
                <a:latin typeface="Calibri" pitchFamily="34" charset="0"/>
                <a:cs typeface="Arial" pitchFamily="34" charset="0"/>
              </a:rPr>
              <a:t> LPR results will not flow directly to the DVR processor, but will flow to the UI. The UI will then send to the DVR after the user has committed the results. </a:t>
            </a:r>
          </a:p>
          <a:p>
            <a:pPr marL="0" marR="0" lvl="0" indent="0" defTabSz="914400" rtl="0" eaLnBrk="1" fontAlgn="base" latinLnBrk="0" hangingPunct="1">
              <a:lnSpc>
                <a:spcPct val="100000"/>
              </a:lnSpc>
              <a:spcBef>
                <a:spcPct val="0"/>
              </a:spcBef>
              <a:spcAft>
                <a:spcPts val="1000"/>
              </a:spcAft>
              <a:buClrTx/>
              <a:buSzTx/>
              <a:buFontTx/>
              <a:buNone/>
              <a:tabLst/>
            </a:pPr>
            <a:r>
              <a:rPr lang="en-US" sz="700" dirty="0" smtClean="0">
                <a:latin typeface="Calibri" pitchFamily="34" charset="0"/>
                <a:cs typeface="Arial" pitchFamily="34" charset="0"/>
              </a:rPr>
              <a:t>In </a:t>
            </a:r>
            <a:r>
              <a:rPr lang="en-US" sz="700" dirty="0" err="1" smtClean="0">
                <a:latin typeface="Calibri" pitchFamily="34" charset="0"/>
                <a:cs typeface="Arial" pitchFamily="34" charset="0"/>
              </a:rPr>
              <a:t>EditMode</a:t>
            </a:r>
            <a:r>
              <a:rPr lang="en-US" sz="700" dirty="0" smtClean="0">
                <a:latin typeface="Calibri" pitchFamily="34" charset="0"/>
                <a:cs typeface="Arial" pitchFamily="34" charset="0"/>
              </a:rPr>
              <a:t>, the LPR engine will extract all plates and extract all char </a:t>
            </a:r>
            <a:r>
              <a:rPr lang="en-US" sz="700" dirty="0" err="1" smtClean="0">
                <a:latin typeface="Calibri" pitchFamily="34" charset="0"/>
                <a:cs typeface="Arial" pitchFamily="34" charset="0"/>
              </a:rPr>
              <a:t>bitmpas</a:t>
            </a:r>
            <a:r>
              <a:rPr lang="en-US" sz="700" dirty="0" smtClean="0">
                <a:latin typeface="Calibri" pitchFamily="34" charset="0"/>
                <a:cs typeface="Arial" pitchFamily="34" charset="0"/>
              </a:rPr>
              <a:t> and add them to the frame object that gets passed to the UI. The user can then edit the results.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4" name="AutoShape 42"/>
          <p:cNvCxnSpPr>
            <a:cxnSpLocks noChangeShapeType="1"/>
            <a:stCxn id="86" idx="3"/>
          </p:cNvCxnSpPr>
          <p:nvPr/>
        </p:nvCxnSpPr>
        <p:spPr bwMode="auto">
          <a:xfrm>
            <a:off x="2523241" y="2586252"/>
            <a:ext cx="1591559" cy="4548"/>
          </a:xfrm>
          <a:prstGeom prst="straightConnector1">
            <a:avLst/>
          </a:prstGeom>
          <a:noFill/>
          <a:ln w="9525">
            <a:solidFill>
              <a:srgbClr val="000000"/>
            </a:solidFill>
            <a:round/>
            <a:headEnd/>
            <a:tailEnd type="triangl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8"/>
          <p:cNvSpPr>
            <a:spLocks noChangeArrowheads="1"/>
          </p:cNvSpPr>
          <p:nvPr/>
        </p:nvSpPr>
        <p:spPr bwMode="auto">
          <a:xfrm>
            <a:off x="838200" y="381000"/>
            <a:ext cx="7238999" cy="548639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LPR Engine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4"/>
          <p:cNvSpPr>
            <a:spLocks noChangeArrowheads="1"/>
          </p:cNvSpPr>
          <p:nvPr/>
        </p:nvSpPr>
        <p:spPr bwMode="auto">
          <a:xfrm>
            <a:off x="1600200" y="51054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OnRxNewFrame</a:t>
            </a:r>
            <a:r>
              <a:rPr lang="en-US" sz="800" dirty="0" smtClean="0"/>
              <a:t>(FRAME </a:t>
            </a:r>
            <a:r>
              <a:rPr lang="en-US" sz="800" dirty="0" err="1" smtClean="0"/>
              <a:t>frame</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 name="AutoShape 30"/>
          <p:cNvCxnSpPr>
            <a:cxnSpLocks noChangeShapeType="1"/>
          </p:cNvCxnSpPr>
          <p:nvPr/>
        </p:nvCxnSpPr>
        <p:spPr bwMode="auto">
          <a:xfrm rot="5400000" flipH="1" flipV="1">
            <a:off x="2196394" y="5652206"/>
            <a:ext cx="485600" cy="1588"/>
          </a:xfrm>
          <a:prstGeom prst="straightConnector1">
            <a:avLst/>
          </a:prstGeom>
          <a:noFill/>
          <a:ln w="9525">
            <a:solidFill>
              <a:srgbClr val="000000"/>
            </a:solidFill>
            <a:round/>
            <a:headEnd/>
            <a:tailEnd type="triangle" w="med" len="med"/>
          </a:ln>
        </p:spPr>
      </p:cxnSp>
      <p:grpSp>
        <p:nvGrpSpPr>
          <p:cNvPr id="6" name="Group 5"/>
          <p:cNvGrpSpPr/>
          <p:nvPr/>
        </p:nvGrpSpPr>
        <p:grpSpPr>
          <a:xfrm>
            <a:off x="2209800" y="4419600"/>
            <a:ext cx="457200" cy="381000"/>
            <a:chOff x="1676400" y="3276600"/>
            <a:chExt cx="457200" cy="534194"/>
          </a:xfrm>
        </p:grpSpPr>
        <p:cxnSp>
          <p:nvCxnSpPr>
            <p:cNvPr id="7" name="Straight Connector 6"/>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 name="Text Box 34"/>
          <p:cNvSpPr txBox="1">
            <a:spLocks noChangeArrowheads="1"/>
          </p:cNvSpPr>
          <p:nvPr/>
        </p:nvSpPr>
        <p:spPr bwMode="auto">
          <a:xfrm>
            <a:off x="2590800" y="4495800"/>
            <a:ext cx="914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m_LPRProcessQ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 name="AutoShape 30"/>
          <p:cNvCxnSpPr>
            <a:cxnSpLocks noChangeShapeType="1"/>
          </p:cNvCxnSpPr>
          <p:nvPr/>
        </p:nvCxnSpPr>
        <p:spPr bwMode="auto">
          <a:xfrm rot="5400000" flipH="1" flipV="1">
            <a:off x="2271800" y="4252206"/>
            <a:ext cx="333200" cy="1588"/>
          </a:xfrm>
          <a:prstGeom prst="straightConnector1">
            <a:avLst/>
          </a:prstGeom>
          <a:noFill/>
          <a:ln w="9525">
            <a:solidFill>
              <a:srgbClr val="000000"/>
            </a:solidFill>
            <a:round/>
            <a:headEnd/>
            <a:tailEnd type="triangle" w="med" len="med"/>
          </a:ln>
        </p:spPr>
      </p:cxnSp>
      <p:sp>
        <p:nvSpPr>
          <p:cNvPr id="16" name="AutoShape 4"/>
          <p:cNvSpPr>
            <a:spLocks noChangeArrowheads="1"/>
          </p:cNvSpPr>
          <p:nvPr/>
        </p:nvSpPr>
        <p:spPr bwMode="auto">
          <a:xfrm>
            <a:off x="1600200" y="38100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Thread - </a:t>
            </a:r>
            <a:r>
              <a:rPr lang="en-US" sz="800" dirty="0" err="1" smtClean="0"/>
              <a:t>LPREngineProcessLoop</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AutoShape 4"/>
          <p:cNvSpPr>
            <a:spLocks noChangeArrowheads="1"/>
          </p:cNvSpPr>
          <p:nvPr/>
        </p:nvSpPr>
        <p:spPr bwMode="auto">
          <a:xfrm>
            <a:off x="1600200" y="3154552"/>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OnNewPlateGroupReady</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8" name="AutoShape 30"/>
          <p:cNvCxnSpPr>
            <a:cxnSpLocks noChangeShapeType="1"/>
          </p:cNvCxnSpPr>
          <p:nvPr/>
        </p:nvCxnSpPr>
        <p:spPr bwMode="auto">
          <a:xfrm rot="5400000" flipH="1" flipV="1">
            <a:off x="2272594" y="3594806"/>
            <a:ext cx="333200" cy="1588"/>
          </a:xfrm>
          <a:prstGeom prst="straightConnector1">
            <a:avLst/>
          </a:prstGeom>
          <a:noFill/>
          <a:ln w="9525">
            <a:solidFill>
              <a:srgbClr val="000000"/>
            </a:solidFill>
            <a:round/>
            <a:headEnd/>
            <a:tailEnd type="triangle" w="med" len="med"/>
          </a:ln>
        </p:spPr>
      </p:cxnSp>
      <p:grpSp>
        <p:nvGrpSpPr>
          <p:cNvPr id="19" name="Group 18"/>
          <p:cNvGrpSpPr/>
          <p:nvPr/>
        </p:nvGrpSpPr>
        <p:grpSpPr>
          <a:xfrm>
            <a:off x="2209800" y="2438400"/>
            <a:ext cx="457200" cy="534194"/>
            <a:chOff x="1676400" y="3276600"/>
            <a:chExt cx="457200" cy="534194"/>
          </a:xfrm>
        </p:grpSpPr>
        <p:cxnSp>
          <p:nvCxnSpPr>
            <p:cNvPr id="20" name="Straight Connector 19"/>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Text Box 34"/>
          <p:cNvSpPr txBox="1">
            <a:spLocks noChangeArrowheads="1"/>
          </p:cNvSpPr>
          <p:nvPr/>
        </p:nvSpPr>
        <p:spPr bwMode="auto">
          <a:xfrm>
            <a:off x="2590800" y="2514600"/>
            <a:ext cx="914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m_LPROutputQ</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AutoShape 4"/>
          <p:cNvSpPr>
            <a:spLocks noChangeArrowheads="1"/>
          </p:cNvSpPr>
          <p:nvPr/>
        </p:nvSpPr>
        <p:spPr bwMode="auto">
          <a:xfrm>
            <a:off x="1524000" y="1600200"/>
            <a:ext cx="1752600" cy="4268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Thread -</a:t>
            </a:r>
            <a:r>
              <a:rPr lang="en-US" sz="800" dirty="0" err="1" smtClean="0"/>
              <a:t>PushLPRResultsToConsumers</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8" name="AutoShape 30"/>
          <p:cNvCxnSpPr>
            <a:cxnSpLocks noChangeShapeType="1"/>
          </p:cNvCxnSpPr>
          <p:nvPr/>
        </p:nvCxnSpPr>
        <p:spPr bwMode="auto">
          <a:xfrm rot="5400000" flipH="1" flipV="1">
            <a:off x="2272594" y="2223206"/>
            <a:ext cx="333200" cy="1588"/>
          </a:xfrm>
          <a:prstGeom prst="straightConnector1">
            <a:avLst/>
          </a:prstGeom>
          <a:noFill/>
          <a:ln w="9525">
            <a:solidFill>
              <a:srgbClr val="000000"/>
            </a:solidFill>
            <a:round/>
            <a:headEnd/>
            <a:tailEnd type="triangle" w="med" len="med"/>
          </a:ln>
        </p:spPr>
      </p:cxnSp>
      <p:sp>
        <p:nvSpPr>
          <p:cNvPr id="29" name="AutoShape 4"/>
          <p:cNvSpPr>
            <a:spLocks noChangeArrowheads="1"/>
          </p:cNvSpPr>
          <p:nvPr/>
        </p:nvSpPr>
        <p:spPr bwMode="auto">
          <a:xfrm>
            <a:off x="1524000" y="685800"/>
            <a:ext cx="1752600" cy="4268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MessageEventGeneratorClass</a:t>
            </a:r>
            <a:r>
              <a:rPr lang="en-US" sz="800" dirty="0" smtClean="0"/>
              <a:t>. </a:t>
            </a:r>
            <a:r>
              <a:rPr lang="en-US" sz="800" dirty="0" err="1" smtClean="0"/>
              <a:t>OnNewPlateEvent</a:t>
            </a:r>
            <a:r>
              <a:rPr lang="en-US" sz="800" dirty="0" smtClean="0"/>
              <a:t>()</a:t>
            </a:r>
            <a:endParaRPr lang="en-US" sz="800" dirty="0" smtClean="0">
              <a:latin typeface="Arial" pitchFamily="34" charset="0"/>
              <a:cs typeface="Arial" pitchFamily="34" charset="0"/>
            </a:endParaRPr>
          </a:p>
        </p:txBody>
      </p:sp>
      <p:cxnSp>
        <p:nvCxnSpPr>
          <p:cNvPr id="30" name="AutoShape 30"/>
          <p:cNvCxnSpPr>
            <a:cxnSpLocks noChangeShapeType="1"/>
          </p:cNvCxnSpPr>
          <p:nvPr/>
        </p:nvCxnSpPr>
        <p:spPr bwMode="auto">
          <a:xfrm rot="5400000" flipH="1" flipV="1">
            <a:off x="2401094" y="1332706"/>
            <a:ext cx="381000" cy="1588"/>
          </a:xfrm>
          <a:prstGeom prst="straightConnector1">
            <a:avLst/>
          </a:prstGeom>
          <a:noFill/>
          <a:ln w="9525">
            <a:solidFill>
              <a:srgbClr val="000000"/>
            </a:solidFill>
            <a:round/>
            <a:headEnd/>
            <a:tailEnd type="triangle" w="med" len="med"/>
          </a:ln>
        </p:spPr>
      </p:cxnSp>
      <p:cxnSp>
        <p:nvCxnSpPr>
          <p:cNvPr id="36" name="AutoShape 30"/>
          <p:cNvCxnSpPr>
            <a:cxnSpLocks noChangeShapeType="1"/>
          </p:cNvCxnSpPr>
          <p:nvPr/>
        </p:nvCxnSpPr>
        <p:spPr bwMode="auto">
          <a:xfrm rot="5400000" flipH="1" flipV="1">
            <a:off x="2476500" y="571500"/>
            <a:ext cx="228600" cy="1588"/>
          </a:xfrm>
          <a:prstGeom prst="straightConnector1">
            <a:avLst/>
          </a:prstGeom>
          <a:noFill/>
          <a:ln w="9525">
            <a:solidFill>
              <a:srgbClr val="000000"/>
            </a:solidFill>
            <a:round/>
            <a:headEnd/>
            <a:tailEnd type="triangle" w="med" len="med"/>
          </a:ln>
        </p:spPr>
      </p:cxnSp>
      <p:sp>
        <p:nvSpPr>
          <p:cNvPr id="41" name="Text Box 34"/>
          <p:cNvSpPr txBox="1">
            <a:spLocks noChangeArrowheads="1"/>
          </p:cNvSpPr>
          <p:nvPr/>
        </p:nvSpPr>
        <p:spPr bwMode="auto">
          <a:xfrm>
            <a:off x="3810000" y="3581400"/>
            <a:ext cx="2362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Frame info is lost except for serial number, channel, and results..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2" name="AutoShape 30"/>
          <p:cNvCxnSpPr>
            <a:cxnSpLocks noChangeShapeType="1"/>
            <a:endCxn id="16" idx="3"/>
          </p:cNvCxnSpPr>
          <p:nvPr/>
        </p:nvCxnSpPr>
        <p:spPr bwMode="auto">
          <a:xfrm rot="10800000" flipV="1">
            <a:off x="3352800" y="3733800"/>
            <a:ext cx="533400" cy="213424"/>
          </a:xfrm>
          <a:prstGeom prst="straightConnector1">
            <a:avLst/>
          </a:prstGeom>
          <a:noFill/>
          <a:ln w="9525">
            <a:solidFill>
              <a:srgbClr val="000000"/>
            </a:solidFill>
            <a:round/>
            <a:headEnd/>
            <a:tailEnd type="triangle" w="med" len="med"/>
          </a:ln>
        </p:spPr>
      </p:cxnSp>
      <p:sp>
        <p:nvSpPr>
          <p:cNvPr id="46" name="AutoShape 4"/>
          <p:cNvSpPr>
            <a:spLocks noChangeArrowheads="1"/>
          </p:cNvSpPr>
          <p:nvPr/>
        </p:nvSpPr>
        <p:spPr bwMode="auto">
          <a:xfrm>
            <a:off x="4419600" y="4114800"/>
            <a:ext cx="2895600" cy="8078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HashTable</a:t>
            </a:r>
            <a:r>
              <a:rPr lang="en-US" sz="800" dirty="0" smtClean="0"/>
              <a:t> – </a:t>
            </a:r>
            <a:r>
              <a:rPr lang="en-US" sz="800" dirty="0" err="1" smtClean="0"/>
              <a:t>Frame_ID</a:t>
            </a:r>
            <a:endParaRPr lang="en-US" sz="800" dirty="0" smtClean="0"/>
          </a:p>
          <a:p>
            <a:pPr lvl="0" algn="ctr" fontAlgn="base">
              <a:spcBef>
                <a:spcPct val="0"/>
              </a:spcBef>
              <a:spcAft>
                <a:spcPts val="100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Holds</a:t>
            </a:r>
            <a:r>
              <a:rPr kumimoji="0" lang="en-US" sz="800" b="0" i="0" u="none" strike="noStrike" cap="none" normalizeH="0" dirty="0" smtClean="0">
                <a:ln>
                  <a:noFill/>
                </a:ln>
                <a:solidFill>
                  <a:schemeClr val="tx1"/>
                </a:solidFill>
                <a:effectLst/>
                <a:latin typeface="Arial" pitchFamily="34" charset="0"/>
                <a:cs typeface="Arial" pitchFamily="34" charset="0"/>
              </a:rPr>
              <a:t> the frame serial number and jpeg file name associations fo</a:t>
            </a:r>
            <a:r>
              <a:rPr lang="en-US" sz="800" dirty="0" smtClean="0">
                <a:latin typeface="Arial" pitchFamily="34" charset="0"/>
                <a:cs typeface="Arial" pitchFamily="34" charset="0"/>
              </a:rPr>
              <a:t>r that last 60 seconds worth of frames (30*60=1800)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7" name="AutoShape 30"/>
          <p:cNvCxnSpPr>
            <a:cxnSpLocks noChangeShapeType="1"/>
          </p:cNvCxnSpPr>
          <p:nvPr/>
        </p:nvCxnSpPr>
        <p:spPr bwMode="auto">
          <a:xfrm flipV="1">
            <a:off x="2819400" y="4495800"/>
            <a:ext cx="1524000" cy="609600"/>
          </a:xfrm>
          <a:prstGeom prst="straightConnector1">
            <a:avLst/>
          </a:prstGeom>
          <a:noFill/>
          <a:ln w="9525">
            <a:solidFill>
              <a:srgbClr val="000000"/>
            </a:solidFill>
            <a:round/>
            <a:headEnd/>
            <a:tailEnd type="triangle" w="med" len="med"/>
          </a:ln>
        </p:spPr>
      </p:cxnSp>
      <p:cxnSp>
        <p:nvCxnSpPr>
          <p:cNvPr id="50" name="AutoShape 30"/>
          <p:cNvCxnSpPr>
            <a:cxnSpLocks noChangeShapeType="1"/>
          </p:cNvCxnSpPr>
          <p:nvPr/>
        </p:nvCxnSpPr>
        <p:spPr bwMode="auto">
          <a:xfrm rot="5400000" flipH="1" flipV="1">
            <a:off x="2324894" y="4990306"/>
            <a:ext cx="228600" cy="1588"/>
          </a:xfrm>
          <a:prstGeom prst="straightConnector1">
            <a:avLst/>
          </a:prstGeom>
          <a:noFill/>
          <a:ln w="9525">
            <a:solidFill>
              <a:srgbClr val="000000"/>
            </a:solidFill>
            <a:round/>
            <a:headEnd/>
            <a:tailEnd type="triangle" w="med" len="med"/>
          </a:ln>
        </p:spPr>
      </p:cxnSp>
      <p:cxnSp>
        <p:nvCxnSpPr>
          <p:cNvPr id="52" name="AutoShape 30"/>
          <p:cNvCxnSpPr>
            <a:cxnSpLocks noChangeShapeType="1"/>
          </p:cNvCxnSpPr>
          <p:nvPr/>
        </p:nvCxnSpPr>
        <p:spPr bwMode="auto">
          <a:xfrm rot="5400000" flipH="1" flipV="1">
            <a:off x="6119900" y="3709900"/>
            <a:ext cx="714200" cy="1588"/>
          </a:xfrm>
          <a:prstGeom prst="straightConnector1">
            <a:avLst/>
          </a:prstGeom>
          <a:noFill/>
          <a:ln w="9525">
            <a:solidFill>
              <a:srgbClr val="000000"/>
            </a:solidFill>
            <a:round/>
            <a:headEnd/>
            <a:tailEnd type="triangle" w="med" len="med"/>
          </a:ln>
        </p:spPr>
      </p:cxnSp>
      <p:cxnSp>
        <p:nvCxnSpPr>
          <p:cNvPr id="54" name="AutoShape 30"/>
          <p:cNvCxnSpPr>
            <a:cxnSpLocks noChangeShapeType="1"/>
          </p:cNvCxnSpPr>
          <p:nvPr/>
        </p:nvCxnSpPr>
        <p:spPr bwMode="auto">
          <a:xfrm rot="10800000">
            <a:off x="3352800" y="1981200"/>
            <a:ext cx="3124200" cy="1371600"/>
          </a:xfrm>
          <a:prstGeom prst="straightConnector1">
            <a:avLst/>
          </a:prstGeom>
          <a:noFill/>
          <a:ln w="9525">
            <a:solidFill>
              <a:srgbClr val="000000"/>
            </a:solidFill>
            <a:round/>
            <a:headEnd/>
            <a:tailEnd type="triangle" w="med" len="med"/>
          </a:ln>
        </p:spPr>
      </p:cxnSp>
      <p:sp>
        <p:nvSpPr>
          <p:cNvPr id="58" name="Text Box 34"/>
          <p:cNvSpPr txBox="1">
            <a:spLocks noChangeArrowheads="1"/>
          </p:cNvSpPr>
          <p:nvPr/>
        </p:nvSpPr>
        <p:spPr bwMode="auto">
          <a:xfrm>
            <a:off x="3886200" y="1828800"/>
            <a:ext cx="2362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PushLPRResultsToConsumers</a:t>
            </a:r>
            <a:r>
              <a:rPr lang="en-US" sz="800" dirty="0" smtClean="0"/>
              <a:t> looks up the frame data from the hash table using the serial number as the key. Then pushes the frame out to consumers. The frame will not have the jpeg or bitmap since the jpeg has been already put to disk and the frame data contains the file path.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p:cNvSpPr>
            <a:spLocks noChangeArrowheads="1"/>
          </p:cNvSpPr>
          <p:nvPr/>
        </p:nvSpPr>
        <p:spPr bwMode="auto">
          <a:xfrm>
            <a:off x="1676400" y="57912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OnRxNewFrame</a:t>
            </a:r>
            <a:r>
              <a:rPr lang="en-US" sz="800" dirty="0" smtClean="0"/>
              <a:t>(FRAME </a:t>
            </a:r>
            <a:r>
              <a:rPr lang="en-US" sz="800" dirty="0" err="1" smtClean="0"/>
              <a:t>frame</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 name="AutoShape 30"/>
          <p:cNvCxnSpPr>
            <a:cxnSpLocks noChangeShapeType="1"/>
          </p:cNvCxnSpPr>
          <p:nvPr/>
        </p:nvCxnSpPr>
        <p:spPr bwMode="auto">
          <a:xfrm rot="5400000" flipH="1" flipV="1">
            <a:off x="2272594" y="6338006"/>
            <a:ext cx="485600" cy="1588"/>
          </a:xfrm>
          <a:prstGeom prst="straightConnector1">
            <a:avLst/>
          </a:prstGeom>
          <a:noFill/>
          <a:ln w="9525">
            <a:solidFill>
              <a:srgbClr val="000000"/>
            </a:solidFill>
            <a:round/>
            <a:headEnd/>
            <a:tailEnd type="triangle" w="med" len="med"/>
          </a:ln>
        </p:spPr>
      </p:cxnSp>
      <p:grpSp>
        <p:nvGrpSpPr>
          <p:cNvPr id="5" name="Group 4"/>
          <p:cNvGrpSpPr/>
          <p:nvPr/>
        </p:nvGrpSpPr>
        <p:grpSpPr>
          <a:xfrm>
            <a:off x="2286000" y="5105400"/>
            <a:ext cx="457200" cy="381000"/>
            <a:chOff x="1676400" y="3276600"/>
            <a:chExt cx="457200" cy="534194"/>
          </a:xfrm>
        </p:grpSpPr>
        <p:cxnSp>
          <p:nvCxnSpPr>
            <p:cNvPr id="6" name="Straight Connector 5"/>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 name="Text Box 34"/>
          <p:cNvSpPr txBox="1">
            <a:spLocks noChangeArrowheads="1"/>
          </p:cNvSpPr>
          <p:nvPr/>
        </p:nvSpPr>
        <p:spPr bwMode="auto">
          <a:xfrm>
            <a:off x="2667000" y="5181600"/>
            <a:ext cx="914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m_LPRProcessQ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3" name="AutoShape 30"/>
          <p:cNvCxnSpPr>
            <a:cxnSpLocks noChangeShapeType="1"/>
          </p:cNvCxnSpPr>
          <p:nvPr/>
        </p:nvCxnSpPr>
        <p:spPr bwMode="auto">
          <a:xfrm rot="5400000" flipH="1" flipV="1">
            <a:off x="1205000" y="4938006"/>
            <a:ext cx="333200" cy="1588"/>
          </a:xfrm>
          <a:prstGeom prst="straightConnector1">
            <a:avLst/>
          </a:prstGeom>
          <a:noFill/>
          <a:ln w="9525">
            <a:solidFill>
              <a:srgbClr val="000000"/>
            </a:solidFill>
            <a:round/>
            <a:headEnd/>
            <a:tailEnd type="triangle" w="med" len="med"/>
          </a:ln>
        </p:spPr>
      </p:cxnSp>
      <p:sp>
        <p:nvSpPr>
          <p:cNvPr id="14" name="AutoShape 4"/>
          <p:cNvSpPr>
            <a:spLocks noChangeArrowheads="1"/>
          </p:cNvSpPr>
          <p:nvPr/>
        </p:nvSpPr>
        <p:spPr bwMode="auto">
          <a:xfrm>
            <a:off x="533400" y="44958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Thread - </a:t>
            </a:r>
            <a:r>
              <a:rPr lang="en-US" sz="800" dirty="0" err="1" smtClean="0"/>
              <a:t>LPREngineProcessLoop</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AutoShape 4"/>
          <p:cNvSpPr>
            <a:spLocks noChangeArrowheads="1"/>
          </p:cNvSpPr>
          <p:nvPr/>
        </p:nvSpPr>
        <p:spPr bwMode="auto">
          <a:xfrm>
            <a:off x="1600200" y="3154552"/>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OnNewPlateGroupReady</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6" name="AutoShape 30"/>
          <p:cNvCxnSpPr>
            <a:cxnSpLocks noChangeShapeType="1"/>
          </p:cNvCxnSpPr>
          <p:nvPr/>
        </p:nvCxnSpPr>
        <p:spPr bwMode="auto">
          <a:xfrm rot="5400000" flipH="1" flipV="1">
            <a:off x="2272594" y="3594806"/>
            <a:ext cx="333200" cy="1588"/>
          </a:xfrm>
          <a:prstGeom prst="straightConnector1">
            <a:avLst/>
          </a:prstGeom>
          <a:noFill/>
          <a:ln w="9525">
            <a:solidFill>
              <a:srgbClr val="000000"/>
            </a:solidFill>
            <a:round/>
            <a:headEnd/>
            <a:tailEnd type="triangle" w="med" len="med"/>
          </a:ln>
        </p:spPr>
      </p:cxnSp>
      <p:grpSp>
        <p:nvGrpSpPr>
          <p:cNvPr id="17" name="Group 16"/>
          <p:cNvGrpSpPr/>
          <p:nvPr/>
        </p:nvGrpSpPr>
        <p:grpSpPr>
          <a:xfrm>
            <a:off x="2209800" y="2438400"/>
            <a:ext cx="457200" cy="534194"/>
            <a:chOff x="1676400" y="3276600"/>
            <a:chExt cx="457200" cy="534194"/>
          </a:xfrm>
        </p:grpSpPr>
        <p:cxnSp>
          <p:nvCxnSpPr>
            <p:cNvPr id="18" name="Straight Connector 17"/>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Text Box 34"/>
          <p:cNvSpPr txBox="1">
            <a:spLocks noChangeArrowheads="1"/>
          </p:cNvSpPr>
          <p:nvPr/>
        </p:nvSpPr>
        <p:spPr bwMode="auto">
          <a:xfrm>
            <a:off x="2590800" y="2514600"/>
            <a:ext cx="914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m_LPROutputQ</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AutoShape 4"/>
          <p:cNvSpPr>
            <a:spLocks noChangeArrowheads="1"/>
          </p:cNvSpPr>
          <p:nvPr/>
        </p:nvSpPr>
        <p:spPr bwMode="auto">
          <a:xfrm>
            <a:off x="1524000" y="1600200"/>
            <a:ext cx="1752600" cy="4268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Thread -</a:t>
            </a:r>
            <a:r>
              <a:rPr lang="en-US" sz="800" dirty="0" err="1" smtClean="0"/>
              <a:t>PushLPRResultsToConsumers</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6" name="AutoShape 30"/>
          <p:cNvCxnSpPr>
            <a:cxnSpLocks noChangeShapeType="1"/>
          </p:cNvCxnSpPr>
          <p:nvPr/>
        </p:nvCxnSpPr>
        <p:spPr bwMode="auto">
          <a:xfrm rot="5400000" flipH="1" flipV="1">
            <a:off x="2272594" y="2223206"/>
            <a:ext cx="333200" cy="1588"/>
          </a:xfrm>
          <a:prstGeom prst="straightConnector1">
            <a:avLst/>
          </a:prstGeom>
          <a:noFill/>
          <a:ln w="9525">
            <a:solidFill>
              <a:srgbClr val="000000"/>
            </a:solidFill>
            <a:round/>
            <a:headEnd/>
            <a:tailEnd type="triangle" w="med" len="med"/>
          </a:ln>
        </p:spPr>
      </p:cxnSp>
      <p:sp>
        <p:nvSpPr>
          <p:cNvPr id="27" name="AutoShape 4"/>
          <p:cNvSpPr>
            <a:spLocks noChangeArrowheads="1"/>
          </p:cNvSpPr>
          <p:nvPr/>
        </p:nvSpPr>
        <p:spPr bwMode="auto">
          <a:xfrm>
            <a:off x="1524000" y="685800"/>
            <a:ext cx="1752600" cy="4268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MessageEventGeneratorClass</a:t>
            </a:r>
            <a:r>
              <a:rPr lang="en-US" sz="800" dirty="0" smtClean="0"/>
              <a:t>. </a:t>
            </a:r>
            <a:r>
              <a:rPr lang="en-US" sz="800" dirty="0" err="1" smtClean="0"/>
              <a:t>OnNewPlateEvent</a:t>
            </a:r>
            <a:r>
              <a:rPr lang="en-US" sz="800" dirty="0" smtClean="0"/>
              <a:t>()</a:t>
            </a:r>
            <a:endParaRPr lang="en-US" sz="800" dirty="0" smtClean="0">
              <a:latin typeface="Arial" pitchFamily="34" charset="0"/>
              <a:cs typeface="Arial" pitchFamily="34" charset="0"/>
            </a:endParaRPr>
          </a:p>
        </p:txBody>
      </p:sp>
      <p:cxnSp>
        <p:nvCxnSpPr>
          <p:cNvPr id="28" name="AutoShape 30"/>
          <p:cNvCxnSpPr>
            <a:cxnSpLocks noChangeShapeType="1"/>
          </p:cNvCxnSpPr>
          <p:nvPr/>
        </p:nvCxnSpPr>
        <p:spPr bwMode="auto">
          <a:xfrm rot="5400000" flipH="1" flipV="1">
            <a:off x="2401094" y="1332706"/>
            <a:ext cx="381000" cy="1588"/>
          </a:xfrm>
          <a:prstGeom prst="straightConnector1">
            <a:avLst/>
          </a:prstGeom>
          <a:noFill/>
          <a:ln w="9525">
            <a:solidFill>
              <a:srgbClr val="000000"/>
            </a:solidFill>
            <a:round/>
            <a:headEnd/>
            <a:tailEnd type="triangle" w="med" len="med"/>
          </a:ln>
        </p:spPr>
      </p:cxnSp>
      <p:cxnSp>
        <p:nvCxnSpPr>
          <p:cNvPr id="29" name="AutoShape 30"/>
          <p:cNvCxnSpPr>
            <a:cxnSpLocks noChangeShapeType="1"/>
          </p:cNvCxnSpPr>
          <p:nvPr/>
        </p:nvCxnSpPr>
        <p:spPr bwMode="auto">
          <a:xfrm rot="5400000" flipH="1" flipV="1">
            <a:off x="2476500" y="571500"/>
            <a:ext cx="228600" cy="1588"/>
          </a:xfrm>
          <a:prstGeom prst="straightConnector1">
            <a:avLst/>
          </a:prstGeom>
          <a:noFill/>
          <a:ln w="9525">
            <a:solidFill>
              <a:srgbClr val="000000"/>
            </a:solidFill>
            <a:round/>
            <a:headEnd/>
            <a:tailEnd type="triangle" w="med" len="med"/>
          </a:ln>
        </p:spPr>
      </p:cxnSp>
      <p:sp>
        <p:nvSpPr>
          <p:cNvPr id="30" name="Text Box 34"/>
          <p:cNvSpPr txBox="1">
            <a:spLocks noChangeArrowheads="1"/>
          </p:cNvSpPr>
          <p:nvPr/>
        </p:nvSpPr>
        <p:spPr bwMode="auto">
          <a:xfrm>
            <a:off x="3810000" y="3581400"/>
            <a:ext cx="23622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Frame info is lost except for serial number, channel, and results..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AutoShape 4"/>
          <p:cNvSpPr>
            <a:spLocks noChangeArrowheads="1"/>
          </p:cNvSpPr>
          <p:nvPr/>
        </p:nvSpPr>
        <p:spPr bwMode="auto">
          <a:xfrm>
            <a:off x="4419600" y="4114800"/>
            <a:ext cx="2895600" cy="8078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HashTable</a:t>
            </a:r>
            <a:r>
              <a:rPr lang="en-US" sz="800" dirty="0" smtClean="0"/>
              <a:t> – </a:t>
            </a:r>
            <a:r>
              <a:rPr lang="en-US" sz="800" dirty="0" err="1" smtClean="0"/>
              <a:t>Frame_ID</a:t>
            </a:r>
            <a:endParaRPr lang="en-US" sz="800" dirty="0" smtClean="0"/>
          </a:p>
          <a:p>
            <a:pPr lvl="0" algn="ctr" fontAlgn="base">
              <a:spcBef>
                <a:spcPct val="0"/>
              </a:spcBef>
              <a:spcAft>
                <a:spcPts val="100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Holds</a:t>
            </a:r>
            <a:r>
              <a:rPr kumimoji="0" lang="en-US" sz="800" b="0" i="0" u="none" strike="noStrike" cap="none" normalizeH="0" dirty="0" smtClean="0">
                <a:ln>
                  <a:noFill/>
                </a:ln>
                <a:solidFill>
                  <a:schemeClr val="tx1"/>
                </a:solidFill>
                <a:effectLst/>
                <a:latin typeface="Arial" pitchFamily="34" charset="0"/>
                <a:cs typeface="Arial" pitchFamily="34" charset="0"/>
              </a:rPr>
              <a:t> the frame serial number and jpeg file name associations fo</a:t>
            </a:r>
            <a:r>
              <a:rPr lang="en-US" sz="800" dirty="0" smtClean="0">
                <a:latin typeface="Arial" pitchFamily="34" charset="0"/>
                <a:cs typeface="Arial" pitchFamily="34" charset="0"/>
              </a:rPr>
              <a:t>r that last 60 seconds worth of frames (30*60=1800)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 name="AutoShape 30"/>
          <p:cNvCxnSpPr>
            <a:cxnSpLocks noChangeShapeType="1"/>
          </p:cNvCxnSpPr>
          <p:nvPr/>
        </p:nvCxnSpPr>
        <p:spPr bwMode="auto">
          <a:xfrm rot="5400000" flipH="1" flipV="1">
            <a:off x="2401094" y="5676106"/>
            <a:ext cx="228600" cy="1588"/>
          </a:xfrm>
          <a:prstGeom prst="straightConnector1">
            <a:avLst/>
          </a:prstGeom>
          <a:noFill/>
          <a:ln w="9525">
            <a:solidFill>
              <a:srgbClr val="000000"/>
            </a:solidFill>
            <a:round/>
            <a:headEnd/>
            <a:tailEnd type="triangle" w="med" len="med"/>
          </a:ln>
        </p:spPr>
      </p:cxnSp>
      <p:cxnSp>
        <p:nvCxnSpPr>
          <p:cNvPr id="35" name="AutoShape 30"/>
          <p:cNvCxnSpPr>
            <a:cxnSpLocks noChangeShapeType="1"/>
          </p:cNvCxnSpPr>
          <p:nvPr/>
        </p:nvCxnSpPr>
        <p:spPr bwMode="auto">
          <a:xfrm rot="5400000" flipH="1" flipV="1">
            <a:off x="6119900" y="3709900"/>
            <a:ext cx="714200" cy="1588"/>
          </a:xfrm>
          <a:prstGeom prst="straightConnector1">
            <a:avLst/>
          </a:prstGeom>
          <a:noFill/>
          <a:ln w="9525">
            <a:solidFill>
              <a:srgbClr val="000000"/>
            </a:solidFill>
            <a:round/>
            <a:headEnd/>
            <a:tailEnd type="triangle" w="med" len="med"/>
          </a:ln>
        </p:spPr>
      </p:cxnSp>
      <p:cxnSp>
        <p:nvCxnSpPr>
          <p:cNvPr id="36" name="AutoShape 30"/>
          <p:cNvCxnSpPr>
            <a:cxnSpLocks noChangeShapeType="1"/>
          </p:cNvCxnSpPr>
          <p:nvPr/>
        </p:nvCxnSpPr>
        <p:spPr bwMode="auto">
          <a:xfrm rot="10800000">
            <a:off x="3352800" y="1981200"/>
            <a:ext cx="3124200" cy="1371600"/>
          </a:xfrm>
          <a:prstGeom prst="straightConnector1">
            <a:avLst/>
          </a:prstGeom>
          <a:noFill/>
          <a:ln w="9525">
            <a:solidFill>
              <a:srgbClr val="000000"/>
            </a:solidFill>
            <a:round/>
            <a:headEnd/>
            <a:tailEnd type="triangle" w="med" len="med"/>
          </a:ln>
        </p:spPr>
      </p:cxnSp>
      <p:sp>
        <p:nvSpPr>
          <p:cNvPr id="37" name="Text Box 34"/>
          <p:cNvSpPr txBox="1">
            <a:spLocks noChangeArrowheads="1"/>
          </p:cNvSpPr>
          <p:nvPr/>
        </p:nvSpPr>
        <p:spPr bwMode="auto">
          <a:xfrm>
            <a:off x="3886200" y="1828800"/>
            <a:ext cx="23622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PushLPRResultsToConsumers</a:t>
            </a:r>
            <a:r>
              <a:rPr lang="en-US" sz="800" dirty="0" smtClean="0"/>
              <a:t> looks up the frame data from the hash table using the serial number as the key. Then pushes the frame out to consumers. The frame will not have the jpeg or bitmap since the jpeg has been already put to disk and the frame data contains the file path.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8" name="Group 37"/>
          <p:cNvGrpSpPr/>
          <p:nvPr/>
        </p:nvGrpSpPr>
        <p:grpSpPr>
          <a:xfrm>
            <a:off x="2209800" y="3886200"/>
            <a:ext cx="457200" cy="381000"/>
            <a:chOff x="1676400" y="3276600"/>
            <a:chExt cx="457200" cy="534194"/>
          </a:xfrm>
        </p:grpSpPr>
        <p:cxnSp>
          <p:nvCxnSpPr>
            <p:cNvPr id="39" name="Straight Connector 38"/>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5" name="AutoShape 30"/>
          <p:cNvCxnSpPr>
            <a:cxnSpLocks noChangeShapeType="1"/>
          </p:cNvCxnSpPr>
          <p:nvPr/>
        </p:nvCxnSpPr>
        <p:spPr bwMode="auto">
          <a:xfrm rot="5400000" flipH="1" flipV="1">
            <a:off x="3186200" y="4938006"/>
            <a:ext cx="333200" cy="1588"/>
          </a:xfrm>
          <a:prstGeom prst="straightConnector1">
            <a:avLst/>
          </a:prstGeom>
          <a:noFill/>
          <a:ln w="9525">
            <a:solidFill>
              <a:srgbClr val="000000"/>
            </a:solidFill>
            <a:round/>
            <a:headEnd/>
            <a:tailEnd type="triangle" w="med" len="med"/>
          </a:ln>
        </p:spPr>
      </p:cxnSp>
      <p:sp>
        <p:nvSpPr>
          <p:cNvPr id="56" name="AutoShape 4"/>
          <p:cNvSpPr>
            <a:spLocks noChangeArrowheads="1"/>
          </p:cNvSpPr>
          <p:nvPr/>
        </p:nvSpPr>
        <p:spPr bwMode="auto">
          <a:xfrm>
            <a:off x="2514600" y="44958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Thread - </a:t>
            </a:r>
            <a:r>
              <a:rPr lang="en-US" sz="800" dirty="0" err="1" smtClean="0"/>
              <a:t>LPREngineProcessLoop</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8" name="AutoShape 30"/>
          <p:cNvCxnSpPr>
            <a:cxnSpLocks noChangeShapeType="1"/>
          </p:cNvCxnSpPr>
          <p:nvPr/>
        </p:nvCxnSpPr>
        <p:spPr bwMode="auto">
          <a:xfrm rot="5400000" flipH="1" flipV="1">
            <a:off x="3071900" y="3786100"/>
            <a:ext cx="1323800" cy="1588"/>
          </a:xfrm>
          <a:prstGeom prst="straightConnector1">
            <a:avLst/>
          </a:prstGeom>
          <a:noFill/>
          <a:ln w="9525">
            <a:solidFill>
              <a:srgbClr val="000000"/>
            </a:solidFill>
            <a:round/>
            <a:headEnd/>
            <a:tailEnd type="triangle" w="med" len="med"/>
          </a:ln>
        </p:spPr>
      </p:cxnSp>
      <p:cxnSp>
        <p:nvCxnSpPr>
          <p:cNvPr id="60" name="AutoShape 30"/>
          <p:cNvCxnSpPr>
            <a:cxnSpLocks noChangeShapeType="1"/>
          </p:cNvCxnSpPr>
          <p:nvPr/>
        </p:nvCxnSpPr>
        <p:spPr bwMode="auto">
          <a:xfrm rot="10800000">
            <a:off x="2819400" y="2819400"/>
            <a:ext cx="914400" cy="304800"/>
          </a:xfrm>
          <a:prstGeom prst="straightConnector1">
            <a:avLst/>
          </a:prstGeom>
          <a:noFill/>
          <a:ln w="9525">
            <a:solidFill>
              <a:srgbClr val="000000"/>
            </a:solidFill>
            <a:round/>
            <a:headEn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p:nvPr/>
        </p:nvGrpSpPr>
        <p:grpSpPr>
          <a:xfrm>
            <a:off x="1447800" y="2362200"/>
            <a:ext cx="457200" cy="381000"/>
            <a:chOff x="1676400" y="3276600"/>
            <a:chExt cx="457200" cy="534194"/>
          </a:xfrm>
        </p:grpSpPr>
        <p:cxnSp>
          <p:nvCxnSpPr>
            <p:cNvPr id="99" name="Straight Connector 98"/>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AutoShape 4"/>
          <p:cNvSpPr>
            <a:spLocks noChangeArrowheads="1"/>
          </p:cNvSpPr>
          <p:nvPr/>
        </p:nvSpPr>
        <p:spPr bwMode="auto">
          <a:xfrm>
            <a:off x="1600200" y="51054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OnRxNewFrame</a:t>
            </a:r>
            <a:r>
              <a:rPr lang="en-US" sz="800" dirty="0" smtClean="0"/>
              <a:t>(FRAME </a:t>
            </a:r>
            <a:r>
              <a:rPr lang="en-US" sz="800" dirty="0" err="1" smtClean="0"/>
              <a:t>frame</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 name="AutoShape 30"/>
          <p:cNvCxnSpPr>
            <a:cxnSpLocks noChangeShapeType="1"/>
          </p:cNvCxnSpPr>
          <p:nvPr/>
        </p:nvCxnSpPr>
        <p:spPr bwMode="auto">
          <a:xfrm rot="5400000" flipH="1" flipV="1">
            <a:off x="2196394" y="5652206"/>
            <a:ext cx="485600" cy="1588"/>
          </a:xfrm>
          <a:prstGeom prst="straightConnector1">
            <a:avLst/>
          </a:prstGeom>
          <a:noFill/>
          <a:ln w="9525">
            <a:solidFill>
              <a:srgbClr val="000000"/>
            </a:solidFill>
            <a:round/>
            <a:headEnd/>
            <a:tailEnd type="triangle" w="med" len="med"/>
          </a:ln>
        </p:spPr>
      </p:cxnSp>
      <p:grpSp>
        <p:nvGrpSpPr>
          <p:cNvPr id="5" name="Group 4"/>
          <p:cNvGrpSpPr/>
          <p:nvPr/>
        </p:nvGrpSpPr>
        <p:grpSpPr>
          <a:xfrm>
            <a:off x="1447800" y="4495800"/>
            <a:ext cx="457200" cy="381000"/>
            <a:chOff x="1676400" y="3276600"/>
            <a:chExt cx="457200" cy="534194"/>
          </a:xfrm>
        </p:grpSpPr>
        <p:cxnSp>
          <p:nvCxnSpPr>
            <p:cNvPr id="6" name="Straight Connector 5"/>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2" name="Text Box 34"/>
          <p:cNvSpPr txBox="1">
            <a:spLocks noChangeArrowheads="1"/>
          </p:cNvSpPr>
          <p:nvPr/>
        </p:nvSpPr>
        <p:spPr bwMode="auto">
          <a:xfrm>
            <a:off x="533400" y="4495800"/>
            <a:ext cx="914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m_NewFrameQ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3" name="AutoShape 30"/>
          <p:cNvCxnSpPr>
            <a:cxnSpLocks noChangeShapeType="1"/>
          </p:cNvCxnSpPr>
          <p:nvPr/>
        </p:nvCxnSpPr>
        <p:spPr bwMode="auto">
          <a:xfrm rot="5400000" flipH="1" flipV="1">
            <a:off x="2729794" y="4280606"/>
            <a:ext cx="333200" cy="1588"/>
          </a:xfrm>
          <a:prstGeom prst="straightConnector1">
            <a:avLst/>
          </a:prstGeom>
          <a:noFill/>
          <a:ln w="9525">
            <a:solidFill>
              <a:srgbClr val="000000"/>
            </a:solidFill>
            <a:round/>
            <a:headEnd/>
            <a:tailEnd type="triangle" w="med" len="med"/>
          </a:ln>
        </p:spPr>
      </p:cxnSp>
      <p:sp>
        <p:nvSpPr>
          <p:cNvPr id="14" name="AutoShape 4"/>
          <p:cNvSpPr>
            <a:spLocks noChangeArrowheads="1"/>
          </p:cNvSpPr>
          <p:nvPr/>
        </p:nvSpPr>
        <p:spPr bwMode="auto">
          <a:xfrm>
            <a:off x="1066800" y="3810000"/>
            <a:ext cx="7848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Thread </a:t>
            </a:r>
            <a:r>
              <a:rPr lang="en-US" sz="800" dirty="0" err="1" smtClean="0"/>
              <a:t>DVRLoop</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AutoShape 4"/>
          <p:cNvSpPr>
            <a:spLocks noChangeArrowheads="1"/>
          </p:cNvSpPr>
          <p:nvPr/>
        </p:nvSpPr>
        <p:spPr bwMode="auto">
          <a:xfrm>
            <a:off x="609600" y="3124200"/>
            <a:ext cx="1828800" cy="3810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PendingMotionDetection</a:t>
            </a:r>
            <a:r>
              <a:rPr lang="en-US" sz="800" dirty="0" smtClean="0"/>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6" name="AutoShape 30"/>
          <p:cNvCxnSpPr>
            <a:cxnSpLocks noChangeShapeType="1"/>
          </p:cNvCxnSpPr>
          <p:nvPr/>
        </p:nvCxnSpPr>
        <p:spPr bwMode="auto">
          <a:xfrm flipV="1">
            <a:off x="2895600" y="3810000"/>
            <a:ext cx="1371600" cy="304800"/>
          </a:xfrm>
          <a:prstGeom prst="straightConnector1">
            <a:avLst/>
          </a:prstGeom>
          <a:noFill/>
          <a:ln w="9525">
            <a:solidFill>
              <a:srgbClr val="000000"/>
            </a:solidFill>
            <a:round/>
            <a:headEnd/>
            <a:tailEnd type="triangle" w="med" len="med"/>
          </a:ln>
        </p:spPr>
      </p:cxnSp>
      <p:sp>
        <p:nvSpPr>
          <p:cNvPr id="24" name="Text Box 34"/>
          <p:cNvSpPr txBox="1">
            <a:spLocks noChangeArrowheads="1"/>
          </p:cNvSpPr>
          <p:nvPr/>
        </p:nvSpPr>
        <p:spPr bwMode="auto">
          <a:xfrm>
            <a:off x="3200400" y="44958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m_DirectyToStorageQ</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 name="AutoShape 30"/>
          <p:cNvCxnSpPr>
            <a:cxnSpLocks noChangeShapeType="1"/>
          </p:cNvCxnSpPr>
          <p:nvPr/>
        </p:nvCxnSpPr>
        <p:spPr bwMode="auto">
          <a:xfrm rot="10800000">
            <a:off x="1981200" y="4876800"/>
            <a:ext cx="457200" cy="228600"/>
          </a:xfrm>
          <a:prstGeom prst="straightConnector1">
            <a:avLst/>
          </a:prstGeom>
          <a:noFill/>
          <a:ln w="9525">
            <a:solidFill>
              <a:srgbClr val="000000"/>
            </a:solidFill>
            <a:round/>
            <a:headEnd/>
            <a:tailEnd type="triangle" w="med" len="med"/>
          </a:ln>
        </p:spPr>
      </p:cxnSp>
      <p:grpSp>
        <p:nvGrpSpPr>
          <p:cNvPr id="45" name="Group 44"/>
          <p:cNvGrpSpPr/>
          <p:nvPr/>
        </p:nvGrpSpPr>
        <p:grpSpPr>
          <a:xfrm>
            <a:off x="2667000" y="4495800"/>
            <a:ext cx="457200" cy="381000"/>
            <a:chOff x="1676400" y="3276600"/>
            <a:chExt cx="457200" cy="534194"/>
          </a:xfrm>
        </p:grpSpPr>
        <p:cxnSp>
          <p:nvCxnSpPr>
            <p:cNvPr id="46" name="Straight Connector 45"/>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3" name="AutoShape 30"/>
          <p:cNvCxnSpPr>
            <a:cxnSpLocks noChangeShapeType="1"/>
            <a:stCxn id="3" idx="0"/>
          </p:cNvCxnSpPr>
          <p:nvPr/>
        </p:nvCxnSpPr>
        <p:spPr bwMode="auto">
          <a:xfrm rot="5400000" flipH="1" flipV="1">
            <a:off x="2609850" y="4819650"/>
            <a:ext cx="152400" cy="419100"/>
          </a:xfrm>
          <a:prstGeom prst="straightConnector1">
            <a:avLst/>
          </a:prstGeom>
          <a:noFill/>
          <a:ln w="9525">
            <a:solidFill>
              <a:srgbClr val="000000"/>
            </a:solidFill>
            <a:round/>
            <a:headEnd/>
            <a:tailEnd type="triangle" w="med" len="med"/>
          </a:ln>
        </p:spPr>
      </p:cxnSp>
      <p:cxnSp>
        <p:nvCxnSpPr>
          <p:cNvPr id="56" name="AutoShape 30"/>
          <p:cNvCxnSpPr>
            <a:cxnSpLocks noChangeShapeType="1"/>
          </p:cNvCxnSpPr>
          <p:nvPr/>
        </p:nvCxnSpPr>
        <p:spPr bwMode="auto">
          <a:xfrm rot="5400000" flipH="1" flipV="1">
            <a:off x="1510594" y="4280606"/>
            <a:ext cx="333200" cy="1588"/>
          </a:xfrm>
          <a:prstGeom prst="straightConnector1">
            <a:avLst/>
          </a:prstGeom>
          <a:noFill/>
          <a:ln w="9525">
            <a:solidFill>
              <a:srgbClr val="000000"/>
            </a:solidFill>
            <a:round/>
            <a:headEnd/>
            <a:tailEnd type="triangle" w="med" len="med"/>
          </a:ln>
        </p:spPr>
      </p:cxnSp>
      <p:sp>
        <p:nvSpPr>
          <p:cNvPr id="57" name="AutoShape 4"/>
          <p:cNvSpPr>
            <a:spLocks noChangeArrowheads="1"/>
          </p:cNvSpPr>
          <p:nvPr/>
        </p:nvSpPr>
        <p:spPr bwMode="auto">
          <a:xfrm>
            <a:off x="685800" y="914400"/>
            <a:ext cx="16764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WriteToStorage</a:t>
            </a:r>
            <a:r>
              <a:rPr lang="en-US" sz="800" dirty="0" smtClean="0"/>
              <a:t>(FRAME </a:t>
            </a:r>
            <a:r>
              <a:rPr lang="en-US" sz="800" dirty="0" err="1" smtClean="0"/>
              <a:t>frame</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9" name="AutoShape 30"/>
          <p:cNvCxnSpPr>
            <a:cxnSpLocks noChangeShapeType="1"/>
            <a:endCxn id="73" idx="2"/>
          </p:cNvCxnSpPr>
          <p:nvPr/>
        </p:nvCxnSpPr>
        <p:spPr bwMode="auto">
          <a:xfrm>
            <a:off x="2438400" y="1066800"/>
            <a:ext cx="1752600" cy="6928"/>
          </a:xfrm>
          <a:prstGeom prst="straightConnector1">
            <a:avLst/>
          </a:prstGeom>
          <a:noFill/>
          <a:ln w="9525">
            <a:solidFill>
              <a:srgbClr val="000000"/>
            </a:solidFill>
            <a:round/>
            <a:headEnd/>
            <a:tailEnd type="triangle" w="med" len="med"/>
          </a:ln>
        </p:spPr>
      </p:cxnSp>
      <p:sp>
        <p:nvSpPr>
          <p:cNvPr id="64" name="AutoShape 4"/>
          <p:cNvSpPr>
            <a:spLocks noChangeArrowheads="1"/>
          </p:cNvSpPr>
          <p:nvPr/>
        </p:nvSpPr>
        <p:spPr bwMode="auto">
          <a:xfrm>
            <a:off x="1295400" y="457200"/>
            <a:ext cx="14478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PATHS()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5" name="AutoShape 30"/>
          <p:cNvCxnSpPr>
            <a:cxnSpLocks noChangeShapeType="1"/>
            <a:stCxn id="57" idx="0"/>
          </p:cNvCxnSpPr>
          <p:nvPr/>
        </p:nvCxnSpPr>
        <p:spPr bwMode="auto">
          <a:xfrm rot="5400000" flipH="1" flipV="1">
            <a:off x="1447800" y="838200"/>
            <a:ext cx="152400" cy="1588"/>
          </a:xfrm>
          <a:prstGeom prst="straightConnector1">
            <a:avLst/>
          </a:prstGeom>
          <a:noFill/>
          <a:ln w="9525">
            <a:solidFill>
              <a:srgbClr val="000000"/>
            </a:solidFill>
            <a:round/>
            <a:headEnd/>
            <a:tailEnd type="triangle" w="med" len="med"/>
          </a:ln>
        </p:spPr>
      </p:cxnSp>
      <p:cxnSp>
        <p:nvCxnSpPr>
          <p:cNvPr id="67" name="AutoShape 30"/>
          <p:cNvCxnSpPr>
            <a:cxnSpLocks noChangeShapeType="1"/>
          </p:cNvCxnSpPr>
          <p:nvPr/>
        </p:nvCxnSpPr>
        <p:spPr bwMode="auto">
          <a:xfrm rot="5400000">
            <a:off x="2210594" y="837406"/>
            <a:ext cx="152400" cy="1588"/>
          </a:xfrm>
          <a:prstGeom prst="straightConnector1">
            <a:avLst/>
          </a:prstGeom>
          <a:noFill/>
          <a:ln w="9525">
            <a:solidFill>
              <a:srgbClr val="000000"/>
            </a:solidFill>
            <a:round/>
            <a:headEnd/>
            <a:tailEnd type="triangle" w="med" len="med"/>
          </a:ln>
        </p:spPr>
      </p:cxnSp>
      <p:grpSp>
        <p:nvGrpSpPr>
          <p:cNvPr id="71" name="Group 70"/>
          <p:cNvGrpSpPr/>
          <p:nvPr/>
        </p:nvGrpSpPr>
        <p:grpSpPr>
          <a:xfrm>
            <a:off x="4191000" y="762000"/>
            <a:ext cx="381000" cy="381000"/>
            <a:chOff x="4419600" y="2514600"/>
            <a:chExt cx="762000" cy="838200"/>
          </a:xfrm>
        </p:grpSpPr>
        <p:sp>
          <p:nvSpPr>
            <p:cNvPr id="72" name="Rectangle 71"/>
            <p:cNvSpPr/>
            <p:nvPr/>
          </p:nvSpPr>
          <p:spPr>
            <a:xfrm>
              <a:off x="44196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419600" y="30480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4419600" y="25146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 Box 34"/>
          <p:cNvSpPr txBox="1">
            <a:spLocks noChangeArrowheads="1"/>
          </p:cNvSpPr>
          <p:nvPr/>
        </p:nvSpPr>
        <p:spPr bwMode="auto">
          <a:xfrm>
            <a:off x="4038600" y="609600"/>
            <a:ext cx="22098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DVRSTORAGE – Windows File system</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8" name="Group 77"/>
          <p:cNvGrpSpPr/>
          <p:nvPr/>
        </p:nvGrpSpPr>
        <p:grpSpPr>
          <a:xfrm>
            <a:off x="2819400" y="3124200"/>
            <a:ext cx="381000" cy="381000"/>
            <a:chOff x="4419600" y="2514600"/>
            <a:chExt cx="762000" cy="838200"/>
          </a:xfrm>
        </p:grpSpPr>
        <p:sp>
          <p:nvSpPr>
            <p:cNvPr id="79" name="Rectangle 78"/>
            <p:cNvSpPr/>
            <p:nvPr/>
          </p:nvSpPr>
          <p:spPr>
            <a:xfrm>
              <a:off x="4419600" y="2667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419600" y="30480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19600" y="25146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Text Box 34"/>
          <p:cNvSpPr txBox="1">
            <a:spLocks noChangeArrowheads="1"/>
          </p:cNvSpPr>
          <p:nvPr/>
        </p:nvSpPr>
        <p:spPr bwMode="auto">
          <a:xfrm>
            <a:off x="2971800" y="3429000"/>
            <a:ext cx="9906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PreMotion</a:t>
            </a:r>
            <a:r>
              <a:rPr lang="en-US" sz="800" dirty="0" smtClean="0"/>
              <a:t> Storage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4" name="AutoShape 30"/>
          <p:cNvCxnSpPr>
            <a:cxnSpLocks noChangeShapeType="1"/>
          </p:cNvCxnSpPr>
          <p:nvPr/>
        </p:nvCxnSpPr>
        <p:spPr bwMode="auto">
          <a:xfrm rot="5400000" flipH="1" flipV="1">
            <a:off x="1395500" y="3786100"/>
            <a:ext cx="561800" cy="1588"/>
          </a:xfrm>
          <a:prstGeom prst="straightConnector1">
            <a:avLst/>
          </a:prstGeom>
          <a:noFill/>
          <a:ln w="9525">
            <a:solidFill>
              <a:srgbClr val="000000"/>
            </a:solidFill>
            <a:round/>
            <a:headEnd/>
            <a:tailEnd type="triangle" w="med" len="med"/>
          </a:ln>
        </p:spPr>
      </p:cxnSp>
      <p:cxnSp>
        <p:nvCxnSpPr>
          <p:cNvPr id="86" name="AutoShape 30"/>
          <p:cNvCxnSpPr>
            <a:cxnSpLocks noChangeShapeType="1"/>
          </p:cNvCxnSpPr>
          <p:nvPr/>
        </p:nvCxnSpPr>
        <p:spPr bwMode="auto">
          <a:xfrm>
            <a:off x="2438400" y="3352800"/>
            <a:ext cx="304800" cy="1588"/>
          </a:xfrm>
          <a:prstGeom prst="straightConnector1">
            <a:avLst/>
          </a:prstGeom>
          <a:noFill/>
          <a:ln w="9525">
            <a:solidFill>
              <a:srgbClr val="000000"/>
            </a:solidFill>
            <a:round/>
            <a:headEnd/>
            <a:tailEnd type="triangle" w="med" len="med"/>
          </a:ln>
        </p:spPr>
      </p:cxnSp>
      <p:cxnSp>
        <p:nvCxnSpPr>
          <p:cNvPr id="96" name="AutoShape 30"/>
          <p:cNvCxnSpPr>
            <a:cxnSpLocks noChangeShapeType="1"/>
          </p:cNvCxnSpPr>
          <p:nvPr/>
        </p:nvCxnSpPr>
        <p:spPr bwMode="auto">
          <a:xfrm rot="5400000" flipH="1" flipV="1">
            <a:off x="1510594" y="2985206"/>
            <a:ext cx="333200" cy="1588"/>
          </a:xfrm>
          <a:prstGeom prst="straightConnector1">
            <a:avLst/>
          </a:prstGeom>
          <a:noFill/>
          <a:ln w="9525">
            <a:solidFill>
              <a:srgbClr val="000000"/>
            </a:solidFill>
            <a:round/>
            <a:headEnd/>
            <a:tailEnd type="triangle" w="med" len="med"/>
          </a:ln>
        </p:spPr>
      </p:cxnSp>
      <p:sp>
        <p:nvSpPr>
          <p:cNvPr id="97" name="Text Box 34"/>
          <p:cNvSpPr txBox="1">
            <a:spLocks noChangeArrowheads="1"/>
          </p:cNvSpPr>
          <p:nvPr/>
        </p:nvSpPr>
        <p:spPr bwMode="auto">
          <a:xfrm>
            <a:off x="76200" y="2438400"/>
            <a:ext cx="13716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pPr>
            <a:r>
              <a:rPr lang="en-US" sz="800" dirty="0" err="1" smtClean="0"/>
              <a:t>PendingMotionDetectionQ</a:t>
            </a:r>
            <a:endParaRPr lang="en-US" sz="800" dirty="0" smtClean="0"/>
          </a:p>
          <a:p>
            <a:pPr lvl="0" algn="ctr" fontAlgn="base">
              <a:spcBef>
                <a:spcPct val="0"/>
              </a:spcBef>
            </a:pPr>
            <a:r>
              <a:rPr lang="en-US" sz="800" dirty="0" smtClean="0"/>
              <a:t>[channel] – one Q per channel</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5" name="AutoShape 30"/>
          <p:cNvCxnSpPr>
            <a:cxnSpLocks noChangeShapeType="1"/>
          </p:cNvCxnSpPr>
          <p:nvPr/>
        </p:nvCxnSpPr>
        <p:spPr bwMode="auto">
          <a:xfrm rot="10800000">
            <a:off x="1981200" y="2743200"/>
            <a:ext cx="762000" cy="381000"/>
          </a:xfrm>
          <a:prstGeom prst="straightConnector1">
            <a:avLst/>
          </a:prstGeom>
          <a:noFill/>
          <a:ln w="9525">
            <a:solidFill>
              <a:srgbClr val="000000"/>
            </a:solidFill>
            <a:round/>
            <a:headEnd type="stealth"/>
            <a:tailEnd type="stealth" w="med" len="med"/>
          </a:ln>
        </p:spPr>
      </p:cxnSp>
      <p:sp>
        <p:nvSpPr>
          <p:cNvPr id="107" name="Text Box 34"/>
          <p:cNvSpPr txBox="1">
            <a:spLocks noChangeArrowheads="1"/>
          </p:cNvSpPr>
          <p:nvPr/>
        </p:nvSpPr>
        <p:spPr bwMode="auto">
          <a:xfrm>
            <a:off x="1981200" y="2514600"/>
            <a:ext cx="13716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pPr>
            <a:r>
              <a:rPr lang="en-US" sz="800" dirty="0" smtClean="0"/>
              <a:t>Queue used to maintain constant  </a:t>
            </a:r>
            <a:r>
              <a:rPr lang="en-US" sz="800" dirty="0" err="1" smtClean="0"/>
              <a:t>premotion</a:t>
            </a:r>
            <a:r>
              <a:rPr lang="en-US" sz="800" dirty="0" smtClean="0"/>
              <a:t> frame count, delete first in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9" name="Group 108"/>
          <p:cNvGrpSpPr/>
          <p:nvPr/>
        </p:nvGrpSpPr>
        <p:grpSpPr>
          <a:xfrm>
            <a:off x="4800600" y="4572000"/>
            <a:ext cx="457200" cy="381000"/>
            <a:chOff x="1676400" y="3276600"/>
            <a:chExt cx="457200" cy="534194"/>
          </a:xfrm>
        </p:grpSpPr>
        <p:cxnSp>
          <p:nvCxnSpPr>
            <p:cNvPr id="110" name="Straight Connector 109"/>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16" name="Text Box 34"/>
          <p:cNvSpPr txBox="1">
            <a:spLocks noChangeArrowheads="1"/>
          </p:cNvSpPr>
          <p:nvPr/>
        </p:nvSpPr>
        <p:spPr bwMode="auto">
          <a:xfrm>
            <a:off x="2438400" y="54864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All frames from </a:t>
            </a:r>
            <a:r>
              <a:rPr lang="en-US" sz="800" dirty="0" err="1" smtClean="0"/>
              <a:t>FrameGenerator</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7" name="AutoShape 30"/>
          <p:cNvCxnSpPr>
            <a:cxnSpLocks noChangeShapeType="1"/>
          </p:cNvCxnSpPr>
          <p:nvPr/>
        </p:nvCxnSpPr>
        <p:spPr bwMode="auto">
          <a:xfrm rot="5400000" flipH="1" flipV="1">
            <a:off x="4710994" y="5652206"/>
            <a:ext cx="485600" cy="1588"/>
          </a:xfrm>
          <a:prstGeom prst="straightConnector1">
            <a:avLst/>
          </a:prstGeom>
          <a:noFill/>
          <a:ln w="9525">
            <a:solidFill>
              <a:srgbClr val="000000"/>
            </a:solidFill>
            <a:round/>
            <a:headEnd/>
            <a:tailEnd type="triangle" w="med" len="med"/>
          </a:ln>
        </p:spPr>
      </p:cxnSp>
      <p:sp>
        <p:nvSpPr>
          <p:cNvPr id="118" name="Text Box 34"/>
          <p:cNvSpPr txBox="1">
            <a:spLocks noChangeArrowheads="1"/>
          </p:cNvSpPr>
          <p:nvPr/>
        </p:nvSpPr>
        <p:spPr bwMode="auto">
          <a:xfrm>
            <a:off x="4953000" y="54864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Motion detected frames from </a:t>
            </a:r>
            <a:r>
              <a:rPr lang="en-US" sz="800" dirty="0" err="1" smtClean="0"/>
              <a:t>FrameGen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119" name="AutoShape 4"/>
          <p:cNvSpPr>
            <a:spLocks noChangeArrowheads="1"/>
          </p:cNvSpPr>
          <p:nvPr/>
        </p:nvSpPr>
        <p:spPr bwMode="auto">
          <a:xfrm>
            <a:off x="4495800" y="51054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OnMotionDetected</a:t>
            </a:r>
            <a:r>
              <a:rPr lang="en-US" sz="800" dirty="0" smtClean="0"/>
              <a:t>(FRAME </a:t>
            </a:r>
            <a:r>
              <a:rPr lang="en-US" sz="800" dirty="0" err="1" smtClean="0"/>
              <a:t>frame</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0" name="AutoShape 30"/>
          <p:cNvCxnSpPr>
            <a:cxnSpLocks noChangeShapeType="1"/>
          </p:cNvCxnSpPr>
          <p:nvPr/>
        </p:nvCxnSpPr>
        <p:spPr bwMode="auto">
          <a:xfrm rot="5400000" flipH="1" flipV="1">
            <a:off x="4938800" y="5014206"/>
            <a:ext cx="180800" cy="1588"/>
          </a:xfrm>
          <a:prstGeom prst="straightConnector1">
            <a:avLst/>
          </a:prstGeom>
          <a:noFill/>
          <a:ln w="9525">
            <a:solidFill>
              <a:srgbClr val="000000"/>
            </a:solidFill>
            <a:round/>
            <a:headEnd/>
            <a:tailEnd type="triangle" w="med" len="med"/>
          </a:ln>
        </p:spPr>
      </p:cxnSp>
      <p:sp>
        <p:nvSpPr>
          <p:cNvPr id="122" name="Text Box 34"/>
          <p:cNvSpPr txBox="1">
            <a:spLocks noChangeArrowheads="1"/>
          </p:cNvSpPr>
          <p:nvPr/>
        </p:nvSpPr>
        <p:spPr bwMode="auto">
          <a:xfrm>
            <a:off x="5257800" y="46482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m_MotionDetectedQ</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25" name="AutoShape 30"/>
          <p:cNvCxnSpPr>
            <a:cxnSpLocks noChangeShapeType="1"/>
          </p:cNvCxnSpPr>
          <p:nvPr/>
        </p:nvCxnSpPr>
        <p:spPr bwMode="auto">
          <a:xfrm rot="5400000" flipH="1" flipV="1">
            <a:off x="3277394" y="2819400"/>
            <a:ext cx="1980406" cy="794"/>
          </a:xfrm>
          <a:prstGeom prst="straightConnector1">
            <a:avLst/>
          </a:prstGeom>
          <a:noFill/>
          <a:ln w="9525">
            <a:solidFill>
              <a:srgbClr val="000000"/>
            </a:solidFill>
            <a:round/>
            <a:headEnd/>
            <a:tailEnd type="triangle" w="med" len="med"/>
          </a:ln>
        </p:spPr>
      </p:cxnSp>
      <p:cxnSp>
        <p:nvCxnSpPr>
          <p:cNvPr id="128" name="AutoShape 30"/>
          <p:cNvCxnSpPr>
            <a:cxnSpLocks noChangeShapeType="1"/>
          </p:cNvCxnSpPr>
          <p:nvPr/>
        </p:nvCxnSpPr>
        <p:spPr bwMode="auto">
          <a:xfrm rot="10800000">
            <a:off x="1828800" y="1524000"/>
            <a:ext cx="2438400" cy="304800"/>
          </a:xfrm>
          <a:prstGeom prst="straightConnector1">
            <a:avLst/>
          </a:prstGeom>
          <a:noFill/>
          <a:ln w="9525">
            <a:solidFill>
              <a:srgbClr val="000000"/>
            </a:solidFill>
            <a:round/>
            <a:headEnd/>
            <a:tailEnd type="triangle" w="med" len="med"/>
          </a:ln>
        </p:spPr>
      </p:cxnSp>
      <p:cxnSp>
        <p:nvCxnSpPr>
          <p:cNvPr id="132" name="AutoShape 30"/>
          <p:cNvCxnSpPr>
            <a:cxnSpLocks noChangeShapeType="1"/>
          </p:cNvCxnSpPr>
          <p:nvPr/>
        </p:nvCxnSpPr>
        <p:spPr bwMode="auto">
          <a:xfrm rot="5400000" flipH="1" flipV="1">
            <a:off x="1677194" y="1370806"/>
            <a:ext cx="304800" cy="1588"/>
          </a:xfrm>
          <a:prstGeom prst="straightConnector1">
            <a:avLst/>
          </a:prstGeom>
          <a:noFill/>
          <a:ln w="9525">
            <a:solidFill>
              <a:srgbClr val="000000"/>
            </a:solidFill>
            <a:round/>
            <a:headEnd/>
            <a:tailEnd type="triangle" w="med" len="med"/>
          </a:ln>
        </p:spPr>
      </p:cxnSp>
      <p:sp>
        <p:nvSpPr>
          <p:cNvPr id="133" name="AutoShape 4"/>
          <p:cNvSpPr>
            <a:spLocks noChangeArrowheads="1"/>
          </p:cNvSpPr>
          <p:nvPr/>
        </p:nvSpPr>
        <p:spPr bwMode="auto">
          <a:xfrm>
            <a:off x="5105400" y="3200400"/>
            <a:ext cx="2133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MotionDetected</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34" name="AutoShape 30"/>
          <p:cNvCxnSpPr>
            <a:cxnSpLocks noChangeShapeType="1"/>
          </p:cNvCxnSpPr>
          <p:nvPr/>
        </p:nvCxnSpPr>
        <p:spPr bwMode="auto">
          <a:xfrm rot="5400000" flipH="1" flipV="1">
            <a:off x="4876800" y="3657600"/>
            <a:ext cx="1066800" cy="762000"/>
          </a:xfrm>
          <a:prstGeom prst="straightConnector1">
            <a:avLst/>
          </a:prstGeom>
          <a:noFill/>
          <a:ln w="9525">
            <a:solidFill>
              <a:srgbClr val="000000"/>
            </a:solidFill>
            <a:round/>
            <a:headEnd/>
            <a:tailEnd type="triangle" w="med" len="med"/>
          </a:ln>
        </p:spPr>
      </p:cxnSp>
      <p:cxnSp>
        <p:nvCxnSpPr>
          <p:cNvPr id="136" name="AutoShape 30"/>
          <p:cNvCxnSpPr>
            <a:cxnSpLocks noChangeShapeType="1"/>
          </p:cNvCxnSpPr>
          <p:nvPr/>
        </p:nvCxnSpPr>
        <p:spPr bwMode="auto">
          <a:xfrm>
            <a:off x="3276600" y="3352800"/>
            <a:ext cx="2057400" cy="1588"/>
          </a:xfrm>
          <a:prstGeom prst="straightConnector1">
            <a:avLst/>
          </a:prstGeom>
          <a:noFill/>
          <a:ln w="9525">
            <a:solidFill>
              <a:srgbClr val="000000"/>
            </a:solidFill>
            <a:round/>
            <a:headEnd/>
            <a:tailEnd type="triangle" w="med" len="med"/>
          </a:ln>
        </p:spPr>
      </p:cxnSp>
      <p:sp>
        <p:nvSpPr>
          <p:cNvPr id="138" name="AutoShape 4"/>
          <p:cNvSpPr>
            <a:spLocks noChangeArrowheads="1"/>
          </p:cNvSpPr>
          <p:nvPr/>
        </p:nvSpPr>
        <p:spPr bwMode="auto">
          <a:xfrm>
            <a:off x="5791200" y="2743200"/>
            <a:ext cx="14478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PATHS()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39" name="AutoShape 30"/>
          <p:cNvCxnSpPr>
            <a:cxnSpLocks noChangeShapeType="1"/>
          </p:cNvCxnSpPr>
          <p:nvPr/>
        </p:nvCxnSpPr>
        <p:spPr bwMode="auto">
          <a:xfrm rot="5400000" flipH="1" flipV="1">
            <a:off x="5943600" y="3124200"/>
            <a:ext cx="152400" cy="1588"/>
          </a:xfrm>
          <a:prstGeom prst="straightConnector1">
            <a:avLst/>
          </a:prstGeom>
          <a:noFill/>
          <a:ln w="9525">
            <a:solidFill>
              <a:srgbClr val="000000"/>
            </a:solidFill>
            <a:round/>
            <a:headEnd/>
            <a:tailEnd type="triangle" w="med" len="med"/>
          </a:ln>
        </p:spPr>
      </p:cxnSp>
      <p:cxnSp>
        <p:nvCxnSpPr>
          <p:cNvPr id="140" name="AutoShape 30"/>
          <p:cNvCxnSpPr>
            <a:cxnSpLocks noChangeShapeType="1"/>
          </p:cNvCxnSpPr>
          <p:nvPr/>
        </p:nvCxnSpPr>
        <p:spPr bwMode="auto">
          <a:xfrm rot="5400000">
            <a:off x="6706394" y="3123406"/>
            <a:ext cx="152400" cy="1588"/>
          </a:xfrm>
          <a:prstGeom prst="straightConnector1">
            <a:avLst/>
          </a:prstGeom>
          <a:noFill/>
          <a:ln w="9525">
            <a:solidFill>
              <a:srgbClr val="000000"/>
            </a:solidFill>
            <a:round/>
            <a:headEnd/>
            <a:tailEnd type="triangle" w="med" len="med"/>
          </a:ln>
        </p:spPr>
      </p:cxnSp>
      <p:cxnSp>
        <p:nvCxnSpPr>
          <p:cNvPr id="141" name="AutoShape 30"/>
          <p:cNvCxnSpPr>
            <a:cxnSpLocks noChangeShapeType="1"/>
          </p:cNvCxnSpPr>
          <p:nvPr/>
        </p:nvCxnSpPr>
        <p:spPr bwMode="auto">
          <a:xfrm rot="16200000" flipV="1">
            <a:off x="3817588" y="1821212"/>
            <a:ext cx="2118424" cy="914400"/>
          </a:xfrm>
          <a:prstGeom prst="straightConnector1">
            <a:avLst/>
          </a:prstGeom>
          <a:noFill/>
          <a:ln w="9525">
            <a:solidFill>
              <a:srgbClr val="000000"/>
            </a:solidFill>
            <a:round/>
            <a:headEnd/>
            <a:tailEnd type="triangle" w="med" len="med"/>
          </a:ln>
        </p:spPr>
      </p:cxnSp>
      <p:sp>
        <p:nvSpPr>
          <p:cNvPr id="148" name="Text Box 34"/>
          <p:cNvSpPr txBox="1">
            <a:spLocks noChangeArrowheads="1"/>
          </p:cNvSpPr>
          <p:nvPr/>
        </p:nvSpPr>
        <p:spPr bwMode="auto">
          <a:xfrm>
            <a:off x="5791200" y="1981200"/>
            <a:ext cx="21336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If a frame is in the </a:t>
            </a:r>
            <a:r>
              <a:rPr lang="en-US" sz="800" dirty="0" err="1" smtClean="0"/>
              <a:t>MotoinDetectedQ</a:t>
            </a:r>
            <a:r>
              <a:rPr lang="en-US" sz="800" dirty="0" smtClean="0"/>
              <a:t>, get the channel number from that frame. Move all files under that channel from the pre-motion directory to the DVRSTORAGE directory.</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149" name="Text Box 34"/>
          <p:cNvSpPr txBox="1">
            <a:spLocks noChangeArrowheads="1"/>
          </p:cNvSpPr>
          <p:nvPr/>
        </p:nvSpPr>
        <p:spPr bwMode="auto">
          <a:xfrm>
            <a:off x="4572000" y="76200"/>
            <a:ext cx="25908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100" dirty="0" smtClean="0"/>
              <a:t>DVR Class Design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53" name="AutoShape 30"/>
          <p:cNvCxnSpPr>
            <a:cxnSpLocks noChangeShapeType="1"/>
          </p:cNvCxnSpPr>
          <p:nvPr/>
        </p:nvCxnSpPr>
        <p:spPr bwMode="auto">
          <a:xfrm rot="10800000" flipV="1">
            <a:off x="3429000" y="3429000"/>
            <a:ext cx="1905000" cy="1676400"/>
          </a:xfrm>
          <a:prstGeom prst="straightConnector1">
            <a:avLst/>
          </a:prstGeom>
          <a:noFill/>
          <a:ln w="9525">
            <a:solidFill>
              <a:srgbClr val="FF0000"/>
            </a:solidFill>
            <a:round/>
            <a:headEnd/>
            <a:tailEnd type="triangle" w="med" len="med"/>
          </a:ln>
        </p:spPr>
      </p:cxnSp>
      <p:sp>
        <p:nvSpPr>
          <p:cNvPr id="156" name="Text Box 34"/>
          <p:cNvSpPr txBox="1">
            <a:spLocks noChangeArrowheads="1"/>
          </p:cNvSpPr>
          <p:nvPr/>
        </p:nvSpPr>
        <p:spPr bwMode="auto">
          <a:xfrm>
            <a:off x="3352800" y="6096000"/>
            <a:ext cx="1828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solidFill>
                  <a:srgbClr val="FF0000"/>
                </a:solidFill>
              </a:rPr>
              <a:t>If motion is detected, set post motion frame count and send count number of new frames directly to storage</a:t>
            </a:r>
            <a:endParaRPr kumimoji="0" lang="en-US" sz="10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157" name="AutoShape 30"/>
          <p:cNvCxnSpPr>
            <a:cxnSpLocks noChangeShapeType="1"/>
          </p:cNvCxnSpPr>
          <p:nvPr/>
        </p:nvCxnSpPr>
        <p:spPr bwMode="auto">
          <a:xfrm rot="10800000">
            <a:off x="3505200" y="6096000"/>
            <a:ext cx="381000" cy="1588"/>
          </a:xfrm>
          <a:prstGeom prst="straightConnector1">
            <a:avLst/>
          </a:prstGeom>
          <a:noFill/>
          <a:ln w="9525">
            <a:solidFill>
              <a:srgbClr val="FF0000"/>
            </a:solidFill>
            <a:round/>
            <a:headEnd/>
            <a:tailEnd type="triangle" w="med" len="med"/>
          </a:ln>
        </p:spPr>
      </p:cxnSp>
      <p:sp>
        <p:nvSpPr>
          <p:cNvPr id="159" name="AutoShape 4"/>
          <p:cNvSpPr>
            <a:spLocks noChangeArrowheads="1"/>
          </p:cNvSpPr>
          <p:nvPr/>
        </p:nvSpPr>
        <p:spPr bwMode="auto">
          <a:xfrm>
            <a:off x="4953000" y="1524000"/>
            <a:ext cx="19050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EventLogFiles.WriteMotoinEvent</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60" name="AutoShape 30"/>
          <p:cNvCxnSpPr>
            <a:cxnSpLocks noChangeShapeType="1"/>
          </p:cNvCxnSpPr>
          <p:nvPr/>
        </p:nvCxnSpPr>
        <p:spPr bwMode="auto">
          <a:xfrm rot="5400000" flipH="1" flipV="1">
            <a:off x="4724400" y="2514600"/>
            <a:ext cx="1371600" cy="1588"/>
          </a:xfrm>
          <a:prstGeom prst="straightConnector1">
            <a:avLst/>
          </a:prstGeom>
          <a:noFill/>
          <a:ln w="9525">
            <a:solidFill>
              <a:srgbClr val="000000"/>
            </a:solidFill>
            <a:round/>
            <a:headEnd/>
            <a:tailEnd type="triangle" w="med" len="med"/>
          </a:ln>
        </p:spPr>
      </p:cxnSp>
      <p:sp>
        <p:nvSpPr>
          <p:cNvPr id="164" name="AutoShape 4"/>
          <p:cNvSpPr>
            <a:spLocks noChangeArrowheads="1"/>
          </p:cNvSpPr>
          <p:nvPr/>
        </p:nvSpPr>
        <p:spPr bwMode="auto">
          <a:xfrm>
            <a:off x="7086600" y="1524000"/>
            <a:ext cx="16764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EventLogFiles.WriteLPREvent</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65" name="AutoShape 4"/>
          <p:cNvSpPr>
            <a:spLocks noChangeArrowheads="1"/>
          </p:cNvSpPr>
          <p:nvPr/>
        </p:nvSpPr>
        <p:spPr bwMode="auto">
          <a:xfrm>
            <a:off x="6858000" y="5105400"/>
            <a:ext cx="1752600" cy="27444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OnLPRNewRecord</a:t>
            </a:r>
            <a:r>
              <a:rPr lang="en-US" sz="800" dirty="0" smtClean="0"/>
              <a:t>(FRAME frame)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66" name="AutoShape 30"/>
          <p:cNvCxnSpPr>
            <a:cxnSpLocks noChangeShapeType="1"/>
          </p:cNvCxnSpPr>
          <p:nvPr/>
        </p:nvCxnSpPr>
        <p:spPr bwMode="auto">
          <a:xfrm rot="5400000" flipH="1" flipV="1">
            <a:off x="7149394" y="5576006"/>
            <a:ext cx="485600" cy="1588"/>
          </a:xfrm>
          <a:prstGeom prst="straightConnector1">
            <a:avLst/>
          </a:prstGeom>
          <a:noFill/>
          <a:ln w="9525">
            <a:solidFill>
              <a:srgbClr val="000000"/>
            </a:solidFill>
            <a:round/>
            <a:headEnd/>
            <a:tailEnd type="triangle" w="med" len="med"/>
          </a:ln>
        </p:spPr>
      </p:cxnSp>
      <p:sp>
        <p:nvSpPr>
          <p:cNvPr id="167" name="Text Box 34"/>
          <p:cNvSpPr txBox="1">
            <a:spLocks noChangeArrowheads="1"/>
          </p:cNvSpPr>
          <p:nvPr/>
        </p:nvSpPr>
        <p:spPr bwMode="auto">
          <a:xfrm>
            <a:off x="7543800" y="54864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LPR Generated Data</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68" name="Group 167"/>
          <p:cNvGrpSpPr/>
          <p:nvPr/>
        </p:nvGrpSpPr>
        <p:grpSpPr>
          <a:xfrm>
            <a:off x="7162800" y="4495800"/>
            <a:ext cx="457200" cy="381000"/>
            <a:chOff x="1676400" y="3276600"/>
            <a:chExt cx="457200" cy="534194"/>
          </a:xfrm>
        </p:grpSpPr>
        <p:cxnSp>
          <p:nvCxnSpPr>
            <p:cNvPr id="169" name="Straight Connector 168"/>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5" name="Text Box 34"/>
          <p:cNvSpPr txBox="1">
            <a:spLocks noChangeArrowheads="1"/>
          </p:cNvSpPr>
          <p:nvPr/>
        </p:nvSpPr>
        <p:spPr bwMode="auto">
          <a:xfrm>
            <a:off x="7620000" y="45720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m_NewLPRRecordQ</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6" name="AutoShape 30"/>
          <p:cNvCxnSpPr>
            <a:cxnSpLocks noChangeShapeType="1"/>
          </p:cNvCxnSpPr>
          <p:nvPr/>
        </p:nvCxnSpPr>
        <p:spPr bwMode="auto">
          <a:xfrm rot="5400000" flipH="1" flipV="1">
            <a:off x="7301794" y="4966406"/>
            <a:ext cx="180800" cy="1588"/>
          </a:xfrm>
          <a:prstGeom prst="straightConnector1">
            <a:avLst/>
          </a:prstGeom>
          <a:noFill/>
          <a:ln w="9525">
            <a:solidFill>
              <a:srgbClr val="000000"/>
            </a:solidFill>
            <a:round/>
            <a:headEnd/>
            <a:tailEnd type="triangle" w="med" len="med"/>
          </a:ln>
        </p:spPr>
      </p:cxnSp>
      <p:cxnSp>
        <p:nvCxnSpPr>
          <p:cNvPr id="177" name="AutoShape 30"/>
          <p:cNvCxnSpPr>
            <a:cxnSpLocks noChangeShapeType="1"/>
          </p:cNvCxnSpPr>
          <p:nvPr/>
        </p:nvCxnSpPr>
        <p:spPr bwMode="auto">
          <a:xfrm rot="5400000" flipH="1" flipV="1">
            <a:off x="6539000" y="2757400"/>
            <a:ext cx="2619200" cy="762000"/>
          </a:xfrm>
          <a:prstGeom prst="straightConnector1">
            <a:avLst/>
          </a:prstGeom>
          <a:noFill/>
          <a:ln w="9525">
            <a:solidFill>
              <a:srgbClr val="000000"/>
            </a:solidFill>
            <a:round/>
            <a:headEnd/>
            <a:tailEnd type="triangle" w="med" len="med"/>
          </a:ln>
        </p:spPr>
      </p:cxnSp>
      <p:cxnSp>
        <p:nvCxnSpPr>
          <p:cNvPr id="181" name="AutoShape 30"/>
          <p:cNvCxnSpPr>
            <a:cxnSpLocks noChangeShapeType="1"/>
          </p:cNvCxnSpPr>
          <p:nvPr/>
        </p:nvCxnSpPr>
        <p:spPr bwMode="auto">
          <a:xfrm rot="10800000">
            <a:off x="4648200" y="1066800"/>
            <a:ext cx="609600" cy="457200"/>
          </a:xfrm>
          <a:prstGeom prst="straightConnector1">
            <a:avLst/>
          </a:prstGeom>
          <a:noFill/>
          <a:ln w="9525">
            <a:solidFill>
              <a:srgbClr val="000000"/>
            </a:solidFill>
            <a:round/>
            <a:headEnd/>
            <a:tailEnd type="triangle" w="med" len="med"/>
          </a:ln>
        </p:spPr>
      </p:cxnSp>
      <p:cxnSp>
        <p:nvCxnSpPr>
          <p:cNvPr id="184" name="AutoShape 30"/>
          <p:cNvCxnSpPr>
            <a:cxnSpLocks noChangeShapeType="1"/>
            <a:endCxn id="72" idx="3"/>
          </p:cNvCxnSpPr>
          <p:nvPr/>
        </p:nvCxnSpPr>
        <p:spPr bwMode="auto">
          <a:xfrm rot="10800000">
            <a:off x="4572000" y="952502"/>
            <a:ext cx="2743200" cy="571499"/>
          </a:xfrm>
          <a:prstGeom prst="straightConnector1">
            <a:avLst/>
          </a:prstGeom>
          <a:noFill/>
          <a:ln w="9525">
            <a:solidFill>
              <a:srgbClr val="000000"/>
            </a:solidFill>
            <a:round/>
            <a:headEn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4"/>
          <p:cNvSpPr txBox="1">
            <a:spLocks noChangeArrowheads="1"/>
          </p:cNvSpPr>
          <p:nvPr/>
        </p:nvSpPr>
        <p:spPr bwMode="auto">
          <a:xfrm>
            <a:off x="4572000" y="76200"/>
            <a:ext cx="25908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100" dirty="0" smtClean="0"/>
              <a:t>Watch list Processor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AutoShape 4"/>
          <p:cNvSpPr>
            <a:spLocks noChangeArrowheads="1"/>
          </p:cNvSpPr>
          <p:nvPr/>
        </p:nvSpPr>
        <p:spPr bwMode="auto">
          <a:xfrm>
            <a:off x="152400" y="457200"/>
            <a:ext cx="3657600" cy="49530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WatchlistLoop</a:t>
            </a:r>
            <a:r>
              <a:rPr lang="en-US" sz="800" dirty="0" smtClean="0"/>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1" name="AutoShape 30"/>
          <p:cNvCxnSpPr>
            <a:cxnSpLocks noChangeShapeType="1"/>
          </p:cNvCxnSpPr>
          <p:nvPr/>
        </p:nvCxnSpPr>
        <p:spPr bwMode="auto">
          <a:xfrm rot="16200000" flipV="1">
            <a:off x="900200" y="3062200"/>
            <a:ext cx="1019000" cy="381000"/>
          </a:xfrm>
          <a:prstGeom prst="straightConnector1">
            <a:avLst/>
          </a:prstGeom>
          <a:noFill/>
          <a:ln w="9525">
            <a:solidFill>
              <a:srgbClr val="000000"/>
            </a:solidFill>
            <a:round/>
            <a:headEnd/>
            <a:tailEnd type="triangle" w="med" len="med"/>
          </a:ln>
        </p:spPr>
      </p:cxnSp>
      <p:grpSp>
        <p:nvGrpSpPr>
          <p:cNvPr id="12" name="Group 11"/>
          <p:cNvGrpSpPr/>
          <p:nvPr/>
        </p:nvGrpSpPr>
        <p:grpSpPr>
          <a:xfrm>
            <a:off x="1295400" y="5791200"/>
            <a:ext cx="457200" cy="381000"/>
            <a:chOff x="1676400" y="3276600"/>
            <a:chExt cx="457200" cy="534194"/>
          </a:xfrm>
        </p:grpSpPr>
        <p:cxnSp>
          <p:nvCxnSpPr>
            <p:cNvPr id="13" name="Straight Connector 12"/>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9" name="AutoShape 30"/>
          <p:cNvCxnSpPr>
            <a:cxnSpLocks noChangeShapeType="1"/>
          </p:cNvCxnSpPr>
          <p:nvPr/>
        </p:nvCxnSpPr>
        <p:spPr bwMode="auto">
          <a:xfrm rot="5400000" flipH="1" flipV="1">
            <a:off x="1358194" y="6414206"/>
            <a:ext cx="333200" cy="1588"/>
          </a:xfrm>
          <a:prstGeom prst="straightConnector1">
            <a:avLst/>
          </a:prstGeom>
          <a:noFill/>
          <a:ln w="9525">
            <a:solidFill>
              <a:srgbClr val="000000"/>
            </a:solidFill>
            <a:round/>
            <a:headEnd/>
            <a:tailEnd type="triangle" w="med" len="med"/>
          </a:ln>
        </p:spPr>
      </p:cxnSp>
      <p:sp>
        <p:nvSpPr>
          <p:cNvPr id="20" name="Text Box 34"/>
          <p:cNvSpPr txBox="1">
            <a:spLocks noChangeArrowheads="1"/>
          </p:cNvSpPr>
          <p:nvPr/>
        </p:nvSpPr>
        <p:spPr bwMode="auto">
          <a:xfrm>
            <a:off x="1828800" y="59436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m_NewLPRResultQ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1" name="AutoShape 30"/>
          <p:cNvCxnSpPr>
            <a:cxnSpLocks noChangeShapeType="1"/>
          </p:cNvCxnSpPr>
          <p:nvPr/>
        </p:nvCxnSpPr>
        <p:spPr bwMode="auto">
          <a:xfrm rot="5400000" flipH="1" flipV="1">
            <a:off x="1358194" y="5652206"/>
            <a:ext cx="333200" cy="1588"/>
          </a:xfrm>
          <a:prstGeom prst="straightConnector1">
            <a:avLst/>
          </a:prstGeom>
          <a:noFill/>
          <a:ln w="9525">
            <a:solidFill>
              <a:srgbClr val="000000"/>
            </a:solidFill>
            <a:round/>
            <a:headEnd/>
            <a:tailEnd type="triangle" w="med" len="med"/>
          </a:ln>
        </p:spPr>
      </p:cxnSp>
      <p:sp>
        <p:nvSpPr>
          <p:cNvPr id="22" name="Text Box 34"/>
          <p:cNvSpPr txBox="1">
            <a:spLocks noChangeArrowheads="1"/>
          </p:cNvSpPr>
          <p:nvPr/>
        </p:nvSpPr>
        <p:spPr bwMode="auto">
          <a:xfrm>
            <a:off x="762000" y="3733800"/>
            <a:ext cx="17526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ProcessNewLPRResut</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Text Box 34"/>
          <p:cNvSpPr txBox="1">
            <a:spLocks noChangeArrowheads="1"/>
          </p:cNvSpPr>
          <p:nvPr/>
        </p:nvSpPr>
        <p:spPr bwMode="auto">
          <a:xfrm>
            <a:off x="381000" y="1524000"/>
            <a:ext cx="26670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kumimoji="0" lang="en-US" sz="900" i="0" u="none" strike="noStrike" cap="none" normalizeH="0" baseline="0" dirty="0" smtClean="0">
                <a:ln>
                  <a:noFill/>
                </a:ln>
                <a:solidFill>
                  <a:schemeClr val="tx1"/>
                </a:solidFill>
                <a:effectLst/>
                <a:latin typeface="Arial" pitchFamily="34" charset="0"/>
                <a:cs typeface="Arial" pitchFamily="34" charset="0"/>
              </a:rPr>
              <a:t>Check</a:t>
            </a:r>
            <a:r>
              <a:rPr kumimoji="0" lang="en-US" sz="900" i="0" u="none" strike="noStrike" cap="none" normalizeH="0" dirty="0" smtClean="0">
                <a:ln>
                  <a:noFill/>
                </a:ln>
                <a:solidFill>
                  <a:schemeClr val="tx1"/>
                </a:solidFill>
                <a:effectLst/>
                <a:latin typeface="Arial" pitchFamily="34" charset="0"/>
                <a:cs typeface="Arial" pitchFamily="34" charset="0"/>
              </a:rPr>
              <a:t> time in-queue for each group, and if time has expired (do not expect any new frames to arrive, then generate an alert)</a:t>
            </a:r>
            <a:endParaRPr kumimoji="0" lang="en-US" sz="90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Text Box 34"/>
          <p:cNvSpPr txBox="1">
            <a:spLocks noChangeArrowheads="1"/>
          </p:cNvSpPr>
          <p:nvPr/>
        </p:nvSpPr>
        <p:spPr bwMode="auto">
          <a:xfrm>
            <a:off x="1295400" y="2971800"/>
            <a:ext cx="1600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If match is found, add to group of similar plates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 name="AutoShape 30"/>
          <p:cNvCxnSpPr>
            <a:cxnSpLocks noChangeShapeType="1"/>
          </p:cNvCxnSpPr>
          <p:nvPr/>
        </p:nvCxnSpPr>
        <p:spPr bwMode="auto">
          <a:xfrm rot="5400000" flipH="1" flipV="1">
            <a:off x="1371600" y="3048000"/>
            <a:ext cx="990600" cy="381000"/>
          </a:xfrm>
          <a:prstGeom prst="straightConnector1">
            <a:avLst/>
          </a:prstGeom>
          <a:noFill/>
          <a:ln w="9525">
            <a:solidFill>
              <a:srgbClr val="000000"/>
            </a:solidFill>
            <a:round/>
            <a:headEnd/>
            <a:tailEnd type="triangle" w="med" len="med"/>
          </a:ln>
        </p:spPr>
      </p:cxnSp>
      <p:sp>
        <p:nvSpPr>
          <p:cNvPr id="37" name="Text Box 34"/>
          <p:cNvSpPr txBox="1">
            <a:spLocks noChangeArrowheads="1"/>
          </p:cNvSpPr>
          <p:nvPr/>
        </p:nvSpPr>
        <p:spPr bwMode="auto">
          <a:xfrm>
            <a:off x="2514600" y="2286000"/>
            <a:ext cx="36576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m_IntermediateAlertGroups</a:t>
            </a:r>
            <a:r>
              <a:rPr lang="en-US" sz="800" dirty="0" smtClean="0"/>
              <a:t> – a hash table where the groups are keyed by the watch list item that they match to. So all plates that are threshold or closer to the watch item are grouped together. Then when the alert is generated, the alert includes the watch item and the best matching plate string in the group. The rest of the plate strings are then discarded.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5" name="Group 34"/>
          <p:cNvGrpSpPr/>
          <p:nvPr/>
        </p:nvGrpSpPr>
        <p:grpSpPr>
          <a:xfrm>
            <a:off x="685800" y="914400"/>
            <a:ext cx="457200" cy="381000"/>
            <a:chOff x="1676400" y="3276600"/>
            <a:chExt cx="457200" cy="534194"/>
          </a:xfrm>
        </p:grpSpPr>
        <p:cxnSp>
          <p:nvCxnSpPr>
            <p:cNvPr id="36" name="Straight Connector 35"/>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3" name="AutoShape 30"/>
          <p:cNvCxnSpPr>
            <a:cxnSpLocks noChangeShapeType="1"/>
          </p:cNvCxnSpPr>
          <p:nvPr/>
        </p:nvCxnSpPr>
        <p:spPr bwMode="auto">
          <a:xfrm rot="16200000" flipV="1">
            <a:off x="571500" y="1638300"/>
            <a:ext cx="990600" cy="304800"/>
          </a:xfrm>
          <a:prstGeom prst="straightConnector1">
            <a:avLst/>
          </a:prstGeom>
          <a:noFill/>
          <a:ln w="9525">
            <a:solidFill>
              <a:srgbClr val="000000"/>
            </a:solidFill>
            <a:round/>
            <a:headEnd/>
            <a:tailEnd type="triangle" w="med" len="med"/>
          </a:ln>
        </p:spPr>
      </p:cxnSp>
      <p:cxnSp>
        <p:nvCxnSpPr>
          <p:cNvPr id="45" name="AutoShape 30"/>
          <p:cNvCxnSpPr>
            <a:cxnSpLocks noChangeShapeType="1"/>
          </p:cNvCxnSpPr>
          <p:nvPr/>
        </p:nvCxnSpPr>
        <p:spPr bwMode="auto">
          <a:xfrm rot="10800000">
            <a:off x="914400" y="1295400"/>
            <a:ext cx="1143000" cy="1066800"/>
          </a:xfrm>
          <a:prstGeom prst="straightConnector1">
            <a:avLst/>
          </a:prstGeom>
          <a:noFill/>
          <a:ln w="9525">
            <a:solidFill>
              <a:srgbClr val="000000"/>
            </a:solidFill>
            <a:round/>
            <a:headEnd/>
            <a:tailEnd type="triangle" w="med" len="med"/>
          </a:ln>
        </p:spPr>
      </p:cxnSp>
      <p:sp>
        <p:nvSpPr>
          <p:cNvPr id="48" name="Text Box 34"/>
          <p:cNvSpPr txBox="1">
            <a:spLocks noChangeArrowheads="1"/>
          </p:cNvSpPr>
          <p:nvPr/>
        </p:nvSpPr>
        <p:spPr bwMode="auto">
          <a:xfrm>
            <a:off x="1219200" y="1066800"/>
            <a:ext cx="1524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m_AlertsToBeGeneratedQ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49" name="Group 48"/>
          <p:cNvGrpSpPr/>
          <p:nvPr/>
        </p:nvGrpSpPr>
        <p:grpSpPr>
          <a:xfrm>
            <a:off x="4572000" y="4800600"/>
            <a:ext cx="457200" cy="457200"/>
            <a:chOff x="3810000" y="3962400"/>
            <a:chExt cx="457200" cy="457200"/>
          </a:xfrm>
        </p:grpSpPr>
        <p:cxnSp>
          <p:nvCxnSpPr>
            <p:cNvPr id="50" name="Straight Connector 49"/>
            <p:cNvCxnSpPr/>
            <p:nvPr/>
          </p:nvCxnSpPr>
          <p:spPr>
            <a:xfrm rot="5400000">
              <a:off x="35814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8100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0386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810000" y="4267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100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 name="Text Box 34"/>
          <p:cNvSpPr txBox="1">
            <a:spLocks noChangeArrowheads="1"/>
          </p:cNvSpPr>
          <p:nvPr/>
        </p:nvSpPr>
        <p:spPr bwMode="auto">
          <a:xfrm>
            <a:off x="4876800" y="4953000"/>
            <a:ext cx="1676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m_WatchFileChangedList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7" name="AutoShape 30"/>
          <p:cNvCxnSpPr>
            <a:cxnSpLocks noChangeShapeType="1"/>
          </p:cNvCxnSpPr>
          <p:nvPr/>
        </p:nvCxnSpPr>
        <p:spPr bwMode="auto">
          <a:xfrm rot="5400000" flipH="1" flipV="1">
            <a:off x="4710994" y="6109406"/>
            <a:ext cx="333200" cy="1588"/>
          </a:xfrm>
          <a:prstGeom prst="straightConnector1">
            <a:avLst/>
          </a:prstGeom>
          <a:noFill/>
          <a:ln w="9525">
            <a:solidFill>
              <a:srgbClr val="000000"/>
            </a:solidFill>
            <a:round/>
            <a:headEnd/>
            <a:tailEnd type="triangle" w="med" len="med"/>
          </a:ln>
        </p:spPr>
      </p:cxnSp>
      <p:sp>
        <p:nvSpPr>
          <p:cNvPr id="58" name="Text Box 34"/>
          <p:cNvSpPr txBox="1">
            <a:spLocks noChangeArrowheads="1"/>
          </p:cNvSpPr>
          <p:nvPr/>
        </p:nvSpPr>
        <p:spPr bwMode="auto">
          <a:xfrm>
            <a:off x="4267200" y="62484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System.IO </a:t>
            </a:r>
            <a:r>
              <a:rPr lang="en-US" sz="800" dirty="0" err="1" smtClean="0"/>
              <a:t>FileWatcher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59" name="Group 58"/>
          <p:cNvGrpSpPr/>
          <p:nvPr/>
        </p:nvGrpSpPr>
        <p:grpSpPr>
          <a:xfrm>
            <a:off x="4572000" y="4038600"/>
            <a:ext cx="457200" cy="457200"/>
            <a:chOff x="3810000" y="3962400"/>
            <a:chExt cx="457200" cy="457200"/>
          </a:xfrm>
        </p:grpSpPr>
        <p:cxnSp>
          <p:nvCxnSpPr>
            <p:cNvPr id="60" name="Straight Connector 59"/>
            <p:cNvCxnSpPr/>
            <p:nvPr/>
          </p:nvCxnSpPr>
          <p:spPr>
            <a:xfrm rot="5400000">
              <a:off x="35814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8100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0386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810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810000" y="4267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100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 Box 34"/>
          <p:cNvSpPr txBox="1">
            <a:spLocks noChangeArrowheads="1"/>
          </p:cNvSpPr>
          <p:nvPr/>
        </p:nvSpPr>
        <p:spPr bwMode="auto">
          <a:xfrm>
            <a:off x="5105400" y="4114800"/>
            <a:ext cx="838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m_WatchLists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7" name="AutoShape 30"/>
          <p:cNvCxnSpPr>
            <a:cxnSpLocks noChangeShapeType="1"/>
          </p:cNvCxnSpPr>
          <p:nvPr/>
        </p:nvCxnSpPr>
        <p:spPr bwMode="auto">
          <a:xfrm rot="10800000">
            <a:off x="3352800" y="4648200"/>
            <a:ext cx="1143000" cy="381000"/>
          </a:xfrm>
          <a:prstGeom prst="straightConnector1">
            <a:avLst/>
          </a:prstGeom>
          <a:noFill/>
          <a:ln w="9525">
            <a:solidFill>
              <a:srgbClr val="000000"/>
            </a:solidFill>
            <a:round/>
            <a:headEnd/>
            <a:tailEnd type="triangle" w="med" len="med"/>
          </a:ln>
        </p:spPr>
      </p:cxnSp>
      <p:cxnSp>
        <p:nvCxnSpPr>
          <p:cNvPr id="69" name="AutoShape 30"/>
          <p:cNvCxnSpPr>
            <a:cxnSpLocks noChangeShapeType="1"/>
          </p:cNvCxnSpPr>
          <p:nvPr/>
        </p:nvCxnSpPr>
        <p:spPr bwMode="auto">
          <a:xfrm flipV="1">
            <a:off x="3352800" y="4343400"/>
            <a:ext cx="1219200" cy="228600"/>
          </a:xfrm>
          <a:prstGeom prst="straightConnector1">
            <a:avLst/>
          </a:prstGeom>
          <a:noFill/>
          <a:ln w="9525">
            <a:solidFill>
              <a:srgbClr val="000000"/>
            </a:solidFill>
            <a:round/>
            <a:headEnd/>
            <a:tailEnd type="triangle" w="med" len="med"/>
          </a:ln>
        </p:spPr>
      </p:cxnSp>
      <p:sp>
        <p:nvSpPr>
          <p:cNvPr id="72" name="Text Box 34"/>
          <p:cNvSpPr txBox="1">
            <a:spLocks noChangeArrowheads="1"/>
          </p:cNvSpPr>
          <p:nvPr/>
        </p:nvSpPr>
        <p:spPr bwMode="auto">
          <a:xfrm>
            <a:off x="4343400" y="57150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OnWatchFileChanged</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8" name="AutoShape 30"/>
          <p:cNvCxnSpPr>
            <a:cxnSpLocks noChangeShapeType="1"/>
          </p:cNvCxnSpPr>
          <p:nvPr/>
        </p:nvCxnSpPr>
        <p:spPr bwMode="auto">
          <a:xfrm rot="5400000" flipH="1" flipV="1">
            <a:off x="4710994" y="5499806"/>
            <a:ext cx="333200" cy="1588"/>
          </a:xfrm>
          <a:prstGeom prst="straightConnector1">
            <a:avLst/>
          </a:prstGeom>
          <a:noFill/>
          <a:ln w="9525">
            <a:solidFill>
              <a:srgbClr val="000000"/>
            </a:solidFill>
            <a:round/>
            <a:headEnd/>
            <a:tailEnd type="triangle" w="med" len="med"/>
          </a:ln>
        </p:spPr>
      </p:cxnSp>
      <p:sp>
        <p:nvSpPr>
          <p:cNvPr id="82" name="Text Box 34"/>
          <p:cNvSpPr txBox="1">
            <a:spLocks noChangeArrowheads="1"/>
          </p:cNvSpPr>
          <p:nvPr/>
        </p:nvSpPr>
        <p:spPr bwMode="auto">
          <a:xfrm>
            <a:off x="2209800" y="4495800"/>
            <a:ext cx="16764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checkLists</a:t>
            </a:r>
            <a:r>
              <a:rPr lang="en-US" sz="800" dirty="0" smtClean="0"/>
              <a: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3" name="AutoShape 30"/>
          <p:cNvCxnSpPr>
            <a:cxnSpLocks noChangeShapeType="1"/>
          </p:cNvCxnSpPr>
          <p:nvPr/>
        </p:nvCxnSpPr>
        <p:spPr bwMode="auto">
          <a:xfrm rot="10800000">
            <a:off x="2209800" y="3886200"/>
            <a:ext cx="2286000" cy="381000"/>
          </a:xfrm>
          <a:prstGeom prst="straightConnector1">
            <a:avLst/>
          </a:prstGeom>
          <a:noFill/>
          <a:ln w="9525">
            <a:solidFill>
              <a:srgbClr val="000000"/>
            </a:solidFill>
            <a:round/>
            <a:headEnd/>
            <a:tailEnd type="triangle" w="med" len="med"/>
          </a:ln>
        </p:spPr>
      </p:cxnSp>
      <p:sp>
        <p:nvSpPr>
          <p:cNvPr id="85" name="Text Box 34"/>
          <p:cNvSpPr txBox="1">
            <a:spLocks noChangeArrowheads="1"/>
          </p:cNvSpPr>
          <p:nvPr/>
        </p:nvSpPr>
        <p:spPr bwMode="auto">
          <a:xfrm>
            <a:off x="6400800" y="4114800"/>
            <a:ext cx="2133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If the user pushes out a new watch list, the file system watcher will generate an event. This event gets put on a list.</a:t>
            </a:r>
          </a:p>
          <a:p>
            <a:pPr lvl="0" algn="ctr" fontAlgn="base">
              <a:spcBef>
                <a:spcPct val="0"/>
              </a:spcBef>
              <a:spcAft>
                <a:spcPts val="1000"/>
              </a:spcAft>
            </a:pPr>
            <a:r>
              <a:rPr kumimoji="0" lang="en-US" sz="700" b="0" i="0" u="none" strike="noStrike" cap="none" normalizeH="0" baseline="0" dirty="0" smtClean="0">
                <a:ln>
                  <a:noFill/>
                </a:ln>
                <a:solidFill>
                  <a:schemeClr val="tx1"/>
                </a:solidFill>
                <a:effectLst/>
                <a:latin typeface="Arial" pitchFamily="34" charset="0"/>
                <a:cs typeface="Arial" pitchFamily="34" charset="0"/>
              </a:rPr>
              <a:t>The </a:t>
            </a:r>
            <a:r>
              <a:rPr kumimoji="0" lang="en-US" sz="700" b="0" i="0" u="none" strike="noStrike" cap="none" normalizeH="0" baseline="0" dirty="0" err="1" smtClean="0">
                <a:ln>
                  <a:noFill/>
                </a:ln>
                <a:solidFill>
                  <a:schemeClr val="tx1"/>
                </a:solidFill>
                <a:effectLst/>
                <a:latin typeface="Arial" pitchFamily="34" charset="0"/>
                <a:cs typeface="Arial" pitchFamily="34" charset="0"/>
              </a:rPr>
              <a:t>WatchlistLoop</a:t>
            </a:r>
            <a:r>
              <a:rPr kumimoji="0" lang="en-US" sz="700" b="0" i="0" u="none" strike="noStrike" cap="none" normalizeH="0" dirty="0" smtClean="0">
                <a:ln>
                  <a:noFill/>
                </a:ln>
                <a:solidFill>
                  <a:schemeClr val="tx1"/>
                </a:solidFill>
                <a:effectLst/>
                <a:latin typeface="Arial" pitchFamily="34" charset="0"/>
                <a:cs typeface="Arial" pitchFamily="34" charset="0"/>
              </a:rPr>
              <a:t> checks the list for changes, and re-loads the lists as necessary.</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76" name="Group 75"/>
          <p:cNvGrpSpPr/>
          <p:nvPr/>
        </p:nvGrpSpPr>
        <p:grpSpPr>
          <a:xfrm>
            <a:off x="1828800" y="2362200"/>
            <a:ext cx="457200" cy="457200"/>
            <a:chOff x="3810000" y="3962400"/>
            <a:chExt cx="457200" cy="457200"/>
          </a:xfrm>
        </p:grpSpPr>
        <p:cxnSp>
          <p:nvCxnSpPr>
            <p:cNvPr id="77" name="Straight Connector 76"/>
            <p:cNvCxnSpPr/>
            <p:nvPr/>
          </p:nvCxnSpPr>
          <p:spPr>
            <a:xfrm rot="5400000">
              <a:off x="35814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8100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40386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810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810000" y="4267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8100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1066800" y="2362200"/>
            <a:ext cx="457200" cy="457200"/>
            <a:chOff x="3810000" y="3962400"/>
            <a:chExt cx="457200" cy="457200"/>
          </a:xfrm>
        </p:grpSpPr>
        <p:cxnSp>
          <p:nvCxnSpPr>
            <p:cNvPr id="88" name="Straight Connector 87"/>
            <p:cNvCxnSpPr/>
            <p:nvPr/>
          </p:nvCxnSpPr>
          <p:spPr>
            <a:xfrm rot="5400000">
              <a:off x="35814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8100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40386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810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810000" y="4267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8100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4"/>
          <p:cNvSpPr txBox="1">
            <a:spLocks noChangeArrowheads="1"/>
          </p:cNvSpPr>
          <p:nvPr/>
        </p:nvSpPr>
        <p:spPr bwMode="auto">
          <a:xfrm>
            <a:off x="4572000" y="76200"/>
            <a:ext cx="25908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1100" dirty="0" smtClean="0"/>
              <a:t>Email  Services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4"/>
          <p:cNvSpPr>
            <a:spLocks noChangeArrowheads="1"/>
          </p:cNvSpPr>
          <p:nvPr/>
        </p:nvSpPr>
        <p:spPr bwMode="auto">
          <a:xfrm>
            <a:off x="533400" y="3962400"/>
            <a:ext cx="3657600" cy="9906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EmailSendLoop</a:t>
            </a:r>
            <a:r>
              <a:rPr lang="en-US" sz="800" dirty="0" smtClean="0"/>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 name="AutoShape 30"/>
          <p:cNvCxnSpPr>
            <a:cxnSpLocks noChangeShapeType="1"/>
          </p:cNvCxnSpPr>
          <p:nvPr/>
        </p:nvCxnSpPr>
        <p:spPr bwMode="auto">
          <a:xfrm rot="5400000" flipH="1" flipV="1">
            <a:off x="1738400" y="4052800"/>
            <a:ext cx="1095200" cy="1588"/>
          </a:xfrm>
          <a:prstGeom prst="straightConnector1">
            <a:avLst/>
          </a:prstGeom>
          <a:noFill/>
          <a:ln w="9525">
            <a:solidFill>
              <a:srgbClr val="000000"/>
            </a:solidFill>
            <a:round/>
            <a:headEnd/>
            <a:tailEnd type="triangle" w="med" len="med"/>
          </a:ln>
        </p:spPr>
      </p:cxnSp>
      <p:grpSp>
        <p:nvGrpSpPr>
          <p:cNvPr id="5" name="Group 4"/>
          <p:cNvGrpSpPr/>
          <p:nvPr/>
        </p:nvGrpSpPr>
        <p:grpSpPr>
          <a:xfrm>
            <a:off x="2057400" y="5257800"/>
            <a:ext cx="457200" cy="381000"/>
            <a:chOff x="1676400" y="3276600"/>
            <a:chExt cx="457200" cy="534194"/>
          </a:xfrm>
        </p:grpSpPr>
        <p:cxnSp>
          <p:nvCxnSpPr>
            <p:cNvPr id="6" name="Straight Connector 5"/>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2" name="AutoShape 30"/>
          <p:cNvCxnSpPr>
            <a:cxnSpLocks noChangeShapeType="1"/>
          </p:cNvCxnSpPr>
          <p:nvPr/>
        </p:nvCxnSpPr>
        <p:spPr bwMode="auto">
          <a:xfrm rot="5400000" flipH="1" flipV="1">
            <a:off x="2120194" y="5880806"/>
            <a:ext cx="333200" cy="1588"/>
          </a:xfrm>
          <a:prstGeom prst="straightConnector1">
            <a:avLst/>
          </a:prstGeom>
          <a:noFill/>
          <a:ln w="9525">
            <a:solidFill>
              <a:srgbClr val="000000"/>
            </a:solidFill>
            <a:round/>
            <a:headEnd/>
            <a:tailEnd type="triangle" w="med" len="med"/>
          </a:ln>
        </p:spPr>
      </p:cxnSp>
      <p:sp>
        <p:nvSpPr>
          <p:cNvPr id="13" name="Text Box 34"/>
          <p:cNvSpPr txBox="1">
            <a:spLocks noChangeArrowheads="1"/>
          </p:cNvSpPr>
          <p:nvPr/>
        </p:nvSpPr>
        <p:spPr bwMode="auto">
          <a:xfrm>
            <a:off x="2590800" y="5410200"/>
            <a:ext cx="1219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m_NewMessageQ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 name="AutoShape 30"/>
          <p:cNvCxnSpPr>
            <a:cxnSpLocks noChangeShapeType="1"/>
          </p:cNvCxnSpPr>
          <p:nvPr/>
        </p:nvCxnSpPr>
        <p:spPr bwMode="auto">
          <a:xfrm rot="5400000" flipH="1" flipV="1">
            <a:off x="2120194" y="5118806"/>
            <a:ext cx="333200" cy="1588"/>
          </a:xfrm>
          <a:prstGeom prst="straightConnector1">
            <a:avLst/>
          </a:prstGeom>
          <a:noFill/>
          <a:ln w="9525">
            <a:solidFill>
              <a:srgbClr val="000000"/>
            </a:solidFill>
            <a:round/>
            <a:headEnd/>
            <a:tailEnd type="triangle" w="med" len="med"/>
          </a:ln>
        </p:spPr>
      </p:cxnSp>
      <p:sp>
        <p:nvSpPr>
          <p:cNvPr id="15" name="Text Box 34"/>
          <p:cNvSpPr txBox="1">
            <a:spLocks noChangeArrowheads="1"/>
          </p:cNvSpPr>
          <p:nvPr/>
        </p:nvSpPr>
        <p:spPr bwMode="auto">
          <a:xfrm>
            <a:off x="1371600" y="4572000"/>
            <a:ext cx="17526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SendAsyncMessage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Text Box 34"/>
          <p:cNvSpPr txBox="1">
            <a:spLocks noChangeArrowheads="1"/>
          </p:cNvSpPr>
          <p:nvPr/>
        </p:nvSpPr>
        <p:spPr bwMode="auto">
          <a:xfrm>
            <a:off x="2819400" y="2438400"/>
            <a:ext cx="1600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ASync</a:t>
            </a:r>
            <a:r>
              <a:rPr lang="en-US" sz="800" dirty="0" smtClean="0"/>
              <a:t> send result handler()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20" name="Group 19"/>
          <p:cNvGrpSpPr/>
          <p:nvPr/>
        </p:nvGrpSpPr>
        <p:grpSpPr>
          <a:xfrm>
            <a:off x="2057400" y="3124200"/>
            <a:ext cx="457200" cy="381000"/>
            <a:chOff x="1676400" y="3276600"/>
            <a:chExt cx="457200" cy="534194"/>
          </a:xfrm>
        </p:grpSpPr>
        <p:cxnSp>
          <p:nvCxnSpPr>
            <p:cNvPr id="21" name="Straight Connector 20"/>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1" name="AutoShape 4"/>
          <p:cNvSpPr>
            <a:spLocks noChangeArrowheads="1"/>
          </p:cNvSpPr>
          <p:nvPr/>
        </p:nvSpPr>
        <p:spPr bwMode="auto">
          <a:xfrm>
            <a:off x="1143000" y="914400"/>
            <a:ext cx="3657600" cy="6858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PushResultsLoop</a:t>
            </a:r>
            <a:r>
              <a:rPr lang="en-US" sz="800" dirty="0" smtClean="0"/>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9" name="AutoShape 30"/>
          <p:cNvCxnSpPr>
            <a:cxnSpLocks noChangeShapeType="1"/>
          </p:cNvCxnSpPr>
          <p:nvPr/>
        </p:nvCxnSpPr>
        <p:spPr bwMode="auto">
          <a:xfrm rot="5400000" flipH="1" flipV="1">
            <a:off x="2629694" y="2551906"/>
            <a:ext cx="533400" cy="1588"/>
          </a:xfrm>
          <a:prstGeom prst="straightConnector1">
            <a:avLst/>
          </a:prstGeom>
          <a:noFill/>
          <a:ln w="9525">
            <a:solidFill>
              <a:srgbClr val="000000"/>
            </a:solidFill>
            <a:round/>
            <a:headEnd/>
            <a:tailEnd type="triangle" w="med" len="med"/>
          </a:ln>
        </p:spPr>
      </p:cxnSp>
      <p:sp>
        <p:nvSpPr>
          <p:cNvPr id="81" name="Text Box 34"/>
          <p:cNvSpPr txBox="1">
            <a:spLocks noChangeArrowheads="1"/>
          </p:cNvSpPr>
          <p:nvPr/>
        </p:nvSpPr>
        <p:spPr bwMode="auto">
          <a:xfrm>
            <a:off x="6629400" y="2438400"/>
            <a:ext cx="19050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A new send message object has in it the sender’s send-result handler reference. All  messages have one general handler to the </a:t>
            </a:r>
            <a:r>
              <a:rPr lang="en-US" sz="800" dirty="0" err="1" smtClean="0"/>
              <a:t>.Net</a:t>
            </a:r>
            <a:r>
              <a:rPr lang="en-US" sz="800" dirty="0" smtClean="0"/>
              <a:t> email </a:t>
            </a:r>
            <a:r>
              <a:rPr lang="en-US" sz="800" dirty="0" err="1" smtClean="0"/>
              <a:t>async</a:t>
            </a:r>
            <a:r>
              <a:rPr lang="en-US" sz="800" dirty="0" smtClean="0"/>
              <a:t> services, but that one handler then pushes results to all message originators based the list of send-result handlers from the original send requests.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2" name="AutoShape 30"/>
          <p:cNvCxnSpPr>
            <a:cxnSpLocks noChangeShapeType="1"/>
          </p:cNvCxnSpPr>
          <p:nvPr/>
        </p:nvCxnSpPr>
        <p:spPr bwMode="auto">
          <a:xfrm flipV="1">
            <a:off x="2743200" y="4648200"/>
            <a:ext cx="2667000" cy="29194"/>
          </a:xfrm>
          <a:prstGeom prst="straightConnector1">
            <a:avLst/>
          </a:prstGeom>
          <a:noFill/>
          <a:ln w="9525">
            <a:solidFill>
              <a:srgbClr val="000000"/>
            </a:solidFill>
            <a:round/>
            <a:headEnd/>
            <a:tailEnd type="triangle" w="med" len="med"/>
          </a:ln>
        </p:spPr>
      </p:cxnSp>
      <p:grpSp>
        <p:nvGrpSpPr>
          <p:cNvPr id="85" name="Group 84"/>
          <p:cNvGrpSpPr/>
          <p:nvPr/>
        </p:nvGrpSpPr>
        <p:grpSpPr>
          <a:xfrm>
            <a:off x="5486400" y="4495800"/>
            <a:ext cx="457200" cy="457200"/>
            <a:chOff x="3810000" y="3962400"/>
            <a:chExt cx="457200" cy="457200"/>
          </a:xfrm>
        </p:grpSpPr>
        <p:cxnSp>
          <p:nvCxnSpPr>
            <p:cNvPr id="86" name="Straight Connector 85"/>
            <p:cNvCxnSpPr/>
            <p:nvPr/>
          </p:nvCxnSpPr>
          <p:spPr>
            <a:xfrm rot="5400000">
              <a:off x="35814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810000" y="3962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038600" y="4191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810000" y="41148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810000" y="42672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810000" y="44196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3" name="Text Box 34"/>
          <p:cNvSpPr txBox="1">
            <a:spLocks noChangeArrowheads="1"/>
          </p:cNvSpPr>
          <p:nvPr/>
        </p:nvSpPr>
        <p:spPr bwMode="auto">
          <a:xfrm>
            <a:off x="6019800" y="4572000"/>
            <a:ext cx="2057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Send-result </a:t>
            </a:r>
            <a:r>
              <a:rPr lang="en-US" sz="800" dirty="0" err="1" smtClean="0"/>
              <a:t>hanlder</a:t>
            </a:r>
            <a:r>
              <a:rPr lang="en-US" sz="800" dirty="0" smtClean="0"/>
              <a:t> </a:t>
            </a:r>
            <a:r>
              <a:rPr lang="en-US" sz="800" dirty="0" err="1" smtClean="0"/>
              <a:t>HashTable</a:t>
            </a:r>
            <a:r>
              <a:rPr lang="en-US" sz="800" dirty="0" smtClean="0"/>
              <a:t> </a:t>
            </a:r>
          </a:p>
          <a:p>
            <a:pPr lvl="0" algn="ctr" fontAlgn="base">
              <a:spcBef>
                <a:spcPct val="0"/>
              </a:spcBef>
              <a:spcAft>
                <a:spcPts val="100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Key = message subject</a:t>
            </a:r>
            <a:r>
              <a:rPr kumimoji="0" lang="en-US" sz="800" b="0" i="0" u="none" strike="noStrike" cap="none" normalizeH="0" dirty="0" smtClean="0">
                <a:ln>
                  <a:noFill/>
                </a:ln>
                <a:solidFill>
                  <a:schemeClr val="tx1"/>
                </a:solidFill>
                <a:effectLst/>
                <a:latin typeface="Arial" pitchFamily="34" charset="0"/>
                <a:cs typeface="Arial" pitchFamily="34" charset="0"/>
              </a:rPr>
              <a:t> </a:t>
            </a:r>
          </a:p>
          <a:p>
            <a:pPr lvl="0" algn="ctr" fontAlgn="base">
              <a:spcBef>
                <a:spcPct val="0"/>
              </a:spcBef>
              <a:spcAft>
                <a:spcPts val="1000"/>
              </a:spcAft>
            </a:pPr>
            <a:r>
              <a:rPr lang="en-US" sz="800" baseline="0" dirty="0" smtClean="0">
                <a:latin typeface="Arial" pitchFamily="34" charset="0"/>
                <a:cs typeface="Arial" pitchFamily="34" charset="0"/>
              </a:rPr>
              <a:t>Object</a:t>
            </a:r>
            <a:r>
              <a:rPr lang="en-US" sz="800" dirty="0" smtClean="0">
                <a:latin typeface="Arial" pitchFamily="34" charset="0"/>
                <a:cs typeface="Arial" pitchFamily="34" charset="0"/>
              </a:rPr>
              <a:t> = sender’s send-result callback</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4" name="AutoShape 30"/>
          <p:cNvCxnSpPr>
            <a:cxnSpLocks noChangeShapeType="1"/>
          </p:cNvCxnSpPr>
          <p:nvPr/>
        </p:nvCxnSpPr>
        <p:spPr bwMode="auto">
          <a:xfrm rot="16200000" flipV="1">
            <a:off x="3619500" y="2476500"/>
            <a:ext cx="2895600" cy="1143000"/>
          </a:xfrm>
          <a:prstGeom prst="straightConnector1">
            <a:avLst/>
          </a:prstGeom>
          <a:noFill/>
          <a:ln w="9525">
            <a:solidFill>
              <a:srgbClr val="000000"/>
            </a:solidFill>
            <a:round/>
            <a:headEnd/>
            <a:tailEnd type="triangle" w="med" len="med"/>
          </a:ln>
        </p:spPr>
      </p:cxnSp>
      <p:sp>
        <p:nvSpPr>
          <p:cNvPr id="96" name="AutoShape 4"/>
          <p:cNvSpPr>
            <a:spLocks noChangeArrowheads="1"/>
          </p:cNvSpPr>
          <p:nvPr/>
        </p:nvSpPr>
        <p:spPr bwMode="auto">
          <a:xfrm>
            <a:off x="1219200" y="2819400"/>
            <a:ext cx="2057400" cy="838200"/>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.Net</a:t>
            </a:r>
            <a:r>
              <a:rPr lang="en-US" sz="800" dirty="0" smtClean="0"/>
              <a:t> </a:t>
            </a:r>
            <a:r>
              <a:rPr lang="en-US" sz="800" dirty="0" err="1" smtClean="0"/>
              <a:t>SendMail</a:t>
            </a:r>
            <a:r>
              <a:rPr lang="en-US" sz="800" dirty="0" smtClean="0"/>
              <a:t> service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9" name="AutoShape 30"/>
          <p:cNvCxnSpPr>
            <a:cxnSpLocks noChangeShapeType="1"/>
          </p:cNvCxnSpPr>
          <p:nvPr/>
        </p:nvCxnSpPr>
        <p:spPr bwMode="auto">
          <a:xfrm rot="5400000" flipH="1" flipV="1">
            <a:off x="2858294" y="646906"/>
            <a:ext cx="533400" cy="1588"/>
          </a:xfrm>
          <a:prstGeom prst="straightConnector1">
            <a:avLst/>
          </a:prstGeom>
          <a:noFill/>
          <a:ln w="9525">
            <a:solidFill>
              <a:srgbClr val="000000"/>
            </a:solidFill>
            <a:round/>
            <a:headEnd/>
            <a:tailEnd type="triangle" w="med" len="med"/>
          </a:ln>
        </p:spPr>
      </p:cxnSp>
      <p:sp>
        <p:nvSpPr>
          <p:cNvPr id="100" name="Text Box 34"/>
          <p:cNvSpPr txBox="1">
            <a:spLocks noChangeArrowheads="1"/>
          </p:cNvSpPr>
          <p:nvPr/>
        </p:nvSpPr>
        <p:spPr bwMode="auto">
          <a:xfrm>
            <a:off x="2133600" y="152400"/>
            <a:ext cx="2286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Call back Event to message originator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01" name="Text Box 34"/>
          <p:cNvSpPr txBox="1">
            <a:spLocks noChangeArrowheads="1"/>
          </p:cNvSpPr>
          <p:nvPr/>
        </p:nvSpPr>
        <p:spPr bwMode="auto">
          <a:xfrm>
            <a:off x="1143000" y="6019800"/>
            <a:ext cx="2286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New message from originator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2" name="Group 101"/>
          <p:cNvGrpSpPr/>
          <p:nvPr/>
        </p:nvGrpSpPr>
        <p:grpSpPr>
          <a:xfrm>
            <a:off x="2667000" y="1905000"/>
            <a:ext cx="457200" cy="381000"/>
            <a:chOff x="1676400" y="3276600"/>
            <a:chExt cx="457200" cy="534194"/>
          </a:xfrm>
        </p:grpSpPr>
        <p:cxnSp>
          <p:nvCxnSpPr>
            <p:cNvPr id="103" name="Straight Connector 102"/>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9" name="AutoShape 30"/>
          <p:cNvCxnSpPr>
            <a:cxnSpLocks noChangeShapeType="1"/>
          </p:cNvCxnSpPr>
          <p:nvPr/>
        </p:nvCxnSpPr>
        <p:spPr bwMode="auto">
          <a:xfrm rot="5400000" flipH="1" flipV="1">
            <a:off x="2743994" y="1751806"/>
            <a:ext cx="304800" cy="1588"/>
          </a:xfrm>
          <a:prstGeom prst="straightConnector1">
            <a:avLst/>
          </a:prstGeom>
          <a:noFill/>
          <a:ln w="9525">
            <a:solidFill>
              <a:srgbClr val="000000"/>
            </a:solidFill>
            <a:round/>
            <a:headEnd/>
            <a:tailEnd type="triangle" w="med" len="med"/>
          </a:ln>
        </p:spPr>
      </p:cxnSp>
      <p:sp>
        <p:nvSpPr>
          <p:cNvPr id="111" name="Text Box 34"/>
          <p:cNvSpPr txBox="1">
            <a:spLocks noChangeArrowheads="1"/>
          </p:cNvSpPr>
          <p:nvPr/>
        </p:nvSpPr>
        <p:spPr bwMode="auto">
          <a:xfrm>
            <a:off x="2819400" y="1981200"/>
            <a:ext cx="16002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err="1" smtClean="0"/>
              <a:t>m_SendResultQ</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a:spLocks noChangeArrowheads="1"/>
          </p:cNvSpPr>
          <p:nvPr/>
        </p:nvSpPr>
        <p:spPr bwMode="auto">
          <a:xfrm>
            <a:off x="7620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8"/>
          <p:cNvSpPr>
            <a:spLocks noChangeArrowheads="1"/>
          </p:cNvSpPr>
          <p:nvPr/>
        </p:nvSpPr>
        <p:spPr bwMode="auto">
          <a:xfrm>
            <a:off x="1582918"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4" name="AutoShape 9"/>
          <p:cNvSpPr>
            <a:spLocks noChangeArrowheads="1"/>
          </p:cNvSpPr>
          <p:nvPr/>
        </p:nvSpPr>
        <p:spPr bwMode="auto">
          <a:xfrm>
            <a:off x="2388909"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 name="AutoShape 10"/>
          <p:cNvSpPr>
            <a:spLocks noChangeArrowheads="1"/>
          </p:cNvSpPr>
          <p:nvPr/>
        </p:nvSpPr>
        <p:spPr bwMode="auto">
          <a:xfrm>
            <a:off x="3209827"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 name="AutoShape 11"/>
          <p:cNvSpPr>
            <a:spLocks noChangeArrowheads="1"/>
          </p:cNvSpPr>
          <p:nvPr/>
        </p:nvSpPr>
        <p:spPr bwMode="auto">
          <a:xfrm>
            <a:off x="762000" y="5821759"/>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 name="AutoShape 12"/>
          <p:cNvSpPr>
            <a:spLocks noChangeArrowheads="1"/>
          </p:cNvSpPr>
          <p:nvPr/>
        </p:nvSpPr>
        <p:spPr bwMode="auto">
          <a:xfrm>
            <a:off x="762000" y="5486400"/>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9" name="AutoShape 7"/>
          <p:cNvSpPr>
            <a:spLocks noChangeArrowheads="1"/>
          </p:cNvSpPr>
          <p:nvPr/>
        </p:nvSpPr>
        <p:spPr bwMode="auto">
          <a:xfrm>
            <a:off x="7620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 name="AutoShape 8"/>
          <p:cNvSpPr>
            <a:spLocks noChangeArrowheads="1"/>
          </p:cNvSpPr>
          <p:nvPr/>
        </p:nvSpPr>
        <p:spPr bwMode="auto">
          <a:xfrm>
            <a:off x="1582918"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2388909"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2" name="AutoShape 10"/>
          <p:cNvSpPr>
            <a:spLocks noChangeArrowheads="1"/>
          </p:cNvSpPr>
          <p:nvPr/>
        </p:nvSpPr>
        <p:spPr bwMode="auto">
          <a:xfrm>
            <a:off x="3209827"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3" name="AutoShape 11"/>
          <p:cNvSpPr>
            <a:spLocks noChangeArrowheads="1"/>
          </p:cNvSpPr>
          <p:nvPr/>
        </p:nvSpPr>
        <p:spPr bwMode="auto">
          <a:xfrm>
            <a:off x="762000" y="5821759"/>
            <a:ext cx="7467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4" name="AutoShape 12"/>
          <p:cNvSpPr>
            <a:spLocks noChangeArrowheads="1"/>
          </p:cNvSpPr>
          <p:nvPr/>
        </p:nvSpPr>
        <p:spPr bwMode="auto">
          <a:xfrm>
            <a:off x="762000" y="5486400"/>
            <a:ext cx="7467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6" name="AutoShape 7"/>
          <p:cNvSpPr>
            <a:spLocks noChangeArrowheads="1"/>
          </p:cNvSpPr>
          <p:nvPr/>
        </p:nvSpPr>
        <p:spPr bwMode="auto">
          <a:xfrm>
            <a:off x="4981673"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7" name="AutoShape 8"/>
          <p:cNvSpPr>
            <a:spLocks noChangeArrowheads="1"/>
          </p:cNvSpPr>
          <p:nvPr/>
        </p:nvSpPr>
        <p:spPr bwMode="auto">
          <a:xfrm>
            <a:off x="5802591"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8" name="AutoShape 9"/>
          <p:cNvSpPr>
            <a:spLocks noChangeArrowheads="1"/>
          </p:cNvSpPr>
          <p:nvPr/>
        </p:nvSpPr>
        <p:spPr bwMode="auto">
          <a:xfrm>
            <a:off x="6608582"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9" name="AutoShape 10"/>
          <p:cNvSpPr>
            <a:spLocks noChangeArrowheads="1"/>
          </p:cNvSpPr>
          <p:nvPr/>
        </p:nvSpPr>
        <p:spPr bwMode="auto">
          <a:xfrm>
            <a:off x="74295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0" name="AutoShape 7"/>
          <p:cNvSpPr>
            <a:spLocks noChangeArrowheads="1"/>
          </p:cNvSpPr>
          <p:nvPr/>
        </p:nvSpPr>
        <p:spPr bwMode="auto">
          <a:xfrm>
            <a:off x="4981673"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1" name="AutoShape 8"/>
          <p:cNvSpPr>
            <a:spLocks noChangeArrowheads="1"/>
          </p:cNvSpPr>
          <p:nvPr/>
        </p:nvSpPr>
        <p:spPr bwMode="auto">
          <a:xfrm>
            <a:off x="5802591"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2" name="AutoShape 9"/>
          <p:cNvSpPr>
            <a:spLocks noChangeArrowheads="1"/>
          </p:cNvSpPr>
          <p:nvPr/>
        </p:nvSpPr>
        <p:spPr bwMode="auto">
          <a:xfrm>
            <a:off x="6608582"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3" name="AutoShape 10"/>
          <p:cNvSpPr>
            <a:spLocks noChangeArrowheads="1"/>
          </p:cNvSpPr>
          <p:nvPr/>
        </p:nvSpPr>
        <p:spPr bwMode="auto">
          <a:xfrm>
            <a:off x="74295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4" name="AutoShape 10"/>
          <p:cNvSpPr>
            <a:spLocks noChangeArrowheads="1"/>
          </p:cNvSpPr>
          <p:nvPr/>
        </p:nvSpPr>
        <p:spPr bwMode="auto">
          <a:xfrm>
            <a:off x="609600" y="4343400"/>
            <a:ext cx="3476527" cy="2234764"/>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S2255 Hardware Device (4 ports) DEVICE ID = 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AutoShape 10"/>
          <p:cNvSpPr>
            <a:spLocks noChangeArrowheads="1"/>
          </p:cNvSpPr>
          <p:nvPr/>
        </p:nvSpPr>
        <p:spPr bwMode="auto">
          <a:xfrm>
            <a:off x="4876800" y="4343400"/>
            <a:ext cx="3476527" cy="2234764"/>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S2255 Hardware Device (4 ports) DEVICE ID = 1</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Text Box 34"/>
          <p:cNvSpPr txBox="1">
            <a:spLocks noChangeArrowheads="1"/>
          </p:cNvSpPr>
          <p:nvPr/>
        </p:nvSpPr>
        <p:spPr bwMode="auto">
          <a:xfrm>
            <a:off x="838200" y="4953000"/>
            <a:ext cx="3048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Device configured for raw bitmap input for LPR processing</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Text Box 34"/>
          <p:cNvSpPr txBox="1">
            <a:spLocks noChangeArrowheads="1"/>
          </p:cNvSpPr>
          <p:nvPr/>
        </p:nvSpPr>
        <p:spPr bwMode="auto">
          <a:xfrm>
            <a:off x="5181600" y="5029200"/>
            <a:ext cx="3048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Device configured for jpeg compression input DVR recording</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AutoShape 8"/>
          <p:cNvSpPr>
            <a:spLocks noChangeArrowheads="1"/>
          </p:cNvSpPr>
          <p:nvPr/>
        </p:nvSpPr>
        <p:spPr bwMode="auto">
          <a:xfrm>
            <a:off x="3276600" y="2590800"/>
            <a:ext cx="1676400" cy="8382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Port-pair</a:t>
            </a:r>
            <a:r>
              <a:rPr lang="en-US" sz="900" dirty="0" smtClean="0">
                <a:latin typeface="Arial" pitchFamily="34" charset="0"/>
                <a:cs typeface="Arial" pitchFamily="34" charset="0"/>
              </a:rPr>
              <a:t> – contains one bitmap and one jpeg which are time synced to be as close in time as possible</a:t>
            </a:r>
            <a:endParaRPr kumimoji="0" lang="en-US" sz="900" b="0" i="0" u="none" strike="noStrike" cap="none" normalizeH="0" baseline="0" dirty="0" smtClean="0">
              <a:ln>
                <a:noFill/>
              </a:ln>
              <a:solidFill>
                <a:schemeClr val="tx1"/>
              </a:solidFill>
              <a:effectLst/>
              <a:latin typeface="Calibri" pitchFamily="34" charset="0"/>
              <a:cs typeface="Arial" pitchFamily="34" charset="0"/>
            </a:endParaRPr>
          </a:p>
        </p:txBody>
      </p:sp>
      <p:cxnSp>
        <p:nvCxnSpPr>
          <p:cNvPr id="29" name="AutoShape 30"/>
          <p:cNvCxnSpPr>
            <a:cxnSpLocks noChangeShapeType="1"/>
          </p:cNvCxnSpPr>
          <p:nvPr/>
        </p:nvCxnSpPr>
        <p:spPr bwMode="auto">
          <a:xfrm rot="5400000" flipH="1" flipV="1">
            <a:off x="1104900" y="3695702"/>
            <a:ext cx="2743202" cy="2209798"/>
          </a:xfrm>
          <a:prstGeom prst="straightConnector1">
            <a:avLst/>
          </a:prstGeom>
          <a:noFill/>
          <a:ln w="9525">
            <a:solidFill>
              <a:srgbClr val="000000"/>
            </a:solidFill>
            <a:round/>
            <a:headEnd/>
            <a:tailEnd type="triangle" w="med" len="med"/>
          </a:ln>
        </p:spPr>
      </p:cxnSp>
      <p:cxnSp>
        <p:nvCxnSpPr>
          <p:cNvPr id="32" name="AutoShape 30"/>
          <p:cNvCxnSpPr>
            <a:cxnSpLocks noChangeShapeType="1"/>
          </p:cNvCxnSpPr>
          <p:nvPr/>
        </p:nvCxnSpPr>
        <p:spPr bwMode="auto">
          <a:xfrm rot="16200000" flipV="1">
            <a:off x="3510014" y="4500611"/>
            <a:ext cx="2743200" cy="599977"/>
          </a:xfrm>
          <a:prstGeom prst="straightConnector1">
            <a:avLst/>
          </a:prstGeom>
          <a:noFill/>
          <a:ln w="9525">
            <a:solidFill>
              <a:srgbClr val="000000"/>
            </a:solidFill>
            <a:round/>
            <a:headEnd/>
            <a:tailEnd type="triangle" w="med" len="med"/>
          </a:ln>
        </p:spPr>
      </p:cxnSp>
      <p:sp>
        <p:nvSpPr>
          <p:cNvPr id="35" name="AutoShape 8"/>
          <p:cNvSpPr>
            <a:spLocks noChangeArrowheads="1"/>
          </p:cNvSpPr>
          <p:nvPr/>
        </p:nvSpPr>
        <p:spPr bwMode="auto">
          <a:xfrm>
            <a:off x="3276600" y="1371600"/>
            <a:ext cx="1676400" cy="8382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Frame-Generator</a:t>
            </a:r>
            <a:r>
              <a:rPr kumimoji="0" lang="en-US" sz="900" b="0" i="0" u="none" strike="noStrike" cap="none" normalizeH="0" dirty="0" smtClean="0">
                <a:ln>
                  <a:noFill/>
                </a:ln>
                <a:solidFill>
                  <a:schemeClr val="tx1"/>
                </a:solidFill>
                <a:effectLst/>
                <a:latin typeface="Calibri" pitchFamily="34" charset="0"/>
                <a:cs typeface="Arial" pitchFamily="34" charset="0"/>
              </a:rPr>
              <a:t> receives port pair and assigns a channel ID and channel source name and other frame data</a:t>
            </a:r>
            <a:endParaRPr kumimoji="0" lang="en-US" sz="900" b="0" i="0" u="none" strike="noStrike" cap="none" normalizeH="0" baseline="0" dirty="0" smtClean="0">
              <a:ln>
                <a:noFill/>
              </a:ln>
              <a:solidFill>
                <a:schemeClr val="tx1"/>
              </a:solidFill>
              <a:effectLst/>
              <a:latin typeface="Calibri" pitchFamily="34" charset="0"/>
              <a:cs typeface="Arial" pitchFamily="34" charset="0"/>
            </a:endParaRPr>
          </a:p>
        </p:txBody>
      </p:sp>
      <p:cxnSp>
        <p:nvCxnSpPr>
          <p:cNvPr id="36" name="AutoShape 30"/>
          <p:cNvCxnSpPr>
            <a:cxnSpLocks noChangeShapeType="1"/>
            <a:stCxn id="28" idx="0"/>
          </p:cNvCxnSpPr>
          <p:nvPr/>
        </p:nvCxnSpPr>
        <p:spPr bwMode="auto">
          <a:xfrm rot="5400000" flipH="1" flipV="1">
            <a:off x="3924300" y="2400300"/>
            <a:ext cx="381000" cy="1"/>
          </a:xfrm>
          <a:prstGeom prst="straightConnector1">
            <a:avLst/>
          </a:prstGeom>
          <a:noFill/>
          <a:ln w="9525">
            <a:solidFill>
              <a:srgbClr val="000000"/>
            </a:solidFill>
            <a:round/>
            <a:headEnd/>
            <a:tailEnd type="triangle" w="med" len="med"/>
          </a:ln>
        </p:spPr>
      </p:cxnSp>
      <p:sp>
        <p:nvSpPr>
          <p:cNvPr id="40" name="Text Box 34"/>
          <p:cNvSpPr txBox="1">
            <a:spLocks noChangeArrowheads="1"/>
          </p:cNvSpPr>
          <p:nvPr/>
        </p:nvSpPr>
        <p:spPr bwMode="auto">
          <a:xfrm>
            <a:off x="152400" y="609600"/>
            <a:ext cx="3048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Channel </a:t>
            </a:r>
          </a:p>
          <a:p>
            <a:pPr lvl="0" algn="ctr" fontAlgn="base">
              <a:spcBef>
                <a:spcPct val="0"/>
              </a:spcBef>
              <a:spcAft>
                <a:spcPts val="100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Channel</a:t>
            </a:r>
            <a:r>
              <a:rPr kumimoji="0" lang="en-US" sz="800" b="0" i="0" u="none" strike="noStrike" cap="none" normalizeH="0" dirty="0" smtClean="0">
                <a:ln>
                  <a:noFill/>
                </a:ln>
                <a:solidFill>
                  <a:schemeClr val="tx1"/>
                </a:solidFill>
                <a:effectLst/>
                <a:latin typeface="Arial" pitchFamily="34" charset="0"/>
                <a:cs typeface="Arial" pitchFamily="34" charset="0"/>
              </a:rPr>
              <a:t> ID= 0</a:t>
            </a:r>
          </a:p>
          <a:p>
            <a:pPr lvl="0" algn="ctr" fontAlgn="base">
              <a:spcBef>
                <a:spcPct val="0"/>
              </a:spcBef>
              <a:spcAft>
                <a:spcPts val="1000"/>
              </a:spcAft>
            </a:pPr>
            <a:r>
              <a:rPr lang="en-US" sz="800" baseline="0" dirty="0" smtClean="0">
                <a:latin typeface="Arial" pitchFamily="34" charset="0"/>
                <a:cs typeface="Arial" pitchFamily="34" charset="0"/>
              </a:rPr>
              <a:t>Channel</a:t>
            </a:r>
            <a:r>
              <a:rPr lang="en-US" sz="800" dirty="0" smtClean="0">
                <a:latin typeface="Arial" pitchFamily="34" charset="0"/>
                <a:cs typeface="Arial" pitchFamily="34" charset="0"/>
              </a:rPr>
              <a:t> source Name = user assigned string name</a:t>
            </a:r>
          </a:p>
          <a:p>
            <a:pPr lvl="0" algn="ctr" fontAlgn="base">
              <a:spcBef>
                <a:spcPct val="0"/>
              </a:spcBef>
              <a:spcAft>
                <a:spcPts val="1000"/>
              </a:spcAft>
            </a:pPr>
            <a:r>
              <a:rPr lang="en-US" sz="800" dirty="0" smtClean="0">
                <a:latin typeface="Arial" pitchFamily="34" charset="0"/>
                <a:cs typeface="Arial" pitchFamily="34" charset="0"/>
              </a:rPr>
              <a:t>Bitmap device = 0</a:t>
            </a:r>
          </a:p>
          <a:p>
            <a:pPr lvl="0" algn="ctr" fontAlgn="base">
              <a:spcBef>
                <a:spcPct val="0"/>
              </a:spcBef>
              <a:spcAft>
                <a:spcPts val="100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Jpeg</a:t>
            </a:r>
            <a:r>
              <a:rPr kumimoji="0" lang="en-US" sz="800" b="0" i="0" u="none" strike="noStrike" cap="none" normalizeH="0" dirty="0" smtClean="0">
                <a:ln>
                  <a:noFill/>
                </a:ln>
                <a:solidFill>
                  <a:schemeClr val="tx1"/>
                </a:solidFill>
                <a:effectLst/>
                <a:latin typeface="Arial" pitchFamily="34" charset="0"/>
                <a:cs typeface="Arial" pitchFamily="34" charset="0"/>
              </a:rPr>
              <a:t> device = 1</a:t>
            </a:r>
          </a:p>
          <a:p>
            <a:pPr lvl="0" algn="ctr" fontAlgn="base">
              <a:spcBef>
                <a:spcPct val="0"/>
              </a:spcBef>
              <a:spcAft>
                <a:spcPts val="1000"/>
              </a:spcAft>
            </a:pPr>
            <a:r>
              <a:rPr lang="en-US" sz="800" dirty="0" smtClean="0">
                <a:latin typeface="Arial" pitchFamily="34" charset="0"/>
                <a:cs typeface="Arial" pitchFamily="34" charset="0"/>
              </a:rPr>
              <a:t>Device channel index = 0,1,2,3</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43" name="Text Box 34"/>
          <p:cNvSpPr txBox="1">
            <a:spLocks noChangeArrowheads="1"/>
          </p:cNvSpPr>
          <p:nvPr/>
        </p:nvSpPr>
        <p:spPr bwMode="auto">
          <a:xfrm>
            <a:off x="5486400" y="1447800"/>
            <a:ext cx="3048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One port pair is created for each channel. The port-pair object registers to receive frames from the device/device-channel-index to which it is assigned.</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TextBox 32"/>
          <p:cNvSpPr txBox="1"/>
          <p:nvPr/>
        </p:nvSpPr>
        <p:spPr>
          <a:xfrm>
            <a:off x="4114800" y="152400"/>
            <a:ext cx="4639155" cy="1200329"/>
          </a:xfrm>
          <a:prstGeom prst="rect">
            <a:avLst/>
          </a:prstGeom>
          <a:noFill/>
        </p:spPr>
        <p:txBody>
          <a:bodyPr wrap="none" rtlCol="0">
            <a:spAutoFit/>
          </a:bodyPr>
          <a:lstStyle/>
          <a:p>
            <a:r>
              <a:rPr lang="en-US" dirty="0" smtClean="0"/>
              <a:t>New port-pair design, one S2255 hardware unit</a:t>
            </a:r>
          </a:p>
          <a:p>
            <a:r>
              <a:rPr lang="en-US" dirty="0" smtClean="0"/>
              <a:t>Used for jpeg compression, and the other used</a:t>
            </a:r>
          </a:p>
          <a:p>
            <a:r>
              <a:rPr lang="en-US" dirty="0" smtClean="0"/>
              <a:t>For raw bitmap collection for LPR processing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7"/>
          <p:cNvSpPr>
            <a:spLocks noChangeArrowheads="1"/>
          </p:cNvSpPr>
          <p:nvPr/>
        </p:nvSpPr>
        <p:spPr bwMode="auto">
          <a:xfrm>
            <a:off x="7620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3" name="AutoShape 8"/>
          <p:cNvSpPr>
            <a:spLocks noChangeArrowheads="1"/>
          </p:cNvSpPr>
          <p:nvPr/>
        </p:nvSpPr>
        <p:spPr bwMode="auto">
          <a:xfrm>
            <a:off x="1582918"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4" name="AutoShape 9"/>
          <p:cNvSpPr>
            <a:spLocks noChangeArrowheads="1"/>
          </p:cNvSpPr>
          <p:nvPr/>
        </p:nvSpPr>
        <p:spPr bwMode="auto">
          <a:xfrm>
            <a:off x="2388909"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5" name="AutoShape 10"/>
          <p:cNvSpPr>
            <a:spLocks noChangeArrowheads="1"/>
          </p:cNvSpPr>
          <p:nvPr/>
        </p:nvSpPr>
        <p:spPr bwMode="auto">
          <a:xfrm>
            <a:off x="3209827"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6" name="AutoShape 11"/>
          <p:cNvSpPr>
            <a:spLocks noChangeArrowheads="1"/>
          </p:cNvSpPr>
          <p:nvPr/>
        </p:nvSpPr>
        <p:spPr bwMode="auto">
          <a:xfrm>
            <a:off x="762000" y="5821759"/>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7" name="AutoShape 12"/>
          <p:cNvSpPr>
            <a:spLocks noChangeArrowheads="1"/>
          </p:cNvSpPr>
          <p:nvPr/>
        </p:nvSpPr>
        <p:spPr bwMode="auto">
          <a:xfrm>
            <a:off x="762000" y="5486400"/>
            <a:ext cx="3171727"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9" name="AutoShape 7"/>
          <p:cNvSpPr>
            <a:spLocks noChangeArrowheads="1"/>
          </p:cNvSpPr>
          <p:nvPr/>
        </p:nvSpPr>
        <p:spPr bwMode="auto">
          <a:xfrm>
            <a:off x="7620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0" name="AutoShape 8"/>
          <p:cNvSpPr>
            <a:spLocks noChangeArrowheads="1"/>
          </p:cNvSpPr>
          <p:nvPr/>
        </p:nvSpPr>
        <p:spPr bwMode="auto">
          <a:xfrm>
            <a:off x="1582918"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2388909"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2" name="AutoShape 10"/>
          <p:cNvSpPr>
            <a:spLocks noChangeArrowheads="1"/>
          </p:cNvSpPr>
          <p:nvPr/>
        </p:nvSpPr>
        <p:spPr bwMode="auto">
          <a:xfrm>
            <a:off x="3209827"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3" name="AutoShape 11"/>
          <p:cNvSpPr>
            <a:spLocks noChangeArrowheads="1"/>
          </p:cNvSpPr>
          <p:nvPr/>
        </p:nvSpPr>
        <p:spPr bwMode="auto">
          <a:xfrm>
            <a:off x="762000" y="5821759"/>
            <a:ext cx="7467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S2255.dll</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4" name="AutoShape 12"/>
          <p:cNvSpPr>
            <a:spLocks noChangeArrowheads="1"/>
          </p:cNvSpPr>
          <p:nvPr/>
        </p:nvSpPr>
        <p:spPr bwMode="auto">
          <a:xfrm>
            <a:off x="762000" y="5486400"/>
            <a:ext cx="74676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S2255Interface.dll (C++)</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6" name="AutoShape 7"/>
          <p:cNvSpPr>
            <a:spLocks noChangeArrowheads="1"/>
          </p:cNvSpPr>
          <p:nvPr/>
        </p:nvSpPr>
        <p:spPr bwMode="auto">
          <a:xfrm>
            <a:off x="4981673"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7" name="AutoShape 8"/>
          <p:cNvSpPr>
            <a:spLocks noChangeArrowheads="1"/>
          </p:cNvSpPr>
          <p:nvPr/>
        </p:nvSpPr>
        <p:spPr bwMode="auto">
          <a:xfrm>
            <a:off x="5802591"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8" name="AutoShape 9"/>
          <p:cNvSpPr>
            <a:spLocks noChangeArrowheads="1"/>
          </p:cNvSpPr>
          <p:nvPr/>
        </p:nvSpPr>
        <p:spPr bwMode="auto">
          <a:xfrm>
            <a:off x="6608582"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19" name="AutoShape 10"/>
          <p:cNvSpPr>
            <a:spLocks noChangeArrowheads="1"/>
          </p:cNvSpPr>
          <p:nvPr/>
        </p:nvSpPr>
        <p:spPr bwMode="auto">
          <a:xfrm>
            <a:off x="74295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0" name="AutoShape 7"/>
          <p:cNvSpPr>
            <a:spLocks noChangeArrowheads="1"/>
          </p:cNvSpPr>
          <p:nvPr/>
        </p:nvSpPr>
        <p:spPr bwMode="auto">
          <a:xfrm>
            <a:off x="4981673"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1" name="AutoShape 8"/>
          <p:cNvSpPr>
            <a:spLocks noChangeArrowheads="1"/>
          </p:cNvSpPr>
          <p:nvPr/>
        </p:nvSpPr>
        <p:spPr bwMode="auto">
          <a:xfrm>
            <a:off x="5802591"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2" name="AutoShape 9"/>
          <p:cNvSpPr>
            <a:spLocks noChangeArrowheads="1"/>
          </p:cNvSpPr>
          <p:nvPr/>
        </p:nvSpPr>
        <p:spPr bwMode="auto">
          <a:xfrm>
            <a:off x="6608582"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3" name="AutoShape 10"/>
          <p:cNvSpPr>
            <a:spLocks noChangeArrowheads="1"/>
          </p:cNvSpPr>
          <p:nvPr/>
        </p:nvSpPr>
        <p:spPr bwMode="auto">
          <a:xfrm>
            <a:off x="7429500" y="6172200"/>
            <a:ext cx="723900" cy="25356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smtClean="0">
                <a:ln>
                  <a:noFill/>
                </a:ln>
                <a:solidFill>
                  <a:schemeClr val="tx1"/>
                </a:solidFill>
                <a:effectLst/>
                <a:latin typeface="Calibri" pitchFamily="34" charset="0"/>
                <a:cs typeface="Arial" pitchFamily="34" charset="0"/>
              </a:rPr>
              <a:t>S2255 H/W</a:t>
            </a:r>
            <a:endParaRPr kumimoji="0" lang="en-US" sz="1050" b="0" i="0" u="none" strike="noStrike" cap="none" normalizeH="0" baseline="0" smtClean="0">
              <a:ln>
                <a:noFill/>
              </a:ln>
              <a:solidFill>
                <a:schemeClr val="tx1"/>
              </a:solidFill>
              <a:effectLst/>
              <a:latin typeface="Arial" pitchFamily="34" charset="0"/>
              <a:cs typeface="Arial" pitchFamily="34" charset="0"/>
            </a:endParaRPr>
          </a:p>
        </p:txBody>
      </p:sp>
      <p:sp>
        <p:nvSpPr>
          <p:cNvPr id="24" name="AutoShape 10"/>
          <p:cNvSpPr>
            <a:spLocks noChangeArrowheads="1"/>
          </p:cNvSpPr>
          <p:nvPr/>
        </p:nvSpPr>
        <p:spPr bwMode="auto">
          <a:xfrm>
            <a:off x="609600" y="4343400"/>
            <a:ext cx="3476527" cy="2234764"/>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S2255 Hardware Device (4 ports) DEVICE ID = 0</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AutoShape 10"/>
          <p:cNvSpPr>
            <a:spLocks noChangeArrowheads="1"/>
          </p:cNvSpPr>
          <p:nvPr/>
        </p:nvSpPr>
        <p:spPr bwMode="auto">
          <a:xfrm>
            <a:off x="4876800" y="4343400"/>
            <a:ext cx="3476527" cy="2234764"/>
          </a:xfrm>
          <a:prstGeom prst="roundRect">
            <a:avLst>
              <a:gd name="adj" fmla="val 16667"/>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smtClean="0">
                <a:ln>
                  <a:noFill/>
                </a:ln>
                <a:solidFill>
                  <a:schemeClr val="tx1"/>
                </a:solidFill>
                <a:effectLst/>
                <a:latin typeface="Calibri" pitchFamily="34" charset="0"/>
                <a:cs typeface="Arial" pitchFamily="34" charset="0"/>
              </a:rPr>
              <a:t>S2255 Hardware Device (4 ports) DEVICE ID = 1</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Text Box 34"/>
          <p:cNvSpPr txBox="1">
            <a:spLocks noChangeArrowheads="1"/>
          </p:cNvSpPr>
          <p:nvPr/>
        </p:nvSpPr>
        <p:spPr bwMode="auto">
          <a:xfrm>
            <a:off x="838200" y="4953000"/>
            <a:ext cx="3048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Device configured for raw bitmap input for LPR processing</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Text Box 34"/>
          <p:cNvSpPr txBox="1">
            <a:spLocks noChangeArrowheads="1"/>
          </p:cNvSpPr>
          <p:nvPr/>
        </p:nvSpPr>
        <p:spPr bwMode="auto">
          <a:xfrm>
            <a:off x="5181600" y="5029200"/>
            <a:ext cx="3048000" cy="310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fontAlgn="base">
              <a:spcBef>
                <a:spcPct val="0"/>
              </a:spcBef>
              <a:spcAft>
                <a:spcPts val="1000"/>
              </a:spcAft>
            </a:pPr>
            <a:r>
              <a:rPr lang="en-US" sz="800" dirty="0" smtClean="0"/>
              <a:t>Device configured for jpeg compression input DVR recording</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AutoShape 8"/>
          <p:cNvSpPr>
            <a:spLocks noChangeArrowheads="1"/>
          </p:cNvSpPr>
          <p:nvPr/>
        </p:nvSpPr>
        <p:spPr bwMode="auto">
          <a:xfrm>
            <a:off x="2514600" y="4267200"/>
            <a:ext cx="3962400" cy="3810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Port-pair</a:t>
            </a:r>
            <a:r>
              <a:rPr lang="en-US" sz="900" dirty="0" smtClean="0">
                <a:latin typeface="Arial" pitchFamily="34" charset="0"/>
                <a:cs typeface="Arial" pitchFamily="34" charset="0"/>
              </a:rPr>
              <a:t> – contains one bitmap and one jpeg which are time synced to be as close in time as possible</a:t>
            </a:r>
            <a:endParaRPr kumimoji="0" lang="en-US" sz="900" b="0" i="0" u="none" strike="noStrike" cap="none" normalizeH="0" baseline="0" dirty="0" smtClean="0">
              <a:ln>
                <a:noFill/>
              </a:ln>
              <a:solidFill>
                <a:schemeClr val="tx1"/>
              </a:solidFill>
              <a:effectLst/>
              <a:latin typeface="Calibri" pitchFamily="34" charset="0"/>
              <a:cs typeface="Arial" pitchFamily="34" charset="0"/>
            </a:endParaRPr>
          </a:p>
        </p:txBody>
      </p:sp>
      <p:cxnSp>
        <p:nvCxnSpPr>
          <p:cNvPr id="29" name="AutoShape 30"/>
          <p:cNvCxnSpPr>
            <a:cxnSpLocks noChangeShapeType="1"/>
          </p:cNvCxnSpPr>
          <p:nvPr/>
        </p:nvCxnSpPr>
        <p:spPr bwMode="auto">
          <a:xfrm flipV="1">
            <a:off x="1371602" y="4648200"/>
            <a:ext cx="2057398" cy="1524002"/>
          </a:xfrm>
          <a:prstGeom prst="straightConnector1">
            <a:avLst/>
          </a:prstGeom>
          <a:noFill/>
          <a:ln w="9525">
            <a:solidFill>
              <a:srgbClr val="000000"/>
            </a:solidFill>
            <a:round/>
            <a:headEnd/>
            <a:tailEnd type="triangle" w="med" len="med"/>
          </a:ln>
        </p:spPr>
      </p:cxnSp>
      <p:cxnSp>
        <p:nvCxnSpPr>
          <p:cNvPr id="32" name="AutoShape 30"/>
          <p:cNvCxnSpPr>
            <a:cxnSpLocks noChangeShapeType="1"/>
          </p:cNvCxnSpPr>
          <p:nvPr/>
        </p:nvCxnSpPr>
        <p:spPr bwMode="auto">
          <a:xfrm rot="16200000" flipV="1">
            <a:off x="4229102" y="5219698"/>
            <a:ext cx="1524000" cy="381003"/>
          </a:xfrm>
          <a:prstGeom prst="straightConnector1">
            <a:avLst/>
          </a:prstGeom>
          <a:noFill/>
          <a:ln w="9525">
            <a:solidFill>
              <a:srgbClr val="000000"/>
            </a:solidFill>
            <a:round/>
            <a:headEnd/>
            <a:tailEnd type="triangle" w="med" len="med"/>
          </a:ln>
        </p:spPr>
      </p:cxnSp>
      <p:sp>
        <p:nvSpPr>
          <p:cNvPr id="35" name="AutoShape 8"/>
          <p:cNvSpPr>
            <a:spLocks noChangeArrowheads="1"/>
          </p:cNvSpPr>
          <p:nvPr/>
        </p:nvSpPr>
        <p:spPr bwMode="auto">
          <a:xfrm>
            <a:off x="2286000" y="3657600"/>
            <a:ext cx="4191000" cy="3810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Frame-Generator</a:t>
            </a:r>
            <a:r>
              <a:rPr kumimoji="0" lang="en-US" sz="900" b="0" i="0" u="none" strike="noStrike" cap="none" normalizeH="0" dirty="0" smtClean="0">
                <a:ln>
                  <a:noFill/>
                </a:ln>
                <a:solidFill>
                  <a:schemeClr val="tx1"/>
                </a:solidFill>
                <a:effectLst/>
                <a:latin typeface="Calibri" pitchFamily="34" charset="0"/>
                <a:cs typeface="Arial" pitchFamily="34" charset="0"/>
              </a:rPr>
              <a:t> receives port pair and assigns a channel ID and channel source name and other frame data</a:t>
            </a:r>
            <a:endParaRPr kumimoji="0" lang="en-US" sz="900" b="0" i="0" u="none" strike="noStrike" cap="none" normalizeH="0" baseline="0" dirty="0" smtClean="0">
              <a:ln>
                <a:noFill/>
              </a:ln>
              <a:solidFill>
                <a:schemeClr val="tx1"/>
              </a:solidFill>
              <a:effectLst/>
              <a:latin typeface="Calibri" pitchFamily="34" charset="0"/>
              <a:cs typeface="Arial" pitchFamily="34" charset="0"/>
            </a:endParaRPr>
          </a:p>
        </p:txBody>
      </p:sp>
      <p:cxnSp>
        <p:nvCxnSpPr>
          <p:cNvPr id="36" name="AutoShape 30"/>
          <p:cNvCxnSpPr>
            <a:cxnSpLocks noChangeShapeType="1"/>
            <a:stCxn id="28" idx="0"/>
          </p:cNvCxnSpPr>
          <p:nvPr/>
        </p:nvCxnSpPr>
        <p:spPr bwMode="auto">
          <a:xfrm rot="5400000" flipH="1" flipV="1">
            <a:off x="4381500" y="4152900"/>
            <a:ext cx="228600" cy="1588"/>
          </a:xfrm>
          <a:prstGeom prst="straightConnector1">
            <a:avLst/>
          </a:prstGeom>
          <a:noFill/>
          <a:ln w="9525">
            <a:solidFill>
              <a:srgbClr val="000000"/>
            </a:solidFill>
            <a:round/>
            <a:headEnd/>
            <a:tailEnd type="triangle" w="med" len="med"/>
          </a:ln>
        </p:spPr>
      </p:cxnSp>
      <p:sp>
        <p:nvSpPr>
          <p:cNvPr id="33" name="TextBox 32"/>
          <p:cNvSpPr txBox="1"/>
          <p:nvPr/>
        </p:nvSpPr>
        <p:spPr>
          <a:xfrm>
            <a:off x="4114800" y="152400"/>
            <a:ext cx="4572000" cy="646331"/>
          </a:xfrm>
          <a:prstGeom prst="rect">
            <a:avLst/>
          </a:prstGeom>
          <a:noFill/>
        </p:spPr>
        <p:txBody>
          <a:bodyPr wrap="square" rtlCol="0">
            <a:spAutoFit/>
          </a:bodyPr>
          <a:lstStyle/>
          <a:p>
            <a:r>
              <a:rPr lang="en-US" dirty="0" smtClean="0"/>
              <a:t>Frame Generator Flow</a:t>
            </a:r>
          </a:p>
          <a:p>
            <a:endParaRPr lang="en-US" dirty="0"/>
          </a:p>
        </p:txBody>
      </p:sp>
      <p:grpSp>
        <p:nvGrpSpPr>
          <p:cNvPr id="34" name="Group 33"/>
          <p:cNvGrpSpPr/>
          <p:nvPr/>
        </p:nvGrpSpPr>
        <p:grpSpPr>
          <a:xfrm>
            <a:off x="4572000" y="2971800"/>
            <a:ext cx="457200" cy="381000"/>
            <a:chOff x="1676400" y="3276600"/>
            <a:chExt cx="457200" cy="534194"/>
          </a:xfrm>
        </p:grpSpPr>
        <p:cxnSp>
          <p:nvCxnSpPr>
            <p:cNvPr id="37" name="Straight Connector 36"/>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3429000" y="2971800"/>
            <a:ext cx="457200" cy="381000"/>
            <a:chOff x="1676400" y="3276600"/>
            <a:chExt cx="457200" cy="534194"/>
          </a:xfrm>
        </p:grpSpPr>
        <p:cxnSp>
          <p:nvCxnSpPr>
            <p:cNvPr id="52" name="Straight Connector 51"/>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8" name="AutoShape 30"/>
          <p:cNvCxnSpPr>
            <a:cxnSpLocks noChangeShapeType="1"/>
          </p:cNvCxnSpPr>
          <p:nvPr/>
        </p:nvCxnSpPr>
        <p:spPr bwMode="auto">
          <a:xfrm rot="5400000" flipH="1" flipV="1">
            <a:off x="4687094" y="3542506"/>
            <a:ext cx="228600" cy="1588"/>
          </a:xfrm>
          <a:prstGeom prst="straightConnector1">
            <a:avLst/>
          </a:prstGeom>
          <a:noFill/>
          <a:ln w="9525">
            <a:solidFill>
              <a:srgbClr val="000000"/>
            </a:solidFill>
            <a:round/>
            <a:headEnd/>
            <a:tailEnd type="triangle" w="med" len="med"/>
          </a:ln>
        </p:spPr>
      </p:cxnSp>
      <p:cxnSp>
        <p:nvCxnSpPr>
          <p:cNvPr id="59" name="AutoShape 30"/>
          <p:cNvCxnSpPr>
            <a:cxnSpLocks noChangeShapeType="1"/>
          </p:cNvCxnSpPr>
          <p:nvPr/>
        </p:nvCxnSpPr>
        <p:spPr bwMode="auto">
          <a:xfrm rot="5400000" flipH="1" flipV="1">
            <a:off x="3544094" y="3542506"/>
            <a:ext cx="228600" cy="1588"/>
          </a:xfrm>
          <a:prstGeom prst="straightConnector1">
            <a:avLst/>
          </a:prstGeom>
          <a:noFill/>
          <a:ln w="9525">
            <a:solidFill>
              <a:srgbClr val="000000"/>
            </a:solidFill>
            <a:round/>
            <a:headEnd/>
            <a:tailEnd type="triangle" w="med" len="med"/>
          </a:ln>
        </p:spPr>
      </p:cxnSp>
      <p:sp>
        <p:nvSpPr>
          <p:cNvPr id="60" name="Rectangle 59"/>
          <p:cNvSpPr/>
          <p:nvPr/>
        </p:nvSpPr>
        <p:spPr>
          <a:xfrm>
            <a:off x="2286000" y="3048000"/>
            <a:ext cx="1104790" cy="215444"/>
          </a:xfrm>
          <a:prstGeom prst="rect">
            <a:avLst/>
          </a:prstGeom>
        </p:spPr>
        <p:txBody>
          <a:bodyPr wrap="none">
            <a:spAutoFit/>
          </a:bodyPr>
          <a:lstStyle/>
          <a:p>
            <a:r>
              <a:rPr lang="en-US" sz="800" dirty="0" err="1" smtClean="0"/>
              <a:t>m_MotionDetectionQ</a:t>
            </a:r>
            <a:endParaRPr lang="en-US" sz="800" dirty="0"/>
          </a:p>
        </p:txBody>
      </p:sp>
      <p:sp>
        <p:nvSpPr>
          <p:cNvPr id="61" name="Rectangle 60"/>
          <p:cNvSpPr/>
          <p:nvPr/>
        </p:nvSpPr>
        <p:spPr>
          <a:xfrm>
            <a:off x="5105400" y="3048000"/>
            <a:ext cx="1426994" cy="215444"/>
          </a:xfrm>
          <a:prstGeom prst="rect">
            <a:avLst/>
          </a:prstGeom>
        </p:spPr>
        <p:txBody>
          <a:bodyPr wrap="none">
            <a:spAutoFit/>
          </a:bodyPr>
          <a:lstStyle/>
          <a:p>
            <a:r>
              <a:rPr lang="en-US" sz="800" dirty="0" err="1" smtClean="0"/>
              <a:t>m_AllFramesConsumerPushQ</a:t>
            </a:r>
            <a:endParaRPr lang="en-US" sz="800" dirty="0"/>
          </a:p>
        </p:txBody>
      </p:sp>
      <p:sp>
        <p:nvSpPr>
          <p:cNvPr id="62" name="AutoShape 8"/>
          <p:cNvSpPr>
            <a:spLocks noChangeArrowheads="1"/>
          </p:cNvSpPr>
          <p:nvPr/>
        </p:nvSpPr>
        <p:spPr bwMode="auto">
          <a:xfrm>
            <a:off x="4114800" y="914400"/>
            <a:ext cx="1752600" cy="5334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ts val="1000"/>
              </a:spcAft>
            </a:pPr>
            <a:r>
              <a:rPr lang="en-US" sz="900" dirty="0" smtClean="0"/>
              <a:t>                                                                </a:t>
            </a:r>
            <a:r>
              <a:rPr lang="en-US" sz="900" dirty="0" err="1" smtClean="0"/>
              <a:t>PushLoop</a:t>
            </a:r>
            <a:r>
              <a:rPr lang="en-US" sz="900" dirty="0" smtClean="0"/>
              <a:t>()  push to registered consumers</a:t>
            </a:r>
            <a:endParaRPr kumimoji="0" lang="en-US" sz="900" b="0" i="0" u="none" strike="noStrike" cap="none" normalizeH="0" baseline="0" dirty="0" smtClean="0">
              <a:ln>
                <a:noFill/>
              </a:ln>
              <a:solidFill>
                <a:schemeClr val="tx1"/>
              </a:solidFill>
              <a:effectLst/>
              <a:latin typeface="Calibri" pitchFamily="34" charset="0"/>
              <a:cs typeface="Arial" pitchFamily="34" charset="0"/>
            </a:endParaRPr>
          </a:p>
        </p:txBody>
      </p:sp>
      <p:sp>
        <p:nvSpPr>
          <p:cNvPr id="63" name="AutoShape 8"/>
          <p:cNvSpPr>
            <a:spLocks noChangeArrowheads="1"/>
          </p:cNvSpPr>
          <p:nvPr/>
        </p:nvSpPr>
        <p:spPr bwMode="auto">
          <a:xfrm>
            <a:off x="2209800" y="2286000"/>
            <a:ext cx="1752600" cy="3810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ts val="1000"/>
              </a:spcAft>
            </a:pPr>
            <a:r>
              <a:rPr lang="en-US" sz="900" dirty="0" smtClean="0"/>
              <a:t>    </a:t>
            </a:r>
            <a:r>
              <a:rPr lang="en-US" sz="900" dirty="0" err="1" smtClean="0"/>
              <a:t>MotionDetectionLoop</a:t>
            </a:r>
            <a:r>
              <a:rPr lang="en-US" sz="900" dirty="0" smtClean="0"/>
              <a:t>()</a:t>
            </a:r>
            <a:endParaRPr kumimoji="0" lang="en-US" sz="900" b="0" i="0" u="none" strike="noStrike" cap="none" normalizeH="0" baseline="0" dirty="0" smtClean="0">
              <a:ln>
                <a:noFill/>
              </a:ln>
              <a:solidFill>
                <a:schemeClr val="tx1"/>
              </a:solidFill>
              <a:effectLst/>
              <a:latin typeface="Calibri" pitchFamily="34" charset="0"/>
              <a:cs typeface="Arial" pitchFamily="34" charset="0"/>
            </a:endParaRPr>
          </a:p>
        </p:txBody>
      </p:sp>
      <p:cxnSp>
        <p:nvCxnSpPr>
          <p:cNvPr id="64" name="AutoShape 30"/>
          <p:cNvCxnSpPr>
            <a:cxnSpLocks noChangeShapeType="1"/>
          </p:cNvCxnSpPr>
          <p:nvPr/>
        </p:nvCxnSpPr>
        <p:spPr bwMode="auto">
          <a:xfrm rot="5400000" flipH="1" flipV="1">
            <a:off x="3544094" y="2856706"/>
            <a:ext cx="228600" cy="1588"/>
          </a:xfrm>
          <a:prstGeom prst="straightConnector1">
            <a:avLst/>
          </a:prstGeom>
          <a:noFill/>
          <a:ln w="9525">
            <a:solidFill>
              <a:srgbClr val="000000"/>
            </a:solidFill>
            <a:round/>
            <a:headEnd/>
            <a:tailEnd type="triangle" w="med" len="med"/>
          </a:ln>
        </p:spPr>
      </p:cxnSp>
      <p:grpSp>
        <p:nvGrpSpPr>
          <p:cNvPr id="65" name="Group 64"/>
          <p:cNvGrpSpPr/>
          <p:nvPr/>
        </p:nvGrpSpPr>
        <p:grpSpPr>
          <a:xfrm>
            <a:off x="2971800" y="1676400"/>
            <a:ext cx="457200" cy="381000"/>
            <a:chOff x="1676400" y="3276600"/>
            <a:chExt cx="457200" cy="534194"/>
          </a:xfrm>
        </p:grpSpPr>
        <p:cxnSp>
          <p:nvCxnSpPr>
            <p:cNvPr id="66" name="Straight Connector 65"/>
            <p:cNvCxnSpPr/>
            <p:nvPr/>
          </p:nvCxnSpPr>
          <p:spPr>
            <a:xfrm rot="5400000">
              <a:off x="14097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676400" y="32766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1866900" y="35433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76400" y="3429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6400" y="3581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flipH="1" flipV="1">
              <a:off x="1789906" y="3695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1143000" y="1828800"/>
            <a:ext cx="1705916" cy="215444"/>
          </a:xfrm>
          <a:prstGeom prst="rect">
            <a:avLst/>
          </a:prstGeom>
        </p:spPr>
        <p:txBody>
          <a:bodyPr wrap="none">
            <a:spAutoFit/>
          </a:bodyPr>
          <a:lstStyle/>
          <a:p>
            <a:r>
              <a:rPr lang="en-US" sz="800" dirty="0" err="1" smtClean="0"/>
              <a:t>m_MotionDetectedConsumerPushQ</a:t>
            </a:r>
            <a:endParaRPr lang="en-US" sz="800" dirty="0"/>
          </a:p>
        </p:txBody>
      </p:sp>
      <p:cxnSp>
        <p:nvCxnSpPr>
          <p:cNvPr id="73" name="AutoShape 30"/>
          <p:cNvCxnSpPr>
            <a:cxnSpLocks noChangeShapeType="1"/>
          </p:cNvCxnSpPr>
          <p:nvPr/>
        </p:nvCxnSpPr>
        <p:spPr bwMode="auto">
          <a:xfrm rot="5400000" flipH="1" flipV="1">
            <a:off x="3086894" y="2170906"/>
            <a:ext cx="228600" cy="1588"/>
          </a:xfrm>
          <a:prstGeom prst="straightConnector1">
            <a:avLst/>
          </a:prstGeom>
          <a:noFill/>
          <a:ln w="9525">
            <a:solidFill>
              <a:srgbClr val="000000"/>
            </a:solidFill>
            <a:round/>
            <a:headEnd/>
            <a:tailEnd type="triangle" w="med" len="med"/>
          </a:ln>
        </p:spPr>
      </p:cxnSp>
      <p:cxnSp>
        <p:nvCxnSpPr>
          <p:cNvPr id="74" name="AutoShape 30"/>
          <p:cNvCxnSpPr>
            <a:cxnSpLocks noChangeShapeType="1"/>
          </p:cNvCxnSpPr>
          <p:nvPr/>
        </p:nvCxnSpPr>
        <p:spPr bwMode="auto">
          <a:xfrm rot="5400000" flipH="1" flipV="1">
            <a:off x="3086894" y="1561306"/>
            <a:ext cx="228600" cy="1588"/>
          </a:xfrm>
          <a:prstGeom prst="straightConnector1">
            <a:avLst/>
          </a:prstGeom>
          <a:noFill/>
          <a:ln w="9525">
            <a:solidFill>
              <a:srgbClr val="000000"/>
            </a:solidFill>
            <a:round/>
            <a:headEnd/>
            <a:tailEnd type="triangle" w="med" len="med"/>
          </a:ln>
        </p:spPr>
      </p:cxnSp>
      <p:cxnSp>
        <p:nvCxnSpPr>
          <p:cNvPr id="75" name="AutoShape 30"/>
          <p:cNvCxnSpPr>
            <a:cxnSpLocks noChangeShapeType="1"/>
            <a:endCxn id="62" idx="1"/>
          </p:cNvCxnSpPr>
          <p:nvPr/>
        </p:nvCxnSpPr>
        <p:spPr bwMode="auto">
          <a:xfrm flipV="1">
            <a:off x="3200400" y="1181100"/>
            <a:ext cx="914400" cy="266700"/>
          </a:xfrm>
          <a:prstGeom prst="straightConnector1">
            <a:avLst/>
          </a:prstGeom>
          <a:noFill/>
          <a:ln w="9525">
            <a:solidFill>
              <a:srgbClr val="000000"/>
            </a:solidFill>
            <a:round/>
            <a:headEnd/>
            <a:tailEnd type="triangle" w="med" len="med"/>
          </a:ln>
        </p:spPr>
      </p:cxnSp>
      <p:cxnSp>
        <p:nvCxnSpPr>
          <p:cNvPr id="80" name="AutoShape 30"/>
          <p:cNvCxnSpPr>
            <a:cxnSpLocks noChangeShapeType="1"/>
          </p:cNvCxnSpPr>
          <p:nvPr/>
        </p:nvCxnSpPr>
        <p:spPr bwMode="auto">
          <a:xfrm rot="5400000" flipH="1" flipV="1">
            <a:off x="3925094" y="2170906"/>
            <a:ext cx="1447800" cy="1588"/>
          </a:xfrm>
          <a:prstGeom prst="straightConnector1">
            <a:avLst/>
          </a:prstGeom>
          <a:noFill/>
          <a:ln w="9525">
            <a:solidFill>
              <a:srgbClr val="000000"/>
            </a:solidFill>
            <a:round/>
            <a:headEnd/>
            <a:tailEnd type="triangle" w="med" len="med"/>
          </a:ln>
        </p:spPr>
      </p:cxnSp>
      <p:cxnSp>
        <p:nvCxnSpPr>
          <p:cNvPr id="83" name="AutoShape 30"/>
          <p:cNvCxnSpPr>
            <a:cxnSpLocks noChangeShapeType="1"/>
          </p:cNvCxnSpPr>
          <p:nvPr/>
        </p:nvCxnSpPr>
        <p:spPr bwMode="auto">
          <a:xfrm rot="5400000" flipH="1" flipV="1">
            <a:off x="4953794" y="761206"/>
            <a:ext cx="304800" cy="1588"/>
          </a:xfrm>
          <a:prstGeom prst="straightConnector1">
            <a:avLst/>
          </a:prstGeom>
          <a:noFill/>
          <a:ln w="9525">
            <a:solidFill>
              <a:srgbClr val="000000"/>
            </a:solidFill>
            <a:round/>
            <a:headEn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2163</TotalTime>
  <Words>1656</Words>
  <Application>Microsoft Office PowerPoint</Application>
  <PresentationFormat>On-screen Show (4:3)</PresentationFormat>
  <Paragraphs>278</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Drell</dc:creator>
  <cp:lastModifiedBy>David Drell</cp:lastModifiedBy>
  <cp:revision>223</cp:revision>
  <dcterms:created xsi:type="dcterms:W3CDTF">2009-07-13T13:31:22Z</dcterms:created>
  <dcterms:modified xsi:type="dcterms:W3CDTF">2009-11-18T20:32:39Z</dcterms:modified>
</cp:coreProperties>
</file>