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86441" autoAdjust="0"/>
  </p:normalViewPr>
  <p:slideViewPr>
    <p:cSldViewPr>
      <p:cViewPr varScale="1">
        <p:scale>
          <a:sx n="59" d="100"/>
          <a:sy n="59" d="100"/>
        </p:scale>
        <p:origin x="-9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06A0-A144-41A8-A21C-4A480858D8DC}" type="datetimeFigureOut">
              <a:rPr lang="pt-BR" smtClean="0"/>
              <a:pPr/>
              <a:t>29/03/2017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6F4C-7CCF-49EF-9C93-A3E1767716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06A0-A144-41A8-A21C-4A480858D8DC}" type="datetimeFigureOut">
              <a:rPr lang="pt-BR" smtClean="0"/>
              <a:pPr/>
              <a:t>29/03/2017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6F4C-7CCF-49EF-9C93-A3E1767716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06A0-A144-41A8-A21C-4A480858D8DC}" type="datetimeFigureOut">
              <a:rPr lang="pt-BR" smtClean="0"/>
              <a:pPr/>
              <a:t>29/03/2017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6F4C-7CCF-49EF-9C93-A3E1767716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06A0-A144-41A8-A21C-4A480858D8DC}" type="datetimeFigureOut">
              <a:rPr lang="pt-BR" smtClean="0"/>
              <a:pPr/>
              <a:t>29/03/2017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6F4C-7CCF-49EF-9C93-A3E1767716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06A0-A144-41A8-A21C-4A480858D8DC}" type="datetimeFigureOut">
              <a:rPr lang="pt-BR" smtClean="0"/>
              <a:pPr/>
              <a:t>29/03/2017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6F4C-7CCF-49EF-9C93-A3E1767716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06A0-A144-41A8-A21C-4A480858D8DC}" type="datetimeFigureOut">
              <a:rPr lang="pt-BR" smtClean="0"/>
              <a:pPr/>
              <a:t>29/03/2017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6F4C-7CCF-49EF-9C93-A3E1767716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06A0-A144-41A8-A21C-4A480858D8DC}" type="datetimeFigureOut">
              <a:rPr lang="pt-BR" smtClean="0"/>
              <a:pPr/>
              <a:t>29/03/2017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6F4C-7CCF-49EF-9C93-A3E1767716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06A0-A144-41A8-A21C-4A480858D8DC}" type="datetimeFigureOut">
              <a:rPr lang="pt-BR" smtClean="0"/>
              <a:pPr/>
              <a:t>29/03/2017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6F4C-7CCF-49EF-9C93-A3E1767716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06A0-A144-41A8-A21C-4A480858D8DC}" type="datetimeFigureOut">
              <a:rPr lang="pt-BR" smtClean="0"/>
              <a:pPr/>
              <a:t>29/03/2017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6F4C-7CCF-49EF-9C93-A3E1767716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06A0-A144-41A8-A21C-4A480858D8DC}" type="datetimeFigureOut">
              <a:rPr lang="pt-BR" smtClean="0"/>
              <a:pPr/>
              <a:t>29/03/2017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6F4C-7CCF-49EF-9C93-A3E1767716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206A0-A144-41A8-A21C-4A480858D8DC}" type="datetimeFigureOut">
              <a:rPr lang="pt-BR" smtClean="0"/>
              <a:pPr/>
              <a:t>29/03/2017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6F4C-7CCF-49EF-9C93-A3E1767716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206A0-A144-41A8-A21C-4A480858D8DC}" type="datetimeFigureOut">
              <a:rPr lang="pt-BR" smtClean="0"/>
              <a:pPr/>
              <a:t>29/03/2017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6F4C-7CCF-49EF-9C93-A3E1767716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Oportunidades de </a:t>
            </a:r>
            <a:r>
              <a:rPr lang="pt-BR" dirty="0" err="1"/>
              <a:t>refatoração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André Luiz </a:t>
            </a:r>
            <a:r>
              <a:rPr lang="pt-BR" dirty="0" err="1"/>
              <a:t>Peron</a:t>
            </a:r>
            <a:r>
              <a:rPr lang="pt-BR" dirty="0"/>
              <a:t> Martins </a:t>
            </a:r>
            <a:r>
              <a:rPr lang="pt-BR" dirty="0" err="1"/>
              <a:t>Lanna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grande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Classes com muito código indica que há grandes chances de haver código duplicado. </a:t>
            </a:r>
          </a:p>
          <a:p>
            <a:r>
              <a:rPr lang="pt-BR" sz="2800" dirty="0"/>
              <a:t>Operações aplicáveis (sugestão): </a:t>
            </a:r>
          </a:p>
          <a:p>
            <a:pPr lvl="1"/>
            <a:r>
              <a:rPr lang="pt-BR" sz="2400" dirty="0"/>
              <a:t>Extrair classe ou extrair subclasse: para reduzir o tamanho dos métodos da classe.</a:t>
            </a:r>
          </a:p>
          <a:p>
            <a:pPr lvl="1"/>
            <a:r>
              <a:rPr lang="pt-BR" sz="2400" dirty="0"/>
              <a:t>Extrair interface: ao avaliar como os clientes utilizam a classe, extraia interfaces para cada um dos tipos de uso.</a:t>
            </a:r>
          </a:p>
          <a:p>
            <a:pPr lvl="1"/>
            <a:endParaRPr lang="pt-BR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Longa lista de parâmetros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Listas de parâmetros longas são difíceis de entender, pois se tornam inconsistentes e difíceis de usar. </a:t>
            </a:r>
          </a:p>
          <a:p>
            <a:pPr lvl="1"/>
            <a:r>
              <a:rPr lang="pt-BR" dirty="0"/>
              <a:t>Listas longas de parâmetros são muito suscetíveis a mudanças.</a:t>
            </a:r>
          </a:p>
          <a:p>
            <a:pPr lvl="1"/>
            <a:r>
              <a:rPr lang="pt-BR" dirty="0"/>
              <a:t>Antes da programação OO era muito utilizado. Com a OO o número de parâmetros cai drasticamente, pois basta passar os objetos necessários e acessar os elementos desejados. </a:t>
            </a:r>
          </a:p>
          <a:p>
            <a:r>
              <a:rPr lang="pt-BR" dirty="0"/>
              <a:t>Operações aplicáveis: </a:t>
            </a:r>
          </a:p>
          <a:p>
            <a:pPr lvl="1"/>
            <a:r>
              <a:rPr lang="pt-BR" dirty="0"/>
              <a:t>Substituir parâmetro por método: para obter o dado de um parâmetro, realize uma chamada a um objeto que possua o dado.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Longa lista de parâmetros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Operações aplicáveis (cont.):</a:t>
            </a:r>
          </a:p>
          <a:p>
            <a:pPr lvl="1"/>
            <a:r>
              <a:rPr lang="pt-BR" dirty="0"/>
              <a:t>Preservar o objeto inteiro: para substituir um conjunto de dados vindos de um objeto e substituí-los pelo próprio objeto. </a:t>
            </a:r>
          </a:p>
          <a:p>
            <a:pPr lvl="1"/>
            <a:r>
              <a:rPr lang="pt-BR" dirty="0"/>
              <a:t>Introduzir objeto-parâmetro: para substituir um conjunto de dados que não estão logicamente relacionados por um objeto de dados.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Mudanças divergentes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Idealmente mudanças em uma classe devem ser realizadas de modo pontual. </a:t>
            </a:r>
          </a:p>
          <a:p>
            <a:r>
              <a:rPr lang="pt-BR" dirty="0"/>
              <a:t>Contudo de acordo com o tipo de mudança uma classe pode sofrer diferentes alterações. Ex.:</a:t>
            </a:r>
          </a:p>
          <a:p>
            <a:pPr lvl="1"/>
            <a:r>
              <a:rPr lang="pt-BR" dirty="0"/>
              <a:t>Mudanças em regras de negócio </a:t>
            </a:r>
            <a:r>
              <a:rPr lang="pt-BR" i="1" dirty="0"/>
              <a:t>vs.</a:t>
            </a:r>
            <a:r>
              <a:rPr lang="pt-BR" dirty="0"/>
              <a:t> persistência.</a:t>
            </a:r>
          </a:p>
          <a:p>
            <a:r>
              <a:rPr lang="pt-BR" dirty="0"/>
              <a:t>Operações aplicáveis: </a:t>
            </a:r>
          </a:p>
          <a:p>
            <a:pPr lvl="1"/>
            <a:r>
              <a:rPr lang="pt-BR" dirty="0"/>
              <a:t>Extrair classe: para acomodar os elementos de cada variação em um único lugar.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Cirurgia com rifle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06916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É o oposto da mudança com rifle: ao realizar uma mudança várias classes devem sofrer modificações. </a:t>
            </a:r>
          </a:p>
          <a:p>
            <a:r>
              <a:rPr lang="pt-BR" dirty="0"/>
              <a:t>É difícil de encontrar todos os lugares afetados, e fácil de esquecer alguma modificação. </a:t>
            </a:r>
          </a:p>
          <a:p>
            <a:r>
              <a:rPr lang="pt-BR" dirty="0"/>
              <a:t>Operações aplicáveis: </a:t>
            </a:r>
          </a:p>
          <a:p>
            <a:pPr lvl="1"/>
            <a:r>
              <a:rPr lang="pt-BR" dirty="0"/>
              <a:t>Mover método ou mover campo: para colocar todas as variações em uma única classe. </a:t>
            </a:r>
          </a:p>
          <a:p>
            <a:pPr lvl="1"/>
            <a:r>
              <a:rPr lang="pt-BR" dirty="0"/>
              <a:t>Incorporar classe: para agrupar um conjunto de comportamentos em uma única estrutura (aumentar a coesão, caso ela tenha sido afetada com a movimentação de métodos e campos). </a:t>
            </a:r>
          </a:p>
          <a:p>
            <a:pPr lvl="1"/>
            <a:endParaRPr lang="pt-BR" dirty="0"/>
          </a:p>
          <a:p>
            <a:r>
              <a:rPr lang="pt-BR" dirty="0"/>
              <a:t>(!) Mudanças divergentes: uma classe que sofre várias mudanças.</a:t>
            </a:r>
            <a:br>
              <a:rPr lang="pt-BR" dirty="0"/>
            </a:br>
            <a:r>
              <a:rPr lang="pt-BR" dirty="0"/>
              <a:t>(!) Cirurgia com rifle: uma mudança que afeta várias classes.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Inveja de recursos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Quando métodos de uma classe estão mais interessados nos recursos de outras classes (geralmente atributos).</a:t>
            </a:r>
          </a:p>
          <a:p>
            <a:pPr lvl="1"/>
            <a:r>
              <a:rPr lang="pt-BR" dirty="0"/>
              <a:t>Utilização excessiva de métodos </a:t>
            </a:r>
            <a:r>
              <a:rPr lang="pt-BR" dirty="0" err="1"/>
              <a:t>get</a:t>
            </a:r>
            <a:r>
              <a:rPr lang="pt-BR" dirty="0"/>
              <a:t> de uma classe é indício de inveja de recursos. </a:t>
            </a:r>
          </a:p>
          <a:p>
            <a:r>
              <a:rPr lang="pt-BR" dirty="0"/>
              <a:t>Métodos aplicáveis:</a:t>
            </a:r>
          </a:p>
          <a:p>
            <a:pPr lvl="1"/>
            <a:r>
              <a:rPr lang="pt-BR" dirty="0"/>
              <a:t>Mover método: caso mais simples, traz o método para a classe devida. </a:t>
            </a:r>
          </a:p>
          <a:p>
            <a:pPr lvl="1"/>
            <a:r>
              <a:rPr lang="pt-BR" dirty="0"/>
              <a:t>Extrair método / mover método: para casos em que a inveja ocorre apenas em um trecho do código da outra classe. </a:t>
            </a:r>
          </a:p>
          <a:p>
            <a:pPr lvl="1"/>
            <a:endParaRPr lang="pt-BR" dirty="0"/>
          </a:p>
          <a:p>
            <a:r>
              <a:rPr lang="pt-BR" dirty="0"/>
              <a:t>Trazer métodos para dentro de uma classe pode diminuir sua coesão. Avalie a possibilidade de extrair vários métodos e levá-los para as outras classes.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Aglomerados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É comum que alguns itens de dados apareçam em conjunto em alguns pedaços do código de diversas formas possíveis. </a:t>
            </a:r>
          </a:p>
          <a:p>
            <a:r>
              <a:rPr lang="pt-BR" dirty="0"/>
              <a:t>Por que não transformá-los em um objeto? </a:t>
            </a:r>
          </a:p>
          <a:p>
            <a:r>
              <a:rPr lang="pt-BR" dirty="0"/>
              <a:t>Operações aplicáveis: </a:t>
            </a:r>
          </a:p>
          <a:p>
            <a:pPr lvl="1"/>
            <a:r>
              <a:rPr lang="pt-BR" dirty="0"/>
              <a:t>Extrair classe: para tornar os campos em um objeto.</a:t>
            </a:r>
          </a:p>
          <a:p>
            <a:pPr lvl="1"/>
            <a:r>
              <a:rPr lang="pt-BR" dirty="0"/>
              <a:t>Introduzir objeto parâmetro: para transformar os parâmetros de um método em um objeto, simplificando assim sua assinatura.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Obsessão primitiva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Tipos de dados primitivos são oferecidos por todas as linguagens: 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, </a:t>
            </a:r>
            <a:r>
              <a:rPr lang="pt-BR" dirty="0" err="1"/>
              <a:t>boolean</a:t>
            </a:r>
            <a:r>
              <a:rPr lang="pt-BR" dirty="0"/>
              <a:t>, etc... </a:t>
            </a:r>
          </a:p>
          <a:p>
            <a:r>
              <a:rPr lang="pt-BR" dirty="0"/>
              <a:t>À partir destes tipos de dados primitivos são formadas estruturas maiores, tais como registros e classes. </a:t>
            </a:r>
          </a:p>
          <a:p>
            <a:r>
              <a:rPr lang="pt-BR" dirty="0"/>
              <a:t>Operações aplicáveis: </a:t>
            </a:r>
          </a:p>
          <a:p>
            <a:pPr lvl="1"/>
            <a:r>
              <a:rPr lang="pt-BR" dirty="0"/>
              <a:t>Trocar dado por objeto: para substituir dados individuais. </a:t>
            </a:r>
          </a:p>
          <a:p>
            <a:pPr lvl="1"/>
            <a:r>
              <a:rPr lang="pt-BR" dirty="0"/>
              <a:t>Trocar tipo código por classe: quando os dados representam um código.</a:t>
            </a:r>
          </a:p>
          <a:p>
            <a:pPr lvl="1"/>
            <a:r>
              <a:rPr lang="pt-BR" dirty="0"/>
              <a:t>Trocar tipo código por subclasses ou Trocar tipo código com </a:t>
            </a:r>
            <a:r>
              <a:rPr lang="pt-BR" dirty="0" err="1"/>
              <a:t>State</a:t>
            </a:r>
            <a:r>
              <a:rPr lang="pt-BR" dirty="0"/>
              <a:t> / </a:t>
            </a:r>
            <a:r>
              <a:rPr lang="pt-BR" dirty="0" err="1"/>
              <a:t>Strategy</a:t>
            </a:r>
            <a:r>
              <a:rPr lang="pt-BR" dirty="0"/>
              <a:t>: quando os dados são utilizados em comandos condicionais. </a:t>
            </a:r>
          </a:p>
          <a:p>
            <a:pPr lvl="1"/>
            <a:r>
              <a:rPr lang="pt-BR" dirty="0"/>
              <a:t>Extrair classe: quando um grupo de dados deve ser considerado em conjunto. </a:t>
            </a:r>
          </a:p>
          <a:p>
            <a:pPr lvl="1"/>
            <a:r>
              <a:rPr lang="pt-BR" dirty="0"/>
              <a:t>Introduzir parâmetro objeto: quando um conjunto de dados aparece em uma assinatura de um método.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switch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Em OO é comum ver a mesma instrução switch ... case em diversos pontos do projeto (duplicação de código). </a:t>
            </a:r>
          </a:p>
          <a:p>
            <a:r>
              <a:rPr lang="pt-BR" dirty="0"/>
              <a:t>Solução mais elegante para este comando é o uso de polimorfismo. </a:t>
            </a:r>
          </a:p>
          <a:p>
            <a:r>
              <a:rPr lang="pt-BR" dirty="0"/>
              <a:t>Operações aplicáveis:</a:t>
            </a:r>
          </a:p>
          <a:p>
            <a:pPr lvl="1"/>
            <a:r>
              <a:rPr lang="pt-BR" dirty="0"/>
              <a:t>Extrair método / Mover método: para extrair todo o comando switch e movê-lo para onde o polimorfismo é necessário. </a:t>
            </a:r>
          </a:p>
          <a:p>
            <a:pPr lvl="1"/>
            <a:r>
              <a:rPr lang="pt-BR" dirty="0"/>
              <a:t>Trocar tipo por subclasse ou trocar tipo por </a:t>
            </a:r>
            <a:r>
              <a:rPr lang="pt-BR" dirty="0" err="1"/>
              <a:t>State</a:t>
            </a:r>
            <a:r>
              <a:rPr lang="pt-BR" dirty="0"/>
              <a:t> / </a:t>
            </a:r>
            <a:r>
              <a:rPr lang="pt-BR" dirty="0" err="1"/>
              <a:t>Strategy</a:t>
            </a:r>
            <a:r>
              <a:rPr lang="pt-BR" dirty="0"/>
              <a:t>: uma vez que o método encontra-se no local devido altere-o de moro a usar o polimorfismo.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Hierarquias de herança paralelas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Caso especial de cirurgia com rifle:</a:t>
            </a:r>
          </a:p>
          <a:p>
            <a:pPr lvl="1"/>
            <a:r>
              <a:rPr lang="pt-BR" dirty="0"/>
              <a:t>Sempre que adicionar uma subclasse em um ramo, terá que adicionar a mesma subclasse no outro ramo. </a:t>
            </a:r>
          </a:p>
          <a:p>
            <a:pPr lvl="1"/>
            <a:r>
              <a:rPr lang="pt-BR" dirty="0"/>
              <a:t>É também indício de duplicação de código. </a:t>
            </a:r>
          </a:p>
          <a:p>
            <a:r>
              <a:rPr lang="pt-BR" dirty="0"/>
              <a:t>Elimine a duplicação certificando que instâncias de uma hierarquia referenciam instâncias da outra.</a:t>
            </a:r>
          </a:p>
          <a:p>
            <a:r>
              <a:rPr lang="pt-BR" dirty="0"/>
              <a:t>Operações aplicáveis:</a:t>
            </a:r>
          </a:p>
          <a:p>
            <a:pPr lvl="1"/>
            <a:r>
              <a:rPr lang="pt-BR" dirty="0"/>
              <a:t>Mover método e mover campo: de modo a retirar as dependências entre as classes.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2" rtlCol="0" anchor="t">
            <a:normAutofit fontScale="70000" lnSpcReduction="2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Maus cheiros de código</a:t>
            </a:r>
          </a:p>
          <a:p>
            <a:pPr lvl="1"/>
            <a:r>
              <a:rPr lang="pt-BR" dirty="0"/>
              <a:t>Código duplicado</a:t>
            </a:r>
          </a:p>
          <a:p>
            <a:pPr lvl="1"/>
            <a:r>
              <a:rPr lang="pt-BR" dirty="0"/>
              <a:t>Método longo</a:t>
            </a:r>
          </a:p>
          <a:p>
            <a:pPr lvl="1"/>
            <a:r>
              <a:rPr lang="pt-BR" dirty="0"/>
              <a:t>Classe inchada</a:t>
            </a:r>
          </a:p>
          <a:p>
            <a:pPr lvl="1"/>
            <a:r>
              <a:rPr lang="pt-BR" dirty="0"/>
              <a:t>Lista de parâmetros longa demais</a:t>
            </a:r>
          </a:p>
          <a:p>
            <a:pPr lvl="1"/>
            <a:r>
              <a:rPr lang="pt-BR" dirty="0"/>
              <a:t>Mudanças divergentes</a:t>
            </a:r>
          </a:p>
          <a:p>
            <a:pPr lvl="1"/>
            <a:r>
              <a:rPr lang="pt-BR" dirty="0"/>
              <a:t>Cirurgia com rifle</a:t>
            </a:r>
          </a:p>
          <a:p>
            <a:pPr lvl="1"/>
            <a:r>
              <a:rPr lang="pt-BR" dirty="0"/>
              <a:t>Inveja de recursos</a:t>
            </a:r>
          </a:p>
          <a:p>
            <a:pPr lvl="1"/>
            <a:r>
              <a:rPr lang="pt-BR" dirty="0"/>
              <a:t>Aglomerados de dados</a:t>
            </a:r>
          </a:p>
          <a:p>
            <a:pPr lvl="1"/>
            <a:r>
              <a:rPr lang="pt-BR" dirty="0"/>
              <a:t>Obsessão primitiva</a:t>
            </a:r>
          </a:p>
          <a:p>
            <a:pPr lvl="1"/>
            <a:r>
              <a:rPr lang="pt-BR" dirty="0"/>
              <a:t>Instruções switch</a:t>
            </a:r>
          </a:p>
          <a:p>
            <a:pPr lvl="1"/>
            <a:r>
              <a:rPr lang="pt-BR" dirty="0"/>
              <a:t>Hierarquias de herança paralelas</a:t>
            </a:r>
          </a:p>
          <a:p>
            <a:pPr lvl="1"/>
            <a:r>
              <a:rPr lang="pt-BR" dirty="0"/>
              <a:t>Classe preguiçosa</a:t>
            </a:r>
          </a:p>
          <a:p>
            <a:pPr lvl="1"/>
            <a:r>
              <a:rPr lang="pt-BR" dirty="0"/>
              <a:t>Generalização especulativa</a:t>
            </a:r>
          </a:p>
          <a:p>
            <a:pPr lvl="1"/>
            <a:r>
              <a:rPr lang="pt-BR" dirty="0"/>
              <a:t>Campo temporário</a:t>
            </a:r>
          </a:p>
          <a:p>
            <a:pPr lvl="1"/>
            <a:r>
              <a:rPr lang="pt-BR" dirty="0"/>
              <a:t>Cadeias de mensagens</a:t>
            </a:r>
          </a:p>
          <a:p>
            <a:pPr lvl="1"/>
            <a:r>
              <a:rPr lang="pt-BR" dirty="0"/>
              <a:t>Homem do meio</a:t>
            </a:r>
          </a:p>
          <a:p>
            <a:pPr lvl="1"/>
            <a:r>
              <a:rPr lang="pt-BR" dirty="0"/>
              <a:t>Intimidade inapropriada</a:t>
            </a:r>
          </a:p>
          <a:p>
            <a:pPr lvl="1"/>
            <a:r>
              <a:rPr lang="pt-BR" dirty="0"/>
              <a:t>Classes alternativas com diferentes interfaces</a:t>
            </a:r>
          </a:p>
          <a:p>
            <a:pPr lvl="1"/>
            <a:r>
              <a:rPr lang="pt-BR" dirty="0"/>
              <a:t>Biblioteca de classes incompletas</a:t>
            </a:r>
          </a:p>
          <a:p>
            <a:pPr lvl="1"/>
            <a:r>
              <a:rPr lang="pt-BR" dirty="0"/>
              <a:t>Classes de dados</a:t>
            </a:r>
          </a:p>
          <a:p>
            <a:pPr lvl="1"/>
            <a:r>
              <a:rPr lang="pt-BR" dirty="0"/>
              <a:t>Herança recusada</a:t>
            </a:r>
          </a:p>
          <a:p>
            <a:pPr lvl="1"/>
            <a:r>
              <a:rPr lang="pt-BR" dirty="0"/>
              <a:t>Comentários</a:t>
            </a:r>
          </a:p>
          <a:p>
            <a:r>
              <a:rPr lang="pt-BR" dirty="0"/>
              <a:t>Conclusões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preguiçosa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Classes que não possuem comportamento suficiente para ser mantida no projeto, ou seja, pequena demais deve ser eliminada do projeto.</a:t>
            </a:r>
          </a:p>
          <a:p>
            <a:r>
              <a:rPr lang="pt-BR" dirty="0"/>
              <a:t>Operações aplicáveis: </a:t>
            </a:r>
          </a:p>
          <a:p>
            <a:pPr lvl="1"/>
            <a:r>
              <a:rPr lang="pt-BR" dirty="0"/>
              <a:t>Mover método e mover atributo: de modo a levar os elementos presentes na classe para outras classes em que são mais indicados.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Generalidade especulativa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Projetos que são genéricos demais, em que o projetista fez previsões de funcionalidades que algum dia poderiam vir a ser implementadas. </a:t>
            </a:r>
          </a:p>
          <a:p>
            <a:r>
              <a:rPr lang="pt-BR" dirty="0"/>
              <a:t>São projetos difíceis de entender e manter.</a:t>
            </a:r>
          </a:p>
          <a:p>
            <a:r>
              <a:rPr lang="pt-BR" dirty="0"/>
              <a:t>Operações aplicáveis: </a:t>
            </a:r>
          </a:p>
          <a:p>
            <a:pPr lvl="1"/>
            <a:r>
              <a:rPr lang="pt-BR" dirty="0"/>
              <a:t>Diminuir hierarquia: quando há classes abstratas que não fazem muita coisa. </a:t>
            </a:r>
          </a:p>
          <a:p>
            <a:pPr lvl="1"/>
            <a:r>
              <a:rPr lang="pt-BR" dirty="0"/>
              <a:t>Incorporar classe: quando há delegações desnecessárias. </a:t>
            </a:r>
          </a:p>
          <a:p>
            <a:pPr lvl="1"/>
            <a:r>
              <a:rPr lang="pt-BR" dirty="0"/>
              <a:t>Remover parâmetro: para os parâmetros que não são utilizados em um método. </a:t>
            </a:r>
          </a:p>
          <a:p>
            <a:r>
              <a:rPr lang="pt-BR" dirty="0"/>
              <a:t>Um bom indício deste “mau cheiro” é quando o método ou classe é usado apenas por métodos de teste.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Campo temporário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Ocorre quando algumas variáveis de instância de um objeto são utilizadas apenas em algum contexto específico (e não a maior parte dela).</a:t>
            </a:r>
          </a:p>
          <a:p>
            <a:r>
              <a:rPr lang="pt-BR" dirty="0"/>
              <a:t>Situações típicas: quando ao invés de usar uma longa lista de parâmetros são utilizadas várias variáveis temporárias. </a:t>
            </a:r>
          </a:p>
          <a:p>
            <a:r>
              <a:rPr lang="pt-BR" dirty="0"/>
              <a:t>Operações aplicáveis: </a:t>
            </a:r>
          </a:p>
          <a:p>
            <a:pPr lvl="1"/>
            <a:r>
              <a:rPr lang="pt-BR" dirty="0"/>
              <a:t>Extrair classe: para criar um local onde as variáveis temporárias serão armazenadas.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Cadeias de mensagens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Ocorre quando um objeto chama outro, que chama outro, que chama outro e assim sucessivamente: </a:t>
            </a:r>
          </a:p>
          <a:p>
            <a:pPr lvl="1"/>
            <a:r>
              <a:rPr lang="pt-BR" dirty="0"/>
              <a:t>Geralmente ocorre por meio de métodos </a:t>
            </a:r>
            <a:r>
              <a:rPr lang="pt-BR" dirty="0" err="1"/>
              <a:t>Get</a:t>
            </a:r>
            <a:r>
              <a:rPr lang="pt-BR" dirty="0"/>
              <a:t>!</a:t>
            </a:r>
          </a:p>
          <a:p>
            <a:pPr lvl="1"/>
            <a:r>
              <a:rPr lang="pt-BR" dirty="0"/>
              <a:t>Indício de alto acoplamento: o projeto está ligado à navegação dos métodos.</a:t>
            </a:r>
          </a:p>
          <a:p>
            <a:pPr lvl="2"/>
            <a:r>
              <a:rPr lang="pt-BR" dirty="0"/>
              <a:t>Uma alteração nesta estrutura impacta mudanças no cliente.</a:t>
            </a:r>
          </a:p>
          <a:p>
            <a:r>
              <a:rPr lang="pt-BR" dirty="0"/>
              <a:t>Operações aplicáveis: </a:t>
            </a:r>
          </a:p>
          <a:p>
            <a:pPr lvl="1"/>
            <a:r>
              <a:rPr lang="pt-BR" dirty="0"/>
              <a:t>Ocultar delegação: pode causar </a:t>
            </a:r>
            <a:r>
              <a:rPr lang="pt-BR" dirty="0" err="1"/>
              <a:t>indireção</a:t>
            </a:r>
            <a:r>
              <a:rPr lang="pt-BR" dirty="0"/>
              <a:t> indesejada. </a:t>
            </a:r>
          </a:p>
          <a:p>
            <a:pPr lvl="1"/>
            <a:r>
              <a:rPr lang="pt-BR" dirty="0"/>
              <a:t>Extrair método / mover método: extrair o trecho de código que é utilizado pelo cliente e movê-lo para pontos iniciais da cadeia.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Homem do meio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Caso em que a </a:t>
            </a:r>
            <a:r>
              <a:rPr lang="pt-BR" dirty="0" err="1"/>
              <a:t>indireção</a:t>
            </a:r>
            <a:r>
              <a:rPr lang="pt-BR" dirty="0"/>
              <a:t> é indesejável. Os métodos de uma classe simplesmente delegam a execução para métodos de outras classes. </a:t>
            </a:r>
          </a:p>
          <a:p>
            <a:r>
              <a:rPr lang="pt-BR" dirty="0"/>
              <a:t>Operações aplicáveis: </a:t>
            </a:r>
          </a:p>
          <a:p>
            <a:pPr lvl="1"/>
            <a:r>
              <a:rPr lang="pt-BR" dirty="0"/>
              <a:t>Remover homem do meio: para retirar a </a:t>
            </a:r>
            <a:r>
              <a:rPr lang="pt-BR" dirty="0" err="1"/>
              <a:t>indireção</a:t>
            </a:r>
            <a:r>
              <a:rPr lang="pt-BR" dirty="0"/>
              <a:t> e chamar o método diretamente. </a:t>
            </a:r>
          </a:p>
          <a:p>
            <a:pPr lvl="1"/>
            <a:r>
              <a:rPr lang="pt-BR" dirty="0"/>
              <a:t>Introduzir método: quando métodos não fazem muita coisa, traga-os para o método que o chama. </a:t>
            </a:r>
          </a:p>
          <a:p>
            <a:pPr lvl="1"/>
            <a:r>
              <a:rPr lang="pt-BR" dirty="0"/>
              <a:t>Trocar delegação com herança: quando há comportamento adicional, transforme a classe de </a:t>
            </a:r>
            <a:r>
              <a:rPr lang="pt-BR" dirty="0" err="1"/>
              <a:t>indireção</a:t>
            </a:r>
            <a:r>
              <a:rPr lang="pt-BR" dirty="0"/>
              <a:t> em uma subclasse do objeto real</a:t>
            </a:r>
            <a:r>
              <a:rPr lang="pt-BR"/>
              <a:t>. </a:t>
            </a: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Intimidade inapropriada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torna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íntima</a:t>
            </a:r>
            <a:r>
              <a:rPr lang="en-US" dirty="0"/>
              <a:t> das </a:t>
            </a:r>
            <a:r>
              <a:rPr lang="en-US" dirty="0" err="1"/>
              <a:t>demais</a:t>
            </a:r>
            <a:r>
              <a:rPr lang="en-US" dirty="0"/>
              <a:t>, 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investigue</a:t>
            </a:r>
            <a:r>
              <a:rPr lang="en-US" dirty="0"/>
              <a:t> as </a:t>
            </a:r>
            <a:r>
              <a:rPr lang="en-US" dirty="0" err="1"/>
              <a:t>partes</a:t>
            </a:r>
            <a:r>
              <a:rPr lang="en-US" dirty="0"/>
              <a:t> </a:t>
            </a:r>
            <a:r>
              <a:rPr lang="en-US" dirty="0" err="1"/>
              <a:t>privadas</a:t>
            </a:r>
            <a:r>
              <a:rPr lang="en-US" dirty="0"/>
              <a:t> das </a:t>
            </a:r>
            <a:r>
              <a:rPr lang="en-US" dirty="0" err="1"/>
              <a:t>outras</a:t>
            </a:r>
            <a:r>
              <a:rPr lang="en-US" dirty="0"/>
              <a:t> classes. O ideal é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a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restrita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. </a:t>
            </a:r>
            <a:endParaRPr lang="pt-BR" dirty="0"/>
          </a:p>
          <a:p>
            <a:r>
              <a:rPr lang="pt-BR" dirty="0"/>
              <a:t>Operações aplicáveis:</a:t>
            </a:r>
          </a:p>
          <a:p>
            <a:pPr lvl="1"/>
            <a:r>
              <a:rPr lang="pt-BR" dirty="0"/>
              <a:t>Mover método e mover campo: para reduzir a intimidade inapropriada.</a:t>
            </a:r>
          </a:p>
          <a:p>
            <a:pPr lvl="1"/>
            <a:r>
              <a:rPr lang="pt-BR" dirty="0"/>
              <a:t>Mudar associação bidirecional para unidirecional: para reduzir o acoplamento entre duas classes. </a:t>
            </a:r>
          </a:p>
          <a:p>
            <a:pPr lvl="1"/>
            <a:r>
              <a:rPr lang="pt-BR" dirty="0"/>
              <a:t>Extrair classe: para extrair o comportamento comum a duas classes em uma terceira classe. </a:t>
            </a:r>
          </a:p>
          <a:p>
            <a:pPr lvl="1"/>
            <a:r>
              <a:rPr lang="pt-BR" dirty="0"/>
              <a:t>Ocultar delegação: para não permitir que o cliente de uma classe conheça o método que executa a </a:t>
            </a:r>
            <a:r>
              <a:rPr lang="pt-BR" dirty="0" err="1"/>
              <a:t>delagação</a:t>
            </a:r>
            <a:r>
              <a:rPr lang="pt-BR" dirty="0"/>
              <a:t> de uma tarefa.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Classes alternativas com interfaces diferentes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Métodos que fazem a mesma coisa mas que apresentam assinaturas diferentes, conforme as classes às quais estão ligadas.</a:t>
            </a:r>
          </a:p>
          <a:p>
            <a:r>
              <a:rPr lang="pt-BR" dirty="0"/>
              <a:t>Operações aplicáveis: </a:t>
            </a:r>
          </a:p>
          <a:p>
            <a:pPr lvl="1"/>
            <a:r>
              <a:rPr lang="pt-BR" dirty="0" err="1"/>
              <a:t>Renomear</a:t>
            </a:r>
            <a:r>
              <a:rPr lang="pt-BR" dirty="0"/>
              <a:t> método: para alterar a assinatura dos métodos divergentes. </a:t>
            </a:r>
          </a:p>
          <a:p>
            <a:pPr lvl="1"/>
            <a:r>
              <a:rPr lang="pt-BR" dirty="0"/>
              <a:t>Mover método: para mover comportamento entre as classes.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 de classes incompleta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Muitas vezes é comum encontrar bibliotecas de classes que não oferecem todos os recursos dos quais precisamos. Além disso, não conseguimos ter acesso ao seu fonte para modificá-lo.</a:t>
            </a:r>
          </a:p>
          <a:p>
            <a:r>
              <a:rPr lang="pt-BR" dirty="0"/>
              <a:t>Operações aplicáveis: </a:t>
            </a:r>
          </a:p>
          <a:p>
            <a:pPr lvl="1"/>
            <a:r>
              <a:rPr lang="pt-BR" dirty="0"/>
              <a:t>Introduzir método estrangeiro: para adicionar um comportamento ainda não implementado. </a:t>
            </a:r>
          </a:p>
          <a:p>
            <a:pPr lvl="1"/>
            <a:r>
              <a:rPr lang="pt-BR" dirty="0"/>
              <a:t>Introduzir extensão local: para adicionar várias funcionalidades ainda não implementadas pela biblioteca.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Classes que possuem apenas campos de dados, métodos </a:t>
            </a:r>
            <a:r>
              <a:rPr lang="pt-BR" i="1" dirty="0"/>
              <a:t>set </a:t>
            </a:r>
            <a:r>
              <a:rPr lang="pt-BR" dirty="0"/>
              <a:t>e </a:t>
            </a:r>
            <a:r>
              <a:rPr lang="pt-BR" i="1" dirty="0" err="1"/>
              <a:t>get</a:t>
            </a:r>
            <a:r>
              <a:rPr lang="pt-BR" dirty="0"/>
              <a:t>. São classes simples demais e que certamente são muito utilizadas pelas demais classes da aplicação. </a:t>
            </a:r>
          </a:p>
          <a:p>
            <a:r>
              <a:rPr lang="pt-BR" dirty="0"/>
              <a:t>Operações aplicáveis: </a:t>
            </a:r>
          </a:p>
          <a:p>
            <a:pPr lvl="1"/>
            <a:r>
              <a:rPr lang="pt-BR" dirty="0"/>
              <a:t>Encapsular campo / coleções: para ocultar dos clientes os detalhes de sua implementação. </a:t>
            </a:r>
          </a:p>
          <a:p>
            <a:pPr lvl="1"/>
            <a:r>
              <a:rPr lang="pt-BR" dirty="0"/>
              <a:t>Remover método </a:t>
            </a:r>
            <a:r>
              <a:rPr lang="pt-BR" i="1" dirty="0"/>
              <a:t>set</a:t>
            </a:r>
            <a:r>
              <a:rPr lang="pt-BR" dirty="0"/>
              <a:t>: para não permitir que nenhum campo seja alterado por </a:t>
            </a:r>
            <a:r>
              <a:rPr lang="pt-BR" dirty="0" err="1"/>
              <a:t>alguem</a:t>
            </a:r>
            <a:r>
              <a:rPr lang="pt-BR" dirty="0"/>
              <a:t> externo à classe. </a:t>
            </a:r>
          </a:p>
          <a:p>
            <a:pPr lvl="1"/>
            <a:r>
              <a:rPr lang="pt-BR" dirty="0"/>
              <a:t>Mover / extrair e ocultar método: essas três operações são muito utilizadas para lidar com métodos </a:t>
            </a:r>
            <a:r>
              <a:rPr lang="pt-BR" i="1" dirty="0"/>
              <a:t>set </a:t>
            </a:r>
            <a:r>
              <a:rPr lang="pt-BR" dirty="0"/>
              <a:t>e </a:t>
            </a:r>
            <a:r>
              <a:rPr lang="pt-BR" i="1" dirty="0" err="1"/>
              <a:t>get</a:t>
            </a:r>
            <a:r>
              <a:rPr lang="pt-BR" dirty="0"/>
              <a:t> muito utilizados por outras classes.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negada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Subclasses herdam métodos e dados de suas classes-pai, mas nem sempre gostariam de herdá-los. Nesses casos há um indício claro que a hierarquia está errada. </a:t>
            </a:r>
          </a:p>
          <a:p>
            <a:r>
              <a:rPr lang="pt-BR" dirty="0"/>
              <a:t>Operações aplicáveis: </a:t>
            </a:r>
          </a:p>
          <a:p>
            <a:pPr lvl="1"/>
            <a:r>
              <a:rPr lang="pt-BR" dirty="0"/>
              <a:t>Descer método / campo: para mover os métodos e campos inutilizados para uma classe irmã daquela que está rejeitando a herança. </a:t>
            </a:r>
          </a:p>
          <a:p>
            <a:pPr lvl="1"/>
            <a:r>
              <a:rPr lang="pt-BR" dirty="0"/>
              <a:t>Substituir herança por delegação: quando a subclasse não quer herdar implementação de uma interface realizada por sua superclasse.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Saber </a:t>
            </a:r>
            <a:r>
              <a:rPr lang="pt-BR" dirty="0" err="1"/>
              <a:t>refatorar</a:t>
            </a:r>
            <a:r>
              <a:rPr lang="pt-BR" dirty="0"/>
              <a:t> (executar cada operação de </a:t>
            </a:r>
            <a:r>
              <a:rPr lang="pt-BR" dirty="0" err="1"/>
              <a:t>refatoração</a:t>
            </a:r>
            <a:r>
              <a:rPr lang="pt-BR" dirty="0"/>
              <a:t>) não te faz um bom projetista </a:t>
            </a:r>
            <a:r>
              <a:rPr lang="pt-BR" dirty="0" err="1"/>
              <a:t>refatorador</a:t>
            </a:r>
            <a:r>
              <a:rPr lang="pt-BR" dirty="0"/>
              <a:t>. É preciso saber quando (início e término).</a:t>
            </a:r>
          </a:p>
          <a:p>
            <a:r>
              <a:rPr lang="pt-BR" dirty="0"/>
              <a:t>“Maus cheiros” de código são pontos em que há possibilidades para aplicação de </a:t>
            </a:r>
            <a:r>
              <a:rPr lang="pt-BR" dirty="0" err="1"/>
              <a:t>refatoração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Como será visto adiante, maus cheiros são pontos em que princípios de bom projeto não são considerados ou podem ser melhorados.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Referência bibliográfica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Fowler, Martin. </a:t>
            </a:r>
            <a:r>
              <a:rPr lang="pt-BR" dirty="0" err="1"/>
              <a:t>Refactoring</a:t>
            </a:r>
            <a:r>
              <a:rPr lang="pt-BR" dirty="0"/>
              <a:t>: </a:t>
            </a:r>
            <a:r>
              <a:rPr lang="pt-BR" dirty="0" err="1"/>
              <a:t>Improving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Design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Existing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. </a:t>
            </a:r>
            <a:r>
              <a:rPr lang="pt-BR" dirty="0" err="1"/>
              <a:t>Addison-Wesley</a:t>
            </a:r>
            <a:r>
              <a:rPr lang="pt-BR" dirty="0"/>
              <a:t>, 1999. </a:t>
            </a:r>
            <a:r>
              <a:rPr lang="pt-BR"/>
              <a:t>[capítulo 3]. 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Entretanto estes pontos de melhorias não são precisos: o julgamento do </a:t>
            </a:r>
            <a:r>
              <a:rPr lang="pt-BR" dirty="0" err="1"/>
              <a:t>refatorador</a:t>
            </a:r>
            <a:r>
              <a:rPr lang="pt-BR" dirty="0"/>
              <a:t> é quem vai decidir quais operações podem e devem ser aplicadas. </a:t>
            </a:r>
          </a:p>
          <a:p>
            <a:r>
              <a:rPr lang="pt-BR" dirty="0"/>
              <a:t>Este julgamento vem na medida em que o projetista ganha familiaridade com as operações de </a:t>
            </a:r>
            <a:r>
              <a:rPr lang="pt-BR" dirty="0" err="1"/>
              <a:t>refatoração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Maus cheiros de código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duplicado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Se o mesmo trecho de código aparecer em vários pontos do projeto, saiba que sua solução será melhor se você conseguir unificá-los.</a:t>
            </a:r>
          </a:p>
          <a:p>
            <a:r>
              <a:rPr lang="pt-BR" dirty="0"/>
              <a:t>Operações aplicáveis (sugestões):</a:t>
            </a:r>
          </a:p>
          <a:p>
            <a:pPr lvl="1"/>
            <a:r>
              <a:rPr lang="pt-BR" dirty="0"/>
              <a:t>Extrair método: quando a mesma expressão encontra-se em dois métodos na mesma classe. </a:t>
            </a:r>
          </a:p>
          <a:p>
            <a:pPr lvl="1"/>
            <a:r>
              <a:rPr lang="pt-BR" dirty="0"/>
              <a:t>Extrair método / puxar para cima: quando a mesma expressão está em classes irmãs. </a:t>
            </a:r>
          </a:p>
          <a:p>
            <a:pPr lvl="1"/>
            <a:r>
              <a:rPr lang="pt-BR" dirty="0"/>
              <a:t>Extrair método / método </a:t>
            </a:r>
            <a:r>
              <a:rPr lang="pt-BR" dirty="0" err="1"/>
              <a:t>template</a:t>
            </a:r>
            <a:r>
              <a:rPr lang="pt-BR" dirty="0"/>
              <a:t>: extrair comportamento comum de dois métodos e implementar a variabilidade em subclasses.</a:t>
            </a:r>
          </a:p>
          <a:p>
            <a:pPr lvl="2"/>
            <a:r>
              <a:rPr lang="pt-BR" dirty="0"/>
              <a:t>Substituir algoritmo: em casos de substituir algoritmo por um mais claro.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longo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53136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Quanto maior for o  método, mais difícil é de entendê-lo. Vários métodos curtos (e a delegação entre eles) é preferível.</a:t>
            </a:r>
          </a:p>
          <a:p>
            <a:r>
              <a:rPr lang="pt-BR" dirty="0"/>
              <a:t>Vários métodos não torna o projeto difícil de entender? Não se os métodos forem nomeados devidamente.</a:t>
            </a:r>
          </a:p>
          <a:p>
            <a:r>
              <a:rPr lang="pt-BR" dirty="0"/>
              <a:t>Vários métodos ajuda a aumentar coesão e diminuir acoplamento (por meio de </a:t>
            </a:r>
            <a:r>
              <a:rPr lang="pt-BR" dirty="0" err="1"/>
              <a:t>indireção</a:t>
            </a:r>
            <a:r>
              <a:rPr lang="pt-BR" dirty="0"/>
              <a:t>).</a:t>
            </a:r>
          </a:p>
          <a:p>
            <a:r>
              <a:rPr lang="pt-BR" dirty="0"/>
              <a:t>(!) Sempre que sentir necessidade de escrever um comentário sobre um trecho de código, tente extraí-lo como um método. </a:t>
            </a:r>
          </a:p>
          <a:p>
            <a:r>
              <a:rPr lang="pt-BR" dirty="0"/>
              <a:t>(!) Sempre que encontrar um trecho de código comentado, ainda que uma única linha apenas, vale a pena representá-lo por meio de uma operação. </a:t>
            </a:r>
            <a:r>
              <a:rPr lang="pt-BR" dirty="0" err="1"/>
              <a:t>Refatore</a:t>
            </a:r>
            <a:r>
              <a:rPr lang="pt-BR" dirty="0"/>
              <a:t>, portanto. </a:t>
            </a:r>
          </a:p>
          <a:p>
            <a:r>
              <a:rPr lang="pt-BR" dirty="0"/>
              <a:t>Expressões condicionais e loops também são candidatas a sofrerem </a:t>
            </a:r>
            <a:r>
              <a:rPr lang="pt-BR" dirty="0" err="1"/>
              <a:t>refatorações</a:t>
            </a:r>
            <a:r>
              <a:rPr lang="pt-BR" dirty="0"/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longo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Operações aplicáveis (sugestões):</a:t>
            </a:r>
          </a:p>
          <a:p>
            <a:pPr lvl="1"/>
            <a:r>
              <a:rPr lang="pt-BR" dirty="0"/>
              <a:t>Extrair método: sempre que necessário diminuir o tamanho de um método. </a:t>
            </a:r>
          </a:p>
          <a:p>
            <a:pPr lvl="1"/>
            <a:r>
              <a:rPr lang="pt-BR" dirty="0"/>
              <a:t>Extrair método / Substituir temporário por </a:t>
            </a:r>
            <a:r>
              <a:rPr lang="pt-BR" dirty="0" err="1"/>
              <a:t>query</a:t>
            </a:r>
            <a:r>
              <a:rPr lang="pt-BR" dirty="0"/>
              <a:t>: sempre que ao usar extrair método, o novo método apresentar muitos parâmetros na assinatura ou variáveis temporárias. </a:t>
            </a:r>
          </a:p>
          <a:p>
            <a:pPr lvl="1"/>
            <a:r>
              <a:rPr lang="pt-BR" dirty="0"/>
              <a:t>Introduzir objeto-parâmetro / preservar objeto inteiro: quando necessário reduzir a lista de parâmetros em uma assinatura de métodos. </a:t>
            </a:r>
          </a:p>
          <a:p>
            <a:pPr lvl="1"/>
            <a:r>
              <a:rPr lang="pt-BR" dirty="0"/>
              <a:t>Substituir método por método-objeto: quando mesmo aplicando as combinações acima a assinatura do método ainda possui muitos parâmetros.</a:t>
            </a:r>
          </a:p>
          <a:p>
            <a:pPr lvl="1"/>
            <a:r>
              <a:rPr lang="pt-BR" dirty="0"/>
              <a:t>Decompor condicional: sempre que lidar com expressões condicionais e loops. 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grande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Quando uma classe apresenta muitas variáveis de instâncias é indício de que ela está com coesão baixa (fazendo mais do que deveria).</a:t>
            </a:r>
          </a:p>
          <a:p>
            <a:r>
              <a:rPr lang="pt-BR" dirty="0"/>
              <a:t>Operações aplicáveis (sugestões):</a:t>
            </a:r>
          </a:p>
          <a:p>
            <a:pPr lvl="1"/>
            <a:r>
              <a:rPr lang="pt-BR" dirty="0"/>
              <a:t>Extrair classe: para agrupar um número de variáveis que juntas fazem algum sentido para o projeto. </a:t>
            </a:r>
          </a:p>
          <a:p>
            <a:pPr lvl="1"/>
            <a:r>
              <a:rPr lang="pt-BR" dirty="0"/>
              <a:t>Extrair subclasse: para agrupar um número de </a:t>
            </a:r>
            <a:r>
              <a:rPr lang="pt-BR" dirty="0" err="1"/>
              <a:t>variáves</a:t>
            </a:r>
            <a:r>
              <a:rPr lang="pt-BR" dirty="0"/>
              <a:t> que fazem sentido como uma subclasse da classe em que estão. </a:t>
            </a:r>
          </a:p>
          <a:p>
            <a:pPr lvl="1"/>
            <a:r>
              <a:rPr lang="pt-BR" dirty="0"/>
              <a:t>Ambas operações apresentadas acima são indicadas para agrupar variáveis de instância que são pouco utilizadas pelo código em </a:t>
            </a:r>
            <a:r>
              <a:rPr lang="pt-BR" dirty="0" err="1"/>
              <a:t>refatoração</a:t>
            </a:r>
            <a:r>
              <a:rPr lang="pt-BR" dirty="0"/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2195</Words>
  <Application>Microsoft Office PowerPoint</Application>
  <PresentationFormat>Apresentação na tela (4:3)</PresentationFormat>
  <Paragraphs>189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Tema do Office</vt:lpstr>
      <vt:lpstr>Oportunidades de refatoração</vt:lpstr>
      <vt:lpstr>Agenda</vt:lpstr>
      <vt:lpstr>Introdução</vt:lpstr>
      <vt:lpstr>Introdução (cont.)</vt:lpstr>
      <vt:lpstr>Maus cheiros de código</vt:lpstr>
      <vt:lpstr>Código duplicado</vt:lpstr>
      <vt:lpstr>Método longo</vt:lpstr>
      <vt:lpstr>Método longo (cont.)</vt:lpstr>
      <vt:lpstr>Classe grande</vt:lpstr>
      <vt:lpstr>Classe grande (cont.)</vt:lpstr>
      <vt:lpstr>Longa lista de parâmetros</vt:lpstr>
      <vt:lpstr>Longa lista de parâmetros (cont.)</vt:lpstr>
      <vt:lpstr>Mudanças divergentes</vt:lpstr>
      <vt:lpstr>Cirurgia com rifle</vt:lpstr>
      <vt:lpstr>Inveja de recursos</vt:lpstr>
      <vt:lpstr>Aglomerados de dados</vt:lpstr>
      <vt:lpstr>Obsessão primitiva</vt:lpstr>
      <vt:lpstr>Instruções switch</vt:lpstr>
      <vt:lpstr>Hierarquias de herança paralelas</vt:lpstr>
      <vt:lpstr>Classe preguiçosa</vt:lpstr>
      <vt:lpstr>Generalidade especulativa</vt:lpstr>
      <vt:lpstr>Campo temporário</vt:lpstr>
      <vt:lpstr>Cadeias de mensagens</vt:lpstr>
      <vt:lpstr>Homem do meio</vt:lpstr>
      <vt:lpstr>Intimidade inapropriada</vt:lpstr>
      <vt:lpstr>Classes alternativas com interfaces diferentes</vt:lpstr>
      <vt:lpstr>Biblioteca de classes incompleta</vt:lpstr>
      <vt:lpstr>Classe de dados</vt:lpstr>
      <vt:lpstr>Herança negada</vt:lpstr>
      <vt:lpstr>Referência bibliográfica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Oportunidades de refatoração</dc:title>
  <dc:creator>Andre Luiz Peron Martins Lanna</dc:creator>
  <cp:lastModifiedBy>Andre Luiz Peron Martins Lanna</cp:lastModifiedBy>
  <cp:revision>46</cp:revision>
  <dcterms:created xsi:type="dcterms:W3CDTF">2011-08-30T16:11:48Z</dcterms:created>
  <dcterms:modified xsi:type="dcterms:W3CDTF">2017-03-29T12:51:14Z</dcterms:modified>
</cp:coreProperties>
</file>