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79" r:id="rId19"/>
    <p:sldId id="285" r:id="rId20"/>
    <p:sldId id="280" r:id="rId21"/>
    <p:sldId id="281" r:id="rId22"/>
    <p:sldId id="286" r:id="rId23"/>
    <p:sldId id="282" r:id="rId24"/>
    <p:sldId id="283" r:id="rId25"/>
    <p:sldId id="290" r:id="rId26"/>
    <p:sldId id="288" r:id="rId27"/>
    <p:sldId id="287" r:id="rId28"/>
    <p:sldId id="289" r:id="rId29"/>
    <p:sldId id="291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80" autoAdjust="0"/>
  </p:normalViewPr>
  <p:slideViewPr>
    <p:cSldViewPr>
      <p:cViewPr varScale="1">
        <p:scale>
          <a:sx n="85" d="100"/>
          <a:sy n="85" d="100"/>
        </p:scale>
        <p:origin x="7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2996952"/>
            <a:ext cx="10297144" cy="1711037"/>
          </a:xfrm>
        </p:spPr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 de </a:t>
            </a:r>
            <a:r>
              <a:rPr lang="en-US" dirty="0" err="1"/>
              <a:t>Componentes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08" y="4705017"/>
            <a:ext cx="10357792" cy="1140296"/>
          </a:xfrm>
        </p:spPr>
        <p:txBody>
          <a:bodyPr>
            <a:normAutofit/>
          </a:bodyPr>
          <a:lstStyle/>
          <a:p>
            <a:r>
              <a:rPr lang="en-US" sz="2400" dirty="0"/>
              <a:t>Bruno </a:t>
            </a:r>
            <a:r>
              <a:rPr lang="en-US" sz="2400" dirty="0" err="1"/>
              <a:t>Pavan</a:t>
            </a:r>
            <a:r>
              <a:rPr lang="en-US" sz="2400" dirty="0"/>
              <a:t> </a:t>
            </a:r>
            <a:r>
              <a:rPr lang="en-US" sz="2400" dirty="0" err="1"/>
              <a:t>Adário</a:t>
            </a:r>
            <a:r>
              <a:rPr lang="en-US" sz="2400" dirty="0"/>
              <a:t> Moreira</a:t>
            </a:r>
          </a:p>
          <a:p>
            <a:r>
              <a:rPr lang="en-US" sz="2400" dirty="0"/>
              <a:t>Carlos Roberto </a:t>
            </a:r>
            <a:r>
              <a:rPr lang="en-US" sz="2400" dirty="0" err="1"/>
              <a:t>Guimarães</a:t>
            </a:r>
            <a:endParaRPr lang="en-US" sz="2400" dirty="0"/>
          </a:p>
          <a:p>
            <a:r>
              <a:rPr lang="en-US" sz="2400" dirty="0" err="1"/>
              <a:t>Fátima</a:t>
            </a:r>
            <a:r>
              <a:rPr lang="en-US" sz="2400" dirty="0"/>
              <a:t> </a:t>
            </a:r>
            <a:r>
              <a:rPr lang="en-US" sz="2400" dirty="0" err="1"/>
              <a:t>Lourenço</a:t>
            </a:r>
            <a:r>
              <a:rPr lang="en-US" sz="2400" dirty="0"/>
              <a:t> de Lima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b="1" i="1" dirty="0"/>
              <a:t>cluster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classes que </a:t>
            </a:r>
            <a:r>
              <a:rPr lang="en-US" dirty="0" err="1"/>
              <a:t>cooperam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determinada</a:t>
            </a:r>
            <a:r>
              <a:rPr lang="en-US" dirty="0"/>
              <a:t>(s) </a:t>
            </a:r>
            <a:r>
              <a:rPr lang="en-US" dirty="0" err="1"/>
              <a:t>funcionalidade</a:t>
            </a:r>
            <a:r>
              <a:rPr lang="en-US" dirty="0"/>
              <a:t>(s).</a:t>
            </a:r>
          </a:p>
          <a:p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b="1" dirty="0" err="1"/>
              <a:t>componente</a:t>
            </a:r>
            <a:r>
              <a:rPr lang="en-US" b="1" dirty="0"/>
              <a:t> de software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unidade</a:t>
            </a:r>
            <a:r>
              <a:rPr lang="en-US" dirty="0"/>
              <a:t> de </a:t>
            </a:r>
            <a:r>
              <a:rPr lang="en-US" dirty="0" err="1"/>
              <a:t>composição</a:t>
            </a:r>
            <a:r>
              <a:rPr lang="en-US" dirty="0"/>
              <a:t> com interfaces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e </a:t>
            </a:r>
            <a:r>
              <a:rPr lang="en-US" dirty="0" err="1"/>
              <a:t>especificadas</a:t>
            </a:r>
            <a:r>
              <a:rPr lang="en-US" dirty="0"/>
              <a:t> e </a:t>
            </a:r>
            <a:r>
              <a:rPr lang="en-US" dirty="0" err="1"/>
              <a:t>dependências</a:t>
            </a:r>
            <a:r>
              <a:rPr lang="en-US" dirty="0"/>
              <a:t> de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explícitas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e que um </a:t>
            </a:r>
            <a:r>
              <a:rPr lang="en-US" dirty="0" err="1"/>
              <a:t>componente</a:t>
            </a:r>
            <a:r>
              <a:rPr lang="en-US" dirty="0"/>
              <a:t> de software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independentemente</a:t>
            </a:r>
            <a:r>
              <a:rPr lang="en-US" dirty="0"/>
              <a:t> e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terceiros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composição</a:t>
            </a:r>
            <a:r>
              <a:rPr lang="en-US" dirty="0"/>
              <a:t> de um novo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 err="1"/>
              <a:t>Ocultamento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encapsulamento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conceitos-chave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9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OO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poderosas</a:t>
            </a:r>
            <a:r>
              <a:rPr lang="en-US" dirty="0"/>
              <a:t>, que </a:t>
            </a:r>
            <a:r>
              <a:rPr lang="en-US" dirty="0" err="1"/>
              <a:t>apresentam</a:t>
            </a:r>
            <a:r>
              <a:rPr lang="en-US" dirty="0"/>
              <a:t> “</a:t>
            </a:r>
            <a:r>
              <a:rPr lang="en-US" dirty="0" err="1"/>
              <a:t>riscos</a:t>
            </a:r>
            <a:r>
              <a:rPr lang="en-US" dirty="0"/>
              <a:t>  de </a:t>
            </a:r>
            <a:r>
              <a:rPr lang="en-US" dirty="0" err="1"/>
              <a:t>erros</a:t>
            </a:r>
            <a:r>
              <a:rPr lang="en-US" dirty="0"/>
              <a:t>” </a:t>
            </a:r>
            <a:r>
              <a:rPr lang="en-US" i="1" dirty="0"/>
              <a:t>(fault hazard)</a:t>
            </a:r>
            <a:r>
              <a:rPr lang="en-US" dirty="0"/>
              <a:t> e </a:t>
            </a:r>
            <a:r>
              <a:rPr lang="en-US" dirty="0" err="1"/>
              <a:t>problemas</a:t>
            </a:r>
            <a:r>
              <a:rPr lang="en-US" dirty="0"/>
              <a:t> de teste.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um novo </a:t>
            </a:r>
            <a:r>
              <a:rPr lang="en-US" dirty="0" err="1"/>
              <a:t>contexto</a:t>
            </a:r>
            <a:r>
              <a:rPr lang="en-US" dirty="0"/>
              <a:t> para as </a:t>
            </a:r>
            <a:r>
              <a:rPr lang="en-US" dirty="0" err="1"/>
              <a:t>hierarquias</a:t>
            </a:r>
            <a:r>
              <a:rPr lang="en-US" dirty="0"/>
              <a:t> </a:t>
            </a:r>
            <a:r>
              <a:rPr lang="en-US" dirty="0" err="1"/>
              <a:t>herdadas</a:t>
            </a:r>
            <a:r>
              <a:rPr lang="en-US" dirty="0"/>
              <a:t>;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correto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elevados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garantido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baixos</a:t>
            </a:r>
            <a:r>
              <a:rPr lang="en-US" dirty="0"/>
              <a:t>.</a:t>
            </a:r>
          </a:p>
          <a:p>
            <a:r>
              <a:rPr lang="en-US" dirty="0" err="1"/>
              <a:t>Embora</a:t>
            </a:r>
            <a:r>
              <a:rPr lang="en-US" dirty="0"/>
              <a:t> a </a:t>
            </a:r>
            <a:r>
              <a:rPr lang="en-US" dirty="0" err="1"/>
              <a:t>programação</a:t>
            </a:r>
            <a:r>
              <a:rPr lang="en-US" dirty="0"/>
              <a:t> OO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a </a:t>
            </a:r>
            <a:r>
              <a:rPr lang="en-US" dirty="0" err="1"/>
              <a:t>ocorrência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procedimental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a chance da </a:t>
            </a:r>
            <a:r>
              <a:rPr lang="en-US" dirty="0" err="1"/>
              <a:t>ocorrência</a:t>
            </a:r>
            <a:r>
              <a:rPr lang="en-US" dirty="0"/>
              <a:t> de outros.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vista que,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contêm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, </a:t>
            </a:r>
            <a:r>
              <a:rPr lang="en-US" dirty="0" err="1"/>
              <a:t>defeitos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prováveis</a:t>
            </a:r>
            <a:r>
              <a:rPr lang="en-US" dirty="0"/>
              <a:t> de </a:t>
            </a:r>
            <a:r>
              <a:rPr lang="en-US" dirty="0" err="1"/>
              <a:t>ocorrer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0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de interface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procedimentais</a:t>
            </a:r>
            <a:r>
              <a:rPr lang="en-US" dirty="0"/>
              <a:t>.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orientados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, </a:t>
            </a:r>
            <a:r>
              <a:rPr lang="en-US" dirty="0" err="1"/>
              <a:t>tipicamente</a:t>
            </a:r>
            <a:r>
              <a:rPr lang="en-US" dirty="0"/>
              <a:t>,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e, </a:t>
            </a:r>
            <a:r>
              <a:rPr lang="en-US" dirty="0" err="1"/>
              <a:t>consequentemente</a:t>
            </a:r>
            <a:r>
              <a:rPr lang="en-US" dirty="0"/>
              <a:t>, </a:t>
            </a:r>
            <a:r>
              <a:rPr lang="en-US" dirty="0" err="1"/>
              <a:t>muitas</a:t>
            </a:r>
            <a:r>
              <a:rPr lang="en-US" dirty="0"/>
              <a:t> interfaces, </a:t>
            </a:r>
            <a:r>
              <a:rPr lang="en-US" dirty="0" err="1"/>
              <a:t>aumentando</a:t>
            </a:r>
            <a:r>
              <a:rPr lang="en-US" dirty="0"/>
              <a:t> a </a:t>
            </a:r>
            <a:r>
              <a:rPr lang="en-US" dirty="0" err="1"/>
              <a:t>ocorrência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86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Encapsulamento</a:t>
            </a:r>
            <a:endParaRPr lang="en-US" dirty="0"/>
          </a:p>
          <a:p>
            <a:pPr lvl="1"/>
            <a:r>
              <a:rPr lang="en-US" dirty="0"/>
              <a:t>Como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, o </a:t>
            </a:r>
            <a:r>
              <a:rPr lang="en-US" dirty="0" err="1"/>
              <a:t>encapsulamento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-se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que </a:t>
            </a:r>
            <a:r>
              <a:rPr lang="en-US" dirty="0" err="1"/>
              <a:t>determina</a:t>
            </a:r>
            <a:r>
              <a:rPr lang="en-US" dirty="0"/>
              <a:t> a </a:t>
            </a:r>
            <a:r>
              <a:rPr lang="en-US" dirty="0" err="1"/>
              <a:t>visibilidade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encapsulamento</a:t>
            </a:r>
            <a:r>
              <a:rPr lang="en-US" dirty="0"/>
              <a:t> </a:t>
            </a:r>
            <a:r>
              <a:rPr lang="en-US" dirty="0" err="1"/>
              <a:t>auxilia</a:t>
            </a:r>
            <a:r>
              <a:rPr lang="en-US" dirty="0"/>
              <a:t> no </a:t>
            </a:r>
            <a:r>
              <a:rPr lang="en-US" dirty="0" err="1"/>
              <a:t>ocultamento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obtenção</a:t>
            </a:r>
            <a:r>
              <a:rPr lang="en-US" dirty="0"/>
              <a:t> da </a:t>
            </a:r>
            <a:r>
              <a:rPr lang="en-US" dirty="0" err="1"/>
              <a:t>modularidade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.</a:t>
            </a:r>
          </a:p>
          <a:p>
            <a:r>
              <a:rPr lang="en-US" dirty="0" err="1"/>
              <a:t>Embora</a:t>
            </a:r>
            <a:r>
              <a:rPr lang="en-US" dirty="0"/>
              <a:t> o </a:t>
            </a:r>
            <a:r>
              <a:rPr lang="en-US" dirty="0" err="1"/>
              <a:t>encapsulamento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contribua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para a </a:t>
            </a:r>
            <a:r>
              <a:rPr lang="en-US" dirty="0" err="1"/>
              <a:t>ocorrência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-se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obstáculo</a:t>
            </a:r>
            <a:r>
              <a:rPr lang="en-US" dirty="0"/>
              <a:t> para a </a:t>
            </a:r>
            <a:r>
              <a:rPr lang="en-US" dirty="0" err="1"/>
              <a:t>atividade</a:t>
            </a:r>
            <a:r>
              <a:rPr lang="en-US" dirty="0"/>
              <a:t> de teste.    O teste </a:t>
            </a:r>
            <a:r>
              <a:rPr lang="en-US" dirty="0" err="1"/>
              <a:t>requer</a:t>
            </a:r>
            <a:r>
              <a:rPr lang="en-US" dirty="0"/>
              <a:t> um </a:t>
            </a:r>
            <a:r>
              <a:rPr lang="en-US" dirty="0" err="1"/>
              <a:t>relatório</a:t>
            </a:r>
            <a:r>
              <a:rPr lang="en-US" dirty="0"/>
              <a:t> complete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e </a:t>
            </a:r>
            <a:r>
              <a:rPr lang="en-US" dirty="0" err="1"/>
              <a:t>abstrato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.</a:t>
            </a:r>
          </a:p>
          <a:p>
            <a:r>
              <a:rPr lang="en-US" dirty="0"/>
              <a:t>As </a:t>
            </a:r>
            <a:r>
              <a:rPr lang="en-US" dirty="0" err="1"/>
              <a:t>linguagens</a:t>
            </a:r>
            <a:r>
              <a:rPr lang="en-US" dirty="0"/>
              <a:t> OO </a:t>
            </a:r>
            <a:r>
              <a:rPr lang="en-US" dirty="0" err="1"/>
              <a:t>dificultam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de se </a:t>
            </a:r>
            <a:r>
              <a:rPr lang="en-US" dirty="0" err="1"/>
              <a:t>obter</a:t>
            </a:r>
            <a:r>
              <a:rPr lang="en-US" dirty="0"/>
              <a:t> (get)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(set) o </a:t>
            </a:r>
            <a:r>
              <a:rPr lang="en-US" dirty="0" err="1"/>
              <a:t>estado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22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Herança</a:t>
            </a:r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 err="1"/>
              <a:t>herança</a:t>
            </a:r>
            <a:r>
              <a:rPr lang="en-US" dirty="0"/>
              <a:t> é </a:t>
            </a:r>
            <a:r>
              <a:rPr lang="en-US" dirty="0" err="1"/>
              <a:t>essencial</a:t>
            </a:r>
            <a:r>
              <a:rPr lang="en-US" dirty="0"/>
              <a:t> à </a:t>
            </a:r>
            <a:r>
              <a:rPr lang="en-US" dirty="0" err="1"/>
              <a:t>programacão</a:t>
            </a:r>
            <a:r>
              <a:rPr lang="en-US" dirty="0"/>
              <a:t> OO,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reusabilidade</a:t>
            </a:r>
            <a:r>
              <a:rPr lang="en-US" dirty="0"/>
              <a:t> via o </a:t>
            </a:r>
            <a:r>
              <a:rPr lang="en-US" dirty="0" err="1"/>
              <a:t>compartilhamento</a:t>
            </a:r>
            <a:r>
              <a:rPr lang="en-US" dirty="0"/>
              <a:t> de </a:t>
            </a:r>
            <a:r>
              <a:rPr lang="en-US" dirty="0" err="1"/>
              <a:t>carateristicas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 </a:t>
            </a:r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destacado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Binder, a </a:t>
            </a:r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enfraquece</a:t>
            </a:r>
            <a:r>
              <a:rPr lang="en-US" dirty="0"/>
              <a:t> o </a:t>
            </a:r>
            <a:r>
              <a:rPr lang="en-US" dirty="0" err="1"/>
              <a:t>encapsulamento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criação</a:t>
            </a:r>
            <a:r>
              <a:rPr lang="en-US" dirty="0"/>
              <a:t> de um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/>
              <a:t>defeito</a:t>
            </a:r>
            <a:r>
              <a:rPr lang="en-US" dirty="0"/>
              <a:t> similar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globais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procedimentais</a:t>
            </a:r>
            <a:r>
              <a:rPr lang="en-US" dirty="0"/>
              <a:t>.</a:t>
            </a:r>
            <a:endParaRPr lang="pt-BR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, é de fundamental </a:t>
            </a:r>
            <a:r>
              <a:rPr lang="en-US" dirty="0" err="1"/>
              <a:t>importância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das classes </a:t>
            </a:r>
            <a:r>
              <a:rPr lang="en-US" dirty="0" err="1"/>
              <a:t>ancestrais</a:t>
            </a:r>
            <a:r>
              <a:rPr lang="en-US" dirty="0"/>
              <a:t>.</a:t>
            </a:r>
          </a:p>
          <a:p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dificultar</a:t>
            </a:r>
            <a:r>
              <a:rPr lang="en-US" dirty="0"/>
              <a:t> a </a:t>
            </a:r>
            <a:r>
              <a:rPr lang="en-US" dirty="0" err="1"/>
              <a:t>compreensão</a:t>
            </a:r>
            <a:r>
              <a:rPr lang="en-US" dirty="0"/>
              <a:t>, </a:t>
            </a:r>
            <a:r>
              <a:rPr lang="en-US" dirty="0" err="1"/>
              <a:t>aumentar</a:t>
            </a:r>
            <a:r>
              <a:rPr lang="en-US" dirty="0"/>
              <a:t> a chance de </a:t>
            </a:r>
            <a:r>
              <a:rPr lang="en-US" dirty="0" err="1"/>
              <a:t>ocorrência</a:t>
            </a:r>
            <a:r>
              <a:rPr lang="en-US" dirty="0"/>
              <a:t> de </a:t>
            </a:r>
            <a:r>
              <a:rPr lang="en-US" dirty="0" err="1"/>
              <a:t>enganos</a:t>
            </a:r>
            <a:r>
              <a:rPr lang="en-US" dirty="0"/>
              <a:t> e </a:t>
            </a:r>
            <a:r>
              <a:rPr lang="en-US" dirty="0" err="1"/>
              <a:t>reduzir</a:t>
            </a:r>
            <a:r>
              <a:rPr lang="en-US" dirty="0"/>
              <a:t> a </a:t>
            </a:r>
            <a:r>
              <a:rPr lang="en-US" dirty="0" err="1"/>
              <a:t>testabilidade</a:t>
            </a:r>
            <a:r>
              <a:rPr lang="en-US" dirty="0"/>
              <a:t> das classes.</a:t>
            </a:r>
          </a:p>
        </p:txBody>
      </p:sp>
    </p:spTree>
    <p:extLst>
      <p:ext uri="{BB962C8B-B14F-4D97-AF65-F5344CB8AC3E}">
        <p14:creationId xmlns:p14="http://schemas.microsoft.com/office/powerpoint/2010/main" val="31708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Herança</a:t>
            </a:r>
            <a:r>
              <a:rPr lang="en-US" b="1" dirty="0"/>
              <a:t> </a:t>
            </a:r>
            <a:r>
              <a:rPr lang="en-US" b="1" dirty="0" err="1"/>
              <a:t>Múltipla</a:t>
            </a:r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múltipla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herde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superclasses</a:t>
            </a:r>
            <a:r>
              <a:rPr lang="en-US" dirty="0"/>
              <a:t>, as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(</a:t>
            </a:r>
            <a:r>
              <a:rPr lang="en-US" dirty="0" err="1"/>
              <a:t>atributos</a:t>
            </a:r>
            <a:r>
              <a:rPr lang="en-US" dirty="0"/>
              <a:t> com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com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).</a:t>
            </a:r>
          </a:p>
          <a:p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e </a:t>
            </a:r>
            <a:r>
              <a:rPr lang="en-US" dirty="0" err="1"/>
              <a:t>privada</a:t>
            </a:r>
            <a:r>
              <a:rPr lang="en-US" dirty="0"/>
              <a:t>, classes </a:t>
            </a:r>
            <a:r>
              <a:rPr lang="en-US" dirty="0" err="1"/>
              <a:t>abstratas</a:t>
            </a:r>
            <a:r>
              <a:rPr lang="en-US" dirty="0"/>
              <a:t> </a:t>
            </a:r>
            <a:r>
              <a:rPr lang="en-US" i="1" dirty="0"/>
              <a:t>versus</a:t>
            </a:r>
            <a:r>
              <a:rPr lang="en-US" dirty="0"/>
              <a:t> classes </a:t>
            </a:r>
            <a:r>
              <a:rPr lang="en-US" dirty="0" err="1"/>
              <a:t>concretas</a:t>
            </a:r>
            <a:r>
              <a:rPr lang="en-US" dirty="0"/>
              <a:t> e a </a:t>
            </a:r>
            <a:r>
              <a:rPr lang="en-US" dirty="0" err="1"/>
              <a:t>visibilidade</a:t>
            </a:r>
            <a:r>
              <a:rPr lang="en-US" dirty="0"/>
              <a:t> dos dados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superclasse</a:t>
            </a:r>
            <a:r>
              <a:rPr lang="en-US" dirty="0"/>
              <a:t> </a:t>
            </a:r>
            <a:r>
              <a:rPr lang="en-US" dirty="0" err="1"/>
              <a:t>constituem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 com a </a:t>
            </a:r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múltipla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41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28500" y="1850680"/>
            <a:ext cx="2088232" cy="8640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X</a:t>
            </a:r>
          </a:p>
          <a:p>
            <a:pPr algn="ctr"/>
            <a:r>
              <a:rPr lang="en-US" dirty="0" err="1"/>
              <a:t>Método</a:t>
            </a:r>
            <a:r>
              <a:rPr lang="en-US" dirty="0"/>
              <a:t> m()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076772" y="1850680"/>
            <a:ext cx="2088232" cy="8640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Y</a:t>
            </a:r>
          </a:p>
          <a:p>
            <a:pPr algn="ctr"/>
            <a:r>
              <a:rPr lang="en-US" dirty="0" err="1"/>
              <a:t>Método</a:t>
            </a:r>
            <a:r>
              <a:rPr lang="en-US" dirty="0"/>
              <a:t> m()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852636" y="3502929"/>
            <a:ext cx="2088232" cy="8640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Z</a:t>
            </a:r>
          </a:p>
        </p:txBody>
      </p:sp>
      <p:cxnSp>
        <p:nvCxnSpPr>
          <p:cNvPr id="7" name="Elbow Connector 6"/>
          <p:cNvCxnSpPr>
            <a:endCxn id="4" idx="2"/>
          </p:cNvCxnSpPr>
          <p:nvPr/>
        </p:nvCxnSpPr>
        <p:spPr>
          <a:xfrm rot="16200000" flipV="1">
            <a:off x="1620579" y="2766814"/>
            <a:ext cx="788155" cy="684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3200665" y="2734403"/>
            <a:ext cx="759832" cy="720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0108" y="4340751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Exemplo</a:t>
            </a:r>
            <a:r>
              <a:rPr lang="en-US" sz="1400" dirty="0"/>
              <a:t> de </a:t>
            </a:r>
            <a:r>
              <a:rPr lang="en-US" sz="1400" dirty="0" err="1"/>
              <a:t>herança</a:t>
            </a:r>
            <a:r>
              <a:rPr lang="en-US" sz="1400" dirty="0"/>
              <a:t> </a:t>
            </a:r>
            <a:r>
              <a:rPr lang="en-US" sz="1400" dirty="0" err="1"/>
              <a:t>múltipla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6779282" y="2906108"/>
            <a:ext cx="2088232" cy="432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B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9051965" y="2906108"/>
            <a:ext cx="2088232" cy="432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C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8152371" y="4138888"/>
            <a:ext cx="1939277" cy="4281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D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6200000" flipV="1">
            <a:off x="7771360" y="3402771"/>
            <a:ext cx="788155" cy="684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9351444" y="3378855"/>
            <a:ext cx="759832" cy="720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9434" y="4534895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Exemplo</a:t>
            </a:r>
            <a:r>
              <a:rPr lang="en-US" sz="1400" dirty="0"/>
              <a:t> de </a:t>
            </a:r>
            <a:r>
              <a:rPr lang="en-US" sz="1400" dirty="0" err="1"/>
              <a:t>herança</a:t>
            </a:r>
            <a:endParaRPr lang="pt-BR" sz="1400" dirty="0"/>
          </a:p>
        </p:txBody>
      </p:sp>
      <p:sp>
        <p:nvSpPr>
          <p:cNvPr id="16" name="Rectangle 15"/>
          <p:cNvSpPr/>
          <p:nvPr/>
        </p:nvSpPr>
        <p:spPr>
          <a:xfrm>
            <a:off x="7860824" y="1828800"/>
            <a:ext cx="2088232" cy="432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</a:t>
            </a:r>
            <a:r>
              <a:rPr lang="en-US" dirty="0"/>
              <a:t> A</a:t>
            </a:r>
            <a:endParaRPr lang="pt-BR" dirty="0"/>
          </a:p>
        </p:txBody>
      </p:sp>
      <p:cxnSp>
        <p:nvCxnSpPr>
          <p:cNvPr id="17" name="Elbow Connector 16"/>
          <p:cNvCxnSpPr>
            <a:endCxn id="10" idx="0"/>
          </p:cNvCxnSpPr>
          <p:nvPr/>
        </p:nvCxnSpPr>
        <p:spPr>
          <a:xfrm rot="5400000">
            <a:off x="7718786" y="2365460"/>
            <a:ext cx="645260" cy="436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9549134" y="2363594"/>
            <a:ext cx="623380" cy="461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4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Classes </a:t>
            </a:r>
            <a:r>
              <a:rPr lang="en-US" b="1" dirty="0" err="1"/>
              <a:t>abstratas</a:t>
            </a:r>
            <a:r>
              <a:rPr lang="en-US" b="1" dirty="0"/>
              <a:t> e </a:t>
            </a:r>
            <a:r>
              <a:rPr lang="en-US" b="1" dirty="0" err="1"/>
              <a:t>genéricas</a:t>
            </a:r>
            <a:endParaRPr lang="en-US" b="1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abstrata</a:t>
            </a:r>
            <a:r>
              <a:rPr lang="en-US" dirty="0"/>
              <a:t> e a que 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implementacão</a:t>
            </a:r>
            <a:r>
              <a:rPr lang="en-US" dirty="0"/>
              <a:t>, </a:t>
            </a:r>
            <a:r>
              <a:rPr lang="en-US" dirty="0" err="1"/>
              <a:t>fornecendo</a:t>
            </a:r>
            <a:r>
              <a:rPr lang="en-US" dirty="0"/>
              <a:t> um </a:t>
            </a:r>
            <a:r>
              <a:rPr lang="en-US" dirty="0" err="1"/>
              <a:t>importante</a:t>
            </a:r>
            <a:r>
              <a:rPr lang="en-US" dirty="0"/>
              <a:t>  </a:t>
            </a:r>
            <a:r>
              <a:rPr lang="en-US" dirty="0" err="1"/>
              <a:t>suporte</a:t>
            </a:r>
            <a:r>
              <a:rPr lang="en-US" dirty="0"/>
              <a:t> para o </a:t>
            </a:r>
            <a:r>
              <a:rPr lang="en-US" dirty="0" err="1"/>
              <a:t>reuso</a:t>
            </a:r>
            <a:r>
              <a:rPr lang="en-US" dirty="0"/>
              <a:t>. O teste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abstrata</a:t>
            </a:r>
            <a:r>
              <a:rPr lang="en-US" dirty="0"/>
              <a:t> so </a:t>
            </a:r>
            <a:r>
              <a:rPr lang="en-US" dirty="0" err="1"/>
              <a:t>podera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especializada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obtida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e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instâncias</a:t>
            </a:r>
            <a:r>
              <a:rPr lang="en-US" dirty="0"/>
              <a:t> de classes </a:t>
            </a:r>
            <a:r>
              <a:rPr lang="en-US" dirty="0" err="1"/>
              <a:t>abstratas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complicado</a:t>
            </a:r>
            <a:r>
              <a:rPr lang="en-US" dirty="0"/>
              <a:t> se um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um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43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genéricas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abstratas</a:t>
            </a:r>
            <a:r>
              <a:rPr lang="en-US" dirty="0"/>
              <a:t>, mas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um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para o </a:t>
            </a:r>
            <a:r>
              <a:rPr lang="en-US" dirty="0" err="1"/>
              <a:t>reuso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a base para a </a:t>
            </a:r>
            <a:r>
              <a:rPr lang="en-US" dirty="0" err="1"/>
              <a:t>ocorrência</a:t>
            </a:r>
            <a:r>
              <a:rPr lang="en-US" dirty="0"/>
              <a:t> do </a:t>
            </a:r>
            <a:r>
              <a:rPr lang="en-US" dirty="0" err="1"/>
              <a:t>acoplamento</a:t>
            </a:r>
            <a:r>
              <a:rPr lang="en-US" dirty="0"/>
              <a:t> </a:t>
            </a:r>
            <a:r>
              <a:rPr lang="en-US" dirty="0" err="1"/>
              <a:t>dinâmico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declarados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parâmetros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instanciados</a:t>
            </a:r>
            <a:r>
              <a:rPr lang="en-US" dirty="0"/>
              <a:t> com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27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Polimorfismo</a:t>
            </a:r>
            <a:endParaRPr lang="en-US" b="1" dirty="0"/>
          </a:p>
          <a:p>
            <a:pPr lvl="1"/>
            <a:r>
              <a:rPr lang="en-US" dirty="0" err="1"/>
              <a:t>Caracterizado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(</a:t>
            </a:r>
            <a:r>
              <a:rPr lang="en-US" dirty="0" err="1"/>
              <a:t>denominado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polimórfico</a:t>
            </a:r>
            <a:r>
              <a:rPr lang="en-US" dirty="0"/>
              <a:t>),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, </a:t>
            </a:r>
            <a:r>
              <a:rPr lang="en-US" dirty="0" err="1"/>
              <a:t>denotar</a:t>
            </a:r>
            <a:r>
              <a:rPr lang="en-US" dirty="0"/>
              <a:t> </a:t>
            </a:r>
            <a:r>
              <a:rPr lang="en-US" dirty="0" err="1"/>
              <a:t>instâncias</a:t>
            </a:r>
            <a:r>
              <a:rPr lang="en-US" dirty="0"/>
              <a:t> (</a:t>
            </a:r>
            <a:r>
              <a:rPr lang="en-US" dirty="0" err="1"/>
              <a:t>objetos</a:t>
            </a:r>
            <a:r>
              <a:rPr lang="en-US" dirty="0"/>
              <a:t>) de </a:t>
            </a:r>
            <a:r>
              <a:rPr lang="en-US" dirty="0" err="1"/>
              <a:t>várias</a:t>
            </a:r>
            <a:r>
              <a:rPr lang="en-US" dirty="0"/>
              <a:t> classes que, </a:t>
            </a:r>
            <a:r>
              <a:rPr lang="en-US" dirty="0" err="1"/>
              <a:t>usualmente</a:t>
            </a:r>
            <a:r>
              <a:rPr lang="en-US" dirty="0"/>
              <a:t>,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 </a:t>
            </a:r>
            <a:r>
              <a:rPr lang="en-US" dirty="0" err="1"/>
              <a:t>superclasse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descritos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relatados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Barbey</a:t>
            </a:r>
            <a:r>
              <a:rPr lang="en-US" dirty="0"/>
              <a:t> </a:t>
            </a:r>
            <a:r>
              <a:rPr lang="en-US" dirty="0" err="1"/>
              <a:t>Sthromeier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</a:t>
            </a:r>
            <a:r>
              <a:rPr lang="en-US" dirty="0" err="1"/>
              <a:t>correto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de um </a:t>
            </a:r>
            <a:r>
              <a:rPr lang="en-US" dirty="0" err="1"/>
              <a:t>programa</a:t>
            </a:r>
            <a:r>
              <a:rPr lang="en-US" dirty="0"/>
              <a:t> e </a:t>
            </a:r>
            <a:r>
              <a:rPr lang="en-US" dirty="0" err="1"/>
              <a:t>causar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para o teste:</a:t>
            </a:r>
          </a:p>
          <a:p>
            <a:pPr lvl="1"/>
            <a:r>
              <a:rPr lang="en-US" dirty="0" err="1"/>
              <a:t>Indecibilidade</a:t>
            </a:r>
            <a:r>
              <a:rPr lang="en-US" dirty="0"/>
              <a:t> no </a:t>
            </a:r>
            <a:r>
              <a:rPr lang="en-US" dirty="0" err="1"/>
              <a:t>acoplamento</a:t>
            </a:r>
            <a:r>
              <a:rPr lang="en-US" dirty="0"/>
              <a:t> </a:t>
            </a:r>
            <a:r>
              <a:rPr lang="en-US" dirty="0" err="1"/>
              <a:t>dinâmico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Extensibilidade</a:t>
            </a:r>
            <a:r>
              <a:rPr lang="en-US" dirty="0"/>
              <a:t> de </a:t>
            </a:r>
            <a:r>
              <a:rPr lang="en-US" dirty="0" err="1"/>
              <a:t>hierarquias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13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Introdução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decorrer</a:t>
            </a:r>
            <a:r>
              <a:rPr lang="en-US" dirty="0"/>
              <a:t> dos tempos,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paradigmas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desenvolvidos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suprir</a:t>
            </a:r>
            <a:r>
              <a:rPr lang="en-US" dirty="0"/>
              <a:t> </a:t>
            </a:r>
            <a:r>
              <a:rPr lang="en-US" dirty="0" err="1"/>
              <a:t>deficiências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paradigmas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surgiu</a:t>
            </a:r>
            <a:r>
              <a:rPr lang="en-US" dirty="0"/>
              <a:t> para </a:t>
            </a:r>
            <a:r>
              <a:rPr lang="en-US" dirty="0" err="1"/>
              <a:t>suprir</a:t>
            </a:r>
            <a:r>
              <a:rPr lang="en-US" dirty="0"/>
              <a:t> </a:t>
            </a:r>
            <a:r>
              <a:rPr lang="en-US" dirty="0" err="1"/>
              <a:t>deficiências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procedimental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procedimental</a:t>
            </a:r>
            <a:r>
              <a:rPr lang="en-US" dirty="0"/>
              <a:t> é </a:t>
            </a:r>
            <a:r>
              <a:rPr lang="en-US" dirty="0" err="1"/>
              <a:t>estruturar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um </a:t>
            </a:r>
            <a:r>
              <a:rPr lang="en-US" dirty="0" err="1"/>
              <a:t>conjunto</a:t>
            </a:r>
            <a:r>
              <a:rPr lang="en-US" dirty="0"/>
              <a:t> de dados e de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procedimentos</a:t>
            </a:r>
            <a:r>
              <a:rPr lang="en-US" dirty="0"/>
              <a:t>/</a:t>
            </a:r>
            <a:r>
              <a:rPr lang="en-US" dirty="0" err="1"/>
              <a:t>funções</a:t>
            </a:r>
            <a:r>
              <a:rPr lang="en-US" dirty="0"/>
              <a:t> que </a:t>
            </a:r>
            <a:r>
              <a:rPr lang="en-US" dirty="0" err="1"/>
              <a:t>manipulam</a:t>
            </a:r>
            <a:r>
              <a:rPr lang="en-US" dirty="0"/>
              <a:t> </a:t>
            </a:r>
            <a:r>
              <a:rPr lang="en-US" dirty="0" err="1"/>
              <a:t>tais</a:t>
            </a:r>
            <a:r>
              <a:rPr lang="en-US" dirty="0"/>
              <a:t>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Containers </a:t>
            </a:r>
            <a:r>
              <a:rPr lang="en-US" b="1" dirty="0" err="1"/>
              <a:t>heterogêneos</a:t>
            </a:r>
            <a:r>
              <a:rPr lang="en-US" b="1" dirty="0"/>
              <a:t> e </a:t>
            </a:r>
            <a:r>
              <a:rPr lang="en-US" b="1" i="1" dirty="0"/>
              <a:t>type casting</a:t>
            </a:r>
          </a:p>
          <a:p>
            <a:pPr lvl="1"/>
            <a:r>
              <a:rPr lang="en-US" dirty="0"/>
              <a:t>Containers </a:t>
            </a:r>
            <a:r>
              <a:rPr lang="en-US" dirty="0" err="1"/>
              <a:t>heterogêneos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 que </a:t>
            </a:r>
            <a:r>
              <a:rPr lang="en-US" dirty="0" err="1"/>
              <a:t>armazenam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pertencer</a:t>
            </a:r>
            <a:r>
              <a:rPr lang="en-US" dirty="0"/>
              <a:t> a </a:t>
            </a:r>
            <a:r>
              <a:rPr lang="en-US" dirty="0" err="1"/>
              <a:t>várias</a:t>
            </a:r>
            <a:r>
              <a:rPr lang="en-US" dirty="0"/>
              <a:t> classes </a:t>
            </a:r>
            <a:r>
              <a:rPr lang="en-US" dirty="0" err="1"/>
              <a:t>diferentes</a:t>
            </a:r>
            <a:r>
              <a:rPr lang="en-US" dirty="0"/>
              <a:t>, da </a:t>
            </a:r>
            <a:r>
              <a:rPr lang="en-US" dirty="0" err="1"/>
              <a:t>mesma</a:t>
            </a:r>
            <a:r>
              <a:rPr lang="en-US" dirty="0"/>
              <a:t> forma que </a:t>
            </a:r>
            <a:r>
              <a:rPr lang="en-US" dirty="0" err="1"/>
              <a:t>nomes</a:t>
            </a:r>
            <a:r>
              <a:rPr lang="en-US" dirty="0"/>
              <a:t> </a:t>
            </a:r>
            <a:r>
              <a:rPr lang="en-US" dirty="0" err="1"/>
              <a:t>polimórficos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Alguns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daquelas</a:t>
            </a:r>
            <a:r>
              <a:rPr lang="en-US" dirty="0"/>
              <a:t> </a:t>
            </a:r>
            <a:r>
              <a:rPr lang="en-US" dirty="0" err="1"/>
              <a:t>pertencentes</a:t>
            </a:r>
            <a:r>
              <a:rPr lang="en-US" dirty="0"/>
              <a:t> à </a:t>
            </a:r>
            <a:r>
              <a:rPr lang="en-US" dirty="0" err="1"/>
              <a:t>superclasse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. </a:t>
            </a:r>
          </a:p>
          <a:p>
            <a:pPr lvl="2"/>
            <a:r>
              <a:rPr lang="en-US" sz="2000" dirty="0"/>
              <a:t>Para </a:t>
            </a:r>
            <a:r>
              <a:rPr lang="en-US" sz="2000" dirty="0" err="1"/>
              <a:t>permitir</a:t>
            </a:r>
            <a:r>
              <a:rPr lang="en-US" sz="2000" dirty="0"/>
              <a:t> que </a:t>
            </a:r>
            <a:r>
              <a:rPr lang="en-US" sz="2000" dirty="0" err="1"/>
              <a:t>tais</a:t>
            </a:r>
            <a:r>
              <a:rPr lang="en-US" sz="2000" dirty="0"/>
              <a:t> </a:t>
            </a:r>
            <a:r>
              <a:rPr lang="en-US" sz="2000" dirty="0" err="1"/>
              <a:t>objetos</a:t>
            </a:r>
            <a:r>
              <a:rPr lang="en-US" sz="2000" dirty="0"/>
              <a:t> facam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,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fazer</a:t>
            </a:r>
            <a:r>
              <a:rPr lang="en-US" sz="2000" dirty="0"/>
              <a:t> a </a:t>
            </a:r>
            <a:r>
              <a:rPr lang="en-US" sz="2000" dirty="0" err="1"/>
              <a:t>conversão</a:t>
            </a:r>
            <a:r>
              <a:rPr lang="en-US" sz="2000" dirty="0"/>
              <a:t> (</a:t>
            </a:r>
            <a:r>
              <a:rPr lang="en-US" sz="2000" i="1" dirty="0"/>
              <a:t>casting</a:t>
            </a:r>
            <a:r>
              <a:rPr lang="en-US" sz="2000" dirty="0"/>
              <a:t>) do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contido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de dados </a:t>
            </a:r>
            <a:r>
              <a:rPr lang="en-US" sz="2000" dirty="0" err="1"/>
              <a:t>heterogênea</a:t>
            </a:r>
            <a:r>
              <a:rPr lang="en-US" sz="2000" dirty="0"/>
              <a:t> para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da </a:t>
            </a:r>
            <a:r>
              <a:rPr lang="en-US" sz="2000" dirty="0" err="1"/>
              <a:t>hierarquia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21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levar</a:t>
            </a:r>
            <a:r>
              <a:rPr lang="en-US" dirty="0"/>
              <a:t> a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de </a:t>
            </a:r>
            <a:r>
              <a:rPr lang="en-US" dirty="0" err="1"/>
              <a:t>falha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Downcasting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de </a:t>
            </a:r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da </a:t>
            </a:r>
            <a:r>
              <a:rPr lang="en-US" dirty="0" err="1"/>
              <a:t>hierarquia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invocação</a:t>
            </a:r>
            <a:r>
              <a:rPr lang="en-US" dirty="0"/>
              <a:t> de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indesejado</a:t>
            </a:r>
            <a:r>
              <a:rPr lang="en-US" dirty="0"/>
              <a:t>;</a:t>
            </a:r>
          </a:p>
          <a:p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detectados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compilacão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 um </a:t>
            </a:r>
            <a:r>
              <a:rPr lang="en-US" dirty="0" err="1"/>
              <a:t>cuidado</a:t>
            </a:r>
            <a:r>
              <a:rPr lang="en-US" dirty="0"/>
              <a:t> especial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tomado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conjunto</a:t>
            </a:r>
            <a:r>
              <a:rPr lang="en-US" dirty="0"/>
              <a:t> de teste para </a:t>
            </a:r>
            <a:r>
              <a:rPr lang="en-US" dirty="0" err="1"/>
              <a:t>evitar</a:t>
            </a:r>
            <a:r>
              <a:rPr lang="en-US" dirty="0"/>
              <a:t> que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passem</a:t>
            </a:r>
            <a:r>
              <a:rPr lang="en-US" dirty="0"/>
              <a:t> </a:t>
            </a:r>
            <a:r>
              <a:rPr lang="en-US" dirty="0" err="1"/>
              <a:t>despercebidos</a:t>
            </a:r>
            <a:r>
              <a:rPr lang="en-US" dirty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84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colaterais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r>
              <a:rPr lang="en-US" dirty="0"/>
              <a:t>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Outros </a:t>
            </a:r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Além</a:t>
            </a:r>
            <a:r>
              <a:rPr lang="en-US" dirty="0"/>
              <a:t> dos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apresentados</a:t>
            </a:r>
            <a:r>
              <a:rPr lang="en-US" dirty="0"/>
              <a:t>, Binder </a:t>
            </a:r>
            <a:r>
              <a:rPr lang="en-US" dirty="0" err="1"/>
              <a:t>descreve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b="1" dirty="0" err="1"/>
              <a:t>sequências</a:t>
            </a:r>
            <a:r>
              <a:rPr lang="en-US" b="1" dirty="0"/>
              <a:t> de </a:t>
            </a:r>
            <a:r>
              <a:rPr lang="en-US" b="1" dirty="0" err="1"/>
              <a:t>mensagens</a:t>
            </a:r>
            <a:r>
              <a:rPr lang="en-US" dirty="0"/>
              <a:t> e </a:t>
            </a:r>
            <a:r>
              <a:rPr lang="en-US" b="1" dirty="0" err="1"/>
              <a:t>estados</a:t>
            </a:r>
            <a:r>
              <a:rPr lang="en-US" b="1" dirty="0"/>
              <a:t> dos </a:t>
            </a:r>
            <a:r>
              <a:rPr lang="en-US" b="1" dirty="0" err="1"/>
              <a:t>objetos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64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técnicas</a:t>
            </a:r>
            <a:r>
              <a:rPr lang="en-US" dirty="0"/>
              <a:t> e </a:t>
            </a:r>
            <a:r>
              <a:rPr lang="en-US" dirty="0" err="1"/>
              <a:t>critérios</a:t>
            </a:r>
            <a:r>
              <a:rPr lang="en-US" dirty="0"/>
              <a:t> de teste,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de teste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.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testador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 </a:t>
            </a:r>
            <a:r>
              <a:rPr lang="en-US" dirty="0" err="1"/>
              <a:t>concentrar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do software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seleção</a:t>
            </a:r>
            <a:r>
              <a:rPr lang="en-US" dirty="0"/>
              <a:t> de dados de teste e </a:t>
            </a:r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cobertura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atividade</a:t>
            </a:r>
            <a:r>
              <a:rPr lang="en-US" dirty="0"/>
              <a:t> de teste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incremental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Teste de </a:t>
            </a:r>
            <a:r>
              <a:rPr lang="en-US" dirty="0" err="1"/>
              <a:t>unidade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Teste de integração;</a:t>
            </a:r>
          </a:p>
          <a:p>
            <a:pPr lvl="1"/>
            <a:r>
              <a:rPr lang="en-US" dirty="0"/>
              <a:t>Teste de </a:t>
            </a:r>
            <a:r>
              <a:rPr lang="en-US" dirty="0" err="1"/>
              <a:t>sistema</a:t>
            </a:r>
            <a:r>
              <a:rPr lang="en-US" dirty="0"/>
              <a:t>;</a:t>
            </a:r>
          </a:p>
          <a:p>
            <a:r>
              <a:rPr lang="en-US" dirty="0" err="1"/>
              <a:t>Variações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no </a:t>
            </a:r>
            <a:r>
              <a:rPr lang="en-US" dirty="0" err="1"/>
              <a:t>contexto</a:t>
            </a:r>
            <a:r>
              <a:rPr lang="en-US" dirty="0"/>
              <a:t> de software OO.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56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Segundo o </a:t>
            </a:r>
            <a:r>
              <a:rPr lang="en-US" dirty="0" err="1"/>
              <a:t>padrão</a:t>
            </a:r>
            <a:r>
              <a:rPr lang="en-US" dirty="0"/>
              <a:t> IEEE 610.12-1990,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é um </a:t>
            </a:r>
            <a:r>
              <a:rPr lang="en-US" dirty="0" err="1"/>
              <a:t>componente</a:t>
            </a:r>
            <a:r>
              <a:rPr lang="en-US" dirty="0"/>
              <a:t> de software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subvidido</a:t>
            </a:r>
            <a:r>
              <a:rPr lang="en-US" dirty="0"/>
              <a:t>.</a:t>
            </a:r>
          </a:p>
          <a:p>
            <a:r>
              <a:rPr lang="en-US" dirty="0" err="1"/>
              <a:t>Considerando</a:t>
            </a:r>
            <a:r>
              <a:rPr lang="en-US" dirty="0"/>
              <a:t> que teste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dinâmica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procedimentais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b="1" i="1" dirty="0"/>
              <a:t>F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-se a </a:t>
            </a:r>
            <a:r>
              <a:rPr lang="en-US" dirty="0" err="1"/>
              <a:t>uma</a:t>
            </a:r>
            <a:r>
              <a:rPr lang="en-US" dirty="0"/>
              <a:t> sub-</a:t>
            </a:r>
            <a:r>
              <a:rPr lang="en-US" dirty="0" err="1"/>
              <a:t>rotina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um </a:t>
            </a:r>
            <a:r>
              <a:rPr lang="en-US" dirty="0" err="1"/>
              <a:t>procedimento</a:t>
            </a:r>
            <a:r>
              <a:rPr lang="en-US" dirty="0"/>
              <a:t>, que e a </a:t>
            </a:r>
            <a:r>
              <a:rPr lang="en-US" dirty="0" err="1"/>
              <a:t>menor</a:t>
            </a:r>
            <a:r>
              <a:rPr lang="en-US" dirty="0"/>
              <a:t> parte </a:t>
            </a:r>
            <a:r>
              <a:rPr lang="en-US" dirty="0" err="1"/>
              <a:t>funcional</a:t>
            </a:r>
            <a:r>
              <a:rPr lang="en-US" dirty="0"/>
              <a:t> 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90596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Teste de </a:t>
            </a:r>
            <a:r>
              <a:rPr lang="en-US" b="1" dirty="0" err="1"/>
              <a:t>unidade</a:t>
            </a:r>
            <a:endParaRPr lang="en-US" b="1" dirty="0"/>
          </a:p>
          <a:p>
            <a:pPr lvl="1"/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focalizam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corretos</a:t>
            </a:r>
            <a:r>
              <a:rPr lang="en-US" dirty="0"/>
              <a:t>. O </a:t>
            </a:r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e de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de software.</a:t>
            </a:r>
          </a:p>
          <a:p>
            <a:pPr lvl="1"/>
            <a:r>
              <a:rPr lang="en-US" dirty="0"/>
              <a:t>O teste de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limitações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adequadamente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situações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Observa</a:t>
            </a:r>
            <a:r>
              <a:rPr lang="en-US" dirty="0"/>
              <a:t>-se que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unidade</a:t>
            </a:r>
            <a:r>
              <a:rPr lang="en-US" dirty="0"/>
              <a:t> é </a:t>
            </a:r>
            <a:r>
              <a:rPr lang="en-US" dirty="0" err="1"/>
              <a:t>necessária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i="1" dirty="0"/>
              <a:t>drivers</a:t>
            </a:r>
            <a:r>
              <a:rPr lang="en-US" dirty="0"/>
              <a:t> e </a:t>
            </a:r>
            <a:r>
              <a:rPr lang="en-US" i="1" dirty="0"/>
              <a:t>stubs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testada</a:t>
            </a:r>
            <a:r>
              <a:rPr lang="en-US" dirty="0"/>
              <a:t>, </a:t>
            </a:r>
            <a:r>
              <a:rPr lang="en-US" dirty="0" err="1"/>
              <a:t>inicia</a:t>
            </a:r>
            <a:r>
              <a:rPr lang="en-US" dirty="0"/>
              <a:t>-se a </a:t>
            </a:r>
            <a:r>
              <a:rPr lang="en-US" dirty="0" err="1"/>
              <a:t>fase</a:t>
            </a:r>
            <a:r>
              <a:rPr lang="en-US" dirty="0"/>
              <a:t> de integração e, </a:t>
            </a:r>
            <a:r>
              <a:rPr lang="en-US" dirty="0" err="1"/>
              <a:t>consequentemente</a:t>
            </a:r>
            <a:r>
              <a:rPr lang="en-US" dirty="0"/>
              <a:t>, o </a:t>
            </a:r>
            <a:r>
              <a:rPr lang="en-US" b="1" dirty="0"/>
              <a:t>teste de integração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84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Teste de integração</a:t>
            </a:r>
          </a:p>
          <a:p>
            <a:pPr lvl="1"/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ressaltar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revelados</a:t>
            </a:r>
            <a:r>
              <a:rPr lang="en-US" dirty="0"/>
              <a:t> com o teste de integração </a:t>
            </a:r>
            <a:r>
              <a:rPr lang="en-US" dirty="0" err="1"/>
              <a:t>elevam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o </a:t>
            </a:r>
            <a:r>
              <a:rPr lang="en-US" dirty="0" err="1"/>
              <a:t>cisto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 de teste se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detectados</a:t>
            </a:r>
            <a:r>
              <a:rPr lang="en-US" dirty="0"/>
              <a:t> no </a:t>
            </a:r>
            <a:r>
              <a:rPr lang="en-US" dirty="0" err="1"/>
              <a:t>estágios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avançados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 se a </a:t>
            </a:r>
            <a:r>
              <a:rPr lang="en-US" dirty="0" err="1"/>
              <a:t>correção</a:t>
            </a:r>
            <a:r>
              <a:rPr lang="en-US" dirty="0"/>
              <a:t> do </a:t>
            </a:r>
            <a:r>
              <a:rPr lang="en-US" dirty="0" err="1"/>
              <a:t>erro</a:t>
            </a:r>
            <a:r>
              <a:rPr lang="en-US" dirty="0"/>
              <a:t> forcar </a:t>
            </a:r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.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, a </a:t>
            </a:r>
            <a:r>
              <a:rPr lang="en-US" dirty="0" err="1"/>
              <a:t>realização</a:t>
            </a:r>
            <a:r>
              <a:rPr lang="en-US" dirty="0"/>
              <a:t> de testes de integração e de fundamental </a:t>
            </a:r>
            <a:r>
              <a:rPr lang="en-US" dirty="0" err="1"/>
              <a:t>importância</a:t>
            </a:r>
            <a:r>
              <a:rPr lang="en-US" dirty="0"/>
              <a:t> para </a:t>
            </a:r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do software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e </a:t>
            </a:r>
            <a:r>
              <a:rPr lang="en-US" dirty="0" err="1"/>
              <a:t>reduzir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custos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Segundo Pressman, as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teste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Depois</a:t>
            </a:r>
            <a:r>
              <a:rPr lang="en-US" dirty="0"/>
              <a:t> que software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e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b="1" dirty="0"/>
              <a:t>testes de </a:t>
            </a:r>
            <a:r>
              <a:rPr lang="en-US" b="1" dirty="0" err="1"/>
              <a:t>sistema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47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Teste de </a:t>
            </a:r>
            <a:r>
              <a:rPr lang="en-US" b="1" dirty="0" err="1"/>
              <a:t>sistema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é </a:t>
            </a:r>
            <a:r>
              <a:rPr lang="en-US" dirty="0" err="1"/>
              <a:t>assegurar</a:t>
            </a:r>
            <a:r>
              <a:rPr lang="en-US" dirty="0"/>
              <a:t> que o software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compõem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hardware e banco de dados) </a:t>
            </a:r>
            <a:r>
              <a:rPr lang="en-US" dirty="0" err="1"/>
              <a:t>combinem</a:t>
            </a:r>
            <a:r>
              <a:rPr lang="en-US" dirty="0"/>
              <a:t>-se </a:t>
            </a:r>
            <a:r>
              <a:rPr lang="en-US" dirty="0" err="1"/>
              <a:t>adequadamente</a:t>
            </a:r>
            <a:r>
              <a:rPr lang="en-US" dirty="0"/>
              <a:t> e que a </a:t>
            </a:r>
            <a:r>
              <a:rPr lang="en-US" dirty="0" err="1"/>
              <a:t>função</a:t>
            </a:r>
            <a:r>
              <a:rPr lang="en-US" dirty="0"/>
              <a:t>/</a:t>
            </a:r>
            <a:r>
              <a:rPr lang="en-US" dirty="0" err="1"/>
              <a:t>desempenho</a:t>
            </a:r>
            <a:r>
              <a:rPr lang="en-US" dirty="0"/>
              <a:t> global </a:t>
            </a:r>
            <a:r>
              <a:rPr lang="en-US" dirty="0" err="1"/>
              <a:t>desejada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obtida</a:t>
            </a:r>
            <a:r>
              <a:rPr lang="en-US" dirty="0"/>
              <a:t>. A </a:t>
            </a:r>
            <a:r>
              <a:rPr lang="en-US" dirty="0" err="1"/>
              <a:t>técnica</a:t>
            </a:r>
            <a:r>
              <a:rPr lang="en-US" dirty="0"/>
              <a:t> de teste </a:t>
            </a:r>
            <a:r>
              <a:rPr lang="en-US" dirty="0" err="1"/>
              <a:t>funcional</a:t>
            </a:r>
            <a:r>
              <a:rPr lang="en-US" dirty="0"/>
              <a:t> e a que tem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teste.</a:t>
            </a:r>
          </a:p>
        </p:txBody>
      </p:sp>
    </p:spTree>
    <p:extLst>
      <p:ext uri="{BB962C8B-B14F-4D97-AF65-F5344CB8AC3E}">
        <p14:creationId xmlns:p14="http://schemas.microsoft.com/office/powerpoint/2010/main" val="379441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Fases</a:t>
            </a:r>
            <a:r>
              <a:rPr lang="en-US" dirty="0"/>
              <a:t> de teste 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28800"/>
            <a:ext cx="10009112" cy="4840560"/>
          </a:xfrm>
        </p:spPr>
        <p:txBody>
          <a:bodyPr>
            <a:normAutofit/>
          </a:bodyPr>
          <a:lstStyle/>
          <a:p>
            <a:r>
              <a:rPr lang="en-US" b="1" dirty="0" err="1"/>
              <a:t>Divisão</a:t>
            </a:r>
            <a:r>
              <a:rPr lang="en-US" b="1" dirty="0"/>
              <a:t> das </a:t>
            </a:r>
            <a:r>
              <a:rPr lang="en-US" b="1" dirty="0" err="1"/>
              <a:t>fases</a:t>
            </a:r>
            <a:r>
              <a:rPr lang="en-US" b="1" dirty="0"/>
              <a:t> de teste:</a:t>
            </a:r>
            <a:endParaRPr lang="en-US" dirty="0"/>
          </a:p>
          <a:p>
            <a:pPr lvl="1"/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variações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à </a:t>
            </a:r>
            <a:r>
              <a:rPr lang="en-US" dirty="0" err="1"/>
              <a:t>divisão</a:t>
            </a:r>
            <a:r>
              <a:rPr lang="en-US" dirty="0"/>
              <a:t> das </a:t>
            </a:r>
            <a:r>
              <a:rPr lang="en-US" dirty="0" err="1"/>
              <a:t>fases</a:t>
            </a:r>
            <a:r>
              <a:rPr lang="en-US" dirty="0"/>
              <a:t> de teste para POO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literatura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Colanzi</a:t>
            </a:r>
            <a:r>
              <a:rPr lang="en-US" dirty="0"/>
              <a:t> </a:t>
            </a:r>
            <a:r>
              <a:rPr lang="en-US" dirty="0" err="1"/>
              <a:t>caracteriza</a:t>
            </a:r>
            <a:r>
              <a:rPr lang="en-US" dirty="0"/>
              <a:t> a </a:t>
            </a:r>
            <a:r>
              <a:rPr lang="en-US" dirty="0" err="1"/>
              <a:t>fase</a:t>
            </a:r>
            <a:r>
              <a:rPr lang="en-US" dirty="0"/>
              <a:t>  do teste de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cuja</a:t>
            </a:r>
            <a:r>
              <a:rPr lang="en-US" dirty="0"/>
              <a:t> </a:t>
            </a:r>
            <a:r>
              <a:rPr lang="en-US" dirty="0" err="1"/>
              <a:t>finalidade</a:t>
            </a:r>
            <a:r>
              <a:rPr lang="en-US" dirty="0"/>
              <a:t> é </a:t>
            </a:r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de integração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escopo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teste, e a </a:t>
            </a:r>
            <a:r>
              <a:rPr lang="en-US" dirty="0" err="1"/>
              <a:t>fase</a:t>
            </a:r>
            <a:r>
              <a:rPr lang="en-US" dirty="0"/>
              <a:t> do teste de integração  para software </a:t>
            </a:r>
            <a:r>
              <a:rPr lang="en-US" dirty="0" err="1"/>
              <a:t>orientado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que tem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integração de classes do </a:t>
            </a:r>
            <a:r>
              <a:rPr lang="en-US" dirty="0" err="1"/>
              <a:t>sistema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Colanzi</a:t>
            </a:r>
            <a:r>
              <a:rPr lang="en-US" dirty="0"/>
              <a:t>, o teste de POO é </a:t>
            </a:r>
            <a:r>
              <a:rPr lang="en-US" dirty="0" err="1"/>
              <a:t>organizado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:</a:t>
            </a:r>
          </a:p>
          <a:p>
            <a:pPr lvl="2"/>
            <a:r>
              <a:rPr lang="en-US" sz="2000" b="1" dirty="0"/>
              <a:t>Teste de </a:t>
            </a:r>
            <a:r>
              <a:rPr lang="en-US" sz="2000" b="1" dirty="0" err="1"/>
              <a:t>unidade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testa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individualmente</a:t>
            </a:r>
            <a:r>
              <a:rPr lang="en-US" sz="2000" dirty="0"/>
              <a:t>;</a:t>
            </a:r>
          </a:p>
          <a:p>
            <a:pPr lvl="2"/>
            <a:r>
              <a:rPr lang="en-US" sz="2000" b="1" dirty="0"/>
              <a:t>Teste de </a:t>
            </a:r>
            <a:r>
              <a:rPr lang="en-US" sz="2000" b="1" dirty="0" err="1"/>
              <a:t>classe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testa</a:t>
            </a:r>
            <a:r>
              <a:rPr lang="en-US" sz="2000" dirty="0"/>
              <a:t> a </a:t>
            </a:r>
            <a:r>
              <a:rPr lang="en-US" sz="2000" dirty="0" err="1"/>
              <a:t>interação</a:t>
            </a:r>
            <a:r>
              <a:rPr lang="en-US" sz="2000" dirty="0"/>
              <a:t> entre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;</a:t>
            </a:r>
          </a:p>
          <a:p>
            <a:pPr lvl="2"/>
            <a:r>
              <a:rPr lang="en-US" sz="2000" b="1" dirty="0"/>
              <a:t>Teste de integração:</a:t>
            </a:r>
            <a:r>
              <a:rPr lang="en-US" sz="2000" dirty="0"/>
              <a:t> </a:t>
            </a:r>
            <a:r>
              <a:rPr lang="en-US" sz="2000" dirty="0" err="1"/>
              <a:t>testa</a:t>
            </a:r>
            <a:r>
              <a:rPr lang="en-US" sz="2000" dirty="0"/>
              <a:t> a integração entre classes do </a:t>
            </a:r>
            <a:r>
              <a:rPr lang="en-US" sz="2000" dirty="0" err="1"/>
              <a:t>sistema</a:t>
            </a:r>
            <a:r>
              <a:rPr lang="en-US" sz="2000" dirty="0"/>
              <a:t>;</a:t>
            </a:r>
          </a:p>
          <a:p>
            <a:pPr lvl="2"/>
            <a:r>
              <a:rPr lang="en-US" sz="2000" b="1" dirty="0"/>
              <a:t>Teste de </a:t>
            </a:r>
            <a:r>
              <a:rPr lang="en-US" sz="2000" b="1" dirty="0" err="1"/>
              <a:t>sistema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testa</a:t>
            </a:r>
            <a:r>
              <a:rPr lang="en-US" sz="2000" dirty="0"/>
              <a:t> a </a:t>
            </a:r>
            <a:r>
              <a:rPr lang="en-US" sz="2000" dirty="0" err="1"/>
              <a:t>funcionalidade</a:t>
            </a:r>
            <a:r>
              <a:rPr lang="en-US" sz="2000" dirty="0"/>
              <a:t> do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todo</a:t>
            </a:r>
            <a:r>
              <a:rPr lang="en-US" sz="2000" dirty="0"/>
              <a:t>;</a:t>
            </a:r>
          </a:p>
          <a:p>
            <a:r>
              <a:rPr lang="en-US" dirty="0" err="1"/>
              <a:t>Considerando</a:t>
            </a:r>
            <a:r>
              <a:rPr lang="en-US" dirty="0"/>
              <a:t>-se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, o teste de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proposto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Colanzi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visto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parte do teste de integração, </a:t>
            </a:r>
            <a:r>
              <a:rPr lang="en-US" dirty="0" err="1"/>
              <a:t>juntamente</a:t>
            </a:r>
            <a:r>
              <a:rPr lang="en-US" dirty="0"/>
              <a:t> com o teste </a:t>
            </a:r>
            <a:r>
              <a:rPr lang="en-US" dirty="0" err="1"/>
              <a:t>intraclasse</a:t>
            </a:r>
            <a:r>
              <a:rPr lang="en-US" dirty="0"/>
              <a:t> e </a:t>
            </a:r>
            <a:r>
              <a:rPr lang="en-US" dirty="0" err="1"/>
              <a:t>interclasse</a:t>
            </a:r>
            <a:r>
              <a:rPr lang="en-US" dirty="0"/>
              <a:t>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002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/>
          <a:lstStyle/>
          <a:p>
            <a:r>
              <a:rPr lang="pt-BR" b="1" dirty="0"/>
              <a:t>6.5 – Teste estrutural de Integração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1425" y="1196753"/>
            <a:ext cx="10945215" cy="55446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Associação definição-uso contextuais.</a:t>
            </a:r>
          </a:p>
          <a:p>
            <a:pPr algn="just"/>
            <a:r>
              <a:rPr lang="pt-BR" b="1" dirty="0"/>
              <a:t>Agregam informações sobre o contexto de uso dos objetos e exigem determinado contexto na cobertura de determinada associação.</a:t>
            </a:r>
          </a:p>
          <a:p>
            <a:pPr algn="just"/>
            <a:r>
              <a:rPr lang="pt-BR" b="1" dirty="0"/>
              <a:t>Motivação – Utilidade dessa função não esta suficientemente clara</a:t>
            </a:r>
          </a:p>
          <a:p>
            <a:pPr algn="just"/>
            <a:r>
              <a:rPr lang="pt-BR" b="1" dirty="0"/>
              <a:t>Conclusões.</a:t>
            </a:r>
          </a:p>
          <a:p>
            <a:pPr algn="just"/>
            <a:r>
              <a:rPr lang="pt-BR" b="1" dirty="0"/>
              <a:t>1 – O número de instruções condicionais dentro de um  método é muitas vezes 0. e em média  variou entre 0 e 3.</a:t>
            </a:r>
          </a:p>
          <a:p>
            <a:pPr algn="just"/>
            <a:r>
              <a:rPr lang="pt-BR" b="1" dirty="0"/>
              <a:t>2 – Muitas vezes uma pequena porcentagem dos métodos definido em uma classe servidora é realmente utilizada por uma classe cliente:</a:t>
            </a:r>
          </a:p>
          <a:p>
            <a:pPr algn="just"/>
            <a:r>
              <a:rPr lang="pt-BR" b="1" dirty="0"/>
              <a:t>3 – Apenas aproximadamente metade dos métodos utilizados pelas classes de fato alteram o estado dos objetos utilizado.</a:t>
            </a:r>
          </a:p>
          <a:p>
            <a:pPr algn="just"/>
            <a:r>
              <a:rPr lang="pt-BR" b="1" dirty="0"/>
              <a:t>4 – Manipulação de variáveis de tipo primitivo tipicamente utilizadas com base no teste de fluxo de dados ocorrem poucas vezes em programas OO; e</a:t>
            </a:r>
          </a:p>
          <a:p>
            <a:pPr algn="just"/>
            <a:r>
              <a:rPr lang="pt-BR" b="1" dirty="0"/>
              <a:t>5 – As computações necessárias são na maioria das vezes alcançadas a partir da manipulação  de variáveis de instâncias de objetos  via chamada métodos.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1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fornecer</a:t>
            </a:r>
            <a:r>
              <a:rPr lang="en-US" dirty="0"/>
              <a:t> um </a:t>
            </a:r>
            <a:r>
              <a:rPr lang="en-US" dirty="0" err="1"/>
              <a:t>mecanismo</a:t>
            </a:r>
            <a:r>
              <a:rPr lang="en-US" dirty="0"/>
              <a:t> para </a:t>
            </a:r>
            <a:r>
              <a:rPr lang="en-US" dirty="0" err="1"/>
              <a:t>isolar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trás</a:t>
            </a:r>
            <a:r>
              <a:rPr lang="en-US" dirty="0"/>
              <a:t> da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agrupar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en-US" b="1" dirty="0"/>
              <a:t>Uma </a:t>
            </a:r>
            <a:r>
              <a:rPr lang="en-US" b="1" dirty="0" err="1"/>
              <a:t>entidade</a:t>
            </a:r>
            <a:r>
              <a:rPr lang="en-US" b="1" dirty="0"/>
              <a:t> (</a:t>
            </a:r>
            <a:r>
              <a:rPr lang="en-US" b="1" dirty="0" err="1"/>
              <a:t>denominada</a:t>
            </a:r>
            <a:r>
              <a:rPr lang="en-US" b="1" dirty="0"/>
              <a:t> </a:t>
            </a:r>
            <a:r>
              <a:rPr lang="en-US" b="1" dirty="0" err="1"/>
              <a:t>classe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Dados (</a:t>
            </a:r>
            <a:r>
              <a:rPr lang="en-US" b="1" dirty="0" err="1"/>
              <a:t>atributos</a:t>
            </a:r>
            <a:r>
              <a:rPr lang="en-US" b="1" dirty="0"/>
              <a:t>)</a:t>
            </a:r>
            <a:r>
              <a:rPr lang="en-US" dirty="0"/>
              <a:t> e</a:t>
            </a:r>
          </a:p>
          <a:p>
            <a:pPr lvl="1"/>
            <a:r>
              <a:rPr lang="en-US" b="1" dirty="0" err="1"/>
              <a:t>Procedimentos</a:t>
            </a:r>
            <a:r>
              <a:rPr lang="en-US" b="1" dirty="0"/>
              <a:t>/</a:t>
            </a:r>
            <a:r>
              <a:rPr lang="en-US" b="1" dirty="0" err="1"/>
              <a:t>funções</a:t>
            </a:r>
            <a:r>
              <a:rPr lang="en-US" b="1" dirty="0"/>
              <a:t> (</a:t>
            </a:r>
            <a:r>
              <a:rPr lang="en-US" b="1" dirty="0" err="1"/>
              <a:t>métodos</a:t>
            </a:r>
            <a:r>
              <a:rPr lang="en-US" b="1" dirty="0"/>
              <a:t>)</a:t>
            </a:r>
            <a:r>
              <a:rPr lang="en-US" dirty="0"/>
              <a:t> que </a:t>
            </a:r>
            <a:r>
              <a:rPr lang="en-US" dirty="0" err="1"/>
              <a:t>realizam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</a:p>
          <a:p>
            <a:r>
              <a:rPr lang="en-US" b="1" dirty="0" err="1"/>
              <a:t>Definição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Encapsulamento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Ocultamento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69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922115"/>
          </a:xfrm>
        </p:spPr>
        <p:txBody>
          <a:bodyPr/>
          <a:lstStyle/>
          <a:p>
            <a:r>
              <a:rPr lang="pt-BR" b="1" dirty="0"/>
              <a:t>6.5 – Teste estrutural de Integração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1425" y="1556792"/>
            <a:ext cx="10669548" cy="489654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Pode não ser a melhor maneira para revelar o comportamento de um programa OO.</a:t>
            </a:r>
          </a:p>
          <a:p>
            <a:pPr algn="just"/>
            <a:r>
              <a:rPr lang="pt-BR" b="1" dirty="0"/>
              <a:t>A partir dai e proposto teste baseado em manipulação de objetos utilizando a análise de ponteiros e escape.</a:t>
            </a:r>
          </a:p>
          <a:p>
            <a:pPr algn="just"/>
            <a:r>
              <a:rPr lang="pt-BR" b="1" dirty="0"/>
              <a:t>- Caracteriza variáveis locais.</a:t>
            </a:r>
          </a:p>
          <a:p>
            <a:pPr algn="just"/>
            <a:r>
              <a:rPr lang="pt-BR" b="1" dirty="0"/>
              <a:t>- Determina objetos locados.</a:t>
            </a:r>
          </a:p>
          <a:p>
            <a:pPr algn="just"/>
            <a:r>
              <a:rPr lang="pt-BR" b="1" dirty="0"/>
              <a:t>Um par </a:t>
            </a:r>
            <a:r>
              <a:rPr lang="pt-BR" b="1" dirty="0" err="1"/>
              <a:t>Def-Uso</a:t>
            </a:r>
            <a:r>
              <a:rPr lang="pt-BR" b="1" dirty="0"/>
              <a:t> contextual é definido como uma </a:t>
            </a:r>
            <a:r>
              <a:rPr lang="pt-BR" b="1" dirty="0" err="1"/>
              <a:t>tupla</a:t>
            </a:r>
            <a:r>
              <a:rPr lang="pt-BR" b="1" dirty="0"/>
              <a:t>, que é uma sequência de chamada que configuram contextos para cada associação.</a:t>
            </a:r>
          </a:p>
          <a:p>
            <a:pPr algn="just"/>
            <a:r>
              <a:rPr lang="pt-BR" b="1" dirty="0"/>
              <a:t>Ressalta-se que a abordagem proposta não considera definição-uso contextuais envolvendo variáveis do tipo primitivo.</a:t>
            </a:r>
          </a:p>
        </p:txBody>
      </p:sp>
    </p:spTree>
    <p:extLst>
      <p:ext uri="{BB962C8B-B14F-4D97-AF65-F5344CB8AC3E}">
        <p14:creationId xmlns:p14="http://schemas.microsoft.com/office/powerpoint/2010/main" val="38468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6.5.2 – Estratégia de teste incremental hierárquico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2204864"/>
            <a:ext cx="10360501" cy="3959205"/>
          </a:xfrm>
        </p:spPr>
        <p:txBody>
          <a:bodyPr/>
          <a:lstStyle/>
          <a:p>
            <a:pPr algn="just"/>
            <a:r>
              <a:rPr lang="pt-BR" b="1" dirty="0"/>
              <a:t>É uma estratégia para reaproveitar conjuntos de casos de teste,  adequados aos testes da superclasse para testar características herdada nas subclasses, reduzindo os custos das atividades de teste.</a:t>
            </a:r>
          </a:p>
          <a:p>
            <a:pPr algn="just"/>
            <a:r>
              <a:rPr lang="pt-BR" b="1" dirty="0"/>
              <a:t>A definição da subclasse é dada por um modificados que junto com a superclasse criam a subclasse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0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6.5.2 – Estratégia de teste incremental hierárquico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3" y="1412777"/>
            <a:ext cx="10801199" cy="5328591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Tipos de elementos que o modificador contém para alterar a subclasse.</a:t>
            </a:r>
          </a:p>
          <a:p>
            <a:pPr algn="just"/>
            <a:r>
              <a:rPr lang="pt-BR" b="1" dirty="0"/>
              <a:t>1 – Elemento novo.</a:t>
            </a:r>
          </a:p>
          <a:p>
            <a:pPr algn="just"/>
            <a:r>
              <a:rPr lang="pt-BR" b="1" dirty="0"/>
              <a:t>2 – Elemento recursivo.</a:t>
            </a:r>
          </a:p>
          <a:p>
            <a:pPr algn="just"/>
            <a:r>
              <a:rPr lang="pt-BR" b="1" dirty="0"/>
              <a:t>3 – Elemento redefinido.</a:t>
            </a:r>
          </a:p>
          <a:p>
            <a:pPr algn="just"/>
            <a:r>
              <a:rPr lang="pt-BR" b="1" dirty="0"/>
              <a:t>4 – Elemento virtual-novo.</a:t>
            </a:r>
          </a:p>
          <a:p>
            <a:pPr algn="just"/>
            <a:r>
              <a:rPr lang="pt-BR" b="1" dirty="0"/>
              <a:t>5 – Elemento virtual-recursivo.</a:t>
            </a:r>
          </a:p>
          <a:p>
            <a:pPr algn="just"/>
            <a:r>
              <a:rPr lang="pt-BR" b="1" dirty="0"/>
              <a:t>6 – Elemento virtual-redefinido.</a:t>
            </a:r>
          </a:p>
          <a:p>
            <a:pPr algn="just"/>
            <a:r>
              <a:rPr lang="pt-BR" b="1" dirty="0"/>
              <a:t>A proposta do teste consiste em testar a superclasse considerando cada método individualmente, e então, testar a interação entre os métodos. Os testes são salvos, cria-se um histórico de teste e assim a subclasse é definida.</a:t>
            </a:r>
          </a:p>
        </p:txBody>
      </p:sp>
    </p:spTree>
    <p:extLst>
      <p:ext uri="{BB962C8B-B14F-4D97-AF65-F5344CB8AC3E}">
        <p14:creationId xmlns:p14="http://schemas.microsoft.com/office/powerpoint/2010/main" val="34326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425" y="332656"/>
            <a:ext cx="10360501" cy="706091"/>
          </a:xfrm>
        </p:spPr>
        <p:txBody>
          <a:bodyPr/>
          <a:lstStyle/>
          <a:p>
            <a:r>
              <a:rPr lang="pt-BR" b="1" dirty="0"/>
              <a:t>Teste da Superclasse ou classe-base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1425" y="1340768"/>
            <a:ext cx="10945215" cy="5184576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Inicia-se com o teste dos métodos através de técnicas tradicionais de fluxo de dados.</a:t>
            </a:r>
          </a:p>
          <a:p>
            <a:pPr algn="just"/>
            <a:r>
              <a:rPr lang="pt-BR" b="1" dirty="0"/>
              <a:t>O teste individual de cada método é fundamentalmente importante, uma vez que a subclasse espera que o método herdado funciona corretamente.</a:t>
            </a:r>
          </a:p>
          <a:p>
            <a:pPr algn="just"/>
            <a:r>
              <a:rPr lang="pt-BR" b="1" dirty="0"/>
              <a:t>Para isso utiliza-se testes </a:t>
            </a:r>
            <a:r>
              <a:rPr lang="pt-BR" b="1" dirty="0" err="1"/>
              <a:t>intramétodos</a:t>
            </a:r>
            <a:r>
              <a:rPr lang="pt-BR" b="1" dirty="0"/>
              <a:t> e além deles as </a:t>
            </a:r>
            <a:r>
              <a:rPr lang="pt-BR" b="1" dirty="0" err="1"/>
              <a:t>intraclasses</a:t>
            </a:r>
            <a:r>
              <a:rPr lang="pt-BR" b="1" dirty="0"/>
              <a:t> e </a:t>
            </a:r>
            <a:r>
              <a:rPr lang="pt-BR" b="1" dirty="0" err="1"/>
              <a:t>interclasses</a:t>
            </a:r>
            <a:r>
              <a:rPr lang="pt-BR" b="1" dirty="0"/>
              <a:t>.</a:t>
            </a:r>
          </a:p>
          <a:p>
            <a:pPr algn="just"/>
            <a:r>
              <a:rPr lang="pt-BR" b="1" dirty="0"/>
              <a:t>A intraclasse testa as interações entre os métodos de uma mesma classe.</a:t>
            </a:r>
          </a:p>
          <a:p>
            <a:pPr algn="just"/>
            <a:r>
              <a:rPr lang="pt-BR" b="1" dirty="0"/>
              <a:t>A interclasse a interação entre métodos de uma classe diferente.</a:t>
            </a:r>
          </a:p>
        </p:txBody>
      </p:sp>
    </p:spTree>
    <p:extLst>
      <p:ext uri="{BB962C8B-B14F-4D97-AF65-F5344CB8AC3E}">
        <p14:creationId xmlns:p14="http://schemas.microsoft.com/office/powerpoint/2010/main" val="30514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433" y="476672"/>
            <a:ext cx="9144000" cy="1143000"/>
          </a:xfrm>
        </p:spPr>
        <p:txBody>
          <a:bodyPr/>
          <a:lstStyle/>
          <a:p>
            <a:r>
              <a:rPr lang="pt-BR" b="1" dirty="0"/>
              <a:t>Teste da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3" y="1844825"/>
            <a:ext cx="10801199" cy="4319244"/>
          </a:xfrm>
        </p:spPr>
        <p:txBody>
          <a:bodyPr/>
          <a:lstStyle/>
          <a:p>
            <a:pPr algn="just"/>
            <a:r>
              <a:rPr lang="pt-BR" b="1" dirty="0"/>
              <a:t>Testado a superclasse e armazenado a história do teste, inicia-se o teste das subclasses.</a:t>
            </a:r>
          </a:p>
          <a:p>
            <a:pPr algn="just"/>
            <a:r>
              <a:rPr lang="pt-BR" b="1" dirty="0"/>
              <a:t>A ideia é reaproveitar tudo o que for possível do teste que foi feito na superclasse. </a:t>
            </a:r>
          </a:p>
          <a:p>
            <a:pPr algn="just"/>
            <a:r>
              <a:rPr lang="pt-BR" b="1" dirty="0"/>
              <a:t>Esse reaproveitamento vai se acordo com o tipo herdado pela subclasse.</a:t>
            </a:r>
          </a:p>
          <a:p>
            <a:pPr algn="just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628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404664"/>
            <a:ext cx="9144000" cy="1143000"/>
          </a:xfrm>
        </p:spPr>
        <p:txBody>
          <a:bodyPr/>
          <a:lstStyle/>
          <a:p>
            <a:r>
              <a:rPr lang="pt-BR" b="1" dirty="0"/>
              <a:t>Teste de Subclasse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1772816"/>
            <a:ext cx="10360501" cy="4391253"/>
          </a:xfrm>
        </p:spPr>
        <p:txBody>
          <a:bodyPr/>
          <a:lstStyle/>
          <a:p>
            <a:pPr algn="just"/>
            <a:r>
              <a:rPr lang="pt-BR" b="1" dirty="0"/>
              <a:t>Dada a superclasse, a história  de teste da subclasse em função da história do teste da classe pai, do grafo da classe pai e de um modificador.</a:t>
            </a:r>
          </a:p>
          <a:p>
            <a:pPr algn="just"/>
            <a:r>
              <a:rPr lang="pt-BR" b="1" dirty="0"/>
              <a:t>As ações depende do tipo do elemento e das modificações que ele recebeu no mapeamento de herança.</a:t>
            </a:r>
          </a:p>
          <a:p>
            <a:pPr algn="just"/>
            <a:r>
              <a:rPr lang="pt-BR" b="1" dirty="0"/>
              <a:t>Todo atributo deve ser totalmente testado.</a:t>
            </a:r>
          </a:p>
        </p:txBody>
      </p:sp>
    </p:spTree>
    <p:extLst>
      <p:ext uri="{BB962C8B-B14F-4D97-AF65-F5344CB8AC3E}">
        <p14:creationId xmlns:p14="http://schemas.microsoft.com/office/powerpoint/2010/main" val="40326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Avaliação de Estratégia: </a:t>
            </a:r>
            <a:br>
              <a:rPr lang="pt-BR" b="1" dirty="0"/>
            </a:br>
            <a:r>
              <a:rPr lang="pt-BR" b="1" dirty="0"/>
              <a:t>Um 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8403" y="1772816"/>
            <a:ext cx="10360501" cy="3599165"/>
          </a:xfrm>
        </p:spPr>
        <p:txBody>
          <a:bodyPr/>
          <a:lstStyle/>
          <a:p>
            <a:pPr algn="just"/>
            <a:r>
              <a:rPr lang="pt-BR" b="1" dirty="0"/>
              <a:t>Para avaliar os resultados obtidos como utilização da estratégia incremental hierárquica, foi avaliada a porcentagem de reaproveitamento de casos de teste obtido ao invés de sempre retestarem todos as classes e subclasses, isso reduz significativamente o esforço do teste.</a:t>
            </a:r>
          </a:p>
        </p:txBody>
      </p:sp>
    </p:spTree>
    <p:extLst>
      <p:ext uri="{BB962C8B-B14F-4D97-AF65-F5344CB8AC3E}">
        <p14:creationId xmlns:p14="http://schemas.microsoft.com/office/powerpoint/2010/main" val="24150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850107"/>
          </a:xfrm>
        </p:spPr>
        <p:txBody>
          <a:bodyPr/>
          <a:lstStyle/>
          <a:p>
            <a:r>
              <a:rPr lang="pt-BR" b="1" dirty="0"/>
              <a:t>6.5.3 Teste de Mutação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417" y="1628800"/>
            <a:ext cx="10873207" cy="52292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 teste de mutação foi proposto inicialmente para  teste de unidade de programas procedimentais, mas hoje já é proposto  para a extensão de critérios  para teste de integração do programa, teste de especificação em maquinas de estado finito e especificações algébricas.</a:t>
            </a:r>
          </a:p>
          <a:p>
            <a:pPr algn="just"/>
            <a:r>
              <a:rPr lang="pt-BR" b="1" dirty="0"/>
              <a:t>A essência do critério é realizar alterações sintáticas no produto que esta sendo testado, produzindo um conjunto de produtos mutante e desenvolver um conjunto de testes que mostre que o conjunto de mutantes se comportam de acordo com o esperado e evidencie em teste os defeitos representados pelo conjunto de mutantes.</a:t>
            </a:r>
          </a:p>
        </p:txBody>
      </p:sp>
    </p:spTree>
    <p:extLst>
      <p:ext uri="{BB962C8B-B14F-4D97-AF65-F5344CB8AC3E}">
        <p14:creationId xmlns:p14="http://schemas.microsoft.com/office/powerpoint/2010/main" val="311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922115"/>
          </a:xfrm>
        </p:spPr>
        <p:txBody>
          <a:bodyPr/>
          <a:lstStyle/>
          <a:p>
            <a:r>
              <a:rPr lang="pt-BR" b="1" dirty="0"/>
              <a:t>6.5.3 Teste de 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3" y="1701797"/>
            <a:ext cx="10597540" cy="4462272"/>
          </a:xfrm>
        </p:spPr>
        <p:txBody>
          <a:bodyPr/>
          <a:lstStyle/>
          <a:p>
            <a:pPr algn="just"/>
            <a:r>
              <a:rPr lang="pt-BR" b="1" dirty="0"/>
              <a:t>Para se aplicar o teste de mutação é necessário a existência de um modelo executável e que aceita uma entrada e produza uma saída possível de ser comparada com a saída do mutante.</a:t>
            </a:r>
          </a:p>
          <a:p>
            <a:pPr algn="just"/>
            <a:r>
              <a:rPr lang="pt-BR" b="1" dirty="0"/>
              <a:t>É necessário também um conjunto de operadores de mutação responsável pela representação do modelo de defeitos correspondente a entidade executável em questão.</a:t>
            </a:r>
          </a:p>
          <a:p>
            <a:pPr algn="just"/>
            <a:r>
              <a:rPr lang="pt-BR" b="1" dirty="0"/>
              <a:t>Operadores de mutação são dependentes de linguagem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9691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Intramétodo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417" y="1196753"/>
            <a:ext cx="11233247" cy="4967317"/>
          </a:xfrm>
        </p:spPr>
        <p:txBody>
          <a:bodyPr>
            <a:noAutofit/>
          </a:bodyPr>
          <a:lstStyle/>
          <a:p>
            <a:r>
              <a:rPr lang="pt-BR" b="1" dirty="0"/>
              <a:t>O objetivo do teste é descobrir defeitos nas interfaces de comunicação entre os métodos.</a:t>
            </a:r>
          </a:p>
          <a:p>
            <a:r>
              <a:rPr lang="pt-BR" b="1" dirty="0"/>
              <a:t>É proposto o critério de mutação de interfaces nas conexões entre duas unidades.</a:t>
            </a:r>
          </a:p>
          <a:p>
            <a:r>
              <a:rPr lang="pt-BR" b="1" dirty="0"/>
              <a:t>O critério de mutação baseia-se nos conjuntos de parâmetros, variáveis e constantes.</a:t>
            </a:r>
          </a:p>
          <a:p>
            <a:r>
              <a:rPr lang="pt-BR" b="1" dirty="0"/>
              <a:t>O método pode ser redefinido para as linguagens OO, Java e C++.</a:t>
            </a:r>
          </a:p>
          <a:p>
            <a:r>
              <a:rPr lang="pt-BR" b="1" dirty="0"/>
              <a:t>A ideia é desenvolver testes simples pela interface com outro método da mesma ou de outras classes.</a:t>
            </a:r>
          </a:p>
          <a:p>
            <a:r>
              <a:rPr lang="pt-BR" b="1" dirty="0"/>
              <a:t>O teste intermediário é de fundamental importância na programação OO, através de operadores de mutação, verificando custos, eficácia e dificuldade de satisfação desses operadores.</a:t>
            </a:r>
          </a:p>
        </p:txBody>
      </p:sp>
    </p:spTree>
    <p:extLst>
      <p:ext uri="{BB962C8B-B14F-4D97-AF65-F5344CB8AC3E}">
        <p14:creationId xmlns:p14="http://schemas.microsoft.com/office/powerpoint/2010/main" val="30192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Encapsulamento</a:t>
            </a:r>
            <a:r>
              <a:rPr lang="en-US" dirty="0"/>
              <a:t>,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herança</a:t>
            </a:r>
            <a:r>
              <a:rPr lang="en-US" dirty="0"/>
              <a:t>, </a:t>
            </a:r>
            <a:r>
              <a:rPr lang="en-US" b="1" dirty="0" err="1"/>
              <a:t>polimorfismo</a:t>
            </a:r>
            <a:r>
              <a:rPr lang="en-US" dirty="0"/>
              <a:t> e </a:t>
            </a:r>
            <a:r>
              <a:rPr lang="en-US" b="1" dirty="0" err="1"/>
              <a:t>acoplamento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dirty="0"/>
              <a:t>.</a:t>
            </a:r>
          </a:p>
          <a:p>
            <a:r>
              <a:rPr lang="en-US" dirty="0" err="1"/>
              <a:t>Além</a:t>
            </a:r>
            <a:r>
              <a:rPr lang="en-US" dirty="0"/>
              <a:t> disso, um forte </a:t>
            </a:r>
            <a:r>
              <a:rPr lang="en-US" dirty="0" err="1"/>
              <a:t>apelo</a:t>
            </a:r>
            <a:r>
              <a:rPr lang="en-US" dirty="0"/>
              <a:t> dos </a:t>
            </a:r>
            <a:r>
              <a:rPr lang="en-US" dirty="0" err="1"/>
              <a:t>defensores</a:t>
            </a:r>
            <a:r>
              <a:rPr lang="en-US" dirty="0"/>
              <a:t>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 o </a:t>
            </a:r>
            <a:r>
              <a:rPr lang="en-US" dirty="0" err="1"/>
              <a:t>fato</a:t>
            </a:r>
            <a:r>
              <a:rPr lang="en-US" dirty="0"/>
              <a:t> de,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,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nomenclaturas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o </a:t>
            </a:r>
            <a:r>
              <a:rPr lang="en-US" dirty="0" err="1"/>
              <a:t>mapeamento</a:t>
            </a:r>
            <a:r>
              <a:rPr lang="en-US" dirty="0"/>
              <a:t> e a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consistência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,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começou</a:t>
            </a:r>
            <a:r>
              <a:rPr lang="en-US" dirty="0"/>
              <a:t> a se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favorável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reusáveis</a:t>
            </a:r>
            <a:r>
              <a:rPr lang="en-US" dirty="0"/>
              <a:t> e </a:t>
            </a:r>
            <a:r>
              <a:rPr lang="en-US" dirty="0" err="1"/>
              <a:t>tornou</a:t>
            </a:r>
            <a:r>
              <a:rPr lang="en-US" dirty="0"/>
              <a:t>-se a base para o </a:t>
            </a:r>
            <a:r>
              <a:rPr lang="en-US" dirty="0" err="1"/>
              <a:t>desenvolvimento</a:t>
            </a:r>
            <a:r>
              <a:rPr lang="en-US" dirty="0"/>
              <a:t> dos </a:t>
            </a:r>
            <a:r>
              <a:rPr lang="en-US" dirty="0" err="1"/>
              <a:t>chamados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i="1" dirty="0"/>
              <a:t>software</a:t>
            </a:r>
            <a:r>
              <a:rPr lang="en-US" dirty="0"/>
              <a:t>,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</a:t>
            </a:r>
            <a:r>
              <a:rPr lang="en-US" dirty="0" err="1"/>
              <a:t>porções</a:t>
            </a:r>
            <a:r>
              <a:rPr lang="en-US" dirty="0"/>
              <a:t> </a:t>
            </a:r>
            <a:r>
              <a:rPr lang="en-US" dirty="0" err="1"/>
              <a:t>reutilizáveis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5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</a:t>
            </a:r>
            <a:r>
              <a:rPr lang="pt-BR" b="1" dirty="0" err="1"/>
              <a:t>Intramétodo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Operadores de mutação de interface para o teste </a:t>
            </a:r>
            <a:r>
              <a:rPr lang="pt-BR" b="1" dirty="0" err="1"/>
              <a:t>intermétodo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220470" y="2204867"/>
          <a:ext cx="9988098" cy="349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pt-BR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pt-BR" b="1" dirty="0"/>
                        <a:t>I – </a:t>
                      </a:r>
                      <a:r>
                        <a:rPr lang="pt-BR" b="1" dirty="0" err="1"/>
                        <a:t>CovAllNod</a:t>
                      </a:r>
                      <a:endParaRPr lang="pt-BR" b="1" dirty="0"/>
                    </a:p>
                    <a:p>
                      <a:r>
                        <a:rPr lang="pt-BR" sz="1800" b="1" dirty="0"/>
                        <a:t>Garante cobertura de nos de determinada 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dirty="0"/>
                        <a:t>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r>
                        <a:rPr lang="pt-BR" b="1" dirty="0"/>
                        <a:t>I – </a:t>
                      </a:r>
                      <a:r>
                        <a:rPr lang="pt-BR" b="1" dirty="0" err="1"/>
                        <a:t>IntVarBitNeg</a:t>
                      </a:r>
                      <a:endParaRPr lang="pt-BR" b="1" dirty="0"/>
                    </a:p>
                    <a:p>
                      <a:r>
                        <a:rPr lang="pt-BR" sz="1800" b="1" dirty="0"/>
                        <a:t>Acrescenta negação de bit em variáveis de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r>
                        <a:rPr lang="pt-BR" b="1" dirty="0"/>
                        <a:t>I</a:t>
                      </a:r>
                      <a:r>
                        <a:rPr lang="pt-BR" b="1" baseline="0" dirty="0"/>
                        <a:t> - </a:t>
                      </a:r>
                      <a:r>
                        <a:rPr lang="pt-BR" b="1" baseline="0" dirty="0" err="1"/>
                        <a:t>DirVarAriNeg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r>
                        <a:rPr lang="pt-BR" b="1" dirty="0"/>
                        <a:t>I</a:t>
                      </a:r>
                      <a:r>
                        <a:rPr lang="pt-BR" b="1" baseline="0" dirty="0"/>
                        <a:t> - </a:t>
                      </a:r>
                      <a:r>
                        <a:rPr lang="pt-BR" b="1" baseline="0" dirty="0" err="1"/>
                        <a:t>DirVar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</a:t>
            </a:r>
            <a:r>
              <a:rPr lang="pt-BR" b="1" dirty="0" err="1"/>
              <a:t>Interclasse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3" y="1701797"/>
            <a:ext cx="10945215" cy="49675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Tem como objetivo identificar defeitos relacionados a características especificas de programação OO, tais como : encapsulamento, herança, polimorfismo e acoplamento dinâmico.</a:t>
            </a:r>
          </a:p>
          <a:p>
            <a:pPr algn="just"/>
            <a:r>
              <a:rPr lang="pt-BR" b="1" dirty="0"/>
              <a:t>Dificuldade – Identificar modelo de defeito adequado a partir do qual os operadores de mutação possam ser derivado.</a:t>
            </a:r>
          </a:p>
          <a:p>
            <a:pPr algn="just"/>
            <a:r>
              <a:rPr lang="pt-BR" b="1" dirty="0"/>
              <a:t>Operadores de Mutação Interface</a:t>
            </a:r>
          </a:p>
          <a:p>
            <a:pPr algn="just"/>
            <a:r>
              <a:rPr lang="pt-BR" b="1" dirty="0"/>
              <a:t>Ocultação de informações – 7 operadores.</a:t>
            </a:r>
          </a:p>
          <a:p>
            <a:pPr algn="just"/>
            <a:r>
              <a:rPr lang="pt-BR" b="1" dirty="0"/>
              <a:t>Herança – 4 operadores.</a:t>
            </a:r>
          </a:p>
          <a:p>
            <a:pPr algn="just"/>
            <a:r>
              <a:rPr lang="pt-BR" b="1" dirty="0"/>
              <a:t>Polimorfismo – 4 operadores. </a:t>
            </a:r>
          </a:p>
          <a:p>
            <a:pPr algn="just"/>
            <a:r>
              <a:rPr lang="pt-BR" b="1" dirty="0"/>
              <a:t>Sobrecarga -  4 operadores.</a:t>
            </a:r>
          </a:p>
          <a:p>
            <a:pPr algn="just"/>
            <a:r>
              <a:rPr lang="pt-BR" b="1" dirty="0"/>
              <a:t>Características especificas – 4 operadores.</a:t>
            </a:r>
          </a:p>
          <a:p>
            <a:pPr algn="just"/>
            <a:r>
              <a:rPr lang="pt-BR" b="1" dirty="0"/>
              <a:t>Enganos comuns de programação – 4 operadores.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6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Interclasse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2420888"/>
            <a:ext cx="10360501" cy="3743181"/>
          </a:xfrm>
        </p:spPr>
        <p:txBody>
          <a:bodyPr/>
          <a:lstStyle/>
          <a:p>
            <a:r>
              <a:rPr lang="pt-BR" dirty="0"/>
              <a:t>Onde  4 primeiros – Comuns a maioria das linguagens.</a:t>
            </a:r>
          </a:p>
          <a:p>
            <a:r>
              <a:rPr lang="pt-BR" dirty="0"/>
              <a:t>O quinto grupo  - especifico pra Java.</a:t>
            </a:r>
          </a:p>
          <a:p>
            <a:r>
              <a:rPr lang="pt-BR" dirty="0"/>
              <a:t>O ultimo – representar enganos comuns em OO.</a:t>
            </a:r>
          </a:p>
        </p:txBody>
      </p:sp>
    </p:spTree>
    <p:extLst>
      <p:ext uri="{BB962C8B-B14F-4D97-AF65-F5344CB8AC3E}">
        <p14:creationId xmlns:p14="http://schemas.microsoft.com/office/powerpoint/2010/main" val="29627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Interclasse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7996" y="1498600"/>
            <a:ext cx="10652977" cy="4592472"/>
          </a:xfrm>
        </p:spPr>
        <p:txBody>
          <a:bodyPr/>
          <a:lstStyle/>
          <a:p>
            <a:r>
              <a:rPr lang="pt-BR" dirty="0"/>
              <a:t>Operadores comuns para teste de </a:t>
            </a:r>
            <a:r>
              <a:rPr lang="pt-BR" dirty="0" err="1"/>
              <a:t>Interclasse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983429" y="2132857"/>
          <a:ext cx="10297146" cy="413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95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r>
                        <a:rPr lang="pt-BR" dirty="0"/>
                        <a:t>AMC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r>
                        <a:rPr lang="pt-BR" dirty="0"/>
                        <a:t>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r>
                        <a:rPr lang="pt-BR" dirty="0"/>
                        <a:t>PMD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r>
                        <a:rPr lang="pt-BR" dirty="0"/>
                        <a:t>JTD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r>
                        <a:rPr lang="pt-BR" dirty="0"/>
                        <a:t>JSC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ꝩ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6.6 Teste de Componente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2348880"/>
            <a:ext cx="10360501" cy="4509121"/>
          </a:xfrm>
        </p:spPr>
        <p:txBody>
          <a:bodyPr/>
          <a:lstStyle/>
          <a:p>
            <a:pPr algn="just"/>
            <a:r>
              <a:rPr lang="pt-BR" b="1" dirty="0"/>
              <a:t>Componente é uma unidade de composição do sistema com especificações contratuais de interface e explicita dependência de contexto. Eles podem ser reutilizável sem conhecimento da linguagem de programação.</a:t>
            </a:r>
          </a:p>
          <a:p>
            <a:pPr algn="just"/>
            <a:r>
              <a:rPr lang="pt-BR" b="1" dirty="0"/>
              <a:t>A programação OO tem um sistema baseado em componentes.</a:t>
            </a:r>
          </a:p>
          <a:p>
            <a:pPr algn="just"/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/>
          <a:lstStyle/>
          <a:p>
            <a:r>
              <a:rPr lang="pt-BR" b="1" dirty="0"/>
              <a:t>6.6 Teste de Componente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1268760"/>
            <a:ext cx="10360501" cy="5112568"/>
          </a:xfrm>
        </p:spPr>
        <p:txBody>
          <a:bodyPr>
            <a:normAutofit/>
          </a:bodyPr>
          <a:lstStyle/>
          <a:p>
            <a:pPr algn="just"/>
            <a:r>
              <a:rPr lang="pt-BR" sz="3900" b="1" dirty="0"/>
              <a:t>Perspectiva do cliente</a:t>
            </a:r>
            <a:r>
              <a:rPr lang="pt-BR" b="1" dirty="0"/>
              <a:t>.</a:t>
            </a:r>
          </a:p>
          <a:p>
            <a:pPr algn="just"/>
            <a:r>
              <a:rPr lang="pt-BR" b="1" dirty="0"/>
              <a:t>Cliente é desenvolve o sistema integrando em suas aplicações componentes.</a:t>
            </a:r>
          </a:p>
          <a:p>
            <a:pPr algn="just"/>
            <a:r>
              <a:rPr lang="pt-BR" b="1" dirty="0"/>
              <a:t>Uma dificuldade para testa-los é que o código dos componentes não são disponibilizados e alguns sistemas como banco de dados, necessitam do código para ser testado.</a:t>
            </a:r>
          </a:p>
          <a:p>
            <a:pPr algn="just"/>
            <a:r>
              <a:rPr lang="pt-BR" b="1" dirty="0"/>
              <a:t>Segundo – mesmo se o código for disponibilizado ele pode ter sido implementado em diversas linguagens.</a:t>
            </a:r>
          </a:p>
          <a:p>
            <a:pPr algn="just"/>
            <a:r>
              <a:rPr lang="pt-BR" sz="3900" b="1" dirty="0"/>
              <a:t>Perspectiva do Desenvolvedor.</a:t>
            </a:r>
          </a:p>
          <a:p>
            <a:pPr algn="just"/>
            <a:r>
              <a:rPr lang="pt-BR" b="1" dirty="0"/>
              <a:t>Ele tem acesso do código então o teste pode ser similar ao de integração, mas pode não ser suficiente devido a baixa descoberta de erros.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9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6.6 Teste de Componente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1988841"/>
            <a:ext cx="10360501" cy="4752527"/>
          </a:xfrm>
        </p:spPr>
        <p:txBody>
          <a:bodyPr/>
          <a:lstStyle/>
          <a:p>
            <a:pPr algn="just"/>
            <a:r>
              <a:rPr lang="pt-BR" sz="3600" b="1" dirty="0"/>
              <a:t>Estratégia de Critérios de Teste de Componentes.</a:t>
            </a:r>
          </a:p>
          <a:p>
            <a:pPr algn="just"/>
            <a:r>
              <a:rPr lang="pt-BR" b="1" dirty="0"/>
              <a:t>Critérios funcionais – Não garante que partes essenciais ou critérios sejam cobertos pelos testes.</a:t>
            </a:r>
          </a:p>
          <a:p>
            <a:pPr algn="just"/>
            <a:r>
              <a:rPr lang="pt-BR" b="1" dirty="0"/>
              <a:t>Critério Estrutural – Requer disponibilidade do código.</a:t>
            </a:r>
          </a:p>
          <a:p>
            <a:pPr algn="just"/>
            <a:r>
              <a:rPr lang="pt-BR" b="1" dirty="0"/>
              <a:t>Reflexão computacional – Permite acesso a estrutura interna em um programa e inspeção de seus componentes.</a:t>
            </a:r>
          </a:p>
          <a:p>
            <a:pPr algn="just"/>
            <a:r>
              <a:rPr lang="pt-BR" b="1" dirty="0"/>
              <a:t>E outras estratégias....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6.6 Teste de Componente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2132857"/>
            <a:ext cx="10360501" cy="4103221"/>
          </a:xfrm>
        </p:spPr>
        <p:txBody>
          <a:bodyPr/>
          <a:lstStyle/>
          <a:p>
            <a:r>
              <a:rPr lang="pt-BR" sz="3600" b="1" dirty="0"/>
              <a:t>Problemas no teste de Integração</a:t>
            </a:r>
            <a:r>
              <a:rPr lang="pt-BR" b="1" dirty="0"/>
              <a:t>.</a:t>
            </a:r>
          </a:p>
          <a:p>
            <a:pPr algn="just"/>
            <a:r>
              <a:rPr lang="pt-BR" b="1" dirty="0"/>
              <a:t>A não disponibilização do código – Uma vez que o objetivo do teste e verificar se o componente esta sendo utilizado corretamente na sua integração.</a:t>
            </a:r>
          </a:p>
        </p:txBody>
      </p:sp>
    </p:spTree>
    <p:extLst>
      <p:ext uri="{BB962C8B-B14F-4D97-AF65-F5344CB8AC3E}">
        <p14:creationId xmlns:p14="http://schemas.microsoft.com/office/powerpoint/2010/main" val="4905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/>
          <a:lstStyle/>
          <a:p>
            <a:r>
              <a:rPr lang="pt-BR" b="1" dirty="0"/>
              <a:t>6.7 -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1424" y="1052736"/>
            <a:ext cx="10801200" cy="54006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 desenvolvimento de ferramentas de teste é de fundamental importância uma vez que a atividade de teste é bastante propensa a erros e fica improdutivo aplicar os testes manualmente.</a:t>
            </a:r>
          </a:p>
          <a:p>
            <a:pPr algn="just"/>
            <a:r>
              <a:rPr lang="pt-BR" b="1" dirty="0"/>
              <a:t>Algumas ferramentas de teste.</a:t>
            </a:r>
          </a:p>
          <a:p>
            <a:pPr algn="just"/>
            <a:r>
              <a:rPr lang="pt-BR" b="1" dirty="0"/>
              <a:t>PISCES(</a:t>
            </a:r>
            <a:r>
              <a:rPr lang="pt-BR" b="1" dirty="0" err="1"/>
              <a:t>Coverage</a:t>
            </a:r>
            <a:r>
              <a:rPr lang="pt-BR" b="1" dirty="0"/>
              <a:t> </a:t>
            </a:r>
            <a:r>
              <a:rPr lang="pt-BR" b="1" dirty="0" err="1"/>
              <a:t>Tracken</a:t>
            </a:r>
            <a:r>
              <a:rPr lang="pt-BR" b="1" dirty="0"/>
              <a:t> for Java) – Identifica quais partes do código já foi ou ainda será executado durante o teste.</a:t>
            </a:r>
          </a:p>
          <a:p>
            <a:pPr algn="just"/>
            <a:r>
              <a:rPr lang="pt-BR" sz="3500" b="1" dirty="0"/>
              <a:t>Um conjunto de ferramentas desenvolvida por </a:t>
            </a:r>
            <a:r>
              <a:rPr lang="pt-BR" sz="3500" b="1" dirty="0" err="1"/>
              <a:t>Microsystem</a:t>
            </a:r>
            <a:r>
              <a:rPr lang="pt-BR" sz="3500" b="1" dirty="0"/>
              <a:t>.</a:t>
            </a:r>
          </a:p>
          <a:p>
            <a:pPr algn="just"/>
            <a:r>
              <a:rPr lang="pt-BR" b="1" dirty="0"/>
              <a:t>Sun Test(Java </a:t>
            </a:r>
            <a:r>
              <a:rPr lang="pt-BR" b="1" dirty="0" err="1"/>
              <a:t>Testing</a:t>
            </a:r>
            <a:r>
              <a:rPr lang="pt-BR" b="1" dirty="0"/>
              <a:t> Tools </a:t>
            </a:r>
            <a:r>
              <a:rPr lang="pt-BR" b="1" dirty="0" err="1"/>
              <a:t>From</a:t>
            </a:r>
            <a:r>
              <a:rPr lang="pt-BR" b="1" dirty="0"/>
              <a:t> Sum) – Testa programas com interface gráficas.</a:t>
            </a:r>
          </a:p>
          <a:p>
            <a:pPr algn="just"/>
            <a:r>
              <a:rPr lang="pt-BR" b="1" dirty="0"/>
              <a:t>Java </a:t>
            </a:r>
            <a:r>
              <a:rPr lang="pt-BR" b="1" dirty="0" err="1"/>
              <a:t>Scope</a:t>
            </a:r>
            <a:r>
              <a:rPr lang="pt-BR" b="1" dirty="0"/>
              <a:t> –  geração de drives  para testar métodos.</a:t>
            </a:r>
          </a:p>
          <a:p>
            <a:pPr algn="just"/>
            <a:r>
              <a:rPr lang="pt-BR" b="1" dirty="0"/>
              <a:t>Java </a:t>
            </a:r>
            <a:r>
              <a:rPr lang="pt-BR" b="1" dirty="0" err="1"/>
              <a:t>Spec</a:t>
            </a:r>
            <a:r>
              <a:rPr lang="pt-BR" b="1" dirty="0"/>
              <a:t> – Testa carga....</a:t>
            </a:r>
          </a:p>
        </p:txBody>
      </p:sp>
    </p:spTree>
    <p:extLst>
      <p:ext uri="{BB962C8B-B14F-4D97-AF65-F5344CB8AC3E}">
        <p14:creationId xmlns:p14="http://schemas.microsoft.com/office/powerpoint/2010/main" val="35936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922115"/>
          </a:xfrm>
        </p:spPr>
        <p:txBody>
          <a:bodyPr/>
          <a:lstStyle/>
          <a:p>
            <a:r>
              <a:rPr lang="pt-BR" b="1" dirty="0"/>
              <a:t>6.7 -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3" y="1701797"/>
            <a:ext cx="10801199" cy="446227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err="1"/>
              <a:t>JProbe</a:t>
            </a:r>
            <a:r>
              <a:rPr lang="pt-BR" b="1" dirty="0"/>
              <a:t> – um conjunto de três ferramentas:</a:t>
            </a:r>
          </a:p>
          <a:p>
            <a:pPr algn="just"/>
            <a:r>
              <a:rPr lang="pt-BR" b="1" dirty="0" err="1"/>
              <a:t>Jprobe</a:t>
            </a:r>
            <a:r>
              <a:rPr lang="pt-BR" b="1" dirty="0"/>
              <a:t> </a:t>
            </a:r>
            <a:r>
              <a:rPr lang="pt-BR" b="1" dirty="0" err="1"/>
              <a:t>Profil</a:t>
            </a:r>
            <a:r>
              <a:rPr lang="pt-BR" b="1" dirty="0"/>
              <a:t> </a:t>
            </a:r>
            <a:r>
              <a:rPr lang="pt-BR" b="1" dirty="0" err="1"/>
              <a:t>Small</a:t>
            </a:r>
            <a:r>
              <a:rPr lang="pt-BR" b="1" dirty="0"/>
              <a:t> </a:t>
            </a:r>
            <a:r>
              <a:rPr lang="pt-BR" b="1" dirty="0" err="1"/>
              <a:t>Memory</a:t>
            </a:r>
            <a:r>
              <a:rPr lang="pt-BR" b="1" dirty="0"/>
              <a:t> </a:t>
            </a:r>
            <a:r>
              <a:rPr lang="pt-BR" b="1" dirty="0" err="1"/>
              <a:t>Debugger</a:t>
            </a:r>
            <a:r>
              <a:rPr lang="pt-BR" b="1" dirty="0"/>
              <a:t> – elimina gargalo na execução.</a:t>
            </a:r>
          </a:p>
          <a:p>
            <a:pPr algn="just"/>
            <a:r>
              <a:rPr lang="pt-BR" b="1" dirty="0" err="1"/>
              <a:t>JProle</a:t>
            </a:r>
            <a:r>
              <a:rPr lang="pt-BR" b="1" dirty="0"/>
              <a:t> </a:t>
            </a:r>
            <a:r>
              <a:rPr lang="pt-BR" b="1" dirty="0" err="1"/>
              <a:t>Theodolyzer</a:t>
            </a:r>
            <a:r>
              <a:rPr lang="pt-BR" b="1" dirty="0"/>
              <a:t> – monitora e identifica perigos de </a:t>
            </a:r>
            <a:r>
              <a:rPr lang="pt-BR" b="1" dirty="0" err="1"/>
              <a:t>comcorrencia</a:t>
            </a:r>
            <a:r>
              <a:rPr lang="pt-BR" b="1" dirty="0"/>
              <a:t> de </a:t>
            </a:r>
            <a:r>
              <a:rPr lang="pt-BR" b="1" dirty="0" err="1"/>
              <a:t>deadlocks</a:t>
            </a:r>
            <a:r>
              <a:rPr lang="pt-BR" b="1" dirty="0"/>
              <a:t>.</a:t>
            </a:r>
          </a:p>
          <a:p>
            <a:pPr algn="just"/>
            <a:r>
              <a:rPr lang="pt-BR" b="1" dirty="0" err="1"/>
              <a:t>Jprobw</a:t>
            </a:r>
            <a:r>
              <a:rPr lang="pt-BR" b="1" dirty="0"/>
              <a:t> </a:t>
            </a:r>
            <a:r>
              <a:rPr lang="pt-BR" b="1" dirty="0" err="1"/>
              <a:t>Coverage</a:t>
            </a:r>
            <a:r>
              <a:rPr lang="pt-BR" b="1" dirty="0"/>
              <a:t> – localiza códigos não testados.</a:t>
            </a:r>
          </a:p>
          <a:p>
            <a:pPr algn="just"/>
            <a:r>
              <a:rPr lang="pt-BR" b="1" dirty="0"/>
              <a:t>Etc...</a:t>
            </a:r>
          </a:p>
          <a:p>
            <a:pPr algn="just"/>
            <a:r>
              <a:rPr lang="pt-BR" sz="35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sz="3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o que vem sendo mais utilizado, ele viabiliza documentação e a execução automática de casos de teste.</a:t>
            </a:r>
          </a:p>
          <a:p>
            <a:pPr algn="just"/>
            <a:r>
              <a:rPr lang="pt-BR" sz="3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aberto.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5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Tem-se </a:t>
            </a:r>
            <a:r>
              <a:rPr lang="en-US" dirty="0" err="1"/>
              <a:t>observado</a:t>
            </a:r>
            <a:r>
              <a:rPr lang="en-US" dirty="0"/>
              <a:t> que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introduzem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que </a:t>
            </a:r>
            <a:r>
              <a:rPr lang="en-US" dirty="0" err="1"/>
              <a:t>atividades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, </a:t>
            </a:r>
            <a:r>
              <a:rPr lang="en-US" dirty="0" err="1"/>
              <a:t>Validação</a:t>
            </a:r>
            <a:r>
              <a:rPr lang="en-US" dirty="0"/>
              <a:t> e Teste (VV&amp;T) </a:t>
            </a:r>
            <a:r>
              <a:rPr lang="en-US" dirty="0" err="1"/>
              <a:t>são</a:t>
            </a:r>
            <a:r>
              <a:rPr lang="en-US" dirty="0"/>
              <a:t> de fundamental </a:t>
            </a:r>
            <a:r>
              <a:rPr lang="en-US" dirty="0" err="1"/>
              <a:t>importância</a:t>
            </a:r>
            <a:r>
              <a:rPr lang="en-US" dirty="0"/>
              <a:t> no </a:t>
            </a:r>
            <a:r>
              <a:rPr lang="en-US" dirty="0" err="1"/>
              <a:t>contexto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orientados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37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6.7 - Ferramenta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2420888"/>
            <a:ext cx="10360501" cy="3743181"/>
          </a:xfrm>
        </p:spPr>
        <p:txBody>
          <a:bodyPr/>
          <a:lstStyle/>
          <a:p>
            <a:pPr algn="just"/>
            <a:r>
              <a:rPr lang="pt-BR" b="1" dirty="0"/>
              <a:t>Para apoiar o teste de mutação em POO temos:</a:t>
            </a:r>
          </a:p>
          <a:p>
            <a:pPr algn="just"/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Mutation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  <a:r>
              <a:rPr lang="pt-BR" b="1" dirty="0"/>
              <a:t> (OME) – implementa um subconjunto dos operados de mutação.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472" y="274638"/>
            <a:ext cx="10360501" cy="778099"/>
          </a:xfrm>
        </p:spPr>
        <p:txBody>
          <a:bodyPr>
            <a:normAutofit fontScale="90000"/>
          </a:bodyPr>
          <a:lstStyle/>
          <a:p>
            <a:pPr lvl="0"/>
            <a:r>
              <a:rPr lang="pt-BR" altLang="pt-BR" sz="3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Apresentadas pelas Ferramentas de Teste de OO</a:t>
            </a:r>
            <a:br>
              <a:rPr lang="pt-BR" altLang="pt-BR" sz="2000" dirty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14716"/>
              </p:ext>
            </p:extLst>
          </p:nvPr>
        </p:nvGraphicFramePr>
        <p:xfrm>
          <a:off x="1055440" y="784467"/>
          <a:ext cx="10525533" cy="5751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41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9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9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431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Ferramentas  de  Testes de Software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Teste de Unidade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Teste de integração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Teste de Sistema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Critério Funcionais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Critério Fluxo de Controle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Critério Fluxo de Controle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Critério Fluxo de dados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Critérios Baseados em Mutação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Linguagem Suportada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Exigência de código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Atividade de Depuração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Teste de Regressão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PISCES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Java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Sun Test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Java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JPrabe Develope Swite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Java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Ratio PureCoveragenal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C++/Java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JUnit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Java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18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JaBUTI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Java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7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Mutation Testing System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Java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18" marR="6691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6.7 - Ferramenta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0472" y="1701797"/>
            <a:ext cx="10360501" cy="49675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Considerando as ferramentas que permitem a avaliação de cobertura de código por meio de critérios estruturais, as ferramentas analisadas somente apoia o teste de fluxo de controle em POO.</a:t>
            </a:r>
          </a:p>
          <a:p>
            <a:pPr algn="just"/>
            <a:r>
              <a:rPr lang="pt-BR" b="1" dirty="0"/>
              <a:t>Nenhuma delas apoia o fluxo de dados  para o teste em unidade, integração  ou sistema. A grande maioria necessita do código, dificultando o teste estrutural de componente.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A ferramenta que apoia o teste de mutação fornece suporte ao teste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5720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408" y="2348880"/>
            <a:ext cx="10813565" cy="4509121"/>
          </a:xfrm>
        </p:spPr>
        <p:txBody>
          <a:bodyPr/>
          <a:lstStyle/>
          <a:p>
            <a:pPr algn="just"/>
            <a:r>
              <a:rPr lang="pt-BR" b="1" dirty="0"/>
              <a:t>Embora a característica da POO possa  trazer vantagens para o desenvolvedor em termo de proximidade como o mundo real e reutilização de código, elas também implicam algumas dificuldades para a atividade de testes. Mesmo assim ao critérios são adaptados a partir daqueles já existentes.</a:t>
            </a:r>
          </a:p>
        </p:txBody>
      </p:sp>
    </p:spTree>
    <p:extLst>
      <p:ext uri="{BB962C8B-B14F-4D97-AF65-F5344CB8AC3E}">
        <p14:creationId xmlns:p14="http://schemas.microsoft.com/office/powerpoint/2010/main" val="4881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Independente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no </a:t>
            </a:r>
            <a:r>
              <a:rPr lang="en-US" dirty="0" err="1"/>
              <a:t>desenvolvimento</a:t>
            </a:r>
            <a:r>
              <a:rPr lang="en-US" dirty="0"/>
              <a:t> de um </a:t>
            </a:r>
            <a:r>
              <a:rPr lang="en-US" dirty="0" err="1"/>
              <a:t>produto</a:t>
            </a:r>
            <a:r>
              <a:rPr lang="en-US" dirty="0"/>
              <a:t> de software,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liberado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detectados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realização</a:t>
            </a:r>
            <a:r>
              <a:rPr lang="en-US" dirty="0"/>
              <a:t> dos testes.</a:t>
            </a:r>
          </a:p>
          <a:p>
            <a:r>
              <a:rPr lang="en-US" dirty="0"/>
              <a:t>Na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, a </a:t>
            </a:r>
            <a:r>
              <a:rPr lang="en-US" dirty="0" err="1"/>
              <a:t>ênfase</a:t>
            </a:r>
            <a:r>
              <a:rPr lang="en-US" dirty="0"/>
              <a:t> é dada </a:t>
            </a:r>
            <a:r>
              <a:rPr lang="en-US" dirty="0" err="1"/>
              <a:t>ao</a:t>
            </a:r>
            <a:r>
              <a:rPr lang="en-US" dirty="0"/>
              <a:t>..</a:t>
            </a:r>
          </a:p>
          <a:p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OO, dados e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passam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 parte de um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, o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introduz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cooperantes</a:t>
            </a:r>
            <a:r>
              <a:rPr lang="en-US" dirty="0"/>
              <a:t>, que se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mensagens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4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Classe</a:t>
            </a:r>
            <a:endParaRPr lang="en-US" dirty="0"/>
          </a:p>
          <a:p>
            <a:pPr lvl="1"/>
            <a:r>
              <a:rPr lang="en-US" dirty="0" err="1"/>
              <a:t>Objeto</a:t>
            </a:r>
            <a:endParaRPr lang="en-US" dirty="0"/>
          </a:p>
          <a:p>
            <a:pPr lvl="2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tem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cópia</a:t>
            </a:r>
            <a:r>
              <a:rPr lang="en-US" dirty="0"/>
              <a:t> de dados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encapsula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e </a:t>
            </a:r>
            <a:r>
              <a:rPr lang="en-US" dirty="0" err="1"/>
              <a:t>comportamento</a:t>
            </a:r>
            <a:r>
              <a:rPr lang="en-US" dirty="0"/>
              <a:t>.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procedimental</a:t>
            </a:r>
            <a:r>
              <a:rPr lang="en-US" dirty="0"/>
              <a:t> de entrada e </a:t>
            </a:r>
            <a:r>
              <a:rPr lang="en-US" dirty="0" err="1"/>
              <a:t>saída</a:t>
            </a:r>
            <a:r>
              <a:rPr lang="en-US" dirty="0"/>
              <a:t> para </a:t>
            </a:r>
            <a:r>
              <a:rPr lang="en-US" dirty="0" err="1"/>
              <a:t>procedimentos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interagem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ativados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mensagens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mensagem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solicitação</a:t>
            </a:r>
            <a:r>
              <a:rPr lang="en-US" dirty="0"/>
              <a:t> para que um </a:t>
            </a:r>
            <a:r>
              <a:rPr lang="en-US" dirty="0" err="1"/>
              <a:t>objeto</a:t>
            </a:r>
            <a:r>
              <a:rPr lang="en-US" dirty="0"/>
              <a:t> execute um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encerrar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controle</a:t>
            </a:r>
            <a:r>
              <a:rPr lang="en-US" dirty="0"/>
              <a:t>, e </a:t>
            </a:r>
            <a:r>
              <a:rPr lang="en-US" dirty="0" err="1"/>
              <a:t>possivelmente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valor,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enviou</a:t>
            </a:r>
            <a:r>
              <a:rPr lang="en-US" dirty="0"/>
              <a:t> a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solicitando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38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capacidade</a:t>
            </a:r>
            <a:r>
              <a:rPr lang="en-US" dirty="0"/>
              <a:t> que um </a:t>
            </a:r>
            <a:r>
              <a:rPr lang="en-US" dirty="0" err="1"/>
              <a:t>objeto</a:t>
            </a:r>
            <a:r>
              <a:rPr lang="en-US" dirty="0"/>
              <a:t> tem de </a:t>
            </a:r>
            <a:r>
              <a:rPr lang="en-US" dirty="0" err="1"/>
              <a:t>impedir</a:t>
            </a:r>
            <a:r>
              <a:rPr lang="en-US" dirty="0"/>
              <a:t> que outros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dados é </a:t>
            </a:r>
            <a:r>
              <a:rPr lang="en-US" dirty="0" err="1"/>
              <a:t>denominada</a:t>
            </a:r>
            <a:r>
              <a:rPr lang="en-US" dirty="0"/>
              <a:t> de </a:t>
            </a:r>
            <a:r>
              <a:rPr lang="en-US" dirty="0" err="1"/>
              <a:t>encapsulamento</a:t>
            </a:r>
            <a:r>
              <a:rPr lang="en-US" dirty="0"/>
              <a:t>.</a:t>
            </a:r>
          </a:p>
          <a:p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pertencentes</a:t>
            </a:r>
            <a:r>
              <a:rPr lang="en-US" dirty="0"/>
              <a:t> a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dados </a:t>
            </a:r>
            <a:r>
              <a:rPr lang="en-US" dirty="0" err="1"/>
              <a:t>encapsulados</a:t>
            </a:r>
            <a:r>
              <a:rPr lang="en-US" dirty="0"/>
              <a:t>.</a:t>
            </a:r>
          </a:p>
          <a:p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afetam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classes, a </a:t>
            </a:r>
            <a:r>
              <a:rPr lang="en-US" dirty="0" err="1"/>
              <a:t>menos</a:t>
            </a:r>
            <a:r>
              <a:rPr lang="en-US" dirty="0"/>
              <a:t> que a interface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alterada</a:t>
            </a:r>
            <a:r>
              <a:rPr lang="en-US" dirty="0"/>
              <a:t>.</a:t>
            </a:r>
          </a:p>
          <a:p>
            <a:r>
              <a:rPr lang="en-US" dirty="0" err="1"/>
              <a:t>Novas</a:t>
            </a:r>
            <a:r>
              <a:rPr lang="en-US" dirty="0"/>
              <a:t> classes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de classes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                  Tal </a:t>
            </a:r>
            <a:r>
              <a:rPr lang="en-US" dirty="0" err="1"/>
              <a:t>relacionamento</a:t>
            </a:r>
            <a:r>
              <a:rPr lang="en-US" dirty="0"/>
              <a:t> entre classes e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9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Definições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À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-se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superclasse</a:t>
            </a:r>
            <a:r>
              <a:rPr lang="en-US" dirty="0"/>
              <a:t>, </a:t>
            </a:r>
            <a:r>
              <a:rPr lang="en-US" dirty="0" err="1"/>
              <a:t>classe-pai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-base, e à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especializada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-se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classe-filho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.</a:t>
            </a:r>
          </a:p>
          <a:p>
            <a:r>
              <a:rPr lang="en-US" dirty="0"/>
              <a:t>Com o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estender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restringir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</a:t>
            </a:r>
            <a:r>
              <a:rPr lang="en-US" dirty="0" err="1"/>
              <a:t>herdadas</a:t>
            </a:r>
            <a:r>
              <a:rPr lang="en-US" dirty="0"/>
              <a:t> da </a:t>
            </a:r>
            <a:r>
              <a:rPr lang="en-US" dirty="0" err="1"/>
              <a:t>superclasse</a:t>
            </a:r>
            <a:r>
              <a:rPr lang="en-US" dirty="0"/>
              <a:t>.</a:t>
            </a:r>
          </a:p>
          <a:p>
            <a:r>
              <a:rPr lang="en-US" dirty="0" err="1"/>
              <a:t>Definição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Herança</a:t>
            </a:r>
            <a:r>
              <a:rPr lang="en-US" dirty="0"/>
              <a:t> </a:t>
            </a:r>
            <a:r>
              <a:rPr lang="en-US" dirty="0" err="1"/>
              <a:t>múltipla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Polimorfismo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Acoplamento</a:t>
            </a:r>
            <a:r>
              <a:rPr lang="en-US" dirty="0"/>
              <a:t> </a:t>
            </a:r>
            <a:r>
              <a:rPr lang="en-US" dirty="0" err="1"/>
              <a:t>dinâmico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6921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4046</Words>
  <Application>Microsoft Office PowerPoint</Application>
  <PresentationFormat>Widescreen</PresentationFormat>
  <Paragraphs>413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Candara</vt:lpstr>
      <vt:lpstr>Consolas</vt:lpstr>
      <vt:lpstr>Times New Roman</vt:lpstr>
      <vt:lpstr>Wingdings</vt:lpstr>
      <vt:lpstr>Tech Computer 16x9</vt:lpstr>
      <vt:lpstr>Teste Orientado a Objetos e de Componentes</vt:lpstr>
      <vt:lpstr>6.1 Introdução</vt:lpstr>
      <vt:lpstr>6.1 Introdução</vt:lpstr>
      <vt:lpstr>6.1 Introdução</vt:lpstr>
      <vt:lpstr>6.1 Introdução</vt:lpstr>
      <vt:lpstr>6.2 Definições e conceitos básicos</vt:lpstr>
      <vt:lpstr>6.2 Definições e conceitos básicos</vt:lpstr>
      <vt:lpstr>6.2 Definições e conceitos básicos</vt:lpstr>
      <vt:lpstr>6.2 Definições e conceitos básicos</vt:lpstr>
      <vt:lpstr>6.2 Definições e conceitos básicos</vt:lpstr>
      <vt:lpstr>6.3 Tipos de defeitos em POO</vt:lpstr>
      <vt:lpstr>6.3 Tipos de defeitos em POO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6.3.1 Efeitos colaterais da programação OO</vt:lpstr>
      <vt:lpstr>6.4 Fases de teste OO</vt:lpstr>
      <vt:lpstr>6.4 Fases de teste OO</vt:lpstr>
      <vt:lpstr>6.4 Fases de teste OO</vt:lpstr>
      <vt:lpstr>6.4 Fases de teste OO</vt:lpstr>
      <vt:lpstr>6.4 Fases de teste OO</vt:lpstr>
      <vt:lpstr>6.4 Fases de teste OO</vt:lpstr>
      <vt:lpstr>6.5 – Teste estrutural de Integração</vt:lpstr>
      <vt:lpstr>6.5 – Teste estrutural de Integração</vt:lpstr>
      <vt:lpstr>6.5.2 – Estratégia de teste incremental hierárquico</vt:lpstr>
      <vt:lpstr>6.5.2 – Estratégia de teste incremental hierárquico</vt:lpstr>
      <vt:lpstr>Teste da Superclasse ou classe-base</vt:lpstr>
      <vt:lpstr>Teste da subclasse</vt:lpstr>
      <vt:lpstr>Teste de Subclasse</vt:lpstr>
      <vt:lpstr>Avaliação de Estratégia:  Um estudo de Caso</vt:lpstr>
      <vt:lpstr>6.5.3 Teste de Mutação</vt:lpstr>
      <vt:lpstr>6.5.3 Teste de Mutação</vt:lpstr>
      <vt:lpstr>Teste Intramétodo</vt:lpstr>
      <vt:lpstr>Teste Intramétodo</vt:lpstr>
      <vt:lpstr>Teste Interclasse</vt:lpstr>
      <vt:lpstr>Teste Interclasse</vt:lpstr>
      <vt:lpstr>Teste Interclasse</vt:lpstr>
      <vt:lpstr>6.6 Teste de Componente</vt:lpstr>
      <vt:lpstr>6.6 Teste de Componente</vt:lpstr>
      <vt:lpstr>6.6 Teste de Componente</vt:lpstr>
      <vt:lpstr>6.6 Teste de Componente</vt:lpstr>
      <vt:lpstr>6.7 - Ferramentas</vt:lpstr>
      <vt:lpstr>6.7 - Ferramentas</vt:lpstr>
      <vt:lpstr>6.7 - Ferramenta</vt:lpstr>
      <vt:lpstr>Características Apresentadas pelas Ferramentas de Teste de OO </vt:lpstr>
      <vt:lpstr>6.7 - Ferramenta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2016-04-05T17:39:28Z</dcterms:created>
  <dcterms:modified xsi:type="dcterms:W3CDTF">2016-04-07T19:14:22Z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