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diagrams/quickStyle1.xml" ContentType="application/vnd.openxmlformats-officedocument.drawingml.diagramStyl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7" r:id="rId2"/>
    <p:sldId id="259" r:id="rId3"/>
    <p:sldId id="260" r:id="rId4"/>
    <p:sldId id="261" r:id="rId5"/>
    <p:sldId id="262" r:id="rId6"/>
    <p:sldId id="269" r:id="rId7"/>
    <p:sldId id="304" r:id="rId8"/>
    <p:sldId id="271" r:id="rId9"/>
    <p:sldId id="277" r:id="rId10"/>
    <p:sldId id="305" r:id="rId11"/>
    <p:sldId id="270" r:id="rId12"/>
    <p:sldId id="272" r:id="rId13"/>
    <p:sldId id="274" r:id="rId14"/>
    <p:sldId id="265" r:id="rId15"/>
    <p:sldId id="308" r:id="rId16"/>
    <p:sldId id="302" r:id="rId17"/>
    <p:sldId id="279" r:id="rId18"/>
    <p:sldId id="306" r:id="rId19"/>
    <p:sldId id="295" r:id="rId20"/>
    <p:sldId id="278" r:id="rId21"/>
    <p:sldId id="280" r:id="rId22"/>
    <p:sldId id="273" r:id="rId23"/>
    <p:sldId id="275" r:id="rId24"/>
    <p:sldId id="282" r:id="rId25"/>
    <p:sldId id="309" r:id="rId26"/>
    <p:sldId id="310" r:id="rId27"/>
    <p:sldId id="303" r:id="rId28"/>
    <p:sldId id="296" r:id="rId29"/>
    <p:sldId id="314" r:id="rId30"/>
    <p:sldId id="313" r:id="rId31"/>
    <p:sldId id="294" r:id="rId32"/>
    <p:sldId id="311" r:id="rId33"/>
    <p:sldId id="283" r:id="rId34"/>
    <p:sldId id="312" r:id="rId35"/>
    <p:sldId id="289" r:id="rId36"/>
    <p:sldId id="264" r:id="rId3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1F67"/>
    <a:srgbClr val="FF8B8B"/>
    <a:srgbClr val="00FF00"/>
    <a:srgbClr val="0000FF"/>
    <a:srgbClr val="339966"/>
    <a:srgbClr val="6600CC"/>
    <a:srgbClr val="00CC00"/>
    <a:srgbClr val="56A5FC"/>
    <a:srgbClr val="6FDBFD"/>
  </p:clrMru>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928" autoAdjust="0"/>
  </p:normalViewPr>
  <p:slideViewPr>
    <p:cSldViewPr>
      <p:cViewPr varScale="1">
        <p:scale>
          <a:sx n="62" d="100"/>
          <a:sy n="62" d="100"/>
        </p:scale>
        <p:origin x="-1512"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A920AD-F05C-4D44-BF5F-D98C476783BD}" type="doc">
      <dgm:prSet loTypeId="urn:microsoft.com/office/officeart/2005/8/layout/process1" loCatId="process" qsTypeId="urn:microsoft.com/office/officeart/2005/8/quickstyle/simple1" qsCatId="simple" csTypeId="urn:microsoft.com/office/officeart/2005/8/colors/accent1_2" csCatId="accent1" phldr="1"/>
      <dgm:spPr/>
    </dgm:pt>
    <dgm:pt modelId="{E4DFE987-CDFB-4DF9-B8EE-CC5A09A12C13}">
      <dgm:prSet phldrT="[Texte]" custT="1"/>
      <dgm:spPr/>
      <dgm:t>
        <a:bodyPr/>
        <a:lstStyle/>
        <a:p>
          <a:pPr algn="l"/>
          <a:r>
            <a:rPr lang="fr-FR" sz="2000" dirty="0" smtClean="0"/>
            <a:t>Séparation jeu de données</a:t>
          </a:r>
        </a:p>
        <a:p>
          <a:pPr algn="l"/>
          <a:r>
            <a:rPr lang="fr-FR" sz="2000" dirty="0" smtClean="0"/>
            <a:t>Train/Test</a:t>
          </a:r>
          <a:endParaRPr lang="fr-FR" sz="2000" dirty="0"/>
        </a:p>
      </dgm:t>
    </dgm:pt>
    <dgm:pt modelId="{507A4199-0456-492B-BE0E-EA220A96EE6C}" type="parTrans" cxnId="{EC5CC0E6-D848-4C10-A719-74A9AC15FEC2}">
      <dgm:prSet/>
      <dgm:spPr/>
      <dgm:t>
        <a:bodyPr/>
        <a:lstStyle/>
        <a:p>
          <a:endParaRPr lang="fr-FR"/>
        </a:p>
      </dgm:t>
    </dgm:pt>
    <dgm:pt modelId="{E9E1834E-0012-4318-8147-D786D71AF39A}" type="sibTrans" cxnId="{EC5CC0E6-D848-4C10-A719-74A9AC15FEC2}">
      <dgm:prSet/>
      <dgm:spPr>
        <a:solidFill>
          <a:schemeClr val="tx2">
            <a:lumMod val="75000"/>
          </a:schemeClr>
        </a:solidFill>
      </dgm:spPr>
      <dgm:t>
        <a:bodyPr/>
        <a:lstStyle/>
        <a:p>
          <a:endParaRPr lang="fr-FR"/>
        </a:p>
      </dgm:t>
    </dgm:pt>
    <dgm:pt modelId="{60E5A543-D577-4A53-B7BD-03F5BC89D16C}">
      <dgm:prSet phldrT="[Texte]" custT="1"/>
      <dgm:spPr/>
      <dgm:t>
        <a:bodyPr/>
        <a:lstStyle/>
        <a:p>
          <a:pPr algn="l"/>
          <a:r>
            <a:rPr lang="fr-FR" sz="2000" dirty="0" smtClean="0"/>
            <a:t>Définition grille de paramètres</a:t>
          </a:r>
          <a:endParaRPr lang="fr-FR" sz="2000" dirty="0"/>
        </a:p>
      </dgm:t>
    </dgm:pt>
    <dgm:pt modelId="{4DA7F6C9-D50A-4E4A-A372-3A32FFB40CE0}" type="parTrans" cxnId="{19CE685F-2A4E-4D87-9E54-B4D380B29CA6}">
      <dgm:prSet/>
      <dgm:spPr/>
      <dgm:t>
        <a:bodyPr/>
        <a:lstStyle/>
        <a:p>
          <a:endParaRPr lang="fr-FR"/>
        </a:p>
      </dgm:t>
    </dgm:pt>
    <dgm:pt modelId="{5F6A5F28-6184-4683-88D1-5E00B8A01858}" type="sibTrans" cxnId="{19CE685F-2A4E-4D87-9E54-B4D380B29CA6}">
      <dgm:prSet/>
      <dgm:spPr>
        <a:solidFill>
          <a:schemeClr val="tx2">
            <a:lumMod val="75000"/>
          </a:schemeClr>
        </a:solidFill>
      </dgm:spPr>
      <dgm:t>
        <a:bodyPr/>
        <a:lstStyle/>
        <a:p>
          <a:endParaRPr lang="fr-FR"/>
        </a:p>
      </dgm:t>
    </dgm:pt>
    <dgm:pt modelId="{39577F43-067C-442C-83EA-E0A946134C0C}">
      <dgm:prSet phldrT="[Texte]" custT="1"/>
      <dgm:spPr/>
      <dgm:t>
        <a:bodyPr/>
        <a:lstStyle/>
        <a:p>
          <a:pPr algn="l"/>
          <a:r>
            <a:rPr lang="fr-FR" sz="2000" dirty="0" smtClean="0"/>
            <a:t>Entrainement des modèles</a:t>
          </a:r>
        </a:p>
        <a:p>
          <a:pPr algn="l"/>
          <a:r>
            <a:rPr lang="fr-FR" sz="1600" dirty="0" smtClean="0"/>
            <a:t>- N modèles (toutes les combinaisons de paramètres)</a:t>
          </a:r>
        </a:p>
        <a:p>
          <a:pPr algn="l"/>
          <a:r>
            <a:rPr lang="fr-FR" sz="1600" dirty="0" smtClean="0"/>
            <a:t>- Cross Validation 5-</a:t>
          </a:r>
          <a:r>
            <a:rPr lang="fr-FR" sz="1600" dirty="0" err="1" smtClean="0"/>
            <a:t>Fold</a:t>
          </a:r>
          <a:r>
            <a:rPr lang="fr-FR" sz="1600" dirty="0" smtClean="0"/>
            <a:t> sur jeu d’entrainement</a:t>
          </a:r>
        </a:p>
        <a:p>
          <a:pPr algn="l"/>
          <a:r>
            <a:rPr lang="fr-FR" sz="1600" dirty="0" smtClean="0"/>
            <a:t>- Critère de sélection</a:t>
          </a:r>
        </a:p>
        <a:p>
          <a:pPr algn="l"/>
          <a:r>
            <a:rPr lang="fr-FR" sz="1600" dirty="0" smtClean="0"/>
            <a:t> indice de </a:t>
          </a:r>
          <a:r>
            <a:rPr lang="fr-FR" sz="1600" dirty="0" err="1" smtClean="0"/>
            <a:t>jaccard</a:t>
          </a:r>
          <a:endParaRPr lang="fr-FR" sz="1600" dirty="0"/>
        </a:p>
      </dgm:t>
    </dgm:pt>
    <dgm:pt modelId="{93B662F0-99B6-4C52-9CCD-0ED1F08B6D96}" type="parTrans" cxnId="{CB09D253-A8CA-408B-90D4-C979A45CE1CB}">
      <dgm:prSet/>
      <dgm:spPr/>
      <dgm:t>
        <a:bodyPr/>
        <a:lstStyle/>
        <a:p>
          <a:endParaRPr lang="fr-FR"/>
        </a:p>
      </dgm:t>
    </dgm:pt>
    <dgm:pt modelId="{1D0C3247-5045-4D4C-8B39-95A1EE649B10}" type="sibTrans" cxnId="{CB09D253-A8CA-408B-90D4-C979A45CE1CB}">
      <dgm:prSet/>
      <dgm:spPr/>
      <dgm:t>
        <a:bodyPr/>
        <a:lstStyle/>
        <a:p>
          <a:endParaRPr lang="fr-FR"/>
        </a:p>
      </dgm:t>
    </dgm:pt>
    <dgm:pt modelId="{CC9E9B31-C5C4-44BE-9D7F-17797917979A}" type="pres">
      <dgm:prSet presAssocID="{03A920AD-F05C-4D44-BF5F-D98C476783BD}" presName="Name0" presStyleCnt="0">
        <dgm:presLayoutVars>
          <dgm:dir/>
          <dgm:resizeHandles val="exact"/>
        </dgm:presLayoutVars>
      </dgm:prSet>
      <dgm:spPr/>
    </dgm:pt>
    <dgm:pt modelId="{01F41F0E-C5DB-4C8D-BD58-062039BA3C4A}" type="pres">
      <dgm:prSet presAssocID="{E4DFE987-CDFB-4DF9-B8EE-CC5A09A12C13}" presName="node" presStyleLbl="node1" presStyleIdx="0" presStyleCnt="3" custScaleY="64239" custLinFactNeighborX="-12535">
        <dgm:presLayoutVars>
          <dgm:bulletEnabled val="1"/>
        </dgm:presLayoutVars>
      </dgm:prSet>
      <dgm:spPr/>
      <dgm:t>
        <a:bodyPr/>
        <a:lstStyle/>
        <a:p>
          <a:endParaRPr lang="fr-FR"/>
        </a:p>
      </dgm:t>
    </dgm:pt>
    <dgm:pt modelId="{2AF6A95C-6800-4CB4-83D7-A971BE14DB83}" type="pres">
      <dgm:prSet presAssocID="{E9E1834E-0012-4318-8147-D786D71AF39A}" presName="sibTrans" presStyleLbl="sibTrans2D1" presStyleIdx="0" presStyleCnt="2"/>
      <dgm:spPr/>
      <dgm:t>
        <a:bodyPr/>
        <a:lstStyle/>
        <a:p>
          <a:endParaRPr lang="fr-FR"/>
        </a:p>
      </dgm:t>
    </dgm:pt>
    <dgm:pt modelId="{BF48D272-7BE9-4442-A763-BCD00F5D34FB}" type="pres">
      <dgm:prSet presAssocID="{E9E1834E-0012-4318-8147-D786D71AF39A}" presName="connectorText" presStyleLbl="sibTrans2D1" presStyleIdx="0" presStyleCnt="2"/>
      <dgm:spPr/>
      <dgm:t>
        <a:bodyPr/>
        <a:lstStyle/>
        <a:p>
          <a:endParaRPr lang="fr-FR"/>
        </a:p>
      </dgm:t>
    </dgm:pt>
    <dgm:pt modelId="{7A9C7613-632E-4CC0-A30D-4554668C90E4}" type="pres">
      <dgm:prSet presAssocID="{60E5A543-D577-4A53-B7BD-03F5BC89D16C}" presName="node" presStyleLbl="node1" presStyleIdx="1" presStyleCnt="3" custScaleY="59361" custLinFactNeighborX="-19028" custLinFactNeighborY="-4009">
        <dgm:presLayoutVars>
          <dgm:bulletEnabled val="1"/>
        </dgm:presLayoutVars>
      </dgm:prSet>
      <dgm:spPr/>
      <dgm:t>
        <a:bodyPr/>
        <a:lstStyle/>
        <a:p>
          <a:endParaRPr lang="fr-FR"/>
        </a:p>
      </dgm:t>
    </dgm:pt>
    <dgm:pt modelId="{A6F86F33-A02C-4576-80B0-AF03E548A06D}" type="pres">
      <dgm:prSet presAssocID="{5F6A5F28-6184-4683-88D1-5E00B8A01858}" presName="sibTrans" presStyleLbl="sibTrans2D1" presStyleIdx="1" presStyleCnt="2"/>
      <dgm:spPr/>
      <dgm:t>
        <a:bodyPr/>
        <a:lstStyle/>
        <a:p>
          <a:endParaRPr lang="fr-FR"/>
        </a:p>
      </dgm:t>
    </dgm:pt>
    <dgm:pt modelId="{FEE8E2A7-7EC9-4033-9656-DE028973D290}" type="pres">
      <dgm:prSet presAssocID="{5F6A5F28-6184-4683-88D1-5E00B8A01858}" presName="connectorText" presStyleLbl="sibTrans2D1" presStyleIdx="1" presStyleCnt="2"/>
      <dgm:spPr/>
      <dgm:t>
        <a:bodyPr/>
        <a:lstStyle/>
        <a:p>
          <a:endParaRPr lang="fr-FR"/>
        </a:p>
      </dgm:t>
    </dgm:pt>
    <dgm:pt modelId="{E8433CA8-26AD-49EE-AA37-4B88FF9350B5}" type="pres">
      <dgm:prSet presAssocID="{39577F43-067C-442C-83EA-E0A946134C0C}" presName="node" presStyleLbl="node1" presStyleIdx="2" presStyleCnt="3" custScaleX="151166" custScaleY="107506" custLinFactNeighborX="-45057" custLinFactNeighborY="-4544">
        <dgm:presLayoutVars>
          <dgm:bulletEnabled val="1"/>
        </dgm:presLayoutVars>
      </dgm:prSet>
      <dgm:spPr/>
      <dgm:t>
        <a:bodyPr/>
        <a:lstStyle/>
        <a:p>
          <a:endParaRPr lang="fr-FR"/>
        </a:p>
      </dgm:t>
    </dgm:pt>
  </dgm:ptLst>
  <dgm:cxnLst>
    <dgm:cxn modelId="{9235C86E-B6F6-4C32-820A-A791C02B356D}" type="presOf" srcId="{E9E1834E-0012-4318-8147-D786D71AF39A}" destId="{2AF6A95C-6800-4CB4-83D7-A971BE14DB83}" srcOrd="0" destOrd="0" presId="urn:microsoft.com/office/officeart/2005/8/layout/process1"/>
    <dgm:cxn modelId="{37166F66-AAC3-4E22-A707-533D53C33903}" type="presOf" srcId="{03A920AD-F05C-4D44-BF5F-D98C476783BD}" destId="{CC9E9B31-C5C4-44BE-9D7F-17797917979A}" srcOrd="0" destOrd="0" presId="urn:microsoft.com/office/officeart/2005/8/layout/process1"/>
    <dgm:cxn modelId="{EC5CC0E6-D848-4C10-A719-74A9AC15FEC2}" srcId="{03A920AD-F05C-4D44-BF5F-D98C476783BD}" destId="{E4DFE987-CDFB-4DF9-B8EE-CC5A09A12C13}" srcOrd="0" destOrd="0" parTransId="{507A4199-0456-492B-BE0E-EA220A96EE6C}" sibTransId="{E9E1834E-0012-4318-8147-D786D71AF39A}"/>
    <dgm:cxn modelId="{460AB9B5-69FE-4827-AC7A-53F751CFFFFF}" type="presOf" srcId="{39577F43-067C-442C-83EA-E0A946134C0C}" destId="{E8433CA8-26AD-49EE-AA37-4B88FF9350B5}" srcOrd="0" destOrd="0" presId="urn:microsoft.com/office/officeart/2005/8/layout/process1"/>
    <dgm:cxn modelId="{B93A58FB-17C2-45FB-94D1-7ACBE42973B6}" type="presOf" srcId="{5F6A5F28-6184-4683-88D1-5E00B8A01858}" destId="{FEE8E2A7-7EC9-4033-9656-DE028973D290}" srcOrd="1" destOrd="0" presId="urn:microsoft.com/office/officeart/2005/8/layout/process1"/>
    <dgm:cxn modelId="{36023C4B-6877-45D9-B3E9-82B929F49E88}" type="presOf" srcId="{E9E1834E-0012-4318-8147-D786D71AF39A}" destId="{BF48D272-7BE9-4442-A763-BCD00F5D34FB}" srcOrd="1" destOrd="0" presId="urn:microsoft.com/office/officeart/2005/8/layout/process1"/>
    <dgm:cxn modelId="{3DED6626-08CF-4E22-905A-DAB740003846}" type="presOf" srcId="{60E5A543-D577-4A53-B7BD-03F5BC89D16C}" destId="{7A9C7613-632E-4CC0-A30D-4554668C90E4}" srcOrd="0" destOrd="0" presId="urn:microsoft.com/office/officeart/2005/8/layout/process1"/>
    <dgm:cxn modelId="{74B33257-486D-4126-BD65-CDA2605BA1C7}" type="presOf" srcId="{5F6A5F28-6184-4683-88D1-5E00B8A01858}" destId="{A6F86F33-A02C-4576-80B0-AF03E548A06D}" srcOrd="0" destOrd="0" presId="urn:microsoft.com/office/officeart/2005/8/layout/process1"/>
    <dgm:cxn modelId="{19CE685F-2A4E-4D87-9E54-B4D380B29CA6}" srcId="{03A920AD-F05C-4D44-BF5F-D98C476783BD}" destId="{60E5A543-D577-4A53-B7BD-03F5BC89D16C}" srcOrd="1" destOrd="0" parTransId="{4DA7F6C9-D50A-4E4A-A372-3A32FFB40CE0}" sibTransId="{5F6A5F28-6184-4683-88D1-5E00B8A01858}"/>
    <dgm:cxn modelId="{CFD5DF90-578E-4E13-920D-F04AB303BC4E}" type="presOf" srcId="{E4DFE987-CDFB-4DF9-B8EE-CC5A09A12C13}" destId="{01F41F0E-C5DB-4C8D-BD58-062039BA3C4A}" srcOrd="0" destOrd="0" presId="urn:microsoft.com/office/officeart/2005/8/layout/process1"/>
    <dgm:cxn modelId="{CB09D253-A8CA-408B-90D4-C979A45CE1CB}" srcId="{03A920AD-F05C-4D44-BF5F-D98C476783BD}" destId="{39577F43-067C-442C-83EA-E0A946134C0C}" srcOrd="2" destOrd="0" parTransId="{93B662F0-99B6-4C52-9CCD-0ED1F08B6D96}" sibTransId="{1D0C3247-5045-4D4C-8B39-95A1EE649B10}"/>
    <dgm:cxn modelId="{033D8821-72C2-47F0-BB53-E9E2157223AD}" type="presParOf" srcId="{CC9E9B31-C5C4-44BE-9D7F-17797917979A}" destId="{01F41F0E-C5DB-4C8D-BD58-062039BA3C4A}" srcOrd="0" destOrd="0" presId="urn:microsoft.com/office/officeart/2005/8/layout/process1"/>
    <dgm:cxn modelId="{0AEC11CA-EF2A-4FF9-B03E-C64831804EBB}" type="presParOf" srcId="{CC9E9B31-C5C4-44BE-9D7F-17797917979A}" destId="{2AF6A95C-6800-4CB4-83D7-A971BE14DB83}" srcOrd="1" destOrd="0" presId="urn:microsoft.com/office/officeart/2005/8/layout/process1"/>
    <dgm:cxn modelId="{40EB6A28-7009-4043-8CC7-DE9885A0097D}" type="presParOf" srcId="{2AF6A95C-6800-4CB4-83D7-A971BE14DB83}" destId="{BF48D272-7BE9-4442-A763-BCD00F5D34FB}" srcOrd="0" destOrd="0" presId="urn:microsoft.com/office/officeart/2005/8/layout/process1"/>
    <dgm:cxn modelId="{C45C7B25-D4FA-4CB5-9DF1-475252CAA99C}" type="presParOf" srcId="{CC9E9B31-C5C4-44BE-9D7F-17797917979A}" destId="{7A9C7613-632E-4CC0-A30D-4554668C90E4}" srcOrd="2" destOrd="0" presId="urn:microsoft.com/office/officeart/2005/8/layout/process1"/>
    <dgm:cxn modelId="{C9DB5D90-17CF-40DB-BB1D-030F6A5F4351}" type="presParOf" srcId="{CC9E9B31-C5C4-44BE-9D7F-17797917979A}" destId="{A6F86F33-A02C-4576-80B0-AF03E548A06D}" srcOrd="3" destOrd="0" presId="urn:microsoft.com/office/officeart/2005/8/layout/process1"/>
    <dgm:cxn modelId="{00533EAA-434F-4554-B175-699F60B5A009}" type="presParOf" srcId="{A6F86F33-A02C-4576-80B0-AF03E548A06D}" destId="{FEE8E2A7-7EC9-4033-9656-DE028973D290}" srcOrd="0" destOrd="0" presId="urn:microsoft.com/office/officeart/2005/8/layout/process1"/>
    <dgm:cxn modelId="{811314DB-F8FE-4AD8-BBCE-9E38D6D0E9A8}" type="presParOf" srcId="{CC9E9B31-C5C4-44BE-9D7F-17797917979A}" destId="{E8433CA8-26AD-49EE-AA37-4B88FF9350B5}" srcOrd="4" destOrd="0" presId="urn:microsoft.com/office/officeart/2005/8/layout/process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1F41F0E-C5DB-4C8D-BD58-062039BA3C4A}">
      <dsp:nvSpPr>
        <dsp:cNvPr id="0" name=""/>
        <dsp:cNvSpPr/>
      </dsp:nvSpPr>
      <dsp:spPr>
        <a:xfrm>
          <a:off x="0" y="1495084"/>
          <a:ext cx="1572194" cy="177813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fr-FR" sz="2000" kern="1200" dirty="0" smtClean="0"/>
            <a:t>Séparation jeu de données</a:t>
          </a:r>
        </a:p>
        <a:p>
          <a:pPr lvl="0" algn="l" defTabSz="889000">
            <a:lnSpc>
              <a:spcPct val="90000"/>
            </a:lnSpc>
            <a:spcBef>
              <a:spcPct val="0"/>
            </a:spcBef>
            <a:spcAft>
              <a:spcPct val="35000"/>
            </a:spcAft>
          </a:pPr>
          <a:r>
            <a:rPr lang="fr-FR" sz="2000" kern="1200" dirty="0" smtClean="0"/>
            <a:t>Train/Test</a:t>
          </a:r>
          <a:endParaRPr lang="fr-FR" sz="2000" kern="1200" dirty="0"/>
        </a:p>
      </dsp:txBody>
      <dsp:txXfrm>
        <a:off x="0" y="1495084"/>
        <a:ext cx="1572194" cy="1778135"/>
      </dsp:txXfrm>
    </dsp:sp>
    <dsp:sp modelId="{2AF6A95C-6800-4CB4-83D7-A971BE14DB83}">
      <dsp:nvSpPr>
        <dsp:cNvPr id="0" name=""/>
        <dsp:cNvSpPr/>
      </dsp:nvSpPr>
      <dsp:spPr>
        <a:xfrm rot="21417489">
          <a:off x="1701011" y="2133304"/>
          <a:ext cx="273886" cy="389904"/>
        </a:xfrm>
        <a:prstGeom prst="rightArrow">
          <a:avLst>
            <a:gd name="adj1" fmla="val 60000"/>
            <a:gd name="adj2" fmla="val 50000"/>
          </a:avLst>
        </a:prstGeom>
        <a:solidFill>
          <a:schemeClr val="tx2">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fr-FR" sz="1600" kern="1200"/>
        </a:p>
      </dsp:txBody>
      <dsp:txXfrm rot="21417489">
        <a:off x="1701011" y="2133304"/>
        <a:ext cx="273886" cy="389904"/>
      </dsp:txXfrm>
    </dsp:sp>
    <dsp:sp modelId="{7A9C7613-632E-4CC0-A30D-4554668C90E4}">
      <dsp:nvSpPr>
        <dsp:cNvPr id="0" name=""/>
        <dsp:cNvSpPr/>
      </dsp:nvSpPr>
      <dsp:spPr>
        <a:xfrm>
          <a:off x="2088233" y="1451626"/>
          <a:ext cx="1572194" cy="16431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fr-FR" sz="2000" kern="1200" dirty="0" smtClean="0"/>
            <a:t>Définition grille de paramètres</a:t>
          </a:r>
          <a:endParaRPr lang="fr-FR" sz="2000" kern="1200" dirty="0"/>
        </a:p>
      </dsp:txBody>
      <dsp:txXfrm>
        <a:off x="2088233" y="1451626"/>
        <a:ext cx="1572194" cy="1643112"/>
      </dsp:txXfrm>
    </dsp:sp>
    <dsp:sp modelId="{A6F86F33-A02C-4576-80B0-AF03E548A06D}">
      <dsp:nvSpPr>
        <dsp:cNvPr id="0" name=""/>
        <dsp:cNvSpPr/>
      </dsp:nvSpPr>
      <dsp:spPr>
        <a:xfrm rot="21579132">
          <a:off x="3776722" y="2072004"/>
          <a:ext cx="246553" cy="389904"/>
        </a:xfrm>
        <a:prstGeom prst="rightArrow">
          <a:avLst>
            <a:gd name="adj1" fmla="val 60000"/>
            <a:gd name="adj2" fmla="val 50000"/>
          </a:avLst>
        </a:prstGeom>
        <a:solidFill>
          <a:schemeClr val="tx2">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fr-FR" sz="1600" kern="1200"/>
        </a:p>
      </dsp:txBody>
      <dsp:txXfrm rot="21579132">
        <a:off x="3776722" y="2072004"/>
        <a:ext cx="246553" cy="389904"/>
      </dsp:txXfrm>
    </dsp:sp>
    <dsp:sp modelId="{E8433CA8-26AD-49EE-AA37-4B88FF9350B5}">
      <dsp:nvSpPr>
        <dsp:cNvPr id="0" name=""/>
        <dsp:cNvSpPr/>
      </dsp:nvSpPr>
      <dsp:spPr>
        <a:xfrm>
          <a:off x="4125614" y="770491"/>
          <a:ext cx="2376623" cy="29757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fr-FR" sz="2000" kern="1200" dirty="0" smtClean="0"/>
            <a:t>Entrainement des modèles</a:t>
          </a:r>
        </a:p>
        <a:p>
          <a:pPr lvl="0" algn="l" defTabSz="889000">
            <a:lnSpc>
              <a:spcPct val="90000"/>
            </a:lnSpc>
            <a:spcBef>
              <a:spcPct val="0"/>
            </a:spcBef>
            <a:spcAft>
              <a:spcPct val="35000"/>
            </a:spcAft>
          </a:pPr>
          <a:r>
            <a:rPr lang="fr-FR" sz="1600" kern="1200" dirty="0" smtClean="0"/>
            <a:t>- N modèles (toutes les combinaisons de paramètres)</a:t>
          </a:r>
        </a:p>
        <a:p>
          <a:pPr lvl="0" algn="l" defTabSz="889000">
            <a:lnSpc>
              <a:spcPct val="90000"/>
            </a:lnSpc>
            <a:spcBef>
              <a:spcPct val="0"/>
            </a:spcBef>
            <a:spcAft>
              <a:spcPct val="35000"/>
            </a:spcAft>
          </a:pPr>
          <a:r>
            <a:rPr lang="fr-FR" sz="1600" kern="1200" dirty="0" smtClean="0"/>
            <a:t>- Cross Validation 5-</a:t>
          </a:r>
          <a:r>
            <a:rPr lang="fr-FR" sz="1600" kern="1200" dirty="0" err="1" smtClean="0"/>
            <a:t>Fold</a:t>
          </a:r>
          <a:r>
            <a:rPr lang="fr-FR" sz="1600" kern="1200" dirty="0" smtClean="0"/>
            <a:t> sur jeu d’entrainement</a:t>
          </a:r>
        </a:p>
        <a:p>
          <a:pPr lvl="0" algn="l" defTabSz="889000">
            <a:lnSpc>
              <a:spcPct val="90000"/>
            </a:lnSpc>
            <a:spcBef>
              <a:spcPct val="0"/>
            </a:spcBef>
            <a:spcAft>
              <a:spcPct val="35000"/>
            </a:spcAft>
          </a:pPr>
          <a:r>
            <a:rPr lang="fr-FR" sz="1600" kern="1200" dirty="0" smtClean="0"/>
            <a:t>- Critère de sélection</a:t>
          </a:r>
        </a:p>
        <a:p>
          <a:pPr lvl="0" algn="l" defTabSz="889000">
            <a:lnSpc>
              <a:spcPct val="90000"/>
            </a:lnSpc>
            <a:spcBef>
              <a:spcPct val="0"/>
            </a:spcBef>
            <a:spcAft>
              <a:spcPct val="35000"/>
            </a:spcAft>
          </a:pPr>
          <a:r>
            <a:rPr lang="fr-FR" sz="1600" kern="1200" dirty="0" smtClean="0"/>
            <a:t> indice de </a:t>
          </a:r>
          <a:r>
            <a:rPr lang="fr-FR" sz="1600" kern="1200" dirty="0" err="1" smtClean="0"/>
            <a:t>jaccard</a:t>
          </a:r>
          <a:endParaRPr lang="fr-FR" sz="1600" kern="1200" dirty="0"/>
        </a:p>
      </dsp:txBody>
      <dsp:txXfrm>
        <a:off x="4125614" y="770491"/>
        <a:ext cx="2376623" cy="297576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431361-A7AB-40E5-83A5-9DCEE0047E22}" type="datetimeFigureOut">
              <a:rPr lang="fr-FR" smtClean="0"/>
              <a:pPr/>
              <a:t>21/03/2021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986D97-0B0B-48A0-BFC6-8DDBA45098C2}"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psychometrie.espaceweb.usherbrooke.ca/wp-content/uploads/2016/08/Specif-formule.jp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082BB17-42CF-4F4F-8C7E-BC15DFDFE2E3}" type="slidenum">
              <a:rPr lang="fr-FR" smtClean="0">
                <a:solidFill>
                  <a:prstClr val="black"/>
                </a:solidFill>
              </a:rPr>
              <a:pPr/>
              <a:t>1</a:t>
            </a:fld>
            <a:endParaRPr lang="fr-FR">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13</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7986D97-0B0B-48A0-BFC6-8DDBA45098C2}" type="slidenum">
              <a:rPr lang="fr-FR" smtClean="0"/>
              <a:pPr/>
              <a:t>14</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7986D97-0B0B-48A0-BFC6-8DDBA45098C2}" type="slidenum">
              <a:rPr lang="fr-FR" smtClean="0">
                <a:solidFill>
                  <a:prstClr val="black"/>
                </a:solidFill>
              </a:rPr>
              <a:pPr/>
              <a:t>15</a:t>
            </a:fld>
            <a:endParaRPr lang="fr-FR">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7986D97-0B0B-48A0-BFC6-8DDBA45098C2}" type="slidenum">
              <a:rPr lang="fr-FR" smtClean="0"/>
              <a:pPr/>
              <a:t>16</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17</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7986D97-0B0B-48A0-BFC6-8DDBA45098C2}" type="slidenum">
              <a:rPr lang="fr-FR" smtClean="0">
                <a:solidFill>
                  <a:prstClr val="black"/>
                </a:solidFill>
              </a:rPr>
              <a:pPr/>
              <a:t>18</a:t>
            </a:fld>
            <a:endParaRPr lang="fr-FR">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La classification naïve </a:t>
            </a:r>
            <a:r>
              <a:rPr lang="fr-FR" sz="1200" kern="1200" dirty="0" err="1" smtClean="0">
                <a:solidFill>
                  <a:schemeClr val="tx1"/>
                </a:solidFill>
                <a:latin typeface="+mn-lt"/>
                <a:ea typeface="+mn-ea"/>
                <a:cs typeface="+mn-cs"/>
              </a:rPr>
              <a:t>bayésienne</a:t>
            </a:r>
            <a:r>
              <a:rPr lang="fr-FR" sz="1200" kern="1200" dirty="0" smtClean="0">
                <a:solidFill>
                  <a:schemeClr val="tx1"/>
                </a:solidFill>
                <a:latin typeface="+mn-lt"/>
                <a:ea typeface="+mn-ea"/>
                <a:cs typeface="+mn-cs"/>
              </a:rPr>
              <a:t> est un type de classification </a:t>
            </a:r>
            <a:r>
              <a:rPr lang="fr-FR" sz="1200" kern="1200" dirty="0" err="1" smtClean="0">
                <a:solidFill>
                  <a:schemeClr val="tx1"/>
                </a:solidFill>
                <a:latin typeface="+mn-lt"/>
                <a:ea typeface="+mn-ea"/>
                <a:cs typeface="+mn-cs"/>
              </a:rPr>
              <a:t>bayésienne</a:t>
            </a:r>
            <a:r>
              <a:rPr lang="fr-FR" sz="1200" kern="1200" dirty="0" smtClean="0">
                <a:solidFill>
                  <a:schemeClr val="tx1"/>
                </a:solidFill>
                <a:latin typeface="+mn-lt"/>
                <a:ea typeface="+mn-ea"/>
                <a:cs typeface="+mn-cs"/>
              </a:rPr>
              <a:t> probabiliste simple basée sur le théorème de Bayes avec une forte indépendance (dite naïve) des hypothèses. Elle met en œuvre un </a:t>
            </a:r>
            <a:r>
              <a:rPr lang="fr-FR" sz="1200" kern="1200" dirty="0" err="1" smtClean="0">
                <a:solidFill>
                  <a:schemeClr val="tx1"/>
                </a:solidFill>
                <a:latin typeface="+mn-lt"/>
                <a:ea typeface="+mn-ea"/>
                <a:cs typeface="+mn-cs"/>
              </a:rPr>
              <a:t>classifieur</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bayésien</a:t>
            </a:r>
            <a:r>
              <a:rPr lang="fr-FR" sz="1200" kern="1200" dirty="0" smtClean="0">
                <a:solidFill>
                  <a:schemeClr val="tx1"/>
                </a:solidFill>
                <a:latin typeface="+mn-lt"/>
                <a:ea typeface="+mn-ea"/>
                <a:cs typeface="+mn-cs"/>
              </a:rPr>
              <a:t> naïf, ou </a:t>
            </a:r>
            <a:r>
              <a:rPr lang="fr-FR" sz="1200" kern="1200" dirty="0" err="1" smtClean="0">
                <a:solidFill>
                  <a:schemeClr val="tx1"/>
                </a:solidFill>
                <a:latin typeface="+mn-lt"/>
                <a:ea typeface="+mn-ea"/>
                <a:cs typeface="+mn-cs"/>
              </a:rPr>
              <a:t>classifieur</a:t>
            </a:r>
            <a:r>
              <a:rPr lang="fr-FR" sz="1200" kern="1200" dirty="0" smtClean="0">
                <a:solidFill>
                  <a:schemeClr val="tx1"/>
                </a:solidFill>
                <a:latin typeface="+mn-lt"/>
                <a:ea typeface="+mn-ea"/>
                <a:cs typeface="+mn-cs"/>
              </a:rPr>
              <a:t> naïf de Bayes, appartenant à la famille des </a:t>
            </a:r>
            <a:r>
              <a:rPr lang="fr-FR" sz="1200" kern="1200" dirty="0" err="1" smtClean="0">
                <a:solidFill>
                  <a:schemeClr val="tx1"/>
                </a:solidFill>
                <a:latin typeface="+mn-lt"/>
                <a:ea typeface="+mn-ea"/>
                <a:cs typeface="+mn-cs"/>
              </a:rPr>
              <a:t>classifieurs</a:t>
            </a:r>
            <a:r>
              <a:rPr lang="fr-FR" sz="1200" kern="1200" dirty="0" smtClean="0">
                <a:solidFill>
                  <a:schemeClr val="tx1"/>
                </a:solidFill>
                <a:latin typeface="+mn-lt"/>
                <a:ea typeface="+mn-ea"/>
                <a:cs typeface="+mn-cs"/>
              </a:rPr>
              <a:t> linéaires.</a:t>
            </a:r>
            <a:endParaRPr lang="fr-FR" sz="1200" b="0" i="0" kern="1200" dirty="0" smtClean="0">
              <a:solidFill>
                <a:schemeClr val="tx1"/>
              </a:solidFill>
              <a:latin typeface="+mn-lt"/>
              <a:ea typeface="+mn-ea"/>
              <a:cs typeface="+mn-cs"/>
            </a:endParaRPr>
          </a:p>
          <a:p>
            <a:endParaRPr lang="fr-FR" sz="1200" b="0" i="0" kern="1200" dirty="0" smtClean="0">
              <a:solidFill>
                <a:schemeClr val="tx1"/>
              </a:solidFill>
              <a:latin typeface="+mn-lt"/>
              <a:ea typeface="+mn-ea"/>
              <a:cs typeface="+mn-cs"/>
            </a:endParaRPr>
          </a:p>
          <a:p>
            <a:r>
              <a:rPr lang="fr-FR" sz="1200" b="0" i="0" kern="1200" dirty="0" smtClean="0">
                <a:solidFill>
                  <a:schemeClr val="tx1"/>
                </a:solidFill>
                <a:latin typeface="+mn-lt"/>
                <a:ea typeface="+mn-ea"/>
                <a:cs typeface="+mn-cs"/>
              </a:rPr>
              <a:t>Sa caractéristique principale est qu’il émet une hypothèse forte a priori inadaptée aux cas pratiques : l’</a:t>
            </a:r>
            <a:r>
              <a:rPr lang="fr-FR" sz="1200" b="1" i="0" kern="1200" dirty="0" smtClean="0">
                <a:solidFill>
                  <a:schemeClr val="tx1"/>
                </a:solidFill>
                <a:latin typeface="+mn-lt"/>
                <a:ea typeface="+mn-ea"/>
                <a:cs typeface="+mn-cs"/>
              </a:rPr>
              <a:t>indépendance des caractéristiques</a:t>
            </a:r>
            <a:r>
              <a:rPr lang="fr-FR" sz="1200" b="0" i="0" kern="1200" dirty="0" smtClean="0">
                <a:solidFill>
                  <a:schemeClr val="tx1"/>
                </a:solidFill>
                <a:latin typeface="+mn-lt"/>
                <a:ea typeface="+mn-ea"/>
                <a:cs typeface="+mn-cs"/>
              </a:rPr>
              <a:t> étudiées.</a:t>
            </a:r>
            <a:r>
              <a:rPr lang="fr-FR" dirty="0" smtClean="0"/>
              <a:t/>
            </a:r>
            <a:br>
              <a:rPr lang="fr-FR" dirty="0" smtClean="0"/>
            </a:br>
            <a:r>
              <a:rPr lang="fr-FR" sz="1200" b="0" i="0" kern="1200" dirty="0" smtClean="0">
                <a:solidFill>
                  <a:schemeClr val="tx1"/>
                </a:solidFill>
                <a:latin typeface="+mn-lt"/>
                <a:ea typeface="+mn-ea"/>
                <a:cs typeface="+mn-cs"/>
              </a:rPr>
              <a:t>En termes simples, un </a:t>
            </a:r>
            <a:r>
              <a:rPr lang="fr-FR" sz="1200" b="0" i="0" kern="1200" dirty="0" err="1" smtClean="0">
                <a:solidFill>
                  <a:schemeClr val="tx1"/>
                </a:solidFill>
                <a:latin typeface="+mn-lt"/>
                <a:ea typeface="+mn-ea"/>
                <a:cs typeface="+mn-cs"/>
              </a:rPr>
              <a:t>classifieur</a:t>
            </a:r>
            <a:r>
              <a:rPr lang="fr-FR" sz="1200" b="0" i="0" kern="1200" dirty="0" smtClean="0">
                <a:solidFill>
                  <a:schemeClr val="tx1"/>
                </a:solidFill>
                <a:latin typeface="+mn-lt"/>
                <a:ea typeface="+mn-ea"/>
                <a:cs typeface="+mn-cs"/>
              </a:rPr>
              <a:t> </a:t>
            </a:r>
            <a:r>
              <a:rPr lang="fr-FR" sz="1200" b="0" i="0" kern="1200" dirty="0" err="1" smtClean="0">
                <a:solidFill>
                  <a:schemeClr val="tx1"/>
                </a:solidFill>
                <a:latin typeface="+mn-lt"/>
                <a:ea typeface="+mn-ea"/>
                <a:cs typeface="+mn-cs"/>
              </a:rPr>
              <a:t>bayésien</a:t>
            </a:r>
            <a:r>
              <a:rPr lang="fr-FR" sz="1200" b="0" i="0" kern="1200" dirty="0" smtClean="0">
                <a:solidFill>
                  <a:schemeClr val="tx1"/>
                </a:solidFill>
                <a:latin typeface="+mn-lt"/>
                <a:ea typeface="+mn-ea"/>
                <a:cs typeface="+mn-cs"/>
              </a:rPr>
              <a:t> naïf suppose que l’existence d’une caractéristique déterminant l’appartenance à une classe est indépendante de l’existence d’autres </a:t>
            </a:r>
            <a:r>
              <a:rPr lang="fr-FR" sz="1200" b="0" i="0" kern="1200" smtClean="0">
                <a:solidFill>
                  <a:schemeClr val="tx1"/>
                </a:solidFill>
                <a:latin typeface="+mn-lt"/>
                <a:ea typeface="+mn-ea"/>
                <a:cs typeface="+mn-cs"/>
              </a:rPr>
              <a:t>caractéristiques.</a:t>
            </a:r>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19</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Les machines à vecteurs de support ou séparateurs à vaste marge (en anglais support </a:t>
            </a:r>
            <a:r>
              <a:rPr lang="fr-FR" sz="1200" kern="1200" dirty="0" err="1" smtClean="0">
                <a:solidFill>
                  <a:schemeClr val="tx1"/>
                </a:solidFill>
                <a:latin typeface="+mn-lt"/>
                <a:ea typeface="+mn-ea"/>
                <a:cs typeface="+mn-cs"/>
              </a:rPr>
              <a:t>vector</a:t>
            </a:r>
            <a:r>
              <a:rPr lang="fr-FR" sz="1200" kern="1200" dirty="0" smtClean="0">
                <a:solidFill>
                  <a:schemeClr val="tx1"/>
                </a:solidFill>
                <a:latin typeface="+mn-lt"/>
                <a:ea typeface="+mn-ea"/>
                <a:cs typeface="+mn-cs"/>
              </a:rPr>
              <a:t> machine, SVM) sont un ensemble de techniques d'apprentissage supervisé destinées à résoudre des problèmes de discrimination et de régression. Les SVM sont une généralisation des </a:t>
            </a:r>
            <a:r>
              <a:rPr lang="fr-FR" sz="1200" kern="1200" dirty="0" err="1" smtClean="0">
                <a:solidFill>
                  <a:schemeClr val="tx1"/>
                </a:solidFill>
                <a:latin typeface="+mn-lt"/>
                <a:ea typeface="+mn-ea"/>
                <a:cs typeface="+mn-cs"/>
              </a:rPr>
              <a:t>classifieurs</a:t>
            </a:r>
            <a:r>
              <a:rPr lang="fr-FR" sz="1200" kern="1200" dirty="0" smtClean="0">
                <a:solidFill>
                  <a:schemeClr val="tx1"/>
                </a:solidFill>
                <a:latin typeface="+mn-lt"/>
                <a:ea typeface="+mn-ea"/>
                <a:cs typeface="+mn-cs"/>
              </a:rPr>
              <a:t> linéaires.</a:t>
            </a:r>
            <a:endParaRPr lang="fr-FR" sz="1200" kern="120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20</a:t>
            </a:fld>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Un perceptron multicouche (MLP) est une classe de réseau neuronal artificiel à réaction (ANN). Le terme MLP est utilisé de manière ambiguë, parfois vaguement à tout ANN anticipatif, parfois strictement pour désigner des réseaux composés de plusieurs couches de perceptrons (avec activation de seuil. Les perceptrons multicouches sont parfois communément appelés réseaux de neurones «vanille», en particulier lorsqu'ils ont une seule couche cachée.</a:t>
            </a:r>
          </a:p>
          <a:p>
            <a:r>
              <a:rPr lang="fr-FR" sz="1200" kern="1200" dirty="0" smtClean="0">
                <a:solidFill>
                  <a:schemeClr val="tx1"/>
                </a:solidFill>
                <a:latin typeface="+mn-lt"/>
                <a:ea typeface="+mn-ea"/>
                <a:cs typeface="+mn-cs"/>
              </a:rPr>
              <a:t>Un MLP se compose d'au moins trois couches de nœuds: une couche d’entrée, une couche cachée et une couche de sortie . À l'exception des nœuds d'entrée, chaque nœud est un neurone qui utilise une fonction d'activation non linéaire. MLP utilise une technique d’apprentissage supervisé appelée rétro propagation pour la formation. Ses multiples couches et son activation non linéaire distinguent MLP d'un perceptron linéaire. Il peut distinguer les données qui ne sont pas linéairement séparables.</a:t>
            </a:r>
            <a:endParaRPr lang="fr-FR" sz="1200" kern="120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21</a:t>
            </a:fld>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Les forêts d'arbres décisionnels1 (ou forêts aléatoires de l'anglais </a:t>
            </a:r>
            <a:r>
              <a:rPr lang="fr-FR" sz="1200" kern="1200" dirty="0" err="1" smtClean="0">
                <a:solidFill>
                  <a:schemeClr val="tx1"/>
                </a:solidFill>
                <a:latin typeface="+mn-lt"/>
                <a:ea typeface="+mn-ea"/>
                <a:cs typeface="+mn-cs"/>
              </a:rPr>
              <a:t>random</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forest</a:t>
            </a:r>
            <a:r>
              <a:rPr lang="fr-FR" sz="1200" kern="1200" dirty="0" smtClean="0">
                <a:solidFill>
                  <a:schemeClr val="tx1"/>
                </a:solidFill>
                <a:latin typeface="+mn-lt"/>
                <a:ea typeface="+mn-ea"/>
                <a:cs typeface="+mn-cs"/>
              </a:rPr>
              <a:t> classifier) ont été premièrement proposées par Ho en 19952 et ont été formellement proposées en 2001 par Leo Breiman3 et Adèle Cutler4. Elles font partie des techniques d'apprentissage automatique. Cet algorithme combine les concepts de sous-espaces aléatoires et de </a:t>
            </a:r>
            <a:r>
              <a:rPr lang="fr-FR" sz="1200" kern="1200" dirty="0" err="1" smtClean="0">
                <a:solidFill>
                  <a:schemeClr val="tx1"/>
                </a:solidFill>
                <a:latin typeface="+mn-lt"/>
                <a:ea typeface="+mn-ea"/>
                <a:cs typeface="+mn-cs"/>
              </a:rPr>
              <a:t>bagging</a:t>
            </a:r>
            <a:r>
              <a:rPr lang="fr-FR" sz="1200" kern="1200" dirty="0" smtClean="0">
                <a:solidFill>
                  <a:schemeClr val="tx1"/>
                </a:solidFill>
                <a:latin typeface="+mn-lt"/>
                <a:ea typeface="+mn-ea"/>
                <a:cs typeface="+mn-cs"/>
              </a:rPr>
              <a:t>. L'algorithme des forêts d'arbres décisionnels effectue un apprentissage sur de multiples arbres de décision entraînés sur des sous-ensembles de données légèrement différents</a:t>
            </a:r>
          </a:p>
          <a:p>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22</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5A10ED8-D798-40CA-AF64-CA8FD7FC84E6}" type="slidenum">
              <a:rPr lang="fr-FR" smtClean="0"/>
              <a:pPr/>
              <a:t>3</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0" kern="1200" dirty="0" smtClean="0">
                <a:solidFill>
                  <a:schemeClr val="tx1"/>
                </a:solidFill>
                <a:latin typeface="+mn-lt"/>
                <a:ea typeface="+mn-ea"/>
                <a:cs typeface="+mn-cs"/>
              </a:rPr>
              <a:t>L'amplification de gradient est une technique d’apprentissage automatique pour les problèmes de régression et de classification, qui produit un modèle de prédiction sous la forme d'un ensemble de modèles de prédiction faibles, généralement des arbres de décision. Lorsqu'un arbre de décision est l'apprenant faible, l'algorithme qui en résulte est appelé arbres boostés par gradient, qui surpassent généralement la forêt aléatoire. Il construit le modèle par étapes comme le font les autres méthodes d’amplification, et il les généralise en permettant l'optimisation d'une fonction de perte différentiable arbitraire.</a:t>
            </a:r>
          </a:p>
          <a:p>
            <a:endParaRPr lang="fr-FR" dirty="0" smtClean="0"/>
          </a:p>
          <a:p>
            <a:r>
              <a:rPr lang="fr-FR" dirty="0" smtClean="0"/>
              <a:t>Nous passons par des cycles qui construisent à plusieurs reprises de nouveaux modèles et les combinent en un modèle d'ensemble. Nous commençons le cycle en calculant les erreurs pour chaque observation de l'ensemble de données. Nous construisons ensuite un nouveau modèle pour les prédire. Nous ajoutons les prédictions de ce modèle de prévision d'erreur à «l'ensemble de modèles». Pour faire une prédiction, nous ajoutons les prédictions de tous les modèles précédents. Nous pouvons utiliser ces prédictions pour calculer de nouvelles erreurs, construire le modèle suivant et l'ajouter à l'ensemble. Il y a une pièce en dehors de ce cycle. Nous avons besoin d'une prédiction de base pour démarrer le cycle. En pratique, les prédictions initiales peuvent être assez naïves. Même si ses prédictions sont extrêmement inexactes, les ajouts ultérieurs à l'ensemble corrigeront ces erreurs.</a:t>
            </a:r>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23</a:t>
            </a:fld>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Il faut comprendre ici que notre sortie (les tags) est une sortie multiple : il peut y avoir plusieurs tags pour une seule question et il n’y a pas de priorité entre les tags. J’ai donc appliqué à toutes les méthodes citées précédemment l’une des fonctions suivante :</a:t>
            </a:r>
          </a:p>
          <a:p>
            <a:r>
              <a:rPr lang="fr-FR" sz="1200" b="1" kern="1200" dirty="0" smtClean="0">
                <a:solidFill>
                  <a:schemeClr val="tx1"/>
                </a:solidFill>
                <a:latin typeface="+mn-lt"/>
                <a:ea typeface="+mn-ea"/>
                <a:cs typeface="+mn-cs"/>
              </a:rPr>
              <a:t> </a:t>
            </a:r>
            <a:endParaRPr lang="fr-FR" sz="1200" kern="1200" dirty="0" smtClean="0">
              <a:solidFill>
                <a:schemeClr val="tx1"/>
              </a:solidFill>
              <a:latin typeface="+mn-lt"/>
              <a:ea typeface="+mn-ea"/>
              <a:cs typeface="+mn-cs"/>
            </a:endParaRPr>
          </a:p>
          <a:p>
            <a:pPr lvl="0"/>
            <a:r>
              <a:rPr lang="fr-FR" sz="1200" b="1" kern="1200" dirty="0" err="1" smtClean="0">
                <a:solidFill>
                  <a:schemeClr val="tx1"/>
                </a:solidFill>
                <a:latin typeface="+mn-lt"/>
                <a:ea typeface="+mn-ea"/>
                <a:cs typeface="+mn-cs"/>
              </a:rPr>
              <a:t>Multioutputclassifier</a:t>
            </a:r>
            <a:endParaRPr lang="fr-FR" sz="1200" kern="1200" dirty="0" smtClean="0">
              <a:solidFill>
                <a:schemeClr val="tx1"/>
              </a:solidFill>
              <a:latin typeface="+mn-lt"/>
              <a:ea typeface="+mn-ea"/>
              <a:cs typeface="+mn-cs"/>
            </a:endParaRPr>
          </a:p>
          <a:p>
            <a:pPr lvl="0"/>
            <a:r>
              <a:rPr lang="fr-FR" sz="1200" b="1" kern="1200" dirty="0" err="1" smtClean="0">
                <a:solidFill>
                  <a:schemeClr val="tx1"/>
                </a:solidFill>
                <a:latin typeface="+mn-lt"/>
                <a:ea typeface="+mn-ea"/>
                <a:cs typeface="+mn-cs"/>
              </a:rPr>
              <a:t>OneVsRestClassifier</a:t>
            </a:r>
            <a:endParaRPr lang="fr-FR" sz="1200" kern="1200" dirty="0" smtClean="0">
              <a:solidFill>
                <a:schemeClr val="tx1"/>
              </a:solidFill>
              <a:latin typeface="+mn-lt"/>
              <a:ea typeface="+mn-ea"/>
              <a:cs typeface="+mn-cs"/>
            </a:endParaRPr>
          </a:p>
          <a:p>
            <a:pPr lvl="0"/>
            <a:r>
              <a:rPr lang="fr-FR" sz="1200" b="1" kern="1200" dirty="0" err="1" smtClean="0">
                <a:solidFill>
                  <a:schemeClr val="tx1"/>
                </a:solidFill>
                <a:latin typeface="+mn-lt"/>
                <a:ea typeface="+mn-ea"/>
                <a:cs typeface="+mn-cs"/>
              </a:rPr>
              <a:t>OneVsOneClassifier</a:t>
            </a:r>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 </a:t>
            </a:r>
          </a:p>
          <a:p>
            <a:r>
              <a:rPr lang="fr-FR" sz="1200" kern="1200" dirty="0" smtClean="0">
                <a:solidFill>
                  <a:schemeClr val="tx1"/>
                </a:solidFill>
                <a:latin typeface="+mn-lt"/>
                <a:ea typeface="+mn-ea"/>
                <a:cs typeface="+mn-cs"/>
              </a:rPr>
              <a:t>Ces méthodes permettent d’utiliser nos algorithmes pour faire de la classification multi label.</a:t>
            </a:r>
          </a:p>
          <a:p>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24</a:t>
            </a:fld>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7986D97-0B0B-48A0-BFC6-8DDBA45098C2}" type="slidenum">
              <a:rPr lang="fr-FR" smtClean="0">
                <a:solidFill>
                  <a:prstClr val="black"/>
                </a:solidFill>
              </a:rPr>
              <a:pPr/>
              <a:t>25</a:t>
            </a:fld>
            <a:endParaRPr lang="fr-FR">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0" i="0" kern="1200" dirty="0" smtClean="0">
                <a:solidFill>
                  <a:schemeClr val="tx1"/>
                </a:solidFill>
                <a:latin typeface="+mn-lt"/>
                <a:ea typeface="+mn-ea"/>
                <a:cs typeface="+mn-cs"/>
              </a:rPr>
              <a:t>Le calcul de l’indice de sensibilité est simple. Il s’agit de faire le rapport arithmétique des « vrais » cas correctement identifiés par l’instrument (VP) avec l’ensemble des cas réels soit VP + FN.</a:t>
            </a:r>
          </a:p>
          <a:p>
            <a:r>
              <a:rPr lang="fr-FR" sz="1200" b="0" i="0" kern="1200" dirty="0" smtClean="0">
                <a:solidFill>
                  <a:schemeClr val="tx1"/>
                </a:solidFill>
                <a:latin typeface="+mn-lt"/>
                <a:ea typeface="+mn-ea"/>
                <a:cs typeface="+mn-cs"/>
              </a:rPr>
              <a:t>Le calcul de l’indice de précision est basé sur le même principe. Il représente la proportion des « vrais » non-cas correctement identifiés par l’instrument (VN) avec l’ensemble des non-cas réels soit VN + FP.</a:t>
            </a:r>
          </a:p>
          <a:p>
            <a:r>
              <a:rPr lang="fr-FR" sz="1200" b="0" i="0" u="none" strike="noStrike" kern="1200" dirty="0" smtClean="0">
                <a:solidFill>
                  <a:schemeClr val="tx1"/>
                </a:solidFill>
                <a:latin typeface="+mn-lt"/>
                <a:ea typeface="+mn-ea"/>
                <a:cs typeface="+mn-cs"/>
                <a:hlinkClick r:id="rId3"/>
              </a:rPr>
              <a:t/>
            </a:r>
            <a:br>
              <a:rPr lang="fr-FR" sz="1200" b="0" i="0" u="none" strike="noStrike" kern="1200" dirty="0" smtClean="0">
                <a:solidFill>
                  <a:schemeClr val="tx1"/>
                </a:solidFill>
                <a:latin typeface="+mn-lt"/>
                <a:ea typeface="+mn-ea"/>
                <a:cs typeface="+mn-cs"/>
                <a:hlinkClick r:id="rId3"/>
              </a:rPr>
            </a:b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26</a:t>
            </a:fld>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Dans l’analyse statistique de la classification binaire, le score F ou la mesure F est une mesure de la précision d'un test. Il est calculé à partir de la précision et du rappel du test, où la précision est le nombre de vrais résultats positifs divisé par le nombre de tous les résultats positifs, y compris ceux qui ne sont pas correctement identifiés, et le rappel est le nombre de vrais résultats positifs divisé par le nombre de résultats positifs. La précision est également connue sous le nom de valeur prédictive positive et le rappel est également appelé sensibilité dans la classification binaire diagnostique. Le score F1 est la moyenne harmonique de la précision et du rappel, 1,0, indiquant une précision et un rappel parfaits, et la valeur la plus basse possible est 0.</a:t>
            </a:r>
          </a:p>
          <a:p>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27</a:t>
            </a:fld>
            <a:endParaRPr 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L'indice de Jaccard (ou coefficient de Jaccard, appelé "coefficient de communauté" dans la publication d'origine1) est le rapport entre le cardinal (la taille) de l'intersection des ensembles considérés et le cardinal de l'union des ensembles. Il permet d'évaluer la similarité entre les ensembles.</a:t>
            </a:r>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28</a:t>
            </a:fld>
            <a:endParaRPr 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7986D97-0B0B-48A0-BFC6-8DDBA45098C2}" type="slidenum">
              <a:rPr lang="fr-FR" smtClean="0">
                <a:solidFill>
                  <a:prstClr val="black"/>
                </a:solidFill>
              </a:rPr>
              <a:pPr/>
              <a:t>29</a:t>
            </a:fld>
            <a:endParaRPr lang="fr-FR">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dirty="0" smtClean="0"/>
              <a:t>Après</a:t>
            </a:r>
            <a:r>
              <a:rPr lang="fr-FR" sz="1200" baseline="0" dirty="0" smtClean="0"/>
              <a:t> une étude bibliographique je souhaite comparer les 5 algorithmes qui me semblent les plus approprié à la situation:</a:t>
            </a:r>
          </a:p>
          <a:p>
            <a:r>
              <a:rPr lang="fr-FR" sz="1200" baseline="0" dirty="0" smtClean="0"/>
              <a:t>Le </a:t>
            </a:r>
            <a:r>
              <a:rPr lang="fr-FR" sz="1200" baseline="0" dirty="0" err="1" smtClean="0"/>
              <a:t>naive</a:t>
            </a:r>
            <a:r>
              <a:rPr lang="fr-FR" sz="1200" baseline="0" dirty="0" smtClean="0"/>
              <a:t> </a:t>
            </a:r>
            <a:r>
              <a:rPr lang="fr-FR" sz="1200" baseline="0" dirty="0" err="1" smtClean="0"/>
              <a:t>bayesien</a:t>
            </a:r>
            <a:r>
              <a:rPr lang="fr-FR" sz="1200" baseline="0" dirty="0" smtClean="0"/>
              <a:t>, le SVM, MLP, </a:t>
            </a:r>
            <a:r>
              <a:rPr lang="fr-FR" sz="1200" baseline="0" dirty="0" err="1" smtClean="0"/>
              <a:t>Random</a:t>
            </a:r>
            <a:r>
              <a:rPr lang="fr-FR" sz="1200" baseline="0" dirty="0" smtClean="0"/>
              <a:t> Forest et </a:t>
            </a:r>
            <a:r>
              <a:rPr lang="fr-FR" sz="1200" baseline="0" dirty="0" err="1" smtClean="0"/>
              <a:t>Xgboost</a:t>
            </a:r>
            <a:r>
              <a:rPr lang="fr-FR" sz="1200" baseline="0" dirty="0" smtClean="0"/>
              <a:t>. </a:t>
            </a:r>
            <a:endParaRPr lang="fr-FR" sz="1200" dirty="0" smtClean="0"/>
          </a:p>
          <a:p>
            <a:r>
              <a:rPr lang="fr-FR" sz="1200" baseline="0" dirty="0" smtClean="0"/>
              <a:t>Pour cela j</a:t>
            </a:r>
            <a:r>
              <a:rPr lang="fr-FR" sz="1200" dirty="0" smtClean="0"/>
              <a:t>e sépare le jeu de données en deux:</a:t>
            </a:r>
            <a:r>
              <a:rPr lang="fr-FR" sz="1200" baseline="0" dirty="0" smtClean="0"/>
              <a:t> un jeu d’entrainement et un jeu de test</a:t>
            </a:r>
          </a:p>
          <a:p>
            <a:r>
              <a:rPr lang="fr-FR" sz="1200" baseline="0" dirty="0" smtClean="0"/>
              <a:t>Je met mon jeu de test de côté pour l’évaluation final du modèle</a:t>
            </a:r>
          </a:p>
          <a:p>
            <a:r>
              <a:rPr lang="fr-FR" sz="1200" baseline="0" dirty="0" smtClean="0"/>
              <a:t>Puis j’établis une grille de paramètre et test chaque </a:t>
            </a:r>
            <a:r>
              <a:rPr lang="fr-FR" sz="1200" baseline="0" dirty="0" err="1" smtClean="0"/>
              <a:t>combianaison</a:t>
            </a:r>
            <a:r>
              <a:rPr lang="fr-FR" sz="1200" baseline="0" dirty="0" smtClean="0"/>
              <a:t> de paramètre en cross validation 5-</a:t>
            </a:r>
            <a:r>
              <a:rPr lang="fr-FR" sz="1200" baseline="0" dirty="0" err="1" smtClean="0"/>
              <a:t>fold</a:t>
            </a:r>
            <a:r>
              <a:rPr lang="fr-FR" sz="1200" baseline="0" dirty="0" smtClean="0"/>
              <a:t> sur le jeu d’entrainement.</a:t>
            </a:r>
          </a:p>
          <a:p>
            <a:r>
              <a:rPr lang="fr-FR" sz="1200" baseline="0" dirty="0" smtClean="0"/>
              <a:t>Le meilleur modèle est sélectionné selon l’indice de </a:t>
            </a:r>
            <a:r>
              <a:rPr lang="fr-FR" sz="1200" baseline="0" dirty="0" err="1" smtClean="0"/>
              <a:t>jaccard</a:t>
            </a:r>
            <a:r>
              <a:rPr lang="fr-FR" sz="1200" baseline="0" dirty="0" smtClean="0"/>
              <a:t>.</a:t>
            </a:r>
          </a:p>
          <a:p>
            <a:r>
              <a:rPr lang="fr-FR" sz="1200" baseline="0" dirty="0" smtClean="0"/>
              <a:t>Enfin j’utilise mon modèle sélectionné pour prédire mon échantillon test mis de côté.</a:t>
            </a:r>
          </a:p>
          <a:p>
            <a:r>
              <a:rPr lang="fr-FR" sz="1200" baseline="0" dirty="0" smtClean="0"/>
              <a:t>Puis je compare les résultat sur l’échantillon test.</a:t>
            </a:r>
            <a:endParaRPr lang="fr-FR" sz="1200" dirty="0" smtClean="0"/>
          </a:p>
          <a:p>
            <a:endParaRPr lang="fr-FR" sz="1200" dirty="0" smtClean="0"/>
          </a:p>
          <a:p>
            <a:endParaRPr lang="fr-FR" sz="1200" dirty="0" smtClean="0"/>
          </a:p>
          <a:p>
            <a:r>
              <a:rPr lang="fr-FR" sz="1200" dirty="0" smtClean="0"/>
              <a:t>Je vais commencer par choisir un modèle pour</a:t>
            </a:r>
            <a:r>
              <a:rPr lang="fr-FR" sz="1200" baseline="0" dirty="0" smtClean="0"/>
              <a:t> la prédiction d’électricité</a:t>
            </a:r>
            <a:endParaRPr lang="fr-FR" sz="1200" dirty="0" smtClean="0"/>
          </a:p>
          <a:p>
            <a:pPr>
              <a:buNone/>
            </a:pPr>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30</a:t>
            </a:fld>
            <a:endParaRPr lang="fr-F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Je visualise mes donné avec 3 méthode en 3 dimensions</a:t>
            </a:r>
            <a:r>
              <a:rPr lang="fr-FR" baseline="0" dirty="0" smtClean="0"/>
              <a:t> / via une PCA et enfin avec un t-SNE</a:t>
            </a:r>
          </a:p>
          <a:p>
            <a:r>
              <a:rPr lang="fr-FR" baseline="0" dirty="0" smtClean="0"/>
              <a:t>(Pour le  t </a:t>
            </a:r>
            <a:r>
              <a:rPr lang="fr-FR" baseline="0" dirty="0" err="1" smtClean="0"/>
              <a:t>sne</a:t>
            </a:r>
            <a:r>
              <a:rPr lang="fr-FR" baseline="0" dirty="0" smtClean="0"/>
              <a:t> j’ai décidé d’initialiser avec une </a:t>
            </a:r>
            <a:r>
              <a:rPr lang="fr-FR" baseline="0" dirty="0" err="1" smtClean="0"/>
              <a:t>pca</a:t>
            </a:r>
            <a:r>
              <a:rPr lang="fr-FR" baseline="0" dirty="0" smtClean="0"/>
              <a:t> pour avoir une meilleur vue d’ensemble puis de faire 500 itération avec 250 j’</a:t>
            </a:r>
            <a:r>
              <a:rPr lang="fr-FR" baseline="0" dirty="0" err="1" smtClean="0"/>
              <a:t>obtené</a:t>
            </a:r>
            <a:r>
              <a:rPr lang="fr-FR" baseline="0" dirty="0" smtClean="0"/>
              <a:t> juste une grosse boule et avec + de 500 cela ne donnais rien de plus.)</a:t>
            </a:r>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31</a:t>
            </a:fld>
            <a:endParaRPr lang="fr-F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baseline="0" dirty="0" smtClean="0">
                <a:solidFill>
                  <a:schemeClr val="tx1"/>
                </a:solidFill>
                <a:latin typeface="+mn-lt"/>
                <a:ea typeface="+mn-ea"/>
                <a:cs typeface="+mn-cs"/>
              </a:rPr>
              <a:t>Afin d’optimiser mon algorithme je procède à une phase de </a:t>
            </a:r>
            <a:r>
              <a:rPr lang="fr-FR" sz="1200" kern="1200" baseline="0" dirty="0" err="1" smtClean="0">
                <a:solidFill>
                  <a:schemeClr val="tx1"/>
                </a:solidFill>
                <a:latin typeface="+mn-lt"/>
                <a:ea typeface="+mn-ea"/>
                <a:cs typeface="+mn-cs"/>
              </a:rPr>
              <a:t>tunning</a:t>
            </a:r>
            <a:r>
              <a:rPr lang="fr-FR" sz="1200" kern="1200" baseline="0" dirty="0" smtClean="0">
                <a:solidFill>
                  <a:schemeClr val="tx1"/>
                </a:solidFill>
                <a:latin typeface="+mn-lt"/>
                <a:ea typeface="+mn-ea"/>
                <a:cs typeface="+mn-cs"/>
              </a:rPr>
              <a:t>, en jouant sur les différents paramètres : </a:t>
            </a:r>
          </a:p>
          <a:p>
            <a:r>
              <a:rPr lang="fr-FR" sz="1200" kern="1200" baseline="0" dirty="0" smtClean="0">
                <a:solidFill>
                  <a:schemeClr val="tx1"/>
                </a:solidFill>
                <a:latin typeface="+mn-lt"/>
                <a:ea typeface="+mn-ea"/>
                <a:cs typeface="+mn-cs"/>
              </a:rPr>
              <a:t>- </a:t>
            </a:r>
            <a:r>
              <a:rPr lang="fr-FR" sz="1200" b="1" kern="1200" baseline="0" dirty="0" smtClean="0">
                <a:solidFill>
                  <a:schemeClr val="tx1"/>
                </a:solidFill>
                <a:latin typeface="+mn-lt"/>
                <a:ea typeface="+mn-ea"/>
                <a:cs typeface="+mn-cs"/>
              </a:rPr>
              <a:t>Penalty : Spécifie la norme utilisée dans la pénalisation. La pénalité «l2» est la norme utilisée dans SVC. Le «l1» conduit à des </a:t>
            </a:r>
            <a:r>
              <a:rPr lang="fr-FR" sz="1200" b="1" kern="1200" baseline="0" dirty="0" err="1" smtClean="0">
                <a:solidFill>
                  <a:schemeClr val="tx1"/>
                </a:solidFill>
                <a:latin typeface="+mn-lt"/>
                <a:ea typeface="+mn-ea"/>
                <a:cs typeface="+mn-cs"/>
              </a:rPr>
              <a:t>coef</a:t>
            </a:r>
            <a:r>
              <a:rPr lang="fr-FR" sz="1200" b="1" kern="1200" baseline="0" dirty="0" smtClean="0">
                <a:solidFill>
                  <a:schemeClr val="tx1"/>
                </a:solidFill>
                <a:latin typeface="+mn-lt"/>
                <a:ea typeface="+mn-ea"/>
                <a:cs typeface="+mn-cs"/>
              </a:rPr>
              <a:t> vecteurs clairsemés. </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 </a:t>
            </a:r>
            <a:r>
              <a:rPr lang="fr-FR" sz="1200" b="1" kern="1200" baseline="0" dirty="0" err="1" smtClean="0">
                <a:solidFill>
                  <a:schemeClr val="tx1"/>
                </a:solidFill>
                <a:latin typeface="+mn-lt"/>
                <a:ea typeface="+mn-ea"/>
                <a:cs typeface="+mn-cs"/>
              </a:rPr>
              <a:t>Loss</a:t>
            </a:r>
            <a:r>
              <a:rPr lang="fr-FR" sz="1200" b="1" kern="1200" baseline="0" dirty="0" smtClean="0">
                <a:solidFill>
                  <a:schemeClr val="tx1"/>
                </a:solidFill>
                <a:latin typeface="+mn-lt"/>
                <a:ea typeface="+mn-ea"/>
                <a:cs typeface="+mn-cs"/>
              </a:rPr>
              <a:t> : Spécifie la fonction de perte. '</a:t>
            </a:r>
            <a:r>
              <a:rPr lang="fr-FR" sz="1200" b="1" kern="1200" baseline="0" dirty="0" err="1" smtClean="0">
                <a:solidFill>
                  <a:schemeClr val="tx1"/>
                </a:solidFill>
                <a:latin typeface="+mn-lt"/>
                <a:ea typeface="+mn-ea"/>
                <a:cs typeface="+mn-cs"/>
              </a:rPr>
              <a:t>hinge</a:t>
            </a:r>
            <a:r>
              <a:rPr lang="fr-FR" sz="1200" b="1" kern="1200" baseline="0" dirty="0" smtClean="0">
                <a:solidFill>
                  <a:schemeClr val="tx1"/>
                </a:solidFill>
                <a:latin typeface="+mn-lt"/>
                <a:ea typeface="+mn-ea"/>
                <a:cs typeface="+mn-cs"/>
              </a:rPr>
              <a:t>' est la perte SVM standard (utilisée par exemple par la classe SVC) tandis que '</a:t>
            </a:r>
            <a:r>
              <a:rPr lang="fr-FR" sz="1200" b="1" kern="1200" baseline="0" dirty="0" err="1" smtClean="0">
                <a:solidFill>
                  <a:schemeClr val="tx1"/>
                </a:solidFill>
                <a:latin typeface="+mn-lt"/>
                <a:ea typeface="+mn-ea"/>
                <a:cs typeface="+mn-cs"/>
              </a:rPr>
              <a:t>squared_hinge</a:t>
            </a:r>
            <a:r>
              <a:rPr lang="fr-FR" sz="1200" b="1" kern="1200" baseline="0" dirty="0" smtClean="0">
                <a:solidFill>
                  <a:schemeClr val="tx1"/>
                </a:solidFill>
                <a:latin typeface="+mn-lt"/>
                <a:ea typeface="+mn-ea"/>
                <a:cs typeface="+mn-cs"/>
              </a:rPr>
              <a:t>' est le carré de la perte de charnière. </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 </a:t>
            </a:r>
            <a:r>
              <a:rPr lang="fr-FR" sz="1200" b="1" kern="1200" baseline="0" dirty="0" err="1" smtClean="0">
                <a:solidFill>
                  <a:schemeClr val="tx1"/>
                </a:solidFill>
                <a:latin typeface="+mn-lt"/>
                <a:ea typeface="+mn-ea"/>
                <a:cs typeface="+mn-cs"/>
              </a:rPr>
              <a:t>Tol</a:t>
            </a:r>
            <a:r>
              <a:rPr lang="fr-FR" sz="1200" b="1" kern="1200" baseline="0" dirty="0" smtClean="0">
                <a:solidFill>
                  <a:schemeClr val="tx1"/>
                </a:solidFill>
                <a:latin typeface="+mn-lt"/>
                <a:ea typeface="+mn-ea"/>
                <a:cs typeface="+mn-cs"/>
              </a:rPr>
              <a:t> : Tolérance pour les critères d'arrêt </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 </a:t>
            </a:r>
            <a:r>
              <a:rPr lang="fr-FR" sz="1200" b="1" kern="1200" baseline="0" dirty="0" smtClean="0">
                <a:solidFill>
                  <a:schemeClr val="tx1"/>
                </a:solidFill>
                <a:latin typeface="+mn-lt"/>
                <a:ea typeface="+mn-ea"/>
                <a:cs typeface="+mn-cs"/>
              </a:rPr>
              <a:t>C : Paramètre de régularisation. La force de la régularisation est inversement proportionnelle à C. Doit être strictement positive. </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J’ai ensuite conservé les paramètres qui donnent le meilleur score : </a:t>
            </a:r>
          </a:p>
          <a:p>
            <a:r>
              <a:rPr lang="en-US" sz="1200" kern="1200" baseline="0" dirty="0" smtClean="0">
                <a:solidFill>
                  <a:schemeClr val="tx1"/>
                </a:solidFill>
                <a:latin typeface="+mn-lt"/>
                <a:ea typeface="+mn-ea"/>
                <a:cs typeface="+mn-cs"/>
              </a:rPr>
              <a:t>Penalty = L2 / Loss = Hinge / </a:t>
            </a:r>
            <a:r>
              <a:rPr lang="en-US" sz="1200" kern="1200" baseline="0" dirty="0" err="1" smtClean="0">
                <a:solidFill>
                  <a:schemeClr val="tx1"/>
                </a:solidFill>
                <a:latin typeface="+mn-lt"/>
                <a:ea typeface="+mn-ea"/>
                <a:cs typeface="+mn-cs"/>
              </a:rPr>
              <a:t>Tol</a:t>
            </a:r>
            <a:r>
              <a:rPr lang="en-US" sz="1200" kern="1200" baseline="0" dirty="0" smtClean="0">
                <a:solidFill>
                  <a:schemeClr val="tx1"/>
                </a:solidFill>
                <a:latin typeface="+mn-lt"/>
                <a:ea typeface="+mn-ea"/>
                <a:cs typeface="+mn-cs"/>
              </a:rPr>
              <a:t> = 1e-4 / C = 10 </a:t>
            </a:r>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33</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J’ai créer un tableau pour avoir une vue d’ensemble de la base de</a:t>
            </a:r>
            <a:r>
              <a:rPr lang="fr-FR" baseline="0" dirty="0" smtClean="0"/>
              <a:t> donné. Pour chaque colonne de chaque </a:t>
            </a:r>
            <a:r>
              <a:rPr lang="fr-FR" baseline="0" dirty="0" err="1" smtClean="0"/>
              <a:t>dataframe</a:t>
            </a:r>
            <a:r>
              <a:rPr lang="fr-FR" baseline="0" dirty="0" smtClean="0"/>
              <a:t> je donne le type le nombre de valeur le nombre de valeur unique, le nombre de valeur non renseigné, la valeur avec la fréquence la plus haute et sa fréquence.</a:t>
            </a:r>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5</a:t>
            </a:fld>
            <a:endParaRPr lang="fr-F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baseline="0" dirty="0" smtClean="0">
                <a:solidFill>
                  <a:schemeClr val="tx1"/>
                </a:solidFill>
                <a:latin typeface="+mn-lt"/>
                <a:ea typeface="+mn-ea"/>
                <a:cs typeface="+mn-cs"/>
              </a:rPr>
              <a:t>Afin d’optimiser mon algorithme je procède à une phase de </a:t>
            </a:r>
            <a:r>
              <a:rPr lang="fr-FR" sz="1200" kern="1200" baseline="0" dirty="0" err="1" smtClean="0">
                <a:solidFill>
                  <a:schemeClr val="tx1"/>
                </a:solidFill>
                <a:latin typeface="+mn-lt"/>
                <a:ea typeface="+mn-ea"/>
                <a:cs typeface="+mn-cs"/>
              </a:rPr>
              <a:t>tunning</a:t>
            </a:r>
            <a:r>
              <a:rPr lang="fr-FR" sz="1200" kern="1200" baseline="0" dirty="0" smtClean="0">
                <a:solidFill>
                  <a:schemeClr val="tx1"/>
                </a:solidFill>
                <a:latin typeface="+mn-lt"/>
                <a:ea typeface="+mn-ea"/>
                <a:cs typeface="+mn-cs"/>
              </a:rPr>
              <a:t>, en jouant sur les différents paramètres : </a:t>
            </a:r>
          </a:p>
          <a:p>
            <a:r>
              <a:rPr lang="fr-FR" sz="1200" kern="1200" baseline="0" dirty="0" smtClean="0">
                <a:solidFill>
                  <a:schemeClr val="tx1"/>
                </a:solidFill>
                <a:latin typeface="+mn-lt"/>
                <a:ea typeface="+mn-ea"/>
                <a:cs typeface="+mn-cs"/>
              </a:rPr>
              <a:t>- </a:t>
            </a:r>
            <a:r>
              <a:rPr lang="fr-FR" sz="1200" b="1" kern="1200" baseline="0" dirty="0" smtClean="0">
                <a:solidFill>
                  <a:schemeClr val="tx1"/>
                </a:solidFill>
                <a:latin typeface="+mn-lt"/>
                <a:ea typeface="+mn-ea"/>
                <a:cs typeface="+mn-cs"/>
              </a:rPr>
              <a:t>Penalty : Spécifie la norme utilisée dans la pénalisation. La pénalité «l2» est la norme utilisée dans SVC. Le «l1» conduit à des </a:t>
            </a:r>
            <a:r>
              <a:rPr lang="fr-FR" sz="1200" b="1" kern="1200" baseline="0" dirty="0" err="1" smtClean="0">
                <a:solidFill>
                  <a:schemeClr val="tx1"/>
                </a:solidFill>
                <a:latin typeface="+mn-lt"/>
                <a:ea typeface="+mn-ea"/>
                <a:cs typeface="+mn-cs"/>
              </a:rPr>
              <a:t>coef</a:t>
            </a:r>
            <a:r>
              <a:rPr lang="fr-FR" sz="1200" b="1" kern="1200" baseline="0" dirty="0" smtClean="0">
                <a:solidFill>
                  <a:schemeClr val="tx1"/>
                </a:solidFill>
                <a:latin typeface="+mn-lt"/>
                <a:ea typeface="+mn-ea"/>
                <a:cs typeface="+mn-cs"/>
              </a:rPr>
              <a:t> vecteurs clairsemés. </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 </a:t>
            </a:r>
            <a:r>
              <a:rPr lang="fr-FR" sz="1200" b="1" kern="1200" baseline="0" dirty="0" err="1" smtClean="0">
                <a:solidFill>
                  <a:schemeClr val="tx1"/>
                </a:solidFill>
                <a:latin typeface="+mn-lt"/>
                <a:ea typeface="+mn-ea"/>
                <a:cs typeface="+mn-cs"/>
              </a:rPr>
              <a:t>Loss</a:t>
            </a:r>
            <a:r>
              <a:rPr lang="fr-FR" sz="1200" b="1" kern="1200" baseline="0" dirty="0" smtClean="0">
                <a:solidFill>
                  <a:schemeClr val="tx1"/>
                </a:solidFill>
                <a:latin typeface="+mn-lt"/>
                <a:ea typeface="+mn-ea"/>
                <a:cs typeface="+mn-cs"/>
              </a:rPr>
              <a:t> : Spécifie la fonction de perte. '</a:t>
            </a:r>
            <a:r>
              <a:rPr lang="fr-FR" sz="1200" b="1" kern="1200" baseline="0" dirty="0" err="1" smtClean="0">
                <a:solidFill>
                  <a:schemeClr val="tx1"/>
                </a:solidFill>
                <a:latin typeface="+mn-lt"/>
                <a:ea typeface="+mn-ea"/>
                <a:cs typeface="+mn-cs"/>
              </a:rPr>
              <a:t>hinge</a:t>
            </a:r>
            <a:r>
              <a:rPr lang="fr-FR" sz="1200" b="1" kern="1200" baseline="0" dirty="0" smtClean="0">
                <a:solidFill>
                  <a:schemeClr val="tx1"/>
                </a:solidFill>
                <a:latin typeface="+mn-lt"/>
                <a:ea typeface="+mn-ea"/>
                <a:cs typeface="+mn-cs"/>
              </a:rPr>
              <a:t>' est la perte SVM standard (utilisée par exemple par la classe SVC) tandis que '</a:t>
            </a:r>
            <a:r>
              <a:rPr lang="fr-FR" sz="1200" b="1" kern="1200" baseline="0" dirty="0" err="1" smtClean="0">
                <a:solidFill>
                  <a:schemeClr val="tx1"/>
                </a:solidFill>
                <a:latin typeface="+mn-lt"/>
                <a:ea typeface="+mn-ea"/>
                <a:cs typeface="+mn-cs"/>
              </a:rPr>
              <a:t>squared_hinge</a:t>
            </a:r>
            <a:r>
              <a:rPr lang="fr-FR" sz="1200" b="1" kern="1200" baseline="0" dirty="0" smtClean="0">
                <a:solidFill>
                  <a:schemeClr val="tx1"/>
                </a:solidFill>
                <a:latin typeface="+mn-lt"/>
                <a:ea typeface="+mn-ea"/>
                <a:cs typeface="+mn-cs"/>
              </a:rPr>
              <a:t>' est le carré de la perte de charnière. </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 </a:t>
            </a:r>
            <a:r>
              <a:rPr lang="fr-FR" sz="1200" b="1" kern="1200" baseline="0" dirty="0" err="1" smtClean="0">
                <a:solidFill>
                  <a:schemeClr val="tx1"/>
                </a:solidFill>
                <a:latin typeface="+mn-lt"/>
                <a:ea typeface="+mn-ea"/>
                <a:cs typeface="+mn-cs"/>
              </a:rPr>
              <a:t>Tol</a:t>
            </a:r>
            <a:r>
              <a:rPr lang="fr-FR" sz="1200" b="1" kern="1200" baseline="0" dirty="0" smtClean="0">
                <a:solidFill>
                  <a:schemeClr val="tx1"/>
                </a:solidFill>
                <a:latin typeface="+mn-lt"/>
                <a:ea typeface="+mn-ea"/>
                <a:cs typeface="+mn-cs"/>
              </a:rPr>
              <a:t> : Tolérance pour les critères d'arrêt </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 </a:t>
            </a:r>
            <a:r>
              <a:rPr lang="fr-FR" sz="1200" b="1" kern="1200" baseline="0" dirty="0" smtClean="0">
                <a:solidFill>
                  <a:schemeClr val="tx1"/>
                </a:solidFill>
                <a:latin typeface="+mn-lt"/>
                <a:ea typeface="+mn-ea"/>
                <a:cs typeface="+mn-cs"/>
              </a:rPr>
              <a:t>C : Paramètre de régularisation. La force de la régularisation est inversement proportionnelle à C. Doit être strictement positive. </a:t>
            </a:r>
          </a:p>
          <a:p>
            <a:endParaRPr lang="fr-FR" sz="1200" kern="1200" baseline="0" dirty="0" smtClean="0">
              <a:solidFill>
                <a:schemeClr val="tx1"/>
              </a:solidFill>
              <a:latin typeface="+mn-lt"/>
              <a:ea typeface="+mn-ea"/>
              <a:cs typeface="+mn-cs"/>
            </a:endParaRPr>
          </a:p>
          <a:p>
            <a:r>
              <a:rPr lang="fr-FR" sz="1200" kern="1200" baseline="0" dirty="0" smtClean="0">
                <a:solidFill>
                  <a:schemeClr val="tx1"/>
                </a:solidFill>
                <a:latin typeface="+mn-lt"/>
                <a:ea typeface="+mn-ea"/>
                <a:cs typeface="+mn-cs"/>
              </a:rPr>
              <a:t>J’ai ensuite conservé les paramètres qui donnent le meilleur score : </a:t>
            </a:r>
          </a:p>
          <a:p>
            <a:r>
              <a:rPr lang="en-US" sz="1200" kern="1200" baseline="0" dirty="0" smtClean="0">
                <a:solidFill>
                  <a:schemeClr val="tx1"/>
                </a:solidFill>
                <a:latin typeface="+mn-lt"/>
                <a:ea typeface="+mn-ea"/>
                <a:cs typeface="+mn-cs"/>
              </a:rPr>
              <a:t>Penalty = L2 / Loss = Hinge / </a:t>
            </a:r>
            <a:r>
              <a:rPr lang="en-US" sz="1200" kern="1200" baseline="0" dirty="0" err="1" smtClean="0">
                <a:solidFill>
                  <a:schemeClr val="tx1"/>
                </a:solidFill>
                <a:latin typeface="+mn-lt"/>
                <a:ea typeface="+mn-ea"/>
                <a:cs typeface="+mn-cs"/>
              </a:rPr>
              <a:t>Tol</a:t>
            </a:r>
            <a:r>
              <a:rPr lang="en-US" sz="1200" kern="1200" baseline="0" dirty="0" smtClean="0">
                <a:solidFill>
                  <a:schemeClr val="tx1"/>
                </a:solidFill>
                <a:latin typeface="+mn-lt"/>
                <a:ea typeface="+mn-ea"/>
                <a:cs typeface="+mn-cs"/>
              </a:rPr>
              <a:t> = 1e-4 / C = 10 </a:t>
            </a:r>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34</a:t>
            </a:fld>
            <a:endParaRPr lang="fr-F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35</a:t>
            </a:fld>
            <a:endParaRPr lang="fr-F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dirty="0" smtClean="0">
                <a:solidFill>
                  <a:schemeClr val="bg1"/>
                </a:solidFill>
              </a:rPr>
              <a:t>En</a:t>
            </a:r>
            <a:r>
              <a:rPr lang="fr-FR" sz="1200" baseline="0" dirty="0" smtClean="0">
                <a:solidFill>
                  <a:schemeClr val="bg1"/>
                </a:solidFill>
              </a:rPr>
              <a:t> réalité l</a:t>
            </a:r>
            <a:r>
              <a:rPr lang="fr-FR" sz="1200" dirty="0" smtClean="0">
                <a:solidFill>
                  <a:schemeClr val="bg1"/>
                </a:solidFill>
              </a:rPr>
              <a:t>es clients d’</a:t>
            </a:r>
            <a:r>
              <a:rPr lang="fr-FR" sz="1200" dirty="0" err="1" smtClean="0">
                <a:solidFill>
                  <a:schemeClr val="bg1"/>
                </a:solidFill>
              </a:rPr>
              <a:t>olist</a:t>
            </a:r>
            <a:r>
              <a:rPr lang="fr-FR" sz="1200" dirty="0" smtClean="0">
                <a:solidFill>
                  <a:schemeClr val="bg1"/>
                </a:solidFill>
              </a:rPr>
              <a:t> sont les vendeurs, peut-être une segmentation sur les vendeurs</a:t>
            </a:r>
            <a:r>
              <a:rPr lang="fr-FR" sz="1200" baseline="0" dirty="0" smtClean="0">
                <a:solidFill>
                  <a:schemeClr val="bg1"/>
                </a:solidFill>
              </a:rPr>
              <a:t> aurait été plus intéressante</a:t>
            </a:r>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solidFill>
                  <a:prstClr val="black"/>
                </a:solidFill>
              </a:rPr>
              <a:pPr/>
              <a:t>36</a:t>
            </a:fld>
            <a:endParaRPr lang="fr-FR">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6</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7</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J’ai ensuite</a:t>
            </a:r>
            <a:r>
              <a:rPr lang="fr-FR" baseline="0" dirty="0" smtClean="0"/>
              <a:t> créé des </a:t>
            </a:r>
            <a:r>
              <a:rPr lang="fr-FR" baseline="0" dirty="0" err="1" smtClean="0"/>
              <a:t>features</a:t>
            </a:r>
            <a:r>
              <a:rPr lang="fr-FR" baseline="0" dirty="0" smtClean="0"/>
              <a:t>, le nombre de jour depuis le dernier achat, vendeurs favoris, catégorie favorite, dépense total </a:t>
            </a:r>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8</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9</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J’ai ensuite décider</a:t>
            </a:r>
            <a:r>
              <a:rPr lang="fr-FR" baseline="0" dirty="0" smtClean="0"/>
              <a:t> de construire mon </a:t>
            </a:r>
            <a:r>
              <a:rPr lang="fr-FR" baseline="0" dirty="0" err="1" smtClean="0"/>
              <a:t>dataframe</a:t>
            </a:r>
            <a:r>
              <a:rPr lang="fr-FR" baseline="0" dirty="0" smtClean="0"/>
              <a:t> pour segmenter les clients alors je suis parti du </a:t>
            </a:r>
            <a:r>
              <a:rPr lang="fr-FR" baseline="0" dirty="0" err="1" smtClean="0"/>
              <a:t>dataframe</a:t>
            </a:r>
            <a:r>
              <a:rPr lang="fr-FR" baseline="0" dirty="0" smtClean="0"/>
              <a:t> </a:t>
            </a:r>
            <a:r>
              <a:rPr lang="fr-FR" baseline="0" dirty="0" err="1" smtClean="0"/>
              <a:t>customer</a:t>
            </a:r>
            <a:r>
              <a:rPr lang="fr-FR" baseline="0" dirty="0" smtClean="0"/>
              <a:t> et j’ai ajouter par jointure toutes les variables intéressantes. Le panier moyen, les frais de livraisons,  la latitude et la longitude.  </a:t>
            </a:r>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11</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C2D087A-5974-4F91-B5C0-305F98F1BBFA}" type="slidenum">
              <a:rPr lang="fr-FR" smtClean="0"/>
              <a:pPr/>
              <a:t>12</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8EBF6B6D-246E-474C-98F9-BEFAC82A39A3}" type="datetimeFigureOut">
              <a:rPr lang="fr-FR" smtClean="0">
                <a:solidFill>
                  <a:prstClr val="black">
                    <a:tint val="75000"/>
                  </a:prstClr>
                </a:solidFill>
              </a:rPr>
              <a:pPr/>
              <a:t>21/03/2021</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EBF6B6D-246E-474C-98F9-BEFAC82A39A3}" type="datetimeFigureOut">
              <a:rPr lang="fr-FR" smtClean="0">
                <a:solidFill>
                  <a:prstClr val="black">
                    <a:tint val="75000"/>
                  </a:prstClr>
                </a:solidFill>
              </a:rPr>
              <a:pPr/>
              <a:t>21/03/2021</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EBF6B6D-246E-474C-98F9-BEFAC82A39A3}" type="datetimeFigureOut">
              <a:rPr lang="fr-FR" smtClean="0">
                <a:solidFill>
                  <a:prstClr val="black">
                    <a:tint val="75000"/>
                  </a:prstClr>
                </a:solidFill>
              </a:rPr>
              <a:pPr/>
              <a:t>21/03/2021</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EBF6B6D-246E-474C-98F9-BEFAC82A39A3}" type="datetimeFigureOut">
              <a:rPr lang="fr-FR" smtClean="0">
                <a:solidFill>
                  <a:prstClr val="black">
                    <a:tint val="75000"/>
                  </a:prstClr>
                </a:solidFill>
              </a:rPr>
              <a:pPr/>
              <a:t>21/03/2021</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8EBF6B6D-246E-474C-98F9-BEFAC82A39A3}" type="datetimeFigureOut">
              <a:rPr lang="fr-FR" smtClean="0">
                <a:solidFill>
                  <a:prstClr val="black">
                    <a:tint val="75000"/>
                  </a:prstClr>
                </a:solidFill>
              </a:rPr>
              <a:pPr/>
              <a:t>21/03/2021</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EBF6B6D-246E-474C-98F9-BEFAC82A39A3}" type="datetimeFigureOut">
              <a:rPr lang="fr-FR" smtClean="0">
                <a:solidFill>
                  <a:prstClr val="black">
                    <a:tint val="75000"/>
                  </a:prstClr>
                </a:solidFill>
              </a:rPr>
              <a:pPr/>
              <a:t>21/03/2021</a:t>
            </a:fld>
            <a:endParaRPr lang="fr-FR">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EBF6B6D-246E-474C-98F9-BEFAC82A39A3}" type="datetimeFigureOut">
              <a:rPr lang="fr-FR" smtClean="0">
                <a:solidFill>
                  <a:prstClr val="black">
                    <a:tint val="75000"/>
                  </a:prstClr>
                </a:solidFill>
              </a:rPr>
              <a:pPr/>
              <a:t>21/03/2021</a:t>
            </a:fld>
            <a:endParaRPr lang="fr-FR">
              <a:solidFill>
                <a:prstClr val="black">
                  <a:tint val="75000"/>
                </a:prstClr>
              </a:solidFill>
            </a:endParaRPr>
          </a:p>
        </p:txBody>
      </p:sp>
      <p:sp>
        <p:nvSpPr>
          <p:cNvPr id="8" name="Espace réservé du pied de page 7"/>
          <p:cNvSpPr>
            <a:spLocks noGrp="1"/>
          </p:cNvSpPr>
          <p:nvPr>
            <p:ph type="ftr" sz="quarter" idx="11"/>
          </p:nvPr>
        </p:nvSpPr>
        <p:spPr/>
        <p:txBody>
          <a:bodyPr/>
          <a:lstStyle/>
          <a:p>
            <a:endParaRPr lang="fr-FR">
              <a:solidFill>
                <a:prstClr val="black">
                  <a:tint val="75000"/>
                </a:prstClr>
              </a:solidFill>
            </a:endParaRPr>
          </a:p>
        </p:txBody>
      </p:sp>
      <p:sp>
        <p:nvSpPr>
          <p:cNvPr id="9" name="Espace réservé du numéro de diapositive 8"/>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8EBF6B6D-246E-474C-98F9-BEFAC82A39A3}" type="datetimeFigureOut">
              <a:rPr lang="fr-FR" smtClean="0">
                <a:solidFill>
                  <a:prstClr val="black">
                    <a:tint val="75000"/>
                  </a:prstClr>
                </a:solidFill>
              </a:rPr>
              <a:pPr/>
              <a:t>21/03/2021</a:t>
            </a:fld>
            <a:endParaRPr lang="fr-FR">
              <a:solidFill>
                <a:prstClr val="black">
                  <a:tint val="75000"/>
                </a:prstClr>
              </a:solidFill>
            </a:endParaRPr>
          </a:p>
        </p:txBody>
      </p:sp>
      <p:sp>
        <p:nvSpPr>
          <p:cNvPr id="4" name="Espace réservé du pied de page 3"/>
          <p:cNvSpPr>
            <a:spLocks noGrp="1"/>
          </p:cNvSpPr>
          <p:nvPr>
            <p:ph type="ftr" sz="quarter" idx="11"/>
          </p:nvPr>
        </p:nvSpPr>
        <p:spPr/>
        <p:txBody>
          <a:bodyPr/>
          <a:lstStyle/>
          <a:p>
            <a:endParaRPr lang="fr-FR">
              <a:solidFill>
                <a:prstClr val="black">
                  <a:tint val="75000"/>
                </a:prstClr>
              </a:solidFill>
            </a:endParaRPr>
          </a:p>
        </p:txBody>
      </p:sp>
      <p:sp>
        <p:nvSpPr>
          <p:cNvPr id="5" name="Espace réservé du numéro de diapositive 4"/>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EBF6B6D-246E-474C-98F9-BEFAC82A39A3}" type="datetimeFigureOut">
              <a:rPr lang="fr-FR" smtClean="0">
                <a:solidFill>
                  <a:prstClr val="black">
                    <a:tint val="75000"/>
                  </a:prstClr>
                </a:solidFill>
              </a:rPr>
              <a:pPr/>
              <a:t>21/03/2021</a:t>
            </a:fld>
            <a:endParaRPr lang="fr-FR">
              <a:solidFill>
                <a:prstClr val="black">
                  <a:tint val="75000"/>
                </a:prstClr>
              </a:solidFill>
            </a:endParaRPr>
          </a:p>
        </p:txBody>
      </p:sp>
      <p:sp>
        <p:nvSpPr>
          <p:cNvPr id="3" name="Espace réservé du pied de page 2"/>
          <p:cNvSpPr>
            <a:spLocks noGrp="1"/>
          </p:cNvSpPr>
          <p:nvPr>
            <p:ph type="ftr" sz="quarter" idx="11"/>
          </p:nvPr>
        </p:nvSpPr>
        <p:spPr/>
        <p:txBody>
          <a:bodyPr/>
          <a:lstStyle/>
          <a:p>
            <a:endParaRPr lang="fr-FR">
              <a:solidFill>
                <a:prstClr val="black">
                  <a:tint val="75000"/>
                </a:prstClr>
              </a:solidFill>
            </a:endParaRPr>
          </a:p>
        </p:txBody>
      </p:sp>
      <p:sp>
        <p:nvSpPr>
          <p:cNvPr id="4" name="Espace réservé du numéro de diapositive 3"/>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EBF6B6D-246E-474C-98F9-BEFAC82A39A3}" type="datetimeFigureOut">
              <a:rPr lang="fr-FR" smtClean="0">
                <a:solidFill>
                  <a:prstClr val="black">
                    <a:tint val="75000"/>
                  </a:prstClr>
                </a:solidFill>
              </a:rPr>
              <a:pPr/>
              <a:t>21/03/2021</a:t>
            </a:fld>
            <a:endParaRPr lang="fr-FR">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EBF6B6D-246E-474C-98F9-BEFAC82A39A3}" type="datetimeFigureOut">
              <a:rPr lang="fr-FR" smtClean="0">
                <a:solidFill>
                  <a:prstClr val="black">
                    <a:tint val="75000"/>
                  </a:prstClr>
                </a:solidFill>
              </a:rPr>
              <a:pPr/>
              <a:t>21/03/2021</a:t>
            </a:fld>
            <a:endParaRPr lang="fr-FR">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2">
                <a:lumMod val="40000"/>
                <a:lumOff val="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BF6B6D-246E-474C-98F9-BEFAC82A39A3}" type="datetimeFigureOut">
              <a:rPr lang="fr-FR" smtClean="0">
                <a:solidFill>
                  <a:prstClr val="black">
                    <a:tint val="75000"/>
                  </a:prstClr>
                </a:solidFill>
              </a:rPr>
              <a:pPr/>
              <a:t>21/03/2021</a:t>
            </a:fld>
            <a:endParaRPr lang="fr-FR">
              <a:solidFill>
                <a:prstClr val="black">
                  <a:tint val="75000"/>
                </a:prstClr>
              </a:solidFill>
            </a:endParaRP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solidFill>
                <a:prstClr val="black">
                  <a:tint val="75000"/>
                </a:prstClr>
              </a:solidFill>
            </a:endParaRP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589C5B-4531-47DF-AB01-D519800CE4EB}" type="slidenum">
              <a:rPr lang="fr-FR" smtClean="0">
                <a:solidFill>
                  <a:prstClr val="black">
                    <a:tint val="75000"/>
                  </a:prstClr>
                </a:solidFill>
              </a:rPr>
              <a:pPr/>
              <a:t>‹N°›</a:t>
            </a:fld>
            <a:endParaRPr lang="fr-FR">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pic>
        <p:nvPicPr>
          <p:cNvPr id="79884" name="Picture 12" descr="Text Classification Algorithms: A Survey | by Kamran Kowsari | Text  Classification Algorithms | Medium"/>
          <p:cNvPicPr>
            <a:picLocks noChangeAspect="1" noChangeArrowheads="1"/>
          </p:cNvPicPr>
          <p:nvPr/>
        </p:nvPicPr>
        <p:blipFill>
          <a:blip r:embed="rId3" cstate="print"/>
          <a:srcRect/>
          <a:stretch>
            <a:fillRect/>
          </a:stretch>
        </p:blipFill>
        <p:spPr bwMode="auto">
          <a:xfrm>
            <a:off x="0" y="1484784"/>
            <a:ext cx="9144000" cy="4893839"/>
          </a:xfrm>
          <a:prstGeom prst="rect">
            <a:avLst/>
          </a:prstGeom>
          <a:noFill/>
        </p:spPr>
      </p:pic>
      <p:sp>
        <p:nvSpPr>
          <p:cNvPr id="2" name="Titre 1"/>
          <p:cNvSpPr>
            <a:spLocks noGrp="1"/>
          </p:cNvSpPr>
          <p:nvPr>
            <p:ph type="ctrTitle"/>
          </p:nvPr>
        </p:nvSpPr>
        <p:spPr>
          <a:xfrm>
            <a:off x="755576" y="44624"/>
            <a:ext cx="7772400" cy="1368152"/>
          </a:xfrm>
        </p:spPr>
        <p:txBody>
          <a:bodyPr>
            <a:normAutofit fontScale="90000"/>
          </a:bodyPr>
          <a:lstStyle/>
          <a:p>
            <a:r>
              <a:rPr lang="fr-FR" dirty="0" smtClean="0">
                <a:solidFill>
                  <a:schemeClr val="bg1"/>
                </a:solidFill>
              </a:rPr>
              <a:t>Catégorisez automatiquement des</a:t>
            </a:r>
            <a:br>
              <a:rPr lang="fr-FR" dirty="0" smtClean="0">
                <a:solidFill>
                  <a:schemeClr val="bg1"/>
                </a:solidFill>
              </a:rPr>
            </a:br>
            <a:r>
              <a:rPr lang="fr-FR" dirty="0" smtClean="0">
                <a:solidFill>
                  <a:schemeClr val="bg1"/>
                </a:solidFill>
              </a:rPr>
              <a:t> questions</a:t>
            </a:r>
            <a:endParaRPr lang="fr-FR" dirty="0">
              <a:solidFill>
                <a:schemeClr val="bg1"/>
              </a:solidFill>
            </a:endParaRPr>
          </a:p>
        </p:txBody>
      </p:sp>
      <p:sp>
        <p:nvSpPr>
          <p:cNvPr id="5" name="ZoneTexte 4"/>
          <p:cNvSpPr txBox="1"/>
          <p:nvPr/>
        </p:nvSpPr>
        <p:spPr>
          <a:xfrm>
            <a:off x="5868144" y="6381328"/>
            <a:ext cx="3168352" cy="369332"/>
          </a:xfrm>
          <a:prstGeom prst="rect">
            <a:avLst/>
          </a:prstGeom>
          <a:noFill/>
        </p:spPr>
        <p:txBody>
          <a:bodyPr wrap="square" rtlCol="0">
            <a:spAutoFit/>
          </a:bodyPr>
          <a:lstStyle/>
          <a:p>
            <a:r>
              <a:rPr lang="fr-FR" dirty="0" err="1">
                <a:solidFill>
                  <a:prstClr val="white"/>
                </a:solidFill>
              </a:rPr>
              <a:t>Pinos</a:t>
            </a:r>
            <a:r>
              <a:rPr lang="fr-FR" dirty="0">
                <a:solidFill>
                  <a:prstClr val="white"/>
                </a:solidFill>
              </a:rPr>
              <a:t> Bruno</a:t>
            </a:r>
          </a:p>
        </p:txBody>
      </p:sp>
      <p:pic>
        <p:nvPicPr>
          <p:cNvPr id="79878" name="Picture 6" descr="The Stack Overflow Podcast's stream"/>
          <p:cNvPicPr>
            <a:picLocks noChangeAspect="1" noChangeArrowheads="1"/>
          </p:cNvPicPr>
          <p:nvPr/>
        </p:nvPicPr>
        <p:blipFill>
          <a:blip r:embed="rId4" cstate="print"/>
          <a:srcRect/>
          <a:stretch>
            <a:fillRect/>
          </a:stretch>
        </p:blipFill>
        <p:spPr bwMode="auto">
          <a:xfrm>
            <a:off x="2411760" y="1628800"/>
            <a:ext cx="4464496" cy="446449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3802434"/>
          </a:xfrm>
        </p:spPr>
        <p:txBody>
          <a:bodyPr>
            <a:normAutofit/>
          </a:bodyPr>
          <a:lstStyle/>
          <a:p>
            <a:pPr lvl="0">
              <a:defRPr/>
            </a:pPr>
            <a:r>
              <a:rPr lang="fr-FR" sz="6600" dirty="0" smtClean="0">
                <a:solidFill>
                  <a:schemeClr val="bg1"/>
                </a:solidFill>
              </a:rPr>
              <a:t>Apprentissage non supervisé</a:t>
            </a:r>
            <a:endParaRPr lang="fr-FR" sz="6600" dirty="0">
              <a:solidFill>
                <a:schemeClr val="bg1"/>
              </a:solidFill>
            </a:endParaRPr>
          </a:p>
        </p:txBody>
      </p:sp>
      <p:sp>
        <p:nvSpPr>
          <p:cNvPr id="4" name="Rectangle 3"/>
          <p:cNvSpPr/>
          <p:nvPr/>
        </p:nvSpPr>
        <p:spPr>
          <a:xfrm>
            <a:off x="1907704" y="4149080"/>
            <a:ext cx="5616624" cy="646331"/>
          </a:xfrm>
          <a:prstGeom prst="rect">
            <a:avLst/>
          </a:prstGeom>
        </p:spPr>
        <p:txBody>
          <a:bodyPr wrap="square">
            <a:spAutoFit/>
          </a:bodyPr>
          <a:lstStyle/>
          <a:p>
            <a:r>
              <a:rPr lang="fr-FR" sz="3600" dirty="0" smtClean="0">
                <a:solidFill>
                  <a:prstClr val="white"/>
                </a:solidFill>
              </a:rPr>
              <a:t>« LDA, </a:t>
            </a:r>
            <a:r>
              <a:rPr lang="fr-FR" sz="3600" dirty="0" err="1" smtClean="0">
                <a:solidFill>
                  <a:prstClr val="white"/>
                </a:solidFill>
              </a:rPr>
              <a:t>Topics</a:t>
            </a:r>
            <a:r>
              <a:rPr lang="fr-FR" sz="3600" dirty="0" smtClean="0">
                <a:solidFill>
                  <a:prstClr val="white"/>
                </a:solidFill>
              </a:rPr>
              <a:t>, </a:t>
            </a:r>
            <a:r>
              <a:rPr lang="fr-FR" sz="3600" dirty="0" err="1" smtClean="0">
                <a:solidFill>
                  <a:prstClr val="white"/>
                </a:solidFill>
              </a:rPr>
              <a:t>Prediction</a:t>
            </a:r>
            <a:r>
              <a:rPr lang="fr-FR" sz="3600" dirty="0" smtClean="0">
                <a:solidFill>
                  <a:prstClr val="white"/>
                </a:solidFill>
              </a:rPr>
              <a:t> »</a:t>
            </a:r>
            <a:endParaRPr lang="fr-FR" sz="3600" dirty="0">
              <a:solidFill>
                <a:prstClr val="white"/>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mj-lt"/>
                <a:ea typeface="+mj-ea"/>
                <a:cs typeface="+mj-cs"/>
              </a:rPr>
              <a:t>Apprentissage non supervisé</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2" name="Picture 2"/>
          <p:cNvPicPr>
            <a:picLocks noChangeAspect="1" noChangeArrowheads="1"/>
          </p:cNvPicPr>
          <p:nvPr/>
        </p:nvPicPr>
        <p:blipFill>
          <a:blip r:embed="rId3" cstate="print"/>
          <a:srcRect/>
          <a:stretch>
            <a:fillRect/>
          </a:stretch>
        </p:blipFill>
        <p:spPr bwMode="auto">
          <a:xfrm>
            <a:off x="1763688" y="2492896"/>
            <a:ext cx="5534025" cy="35052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cstate="print"/>
          <a:srcRect/>
          <a:stretch>
            <a:fillRect/>
          </a:stretch>
        </p:blipFill>
        <p:spPr bwMode="auto">
          <a:xfrm>
            <a:off x="323528" y="1412776"/>
            <a:ext cx="8563809" cy="4320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692696"/>
          </a:xfrm>
          <a:prstGeom prst="rect">
            <a:avLst/>
          </a:prstGeom>
          <a:solidFill>
            <a:schemeClr val="tx2">
              <a:lumMod val="60000"/>
              <a:lumOff val="40000"/>
            </a:schemeClr>
          </a:solidFill>
        </p:spPr>
        <p:txBody>
          <a:bodyPr vert="horz" lIns="91440" tIns="45720" rIns="91440" bIns="45720" rtlCol="0" anchor="ctr">
            <a:normAutofit fontScale="9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noProof="0" dirty="0" err="1" smtClean="0">
                <a:solidFill>
                  <a:schemeClr val="bg1"/>
                </a:solidFill>
                <a:latin typeface="+mj-lt"/>
                <a:ea typeface="+mj-ea"/>
                <a:cs typeface="+mj-cs"/>
              </a:rPr>
              <a:t>Topics</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5122" name="Picture 2"/>
          <p:cNvPicPr>
            <a:picLocks noChangeAspect="1" noChangeArrowheads="1"/>
          </p:cNvPicPr>
          <p:nvPr/>
        </p:nvPicPr>
        <p:blipFill>
          <a:blip r:embed="rId3" cstate="print"/>
          <a:srcRect/>
          <a:stretch>
            <a:fillRect/>
          </a:stretch>
        </p:blipFill>
        <p:spPr bwMode="auto">
          <a:xfrm>
            <a:off x="323528" y="836712"/>
            <a:ext cx="8496944" cy="583844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dirty="0" err="1" smtClean="0">
                <a:solidFill>
                  <a:schemeClr val="bg1"/>
                </a:solidFill>
                <a:latin typeface="+mj-lt"/>
                <a:ea typeface="+mj-ea"/>
                <a:cs typeface="+mj-cs"/>
              </a:rPr>
              <a:t>Prediction</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6146" name="Picture 2"/>
          <p:cNvPicPr>
            <a:picLocks noChangeAspect="1" noChangeArrowheads="1"/>
          </p:cNvPicPr>
          <p:nvPr/>
        </p:nvPicPr>
        <p:blipFill>
          <a:blip r:embed="rId3" cstate="print"/>
          <a:srcRect/>
          <a:stretch>
            <a:fillRect/>
          </a:stretch>
        </p:blipFill>
        <p:spPr bwMode="auto">
          <a:xfrm>
            <a:off x="323528" y="1268760"/>
            <a:ext cx="8448210" cy="52893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3802434"/>
          </a:xfrm>
        </p:spPr>
        <p:txBody>
          <a:bodyPr>
            <a:normAutofit/>
          </a:bodyPr>
          <a:lstStyle/>
          <a:p>
            <a:r>
              <a:rPr lang="fr-FR" sz="6600" dirty="0" smtClean="0">
                <a:solidFill>
                  <a:schemeClr val="bg1"/>
                </a:solidFill>
              </a:rPr>
              <a:t>Analyse Supervisée</a:t>
            </a:r>
            <a:endParaRPr lang="fr-FR" sz="6600" dirty="0">
              <a:solidFill>
                <a:schemeClr val="bg1"/>
              </a:solidFill>
            </a:endParaRPr>
          </a:p>
        </p:txBody>
      </p:sp>
      <p:sp>
        <p:nvSpPr>
          <p:cNvPr id="4" name="Rectangle 3"/>
          <p:cNvSpPr/>
          <p:nvPr/>
        </p:nvSpPr>
        <p:spPr>
          <a:xfrm>
            <a:off x="611560" y="4149080"/>
            <a:ext cx="8136904" cy="584775"/>
          </a:xfrm>
          <a:prstGeom prst="rect">
            <a:avLst/>
          </a:prstGeom>
        </p:spPr>
        <p:txBody>
          <a:bodyPr wrap="square">
            <a:spAutoFit/>
          </a:bodyPr>
          <a:lstStyle/>
          <a:p>
            <a:r>
              <a:rPr lang="fr-FR" sz="3200" dirty="0" smtClean="0">
                <a:solidFill>
                  <a:prstClr val="white"/>
                </a:solidFill>
              </a:rPr>
              <a:t>«</a:t>
            </a:r>
            <a:r>
              <a:rPr lang="fr-FR" sz="3200" dirty="0" err="1" smtClean="0">
                <a:solidFill>
                  <a:prstClr val="white"/>
                </a:solidFill>
              </a:rPr>
              <a:t>Preparation</a:t>
            </a:r>
            <a:r>
              <a:rPr lang="fr-FR" sz="3200" dirty="0" smtClean="0">
                <a:solidFill>
                  <a:prstClr val="white"/>
                </a:solidFill>
              </a:rPr>
              <a:t>, Tf-</a:t>
            </a:r>
            <a:r>
              <a:rPr lang="fr-FR" sz="3200" dirty="0" err="1" smtClean="0">
                <a:solidFill>
                  <a:prstClr val="white"/>
                </a:solidFill>
              </a:rPr>
              <a:t>Idf</a:t>
            </a:r>
            <a:r>
              <a:rPr lang="fr-FR" sz="3200" dirty="0" smtClean="0">
                <a:solidFill>
                  <a:prstClr val="white"/>
                </a:solidFill>
              </a:rPr>
              <a:t>, </a:t>
            </a:r>
            <a:r>
              <a:rPr lang="fr-FR" sz="3200" dirty="0" err="1" smtClean="0">
                <a:solidFill>
                  <a:prstClr val="white"/>
                </a:solidFill>
              </a:rPr>
              <a:t>benchmarking</a:t>
            </a:r>
            <a:r>
              <a:rPr lang="fr-FR" sz="3200" dirty="0" smtClean="0">
                <a:solidFill>
                  <a:prstClr val="white"/>
                </a:solidFill>
              </a:rPr>
              <a:t>, </a:t>
            </a:r>
            <a:r>
              <a:rPr lang="fr-FR" sz="3200" dirty="0" err="1" smtClean="0">
                <a:solidFill>
                  <a:prstClr val="white"/>
                </a:solidFill>
              </a:rPr>
              <a:t>Tuning</a:t>
            </a:r>
            <a:r>
              <a:rPr lang="fr-FR" sz="3200" dirty="0" smtClean="0">
                <a:solidFill>
                  <a:prstClr val="white"/>
                </a:solidFill>
              </a:rPr>
              <a:t>»</a:t>
            </a:r>
            <a:endParaRPr lang="fr-FR" sz="3200" dirty="0">
              <a:solidFill>
                <a:prstClr val="white"/>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3802434"/>
          </a:xfrm>
        </p:spPr>
        <p:txBody>
          <a:bodyPr>
            <a:normAutofit/>
          </a:bodyPr>
          <a:lstStyle/>
          <a:p>
            <a:r>
              <a:rPr lang="fr-FR" sz="6600" dirty="0" smtClean="0">
                <a:solidFill>
                  <a:schemeClr val="bg1"/>
                </a:solidFill>
              </a:rPr>
              <a:t>1) </a:t>
            </a:r>
            <a:r>
              <a:rPr lang="fr-FR" sz="6600" dirty="0" err="1" smtClean="0">
                <a:solidFill>
                  <a:schemeClr val="bg1"/>
                </a:solidFill>
              </a:rPr>
              <a:t>Preprocessing</a:t>
            </a:r>
            <a:endParaRPr lang="fr-FR" sz="6600"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0" y="0"/>
            <a:ext cx="9144000" cy="1052736"/>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bg1"/>
                </a:solidFill>
                <a:effectLst/>
                <a:uLnTx/>
                <a:uFillTx/>
                <a:latin typeface="+mj-lt"/>
                <a:ea typeface="+mj-ea"/>
                <a:cs typeface="+mj-cs"/>
              </a:rPr>
              <a:t>List</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7170" name="Picture 2"/>
          <p:cNvPicPr>
            <a:picLocks noChangeAspect="1" noChangeArrowheads="1"/>
          </p:cNvPicPr>
          <p:nvPr/>
        </p:nvPicPr>
        <p:blipFill>
          <a:blip r:embed="rId3" cstate="print"/>
          <a:srcRect/>
          <a:stretch>
            <a:fillRect/>
          </a:stretch>
        </p:blipFill>
        <p:spPr bwMode="auto">
          <a:xfrm>
            <a:off x="1115616" y="1268760"/>
            <a:ext cx="6821487" cy="3476625"/>
          </a:xfrm>
          <a:prstGeom prst="rect">
            <a:avLst/>
          </a:prstGeom>
          <a:noFill/>
          <a:ln w="9525">
            <a:noFill/>
            <a:miter lim="800000"/>
            <a:headEnd/>
            <a:tailEnd/>
          </a:ln>
          <a:effectLst/>
        </p:spPr>
      </p:pic>
      <p:sp>
        <p:nvSpPr>
          <p:cNvPr id="5" name="Rectangle 4"/>
          <p:cNvSpPr/>
          <p:nvPr/>
        </p:nvSpPr>
        <p:spPr>
          <a:xfrm>
            <a:off x="2123728" y="5013176"/>
            <a:ext cx="4752528"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14413 Tags</a:t>
            </a:r>
            <a:endParaRPr lang="fr-FR"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908720"/>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bg1"/>
                </a:solidFill>
                <a:effectLst/>
                <a:uLnTx/>
                <a:uFillTx/>
                <a:latin typeface="+mj-lt"/>
                <a:ea typeface="+mj-ea"/>
                <a:cs typeface="+mj-cs"/>
              </a:rPr>
              <a:t>Tf-</a:t>
            </a:r>
            <a:r>
              <a:rPr kumimoji="0" lang="fr-FR" sz="4400" b="0" i="0" u="none" strike="noStrike" kern="1200" cap="none" spc="0" normalizeH="0" baseline="0" noProof="0" dirty="0" err="1" smtClean="0">
                <a:ln>
                  <a:noFill/>
                </a:ln>
                <a:solidFill>
                  <a:schemeClr val="bg1"/>
                </a:solidFill>
                <a:effectLst/>
                <a:uLnTx/>
                <a:uFillTx/>
                <a:latin typeface="+mj-lt"/>
                <a:ea typeface="+mj-ea"/>
                <a:cs typeface="+mj-cs"/>
              </a:rPr>
              <a:t>Idf</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8194" name="Picture 2"/>
          <p:cNvPicPr>
            <a:picLocks noChangeAspect="1" noChangeArrowheads="1"/>
          </p:cNvPicPr>
          <p:nvPr/>
        </p:nvPicPr>
        <p:blipFill>
          <a:blip r:embed="rId3" cstate="print"/>
          <a:srcRect l="17707"/>
          <a:stretch>
            <a:fillRect/>
          </a:stretch>
        </p:blipFill>
        <p:spPr bwMode="auto">
          <a:xfrm>
            <a:off x="4639921" y="980729"/>
            <a:ext cx="3316455" cy="1944216"/>
          </a:xfrm>
          <a:prstGeom prst="rect">
            <a:avLst/>
          </a:prstGeom>
          <a:noFill/>
          <a:ln w="9525">
            <a:noFill/>
            <a:miter lim="800000"/>
            <a:headEnd/>
            <a:tailEnd/>
          </a:ln>
          <a:effectLst/>
        </p:spPr>
      </p:pic>
      <p:pic>
        <p:nvPicPr>
          <p:cNvPr id="8195" name="Picture 3"/>
          <p:cNvPicPr>
            <a:picLocks noChangeAspect="1" noChangeArrowheads="1"/>
          </p:cNvPicPr>
          <p:nvPr/>
        </p:nvPicPr>
        <p:blipFill>
          <a:blip r:embed="rId4" cstate="print"/>
          <a:srcRect t="4352" b="3985"/>
          <a:stretch>
            <a:fillRect/>
          </a:stretch>
        </p:blipFill>
        <p:spPr bwMode="auto">
          <a:xfrm>
            <a:off x="4615514" y="2996952"/>
            <a:ext cx="1324638" cy="1656184"/>
          </a:xfrm>
          <a:prstGeom prst="rect">
            <a:avLst/>
          </a:prstGeom>
          <a:noFill/>
          <a:ln w="9525">
            <a:noFill/>
            <a:miter lim="800000"/>
            <a:headEnd/>
            <a:tailEnd/>
          </a:ln>
          <a:effectLst/>
        </p:spPr>
      </p:pic>
      <p:pic>
        <p:nvPicPr>
          <p:cNvPr id="8196" name="Picture 4"/>
          <p:cNvPicPr>
            <a:picLocks noChangeAspect="1" noChangeArrowheads="1"/>
          </p:cNvPicPr>
          <p:nvPr/>
        </p:nvPicPr>
        <p:blipFill>
          <a:blip r:embed="rId5" cstate="print"/>
          <a:srcRect/>
          <a:stretch>
            <a:fillRect/>
          </a:stretch>
        </p:blipFill>
        <p:spPr bwMode="auto">
          <a:xfrm>
            <a:off x="4644008" y="4797152"/>
            <a:ext cx="2520280" cy="1959575"/>
          </a:xfrm>
          <a:prstGeom prst="rect">
            <a:avLst/>
          </a:prstGeom>
          <a:noFill/>
          <a:ln w="9525">
            <a:noFill/>
            <a:miter lim="800000"/>
            <a:headEnd/>
            <a:tailEnd/>
          </a:ln>
          <a:effectLst/>
        </p:spPr>
      </p:pic>
      <p:sp>
        <p:nvSpPr>
          <p:cNvPr id="10" name="Rectangle 9"/>
          <p:cNvSpPr/>
          <p:nvPr/>
        </p:nvSpPr>
        <p:spPr>
          <a:xfrm>
            <a:off x="323528" y="1425550"/>
            <a:ext cx="4007572"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Bag of </a:t>
            </a:r>
            <a:r>
              <a:rPr lang="fr-FR" sz="5400" b="1" cap="none" spc="0"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Words</a:t>
            </a:r>
            <a:endParaRPr lang="fr-FR"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1" name="Rectangle 10"/>
          <p:cNvSpPr/>
          <p:nvPr/>
        </p:nvSpPr>
        <p:spPr>
          <a:xfrm>
            <a:off x="323528" y="3225750"/>
            <a:ext cx="4159665"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5400" b="1" cap="none" spc="0"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Sparse</a:t>
            </a:r>
            <a:r>
              <a:rPr lang="fr-FR"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fr-FR" sz="5400" b="1" cap="none" spc="0"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Matrix</a:t>
            </a:r>
            <a:endParaRPr lang="fr-FR" sz="5400"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2" name="Rectangle 11"/>
          <p:cNvSpPr/>
          <p:nvPr/>
        </p:nvSpPr>
        <p:spPr>
          <a:xfrm>
            <a:off x="1613094" y="5241974"/>
            <a:ext cx="1734770"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Tf-</a:t>
            </a:r>
            <a:r>
              <a:rPr lang="fr-FR" sz="5400" b="1" cap="none" spc="0"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Idf</a:t>
            </a:r>
            <a:endParaRPr lang="fr-FR"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5" name="Flèche vers le bas 14"/>
          <p:cNvSpPr/>
          <p:nvPr/>
        </p:nvSpPr>
        <p:spPr>
          <a:xfrm>
            <a:off x="2267744" y="2348880"/>
            <a:ext cx="484632" cy="978408"/>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C00000"/>
              </a:solidFill>
            </a:endParaRPr>
          </a:p>
        </p:txBody>
      </p:sp>
      <p:sp>
        <p:nvSpPr>
          <p:cNvPr id="17" name="Flèche vers le bas 16"/>
          <p:cNvSpPr/>
          <p:nvPr/>
        </p:nvSpPr>
        <p:spPr>
          <a:xfrm>
            <a:off x="2267744" y="4250792"/>
            <a:ext cx="484632" cy="978408"/>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C0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3802434"/>
          </a:xfrm>
        </p:spPr>
        <p:txBody>
          <a:bodyPr>
            <a:normAutofit/>
          </a:bodyPr>
          <a:lstStyle/>
          <a:p>
            <a:r>
              <a:rPr lang="fr-FR" sz="6600" dirty="0" smtClean="0">
                <a:solidFill>
                  <a:schemeClr val="bg1"/>
                </a:solidFill>
              </a:rPr>
              <a:t>2) Les algorithmes</a:t>
            </a:r>
            <a:endParaRPr lang="fr-FR" sz="6600" dirty="0">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836712"/>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mj-lt"/>
                <a:ea typeface="+mj-ea"/>
                <a:cs typeface="+mj-cs"/>
              </a:rPr>
              <a:t>Naïve </a:t>
            </a:r>
            <a:r>
              <a:rPr lang="fr-FR" sz="4400" dirty="0" err="1" smtClean="0">
                <a:solidFill>
                  <a:schemeClr val="bg1"/>
                </a:solidFill>
                <a:latin typeface="+mj-lt"/>
                <a:ea typeface="+mj-ea"/>
                <a:cs typeface="+mj-cs"/>
              </a:rPr>
              <a:t>Bayésien</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35842" name="Picture 2" descr="Machine Learning : Introduction to Naive Bayes Classifier in Python"/>
          <p:cNvPicPr>
            <a:picLocks noChangeAspect="1" noChangeArrowheads="1"/>
          </p:cNvPicPr>
          <p:nvPr/>
        </p:nvPicPr>
        <p:blipFill>
          <a:blip r:embed="rId3" cstate="print"/>
          <a:srcRect/>
          <a:stretch>
            <a:fillRect/>
          </a:stretch>
        </p:blipFill>
        <p:spPr bwMode="auto">
          <a:xfrm>
            <a:off x="683568" y="1412776"/>
            <a:ext cx="7909531" cy="4356423"/>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412776"/>
            <a:ext cx="8229600" cy="5184576"/>
          </a:xfrm>
        </p:spPr>
        <p:txBody>
          <a:bodyPr>
            <a:normAutofit fontScale="92500" lnSpcReduction="20000"/>
          </a:bodyPr>
          <a:lstStyle/>
          <a:p>
            <a:pPr>
              <a:buFont typeface="Wingdings" pitchFamily="2" charset="2"/>
              <a:buChar char="Ø"/>
            </a:pPr>
            <a:r>
              <a:rPr lang="fr-FR" dirty="0" smtClean="0"/>
              <a:t>  </a:t>
            </a:r>
            <a:r>
              <a:rPr lang="fr-FR" dirty="0" err="1" smtClean="0"/>
              <a:t>Exucative</a:t>
            </a:r>
            <a:r>
              <a:rPr lang="fr-FR" dirty="0" smtClean="0"/>
              <a:t> </a:t>
            </a:r>
            <a:r>
              <a:rPr lang="fr-FR" dirty="0" err="1" smtClean="0"/>
              <a:t>summary</a:t>
            </a:r>
            <a:endParaRPr lang="fr-FR" dirty="0" smtClean="0"/>
          </a:p>
          <a:p>
            <a:pPr marL="571500" indent="-571500">
              <a:buNone/>
            </a:pPr>
            <a:endParaRPr lang="fr-FR" dirty="0" smtClean="0"/>
          </a:p>
          <a:p>
            <a:pPr marL="571500" indent="-571500">
              <a:buFont typeface="Wingdings" pitchFamily="2" charset="2"/>
              <a:buChar char="Ø"/>
            </a:pPr>
            <a:r>
              <a:rPr lang="fr-FR" dirty="0" err="1" smtClean="0"/>
              <a:t>Feature</a:t>
            </a:r>
            <a:r>
              <a:rPr lang="fr-FR" dirty="0" smtClean="0"/>
              <a:t> engineering</a:t>
            </a:r>
          </a:p>
          <a:p>
            <a:pPr marL="571500" indent="-571500">
              <a:buFont typeface="Wingdings" pitchFamily="2" charset="2"/>
              <a:buChar char="Ø"/>
            </a:pPr>
            <a:endParaRPr lang="fr-FR" dirty="0" smtClean="0"/>
          </a:p>
          <a:p>
            <a:pPr marL="571500" indent="-571500">
              <a:buFont typeface="Wingdings" pitchFamily="2" charset="2"/>
              <a:buChar char="Ø"/>
            </a:pPr>
            <a:r>
              <a:rPr lang="fr-FR" dirty="0" smtClean="0"/>
              <a:t>Apprentissage Non Supervisé</a:t>
            </a:r>
          </a:p>
          <a:p>
            <a:pPr marL="571500" indent="-571500">
              <a:buNone/>
            </a:pPr>
            <a:endParaRPr lang="fr-FR" dirty="0" smtClean="0"/>
          </a:p>
          <a:p>
            <a:pPr marL="571500" indent="-571500">
              <a:buFont typeface="Wingdings" pitchFamily="2" charset="2"/>
              <a:buChar char="Ø"/>
            </a:pPr>
            <a:r>
              <a:rPr lang="fr-FR" dirty="0" smtClean="0"/>
              <a:t>Apprentissage Supervisé</a:t>
            </a:r>
          </a:p>
          <a:p>
            <a:pPr marL="571500" indent="-571500">
              <a:buFont typeface="Wingdings" pitchFamily="2" charset="2"/>
              <a:buChar char="Ø"/>
            </a:pPr>
            <a:endParaRPr lang="fr-FR" dirty="0" smtClean="0"/>
          </a:p>
          <a:p>
            <a:pPr marL="571500" indent="-571500">
              <a:buFont typeface="Wingdings" pitchFamily="2" charset="2"/>
              <a:buChar char="Ø"/>
            </a:pPr>
            <a:r>
              <a:rPr lang="fr-FR" dirty="0" err="1" smtClean="0"/>
              <a:t>Conlusion</a:t>
            </a:r>
            <a:endParaRPr lang="fr-FR" dirty="0" smtClean="0"/>
          </a:p>
          <a:p>
            <a:pPr marL="571500" indent="-571500">
              <a:buNone/>
            </a:pPr>
            <a:endParaRPr lang="fr-FR" dirty="0" smtClean="0"/>
          </a:p>
          <a:p>
            <a:pPr marL="571500" indent="-571500">
              <a:buFont typeface="Wingdings" pitchFamily="2" charset="2"/>
              <a:buChar char="Ø"/>
            </a:pPr>
            <a:r>
              <a:rPr lang="fr-FR" dirty="0" smtClean="0"/>
              <a:t>Bilan</a:t>
            </a:r>
          </a:p>
        </p:txBody>
      </p:sp>
      <p:sp>
        <p:nvSpPr>
          <p:cNvPr id="4"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algn="ctr">
              <a:spcBef>
                <a:spcPct val="0"/>
              </a:spcBef>
              <a:defRPr/>
            </a:pPr>
            <a:r>
              <a:rPr lang="fr-FR" sz="4400" dirty="0">
                <a:solidFill>
                  <a:prstClr val="white"/>
                </a:solidFill>
              </a:rPr>
              <a:t>SOMMAIRE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836712"/>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mj-lt"/>
                <a:ea typeface="+mj-ea"/>
                <a:cs typeface="+mj-cs"/>
              </a:rPr>
              <a:t>Support </a:t>
            </a:r>
            <a:r>
              <a:rPr lang="fr-FR" sz="4400" dirty="0" err="1" smtClean="0">
                <a:solidFill>
                  <a:schemeClr val="bg1"/>
                </a:solidFill>
                <a:latin typeface="+mj-lt"/>
                <a:ea typeface="+mj-ea"/>
                <a:cs typeface="+mj-cs"/>
              </a:rPr>
              <a:t>Vector</a:t>
            </a:r>
            <a:r>
              <a:rPr lang="fr-FR" sz="4400" dirty="0" smtClean="0">
                <a:solidFill>
                  <a:schemeClr val="bg1"/>
                </a:solidFill>
                <a:latin typeface="+mj-lt"/>
                <a:ea typeface="+mj-ea"/>
                <a:cs typeface="+mj-cs"/>
              </a:rPr>
              <a:t> Machine</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65538" name="Picture 2" descr="Support Vector Machines: A Visual Explanation with Sample Python Code -  YouTube"/>
          <p:cNvPicPr>
            <a:picLocks noChangeAspect="1" noChangeArrowheads="1"/>
          </p:cNvPicPr>
          <p:nvPr/>
        </p:nvPicPr>
        <p:blipFill>
          <a:blip r:embed="rId3" cstate="print"/>
          <a:srcRect l="6497" t="7350" r="6683" b="6551"/>
          <a:stretch>
            <a:fillRect/>
          </a:stretch>
        </p:blipFill>
        <p:spPr bwMode="auto">
          <a:xfrm>
            <a:off x="611560" y="1412776"/>
            <a:ext cx="7992888" cy="4458618"/>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836712"/>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mj-lt"/>
                <a:ea typeface="+mj-ea"/>
                <a:cs typeface="+mj-cs"/>
              </a:rPr>
              <a:t>MLP Classifier</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63490" name="Picture 2" descr="Multi layer Perceptron (MLP) Models on Real World Banking Data | by Awhan  Mohanty | Becoming Human: Artificial Intelligence Magazine"/>
          <p:cNvPicPr>
            <a:picLocks noChangeAspect="1" noChangeArrowheads="1"/>
          </p:cNvPicPr>
          <p:nvPr/>
        </p:nvPicPr>
        <p:blipFill>
          <a:blip r:embed="rId3" cstate="print"/>
          <a:srcRect/>
          <a:stretch>
            <a:fillRect/>
          </a:stretch>
        </p:blipFill>
        <p:spPr bwMode="auto">
          <a:xfrm>
            <a:off x="683568" y="1124744"/>
            <a:ext cx="7870506" cy="5184576"/>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dirty="0" err="1" smtClean="0">
                <a:solidFill>
                  <a:schemeClr val="bg1"/>
                </a:solidFill>
                <a:latin typeface="+mj-lt"/>
                <a:ea typeface="+mj-ea"/>
                <a:cs typeface="+mj-cs"/>
              </a:rPr>
              <a:t>Random</a:t>
            </a:r>
            <a:r>
              <a:rPr lang="fr-FR" sz="4400" dirty="0" smtClean="0">
                <a:solidFill>
                  <a:schemeClr val="bg1"/>
                </a:solidFill>
                <a:latin typeface="+mj-lt"/>
                <a:ea typeface="+mj-ea"/>
                <a:cs typeface="+mj-cs"/>
              </a:rPr>
              <a:t> Forest</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61442" name="Picture 2" descr="How Random Forest Algorithm Works in Machine Learning | Synced"/>
          <p:cNvPicPr>
            <a:picLocks noChangeAspect="1" noChangeArrowheads="1"/>
          </p:cNvPicPr>
          <p:nvPr/>
        </p:nvPicPr>
        <p:blipFill>
          <a:blip r:embed="rId3" cstate="print"/>
          <a:srcRect/>
          <a:stretch>
            <a:fillRect/>
          </a:stretch>
        </p:blipFill>
        <p:spPr bwMode="auto">
          <a:xfrm>
            <a:off x="611560" y="1916832"/>
            <a:ext cx="7962662" cy="3436268"/>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dirty="0" err="1" smtClean="0">
                <a:solidFill>
                  <a:schemeClr val="bg1"/>
                </a:solidFill>
                <a:latin typeface="+mj-lt"/>
                <a:ea typeface="+mj-ea"/>
                <a:cs typeface="+mj-cs"/>
              </a:rPr>
              <a:t>XGBoost</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59393" name="Picture 1"/>
          <p:cNvPicPr>
            <a:picLocks noChangeAspect="1" noChangeArrowheads="1"/>
          </p:cNvPicPr>
          <p:nvPr/>
        </p:nvPicPr>
        <p:blipFill>
          <a:blip r:embed="rId3" cstate="print"/>
          <a:srcRect/>
          <a:stretch>
            <a:fillRect/>
          </a:stretch>
        </p:blipFill>
        <p:spPr bwMode="auto">
          <a:xfrm>
            <a:off x="1547664" y="1406741"/>
            <a:ext cx="5976664" cy="47585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noProof="0" dirty="0" err="1" smtClean="0">
                <a:solidFill>
                  <a:schemeClr val="bg1"/>
                </a:solidFill>
                <a:latin typeface="+mj-lt"/>
                <a:ea typeface="+mj-ea"/>
                <a:cs typeface="+mj-cs"/>
              </a:rPr>
              <a:t>Multilabel</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57345" name="Picture 1"/>
          <p:cNvPicPr>
            <a:picLocks noChangeAspect="1" noChangeArrowheads="1"/>
          </p:cNvPicPr>
          <p:nvPr/>
        </p:nvPicPr>
        <p:blipFill>
          <a:blip r:embed="rId3" cstate="print"/>
          <a:srcRect/>
          <a:stretch>
            <a:fillRect/>
          </a:stretch>
        </p:blipFill>
        <p:spPr bwMode="auto">
          <a:xfrm>
            <a:off x="323528" y="1556792"/>
            <a:ext cx="8564715" cy="44793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3802434"/>
          </a:xfrm>
        </p:spPr>
        <p:txBody>
          <a:bodyPr>
            <a:normAutofit/>
          </a:bodyPr>
          <a:lstStyle/>
          <a:p>
            <a:r>
              <a:rPr lang="fr-FR" sz="6600" dirty="0" smtClean="0">
                <a:solidFill>
                  <a:schemeClr val="bg1"/>
                </a:solidFill>
              </a:rPr>
              <a:t>3) Les </a:t>
            </a:r>
            <a:r>
              <a:rPr lang="fr-FR" sz="6600" dirty="0" err="1" smtClean="0">
                <a:solidFill>
                  <a:schemeClr val="bg1"/>
                </a:solidFill>
              </a:rPr>
              <a:t>metrics</a:t>
            </a:r>
            <a:endParaRPr lang="fr-FR" sz="6600" dirty="0">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980728"/>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noProof="0" dirty="0" smtClean="0">
                <a:solidFill>
                  <a:schemeClr val="bg1"/>
                </a:solidFill>
                <a:latin typeface="+mj-lt"/>
                <a:ea typeface="+mj-ea"/>
                <a:cs typeface="+mj-cs"/>
              </a:rPr>
              <a:t>Précision et Rappel</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98309" name="Picture 5"/>
          <p:cNvPicPr>
            <a:picLocks noChangeAspect="1" noChangeArrowheads="1"/>
          </p:cNvPicPr>
          <p:nvPr/>
        </p:nvPicPr>
        <p:blipFill>
          <a:blip r:embed="rId3" cstate="print"/>
          <a:srcRect/>
          <a:stretch>
            <a:fillRect/>
          </a:stretch>
        </p:blipFill>
        <p:spPr bwMode="auto">
          <a:xfrm>
            <a:off x="467544" y="1340768"/>
            <a:ext cx="3862581" cy="5040560"/>
          </a:xfrm>
          <a:prstGeom prst="rect">
            <a:avLst/>
          </a:prstGeom>
          <a:noFill/>
          <a:ln w="9525">
            <a:noFill/>
            <a:miter lim="800000"/>
            <a:headEnd/>
            <a:tailEnd/>
          </a:ln>
          <a:effectLst/>
        </p:spPr>
      </p:pic>
      <p:pic>
        <p:nvPicPr>
          <p:cNvPr id="98310" name="Picture 6"/>
          <p:cNvPicPr>
            <a:picLocks noChangeAspect="1" noChangeArrowheads="1"/>
          </p:cNvPicPr>
          <p:nvPr/>
        </p:nvPicPr>
        <p:blipFill>
          <a:blip r:embed="rId4" cstate="print"/>
          <a:srcRect/>
          <a:stretch>
            <a:fillRect/>
          </a:stretch>
        </p:blipFill>
        <p:spPr bwMode="auto">
          <a:xfrm>
            <a:off x="4572000" y="1340768"/>
            <a:ext cx="4219575" cy="2486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980728"/>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mj-lt"/>
                <a:ea typeface="+mj-ea"/>
                <a:cs typeface="+mj-cs"/>
              </a:rPr>
              <a:t>F1 score</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52225" name="Picture 1"/>
          <p:cNvPicPr>
            <a:picLocks noChangeAspect="1" noChangeArrowheads="1"/>
          </p:cNvPicPr>
          <p:nvPr/>
        </p:nvPicPr>
        <p:blipFill>
          <a:blip r:embed="rId3" cstate="print"/>
          <a:srcRect r="93208"/>
          <a:stretch>
            <a:fillRect/>
          </a:stretch>
        </p:blipFill>
        <p:spPr bwMode="auto">
          <a:xfrm>
            <a:off x="1930227" y="2780928"/>
            <a:ext cx="813917" cy="1584176"/>
          </a:xfrm>
          <a:prstGeom prst="rect">
            <a:avLst/>
          </a:prstGeom>
          <a:noFill/>
          <a:ln w="9525">
            <a:noFill/>
            <a:miter lim="800000"/>
            <a:headEnd/>
            <a:tailEnd/>
          </a:ln>
          <a:effectLst/>
        </p:spPr>
      </p:pic>
      <p:pic>
        <p:nvPicPr>
          <p:cNvPr id="6" name="Picture 1"/>
          <p:cNvPicPr>
            <a:picLocks noChangeAspect="1" noChangeArrowheads="1"/>
          </p:cNvPicPr>
          <p:nvPr/>
        </p:nvPicPr>
        <p:blipFill>
          <a:blip r:embed="rId3" cstate="print"/>
          <a:srcRect l="55304"/>
          <a:stretch>
            <a:fillRect/>
          </a:stretch>
        </p:blipFill>
        <p:spPr bwMode="auto">
          <a:xfrm>
            <a:off x="2744144" y="2780928"/>
            <a:ext cx="5356248" cy="15841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980728"/>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mj-lt"/>
                <a:ea typeface="+mj-ea"/>
                <a:cs typeface="+mj-cs"/>
              </a:rPr>
              <a:t>Jaccard</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54273" name="Picture 1"/>
          <p:cNvPicPr>
            <a:picLocks noChangeAspect="1" noChangeArrowheads="1"/>
          </p:cNvPicPr>
          <p:nvPr/>
        </p:nvPicPr>
        <p:blipFill>
          <a:blip r:embed="rId3" cstate="print"/>
          <a:srcRect/>
          <a:stretch>
            <a:fillRect/>
          </a:stretch>
        </p:blipFill>
        <p:spPr bwMode="auto">
          <a:xfrm>
            <a:off x="1835696" y="2132856"/>
            <a:ext cx="4982239" cy="20162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3802434"/>
          </a:xfrm>
        </p:spPr>
        <p:txBody>
          <a:bodyPr>
            <a:normAutofit/>
          </a:bodyPr>
          <a:lstStyle/>
          <a:p>
            <a:r>
              <a:rPr lang="fr-FR" sz="6600" dirty="0" smtClean="0">
                <a:solidFill>
                  <a:schemeClr val="bg1"/>
                </a:solidFill>
              </a:rPr>
              <a:t>4) </a:t>
            </a:r>
            <a:r>
              <a:rPr lang="fr-FR" sz="6600" dirty="0" err="1" smtClean="0">
                <a:solidFill>
                  <a:schemeClr val="bg1"/>
                </a:solidFill>
              </a:rPr>
              <a:t>Benchmarcking</a:t>
            </a:r>
            <a:endParaRPr lang="fr-FR" sz="6600"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1340768"/>
            <a:ext cx="8820472" cy="5328592"/>
          </a:xfrm>
          <a:noFill/>
        </p:spPr>
        <p:txBody>
          <a:bodyPr>
            <a:normAutofit fontScale="92500" lnSpcReduction="20000"/>
          </a:bodyPr>
          <a:lstStyle/>
          <a:p>
            <a:pPr>
              <a:buNone/>
            </a:pPr>
            <a:r>
              <a:rPr lang="fr-FR" dirty="0" smtClean="0"/>
              <a:t>Ma mission: </a:t>
            </a:r>
          </a:p>
          <a:p>
            <a:pPr>
              <a:buNone/>
            </a:pPr>
            <a:r>
              <a:rPr lang="fr-FR" b="1" dirty="0" smtClean="0">
                <a:solidFill>
                  <a:srgbClr val="C00000"/>
                </a:solidFill>
              </a:rPr>
              <a:t>Créer un système de suggestion de tag</a:t>
            </a:r>
            <a:r>
              <a:rPr lang="fr-FR" dirty="0" smtClean="0">
                <a:solidFill>
                  <a:srgbClr val="C00000"/>
                </a:solidFill>
              </a:rPr>
              <a:t> pour le site.</a:t>
            </a:r>
          </a:p>
          <a:p>
            <a:pPr>
              <a:buNone/>
            </a:pPr>
            <a:r>
              <a:rPr lang="fr-FR" dirty="0" smtClean="0">
                <a:solidFill>
                  <a:srgbClr val="C00000"/>
                </a:solidFill>
              </a:rPr>
              <a:t>Qui prendra la forme d’un algorithme de</a:t>
            </a:r>
          </a:p>
          <a:p>
            <a:pPr>
              <a:buNone/>
            </a:pPr>
            <a:r>
              <a:rPr lang="fr-FR" dirty="0" smtClean="0">
                <a:solidFill>
                  <a:srgbClr val="C00000"/>
                </a:solidFill>
              </a:rPr>
              <a:t>Machine </a:t>
            </a:r>
            <a:r>
              <a:rPr lang="fr-FR" dirty="0" err="1" smtClean="0">
                <a:solidFill>
                  <a:srgbClr val="C00000"/>
                </a:solidFill>
              </a:rPr>
              <a:t>learning</a:t>
            </a:r>
            <a:r>
              <a:rPr lang="fr-FR" dirty="0" smtClean="0">
                <a:solidFill>
                  <a:srgbClr val="C00000"/>
                </a:solidFill>
              </a:rPr>
              <a:t> qui assigne automatiquement</a:t>
            </a:r>
          </a:p>
          <a:p>
            <a:pPr>
              <a:buNone/>
            </a:pPr>
            <a:r>
              <a:rPr lang="fr-FR" dirty="0" smtClean="0">
                <a:solidFill>
                  <a:srgbClr val="C00000"/>
                </a:solidFill>
              </a:rPr>
              <a:t>plusieurs tags pertinents à une question</a:t>
            </a:r>
          </a:p>
          <a:p>
            <a:pPr>
              <a:buNone/>
            </a:pPr>
            <a:r>
              <a:rPr lang="fr-FR" dirty="0" smtClean="0"/>
              <a:t> </a:t>
            </a:r>
          </a:p>
          <a:p>
            <a:pPr>
              <a:buNone/>
            </a:pPr>
            <a:r>
              <a:rPr lang="fr-FR" dirty="0" smtClean="0"/>
              <a:t>Insight et recommandation:</a:t>
            </a:r>
          </a:p>
          <a:p>
            <a:pPr>
              <a:buNone/>
            </a:pPr>
            <a:r>
              <a:rPr lang="fr-FR" dirty="0" smtClean="0">
                <a:solidFill>
                  <a:srgbClr val="C00000"/>
                </a:solidFill>
              </a:rPr>
              <a:t>Notre système est basé sur l’algorithme Support</a:t>
            </a:r>
          </a:p>
          <a:p>
            <a:pPr>
              <a:buNone/>
            </a:pPr>
            <a:r>
              <a:rPr lang="fr-FR" dirty="0" err="1" smtClean="0">
                <a:solidFill>
                  <a:srgbClr val="C00000"/>
                </a:solidFill>
              </a:rPr>
              <a:t>Vector</a:t>
            </a:r>
            <a:r>
              <a:rPr lang="fr-FR" dirty="0" smtClean="0">
                <a:solidFill>
                  <a:srgbClr val="C00000"/>
                </a:solidFill>
              </a:rPr>
              <a:t> Machine et obtient des résultats satisfaisant.</a:t>
            </a:r>
          </a:p>
          <a:p>
            <a:pPr>
              <a:buNone/>
            </a:pPr>
            <a:r>
              <a:rPr lang="fr-FR" dirty="0" smtClean="0">
                <a:solidFill>
                  <a:srgbClr val="C00000"/>
                </a:solidFill>
              </a:rPr>
              <a:t>0.7 en sensibilité et 0.9 en précision, sur les 40 tags les</a:t>
            </a:r>
          </a:p>
          <a:p>
            <a:pPr>
              <a:buNone/>
            </a:pPr>
            <a:r>
              <a:rPr lang="fr-FR" dirty="0" smtClean="0">
                <a:solidFill>
                  <a:srgbClr val="C00000"/>
                </a:solidFill>
              </a:rPr>
              <a:t>plus fréquents.</a:t>
            </a:r>
          </a:p>
          <a:p>
            <a:pPr>
              <a:buNone/>
            </a:pPr>
            <a:endParaRPr lang="fr-FR" dirty="0" smtClean="0">
              <a:solidFill>
                <a:srgbClr val="C00000"/>
              </a:solidFill>
            </a:endParaRPr>
          </a:p>
        </p:txBody>
      </p:sp>
      <p:sp>
        <p:nvSpPr>
          <p:cNvPr id="4"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lvl="0" algn="ctr">
              <a:spcBef>
                <a:spcPct val="0"/>
              </a:spcBef>
              <a:defRPr/>
            </a:pPr>
            <a:r>
              <a:rPr lang="fr-FR" sz="4400" dirty="0" err="1" smtClean="0">
                <a:solidFill>
                  <a:schemeClr val="bg1"/>
                </a:solidFill>
              </a:rPr>
              <a:t>Exucative</a:t>
            </a:r>
            <a:r>
              <a:rPr lang="fr-FR" sz="4400" dirty="0" smtClean="0">
                <a:solidFill>
                  <a:schemeClr val="bg1"/>
                </a:solidFill>
              </a:rPr>
              <a:t> </a:t>
            </a:r>
            <a:r>
              <a:rPr lang="fr-FR" sz="4400" dirty="0" err="1" smtClean="0">
                <a:solidFill>
                  <a:schemeClr val="bg1"/>
                </a:solidFill>
              </a:rPr>
              <a:t>Summary</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123728" y="1268760"/>
            <a:ext cx="4752528" cy="518457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schemeClr val="bg1"/>
                </a:solidFill>
                <a:effectLst/>
                <a:uLnTx/>
                <a:uFillTx/>
                <a:latin typeface="+mj-lt"/>
                <a:ea typeface="+mj-ea"/>
                <a:cs typeface="+mj-cs"/>
              </a:rPr>
              <a:t>Démarche</a:t>
            </a:r>
            <a:r>
              <a:rPr kumimoji="0" lang="fr-FR" sz="4400" b="0" i="0" u="none" strike="noStrike" kern="1200" cap="none" spc="0" normalizeH="0" noProof="0" dirty="0" smtClean="0">
                <a:ln>
                  <a:noFill/>
                </a:ln>
                <a:solidFill>
                  <a:schemeClr val="bg1"/>
                </a:solidFill>
                <a:effectLst/>
                <a:uLnTx/>
                <a:uFillTx/>
                <a:latin typeface="+mj-lt"/>
                <a:ea typeface="+mj-ea"/>
                <a:cs typeface="+mj-cs"/>
              </a:rPr>
              <a:t> pour le choix du modèle</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graphicFrame>
        <p:nvGraphicFramePr>
          <p:cNvPr id="3" name="Diagramme 2"/>
          <p:cNvGraphicFramePr/>
          <p:nvPr/>
        </p:nvGraphicFramePr>
        <p:xfrm>
          <a:off x="179512" y="1412776"/>
          <a:ext cx="6792416" cy="4768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 name="Groupe 3"/>
          <p:cNvGrpSpPr/>
          <p:nvPr/>
        </p:nvGrpSpPr>
        <p:grpSpPr>
          <a:xfrm>
            <a:off x="7092280" y="1844824"/>
            <a:ext cx="1944216" cy="2952328"/>
            <a:chOff x="4451471" y="1579724"/>
            <a:chExt cx="1611028" cy="1344678"/>
          </a:xfrm>
        </p:grpSpPr>
        <p:sp>
          <p:nvSpPr>
            <p:cNvPr id="6" name="Rectangle à coins arrondis 5"/>
            <p:cNvSpPr/>
            <p:nvPr/>
          </p:nvSpPr>
          <p:spPr>
            <a:xfrm>
              <a:off x="4451471" y="1963569"/>
              <a:ext cx="1601390" cy="96083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fr-FR" dirty="0" smtClean="0"/>
                <a:t>Comparaison des modèles sur :        -</a:t>
              </a:r>
              <a:r>
                <a:rPr lang="fr-FR" dirty="0" err="1" smtClean="0"/>
                <a:t>Recall</a:t>
              </a:r>
              <a:r>
                <a:rPr lang="fr-FR" dirty="0" smtClean="0"/>
                <a:t>, </a:t>
              </a:r>
              <a:r>
                <a:rPr lang="fr-FR" dirty="0" err="1" smtClean="0"/>
                <a:t>precision</a:t>
              </a:r>
              <a:r>
                <a:rPr lang="fr-FR" dirty="0" smtClean="0"/>
                <a:t>, F1-score, </a:t>
              </a:r>
              <a:r>
                <a:rPr lang="fr-FR" dirty="0" err="1" smtClean="0"/>
                <a:t>jaccard</a:t>
              </a:r>
              <a:r>
                <a:rPr lang="fr-FR" dirty="0" smtClean="0"/>
                <a:t> sur jeu de test</a:t>
              </a:r>
              <a:endParaRPr lang="fr-FR" dirty="0"/>
            </a:p>
          </p:txBody>
        </p:sp>
        <p:sp>
          <p:nvSpPr>
            <p:cNvPr id="7" name="Rectangle 6"/>
            <p:cNvSpPr/>
            <p:nvPr/>
          </p:nvSpPr>
          <p:spPr>
            <a:xfrm>
              <a:off x="4517393" y="1579724"/>
              <a:ext cx="1545106" cy="904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endParaRPr lang="fr-FR" sz="3600" kern="1200"/>
            </a:p>
          </p:txBody>
        </p:sp>
      </p:grpSp>
      <p:grpSp>
        <p:nvGrpSpPr>
          <p:cNvPr id="4" name="Groupe 7"/>
          <p:cNvGrpSpPr/>
          <p:nvPr/>
        </p:nvGrpSpPr>
        <p:grpSpPr>
          <a:xfrm>
            <a:off x="6732240" y="3573016"/>
            <a:ext cx="313722" cy="442515"/>
            <a:chOff x="4308585" y="2114246"/>
            <a:chExt cx="313722" cy="442515"/>
          </a:xfrm>
          <a:solidFill>
            <a:schemeClr val="tx2">
              <a:lumMod val="75000"/>
            </a:schemeClr>
          </a:solidFill>
        </p:grpSpPr>
        <p:sp>
          <p:nvSpPr>
            <p:cNvPr id="9" name="Flèche droite 8"/>
            <p:cNvSpPr/>
            <p:nvPr/>
          </p:nvSpPr>
          <p:spPr>
            <a:xfrm>
              <a:off x="4308585" y="2114246"/>
              <a:ext cx="313722" cy="442515"/>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 name="Flèche droite 4"/>
            <p:cNvSpPr/>
            <p:nvPr/>
          </p:nvSpPr>
          <p:spPr>
            <a:xfrm>
              <a:off x="4308585" y="2202749"/>
              <a:ext cx="219605" cy="2655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fr-FR" sz="1900" kern="1200"/>
            </a:p>
          </p:txBody>
        </p:sp>
      </p:grpSp>
      <p:sp>
        <p:nvSpPr>
          <p:cNvPr id="15" name="ZoneTexte 14"/>
          <p:cNvSpPr txBox="1"/>
          <p:nvPr/>
        </p:nvSpPr>
        <p:spPr>
          <a:xfrm>
            <a:off x="2267744" y="1340768"/>
            <a:ext cx="4536504" cy="461665"/>
          </a:xfrm>
          <a:prstGeom prst="rect">
            <a:avLst/>
          </a:prstGeom>
          <a:noFill/>
        </p:spPr>
        <p:txBody>
          <a:bodyPr wrap="square" rtlCol="0">
            <a:spAutoFit/>
          </a:bodyPr>
          <a:lstStyle/>
          <a:p>
            <a:r>
              <a:rPr lang="fr-FR" sz="2400" dirty="0" smtClean="0">
                <a:solidFill>
                  <a:schemeClr val="bg1"/>
                </a:solidFill>
              </a:rPr>
              <a:t>Pour les cinq modèles sélectionnés</a:t>
            </a:r>
            <a:endParaRPr lang="fr-FR" sz="2400" dirty="0">
              <a:solidFill>
                <a:schemeClr val="bg1"/>
              </a:solidFill>
            </a:endParaRPr>
          </a:p>
        </p:txBody>
      </p:sp>
      <p:sp>
        <p:nvSpPr>
          <p:cNvPr id="16" name="Flèche courbée vers la gauche 15"/>
          <p:cNvSpPr/>
          <p:nvPr/>
        </p:nvSpPr>
        <p:spPr>
          <a:xfrm rot="5400000">
            <a:off x="4011402" y="3989598"/>
            <a:ext cx="531440" cy="301064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7" name="ZoneTexte 16"/>
          <p:cNvSpPr txBox="1"/>
          <p:nvPr/>
        </p:nvSpPr>
        <p:spPr>
          <a:xfrm>
            <a:off x="2483768" y="5733256"/>
            <a:ext cx="4104456" cy="369332"/>
          </a:xfrm>
          <a:prstGeom prst="rect">
            <a:avLst/>
          </a:prstGeom>
          <a:noFill/>
        </p:spPr>
        <p:txBody>
          <a:bodyPr wrap="square" rtlCol="0">
            <a:spAutoFit/>
          </a:bodyPr>
          <a:lstStyle/>
          <a:p>
            <a:pPr algn="ctr"/>
            <a:r>
              <a:rPr lang="fr-FR" dirty="0" smtClean="0">
                <a:solidFill>
                  <a:schemeClr val="bg1"/>
                </a:solidFill>
              </a:rPr>
              <a:t>Affinage des paramètres</a:t>
            </a:r>
            <a:endParaRPr lang="fr-FR" dirty="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1196752"/>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noProof="0" dirty="0" smtClean="0">
                <a:solidFill>
                  <a:schemeClr val="bg1"/>
                </a:solidFill>
                <a:latin typeface="+mj-lt"/>
                <a:ea typeface="+mj-ea"/>
                <a:cs typeface="+mj-cs"/>
              </a:rPr>
              <a:t>Résultats</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9" name="ZoneTexte 8"/>
          <p:cNvSpPr txBox="1"/>
          <p:nvPr/>
        </p:nvSpPr>
        <p:spPr>
          <a:xfrm>
            <a:off x="4499992" y="3933056"/>
            <a:ext cx="3960440" cy="369332"/>
          </a:xfrm>
          <a:prstGeom prst="rect">
            <a:avLst/>
          </a:prstGeom>
          <a:noFill/>
        </p:spPr>
        <p:txBody>
          <a:bodyPr wrap="square" rtlCol="0">
            <a:spAutoFit/>
          </a:bodyPr>
          <a:lstStyle/>
          <a:p>
            <a:r>
              <a:rPr lang="fr-FR" dirty="0" smtClean="0"/>
              <a:t>t-SNE</a:t>
            </a:r>
            <a:endParaRPr lang="fr-FR" dirty="0"/>
          </a:p>
        </p:txBody>
      </p:sp>
      <p:pic>
        <p:nvPicPr>
          <p:cNvPr id="50177" name="Picture 1"/>
          <p:cNvPicPr>
            <a:picLocks noChangeAspect="1" noChangeArrowheads="1"/>
          </p:cNvPicPr>
          <p:nvPr/>
        </p:nvPicPr>
        <p:blipFill>
          <a:blip r:embed="rId3" cstate="print"/>
          <a:srcRect/>
          <a:stretch>
            <a:fillRect/>
          </a:stretch>
        </p:blipFill>
        <p:spPr bwMode="auto">
          <a:xfrm>
            <a:off x="251520" y="2068514"/>
            <a:ext cx="8661285" cy="22848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3802434"/>
          </a:xfrm>
        </p:spPr>
        <p:txBody>
          <a:bodyPr>
            <a:normAutofit/>
          </a:bodyPr>
          <a:lstStyle/>
          <a:p>
            <a:r>
              <a:rPr lang="fr-FR" sz="6600" dirty="0" smtClean="0">
                <a:solidFill>
                  <a:schemeClr val="bg1"/>
                </a:solidFill>
              </a:rPr>
              <a:t>4) </a:t>
            </a:r>
            <a:r>
              <a:rPr lang="fr-FR" sz="6600" dirty="0" err="1" smtClean="0">
                <a:solidFill>
                  <a:schemeClr val="bg1"/>
                </a:solidFill>
              </a:rPr>
              <a:t>Tunning</a:t>
            </a:r>
            <a:endParaRPr lang="fr-FR" sz="6600" dirty="0">
              <a:solidFill>
                <a:schemeClr val="bg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908720"/>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mj-lt"/>
                <a:ea typeface="+mj-ea"/>
                <a:cs typeface="+mj-cs"/>
              </a:rPr>
              <a:t>H</a:t>
            </a:r>
            <a:r>
              <a:rPr lang="fr-FR" sz="4400" noProof="0" dirty="0" err="1" smtClean="0">
                <a:solidFill>
                  <a:schemeClr val="bg1"/>
                </a:solidFill>
                <a:latin typeface="+mj-lt"/>
                <a:ea typeface="+mj-ea"/>
                <a:cs typeface="+mj-cs"/>
              </a:rPr>
              <a:t>yperparamètre</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Rectangle 6"/>
          <p:cNvSpPr/>
          <p:nvPr/>
        </p:nvSpPr>
        <p:spPr>
          <a:xfrm>
            <a:off x="1115616" y="1916832"/>
            <a:ext cx="6264696" cy="341632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fr-FR"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Penalty = L2</a:t>
            </a:r>
          </a:p>
          <a:p>
            <a:r>
              <a:rPr lang="fr-FR"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fr-FR" sz="54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Loss</a:t>
            </a:r>
            <a:r>
              <a:rPr lang="fr-FR"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 </a:t>
            </a:r>
            <a:r>
              <a:rPr lang="fr-FR" sz="5400" b="1"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Hinge</a:t>
            </a:r>
            <a:endParaRPr lang="fr-FR"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r>
              <a:rPr lang="fr-FR"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fr-FR" sz="5400" b="1" cap="none" spc="0"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Tol</a:t>
            </a:r>
            <a:r>
              <a:rPr lang="fr-FR"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 1</a:t>
            </a:r>
            <a:r>
              <a:rPr lang="fr-FR" sz="5400" b="1" cap="none" spc="0" baseline="300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a:t>
            </a:r>
            <a:r>
              <a:rPr lang="fr-FR"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-4</a:t>
            </a:r>
          </a:p>
          <a:p>
            <a:r>
              <a:rPr lang="fr-FR"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C =10</a:t>
            </a:r>
            <a:endParaRPr lang="fr-FR"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908720"/>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mj-lt"/>
                <a:ea typeface="+mj-ea"/>
                <a:cs typeface="+mj-cs"/>
              </a:rPr>
              <a:t>Démo API</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Rectangle 6"/>
          <p:cNvSpPr/>
          <p:nvPr/>
        </p:nvSpPr>
        <p:spPr>
          <a:xfrm>
            <a:off x="1115616" y="1916832"/>
            <a:ext cx="6264696"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fr-FR"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endParaRPr lang="fr-FR"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1026" name="Picture 2"/>
          <p:cNvPicPr>
            <a:picLocks noChangeAspect="1" noChangeArrowheads="1"/>
          </p:cNvPicPr>
          <p:nvPr/>
        </p:nvPicPr>
        <p:blipFill>
          <a:blip r:embed="rId3" cstate="print"/>
          <a:srcRect/>
          <a:stretch>
            <a:fillRect/>
          </a:stretch>
        </p:blipFill>
        <p:spPr bwMode="auto">
          <a:xfrm>
            <a:off x="971600" y="1268760"/>
            <a:ext cx="7297737" cy="4933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980728"/>
          </a:xfrm>
          <a:prstGeom prst="rect">
            <a:avLst/>
          </a:prstGeom>
          <a:solidFill>
            <a:schemeClr val="tx2">
              <a:lumMod val="60000"/>
              <a:lumOff val="40000"/>
            </a:schemeClr>
          </a:solidFill>
        </p:spPr>
        <p:txBody>
          <a:bodyPr vert="horz" lIns="91440" tIns="45720" rIns="91440" bIns="45720" rtlCol="0" anchor="ctr">
            <a:normAutofit/>
          </a:bodyPr>
          <a:lstStyle/>
          <a:p>
            <a:pPr lvl="0" algn="ctr">
              <a:spcBef>
                <a:spcPct val="0"/>
              </a:spcBef>
              <a:defRPr/>
            </a:pPr>
            <a:r>
              <a:rPr lang="fr-FR" sz="4400" dirty="0" smtClean="0">
                <a:solidFill>
                  <a:schemeClr val="bg1"/>
                </a:solidFill>
              </a:rPr>
              <a:t>Conclusion</a:t>
            </a:r>
            <a:endParaRPr lang="fr-FR" sz="4400" dirty="0">
              <a:solidFill>
                <a:schemeClr val="bg1"/>
              </a:solidFill>
            </a:endParaRPr>
          </a:p>
        </p:txBody>
      </p:sp>
      <p:sp>
        <p:nvSpPr>
          <p:cNvPr id="4" name="Rectangle 3"/>
          <p:cNvSpPr/>
          <p:nvPr/>
        </p:nvSpPr>
        <p:spPr>
          <a:xfrm>
            <a:off x="467544" y="1556792"/>
            <a:ext cx="8352928" cy="4678204"/>
          </a:xfrm>
          <a:prstGeom prst="rect">
            <a:avLst/>
          </a:prstGeom>
        </p:spPr>
        <p:txBody>
          <a:bodyPr wrap="square">
            <a:spAutoFit/>
          </a:bodyPr>
          <a:lstStyle/>
          <a:p>
            <a:pPr>
              <a:buNone/>
            </a:pPr>
            <a:r>
              <a:rPr lang="fr-FR" sz="3200" dirty="0" smtClean="0">
                <a:solidFill>
                  <a:srgbClr val="C00000"/>
                </a:solidFill>
              </a:rPr>
              <a:t>Notre système est basé sur l’algorithme Support</a:t>
            </a:r>
          </a:p>
          <a:p>
            <a:pPr>
              <a:buNone/>
            </a:pPr>
            <a:r>
              <a:rPr lang="fr-FR" sz="3200" dirty="0" err="1" smtClean="0">
                <a:solidFill>
                  <a:srgbClr val="C00000"/>
                </a:solidFill>
              </a:rPr>
              <a:t>Vector</a:t>
            </a:r>
            <a:r>
              <a:rPr lang="fr-FR" sz="3200" dirty="0" smtClean="0">
                <a:solidFill>
                  <a:srgbClr val="C00000"/>
                </a:solidFill>
              </a:rPr>
              <a:t> Machine et obtient des résultats satisfaisant.</a:t>
            </a:r>
          </a:p>
          <a:p>
            <a:pPr>
              <a:buNone/>
            </a:pPr>
            <a:r>
              <a:rPr lang="fr-FR" sz="3200" dirty="0" smtClean="0">
                <a:solidFill>
                  <a:srgbClr val="C00000"/>
                </a:solidFill>
              </a:rPr>
              <a:t>0.7 en rappel et 0.9 en précision, sur les 40 tags les plus fréquents.</a:t>
            </a:r>
          </a:p>
          <a:p>
            <a:pPr>
              <a:buNone/>
            </a:pPr>
            <a:endParaRPr lang="fr-FR" sz="3200" dirty="0" smtClean="0">
              <a:solidFill>
                <a:srgbClr val="C00000"/>
              </a:solidFill>
            </a:endParaRPr>
          </a:p>
          <a:p>
            <a:pPr>
              <a:buNone/>
            </a:pPr>
            <a:r>
              <a:rPr lang="fr-FR" sz="3200" dirty="0" smtClean="0">
                <a:solidFill>
                  <a:srgbClr val="C00000"/>
                </a:solidFill>
              </a:rPr>
              <a:t>De nombreuses améliorations sont encore possibles !</a:t>
            </a:r>
          </a:p>
          <a:p>
            <a:pPr>
              <a:buNone/>
            </a:pPr>
            <a:endParaRPr lang="fr-FR" sz="2400" dirty="0" smtClean="0">
              <a:solidFill>
                <a:srgbClr val="C00000"/>
              </a:solidFill>
            </a:endParaRPr>
          </a:p>
          <a:p>
            <a:pPr>
              <a:buNone/>
            </a:pPr>
            <a:r>
              <a:rPr lang="fr-FR" dirty="0" smtClean="0">
                <a:solidFill>
                  <a:srgbClr val="C00000"/>
                </a:solidFill>
              </a:rPr>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7384"/>
            <a:ext cx="9144000" cy="6885384"/>
          </a:xfrm>
          <a:solidFill>
            <a:schemeClr val="tx2">
              <a:lumMod val="60000"/>
              <a:lumOff val="40000"/>
            </a:schemeClr>
          </a:solidFill>
        </p:spPr>
        <p:txBody>
          <a:bodyPr>
            <a:normAutofit fontScale="90000"/>
          </a:bodyPr>
          <a:lstStyle/>
          <a:p>
            <a:pPr marL="571500" indent="-571500"/>
            <a:r>
              <a:rPr lang="fr-FR" sz="6600" dirty="0" smtClean="0">
                <a:solidFill>
                  <a:schemeClr val="bg1"/>
                </a:solidFill>
              </a:rPr>
              <a:t/>
            </a:r>
            <a:br>
              <a:rPr lang="fr-FR" sz="6600" dirty="0" smtClean="0">
                <a:solidFill>
                  <a:schemeClr val="bg1"/>
                </a:solidFill>
              </a:rPr>
            </a:br>
            <a:r>
              <a:rPr lang="fr-FR" sz="6600" dirty="0" smtClean="0">
                <a:solidFill>
                  <a:schemeClr val="bg1"/>
                </a:solidFill>
              </a:rPr>
              <a:t/>
            </a:r>
            <a:br>
              <a:rPr lang="fr-FR" sz="6600" dirty="0" smtClean="0">
                <a:solidFill>
                  <a:schemeClr val="bg1"/>
                </a:solidFill>
              </a:rPr>
            </a:br>
            <a:r>
              <a:rPr lang="fr-FR" sz="6600" dirty="0" smtClean="0">
                <a:solidFill>
                  <a:schemeClr val="bg1"/>
                </a:solidFill>
              </a:rPr>
              <a:t>Bilan</a:t>
            </a:r>
            <a:r>
              <a:rPr lang="fr-FR" sz="3200" dirty="0" smtClean="0">
                <a:solidFill>
                  <a:schemeClr val="bg1"/>
                </a:solidFill>
              </a:rPr>
              <a:t/>
            </a:r>
            <a:br>
              <a:rPr lang="fr-FR" sz="3200" dirty="0" smtClean="0">
                <a:solidFill>
                  <a:schemeClr val="bg1"/>
                </a:solidFill>
              </a:rPr>
            </a:br>
            <a:r>
              <a:rPr lang="fr-FR" sz="2800" dirty="0" smtClean="0">
                <a:solidFill>
                  <a:schemeClr val="bg1"/>
                </a:solidFill>
              </a:rPr>
              <a:t> </a:t>
            </a:r>
            <a:r>
              <a:rPr lang="fr-FR" sz="6600" dirty="0" smtClean="0">
                <a:solidFill>
                  <a:schemeClr val="bg1"/>
                </a:solidFill>
              </a:rPr>
              <a:t/>
            </a:r>
            <a:br>
              <a:rPr lang="fr-FR" sz="6600" dirty="0" smtClean="0">
                <a:solidFill>
                  <a:schemeClr val="bg1"/>
                </a:solidFill>
              </a:rPr>
            </a:br>
            <a:r>
              <a:rPr lang="fr-FR" sz="3600" dirty="0" smtClean="0">
                <a:solidFill>
                  <a:schemeClr val="bg1"/>
                </a:solidFill>
              </a:rPr>
              <a:t>Ce projet m’a permis d’apprendre à analyser des données textuelles. J’ai aussi appris à faire de la classification multi label.</a:t>
            </a:r>
            <a:br>
              <a:rPr lang="fr-FR" sz="3600" dirty="0" smtClean="0">
                <a:solidFill>
                  <a:schemeClr val="bg1"/>
                </a:solidFill>
              </a:rPr>
            </a:br>
            <a:r>
              <a:rPr lang="fr-FR" sz="3600" dirty="0" smtClean="0">
                <a:solidFill>
                  <a:schemeClr val="bg1"/>
                </a:solidFill>
              </a:rPr>
              <a:t> </a:t>
            </a:r>
            <a:br>
              <a:rPr lang="fr-FR" sz="3600" dirty="0" smtClean="0">
                <a:solidFill>
                  <a:schemeClr val="bg1"/>
                </a:solidFill>
              </a:rPr>
            </a:br>
            <a:r>
              <a:rPr lang="fr-FR" sz="3600" dirty="0" smtClean="0">
                <a:solidFill>
                  <a:schemeClr val="bg1"/>
                </a:solidFill>
              </a:rPr>
              <a:t/>
            </a:r>
            <a:br>
              <a:rPr lang="fr-FR" sz="3600" dirty="0" smtClean="0">
                <a:solidFill>
                  <a:schemeClr val="bg1"/>
                </a:solidFill>
              </a:rPr>
            </a:br>
            <a:r>
              <a:rPr lang="fr-FR" sz="6600" dirty="0" smtClean="0">
                <a:solidFill>
                  <a:schemeClr val="bg1"/>
                </a:solidFill>
              </a:rPr>
              <a:t/>
            </a:r>
            <a:br>
              <a:rPr lang="fr-FR" sz="6600" dirty="0" smtClean="0">
                <a:solidFill>
                  <a:schemeClr val="bg1"/>
                </a:solidFill>
              </a:rPr>
            </a:br>
            <a:r>
              <a:rPr lang="fr-FR" sz="6600" dirty="0" smtClean="0">
                <a:solidFill>
                  <a:schemeClr val="bg1"/>
                </a:solidFill>
              </a:rPr>
              <a:t/>
            </a:r>
            <a:br>
              <a:rPr lang="fr-FR" sz="6600" dirty="0" smtClean="0">
                <a:solidFill>
                  <a:schemeClr val="bg1"/>
                </a:solidFill>
              </a:rPr>
            </a:br>
            <a:endParaRPr lang="fr-FR" sz="6600" dirty="0" smtClean="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3802434"/>
          </a:xfrm>
        </p:spPr>
        <p:txBody>
          <a:bodyPr>
            <a:normAutofit/>
          </a:bodyPr>
          <a:lstStyle/>
          <a:p>
            <a:r>
              <a:rPr lang="fr-FR" sz="6600" dirty="0" err="1" smtClean="0">
                <a:solidFill>
                  <a:schemeClr val="bg1"/>
                </a:solidFill>
              </a:rPr>
              <a:t>Feature</a:t>
            </a:r>
            <a:r>
              <a:rPr lang="fr-FR" sz="6600" dirty="0" smtClean="0">
                <a:solidFill>
                  <a:schemeClr val="bg1"/>
                </a:solidFill>
              </a:rPr>
              <a:t> engineering</a:t>
            </a:r>
            <a:endParaRPr lang="fr-FR" sz="6600" dirty="0">
              <a:solidFill>
                <a:schemeClr val="bg1"/>
              </a:solidFill>
            </a:endParaRPr>
          </a:p>
        </p:txBody>
      </p:sp>
      <p:sp>
        <p:nvSpPr>
          <p:cNvPr id="4" name="Rectangle 3"/>
          <p:cNvSpPr/>
          <p:nvPr/>
        </p:nvSpPr>
        <p:spPr>
          <a:xfrm>
            <a:off x="1907704" y="4149080"/>
            <a:ext cx="5616624" cy="646331"/>
          </a:xfrm>
          <a:prstGeom prst="rect">
            <a:avLst/>
          </a:prstGeom>
        </p:spPr>
        <p:txBody>
          <a:bodyPr wrap="square">
            <a:spAutoFit/>
          </a:bodyPr>
          <a:lstStyle/>
          <a:p>
            <a:r>
              <a:rPr lang="fr-FR" sz="3600" dirty="0" smtClean="0">
                <a:solidFill>
                  <a:prstClr val="white"/>
                </a:solidFill>
              </a:rPr>
              <a:t>« </a:t>
            </a:r>
            <a:r>
              <a:rPr lang="fr-FR" sz="3600" dirty="0" err="1" smtClean="0">
                <a:solidFill>
                  <a:prstClr val="white"/>
                </a:solidFill>
              </a:rPr>
              <a:t>Merge</a:t>
            </a:r>
            <a:r>
              <a:rPr lang="fr-FR" sz="3600" dirty="0" smtClean="0">
                <a:solidFill>
                  <a:prstClr val="white"/>
                </a:solidFill>
              </a:rPr>
              <a:t>, </a:t>
            </a:r>
            <a:r>
              <a:rPr lang="fr-FR" sz="3600" dirty="0" err="1" smtClean="0">
                <a:solidFill>
                  <a:prstClr val="white"/>
                </a:solidFill>
              </a:rPr>
              <a:t>Feature</a:t>
            </a:r>
            <a:r>
              <a:rPr lang="fr-FR" sz="3600" dirty="0" smtClean="0">
                <a:solidFill>
                  <a:prstClr val="white"/>
                </a:solidFill>
              </a:rPr>
              <a:t> </a:t>
            </a:r>
            <a:r>
              <a:rPr lang="fr-FR" sz="3600" dirty="0" err="1" smtClean="0">
                <a:solidFill>
                  <a:prstClr val="white"/>
                </a:solidFill>
              </a:rPr>
              <a:t>creation</a:t>
            </a:r>
            <a:r>
              <a:rPr lang="fr-FR" sz="3600" dirty="0" smtClean="0">
                <a:solidFill>
                  <a:prstClr val="white"/>
                </a:solidFill>
              </a:rPr>
              <a:t> »</a:t>
            </a:r>
            <a:endParaRPr lang="fr-FR" sz="3600" dirty="0">
              <a:solidFill>
                <a:prstClr val="white"/>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noProof="0" dirty="0" smtClean="0">
                <a:solidFill>
                  <a:schemeClr val="bg1"/>
                </a:solidFill>
                <a:latin typeface="+mj-lt"/>
                <a:ea typeface="+mj-ea"/>
                <a:cs typeface="+mj-cs"/>
              </a:rPr>
              <a:t>Extraction des données</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6" name="Espace réservé du contenu 5"/>
          <p:cNvPicPr>
            <a:picLocks noGrp="1"/>
          </p:cNvPicPr>
          <p:nvPr>
            <p:ph idx="1"/>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tretch>
            <a:fillRect/>
          </a:stretch>
        </p:blipFill>
        <p:spPr>
          <a:xfrm>
            <a:off x="1835696" y="1412776"/>
            <a:ext cx="5328592" cy="2952328"/>
          </a:xfrm>
          <a:prstGeom prst="rect">
            <a:avLst/>
          </a:prstGeom>
        </p:spPr>
      </p:pic>
      <p:sp>
        <p:nvSpPr>
          <p:cNvPr id="7" name="Rectangle 6"/>
          <p:cNvSpPr/>
          <p:nvPr/>
        </p:nvSpPr>
        <p:spPr>
          <a:xfrm>
            <a:off x="1835696" y="4509120"/>
            <a:ext cx="523758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fr-FR"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101366 questions</a:t>
            </a:r>
            <a:endParaRPr lang="fr-FR"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836712"/>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noProof="0" dirty="0" smtClean="0">
                <a:solidFill>
                  <a:schemeClr val="bg1"/>
                </a:solidFill>
                <a:latin typeface="+mj-lt"/>
                <a:ea typeface="+mj-ea"/>
                <a:cs typeface="+mj-cs"/>
              </a:rPr>
              <a:t>Traitement des données</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sp>
        <p:nvSpPr>
          <p:cNvPr id="11" name="Espace réservé du contenu 10"/>
          <p:cNvSpPr>
            <a:spLocks noGrp="1"/>
          </p:cNvSpPr>
          <p:nvPr>
            <p:ph idx="1"/>
          </p:nvPr>
        </p:nvSpPr>
        <p:spPr>
          <a:xfrm>
            <a:off x="539552" y="1340768"/>
            <a:ext cx="8229600" cy="4237931"/>
          </a:xfrm>
        </p:spPr>
        <p:txBody>
          <a:bodyPr>
            <a:normAutofit fontScale="92500" lnSpcReduction="20000"/>
          </a:bodyPr>
          <a:lstStyle/>
          <a:p>
            <a:pPr>
              <a:buNone/>
            </a:pPr>
            <a:endParaRPr lang="fr-FR" sz="3600" dirty="0" smtClean="0">
              <a:solidFill>
                <a:srgbClr val="000000"/>
              </a:solidFill>
              <a:latin typeface="Carlito"/>
            </a:endParaRPr>
          </a:p>
          <a:p>
            <a:r>
              <a:rPr lang="fr-FR" dirty="0" smtClean="0">
                <a:latin typeface="Times New Roman" pitchFamily="18" charset="0"/>
                <a:cs typeface="Times New Roman" pitchFamily="18" charset="0"/>
              </a:rPr>
              <a:t>Enlever les balises HTML </a:t>
            </a:r>
          </a:p>
          <a:p>
            <a:r>
              <a:rPr lang="fr-FR" dirty="0" smtClean="0">
                <a:latin typeface="Times New Roman" pitchFamily="18" charset="0"/>
                <a:cs typeface="Times New Roman" pitchFamily="18" charset="0"/>
              </a:rPr>
              <a:t>Enlever les parties de code </a:t>
            </a:r>
          </a:p>
          <a:p>
            <a:r>
              <a:rPr lang="fr-FR" dirty="0" smtClean="0">
                <a:latin typeface="Times New Roman" pitchFamily="18" charset="0"/>
                <a:cs typeface="Times New Roman" pitchFamily="18" charset="0"/>
              </a:rPr>
              <a:t>Enlever les caractères qui ne sont pas des lettres </a:t>
            </a:r>
          </a:p>
          <a:p>
            <a:r>
              <a:rPr lang="fr-FR" dirty="0" smtClean="0">
                <a:latin typeface="Times New Roman" pitchFamily="18" charset="0"/>
                <a:cs typeface="Times New Roman" pitchFamily="18" charset="0"/>
              </a:rPr>
              <a:t>Convertir tous les caractères en minuscule </a:t>
            </a:r>
          </a:p>
          <a:p>
            <a:r>
              <a:rPr lang="fr-FR" dirty="0" smtClean="0">
                <a:latin typeface="Times New Roman" pitchFamily="18" charset="0"/>
                <a:cs typeface="Times New Roman" pitchFamily="18" charset="0"/>
              </a:rPr>
              <a:t>Enlever les accents </a:t>
            </a:r>
          </a:p>
          <a:p>
            <a:r>
              <a:rPr lang="fr-FR" dirty="0" smtClean="0">
                <a:latin typeface="Times New Roman" pitchFamily="18" charset="0"/>
                <a:cs typeface="Times New Roman" pitchFamily="18" charset="0"/>
              </a:rPr>
              <a:t>Enlever les Stop </a:t>
            </a:r>
            <a:r>
              <a:rPr lang="fr-FR" dirty="0" err="1" smtClean="0">
                <a:latin typeface="Times New Roman" pitchFamily="18" charset="0"/>
                <a:cs typeface="Times New Roman" pitchFamily="18" charset="0"/>
              </a:rPr>
              <a:t>Words</a:t>
            </a:r>
            <a:endParaRPr lang="fr-FR" dirty="0" smtClean="0">
              <a:latin typeface="Times New Roman" pitchFamily="18" charset="0"/>
              <a:cs typeface="Times New Roman" pitchFamily="18" charset="0"/>
            </a:endParaRPr>
          </a:p>
          <a:p>
            <a:r>
              <a:rPr lang="fr-FR" dirty="0" smtClean="0">
                <a:latin typeface="Times New Roman" pitchFamily="18" charset="0"/>
                <a:cs typeface="Times New Roman" pitchFamily="18" charset="0"/>
              </a:rPr>
              <a:t>Lemmatisation</a:t>
            </a:r>
          </a:p>
          <a:p>
            <a:r>
              <a:rPr lang="fr-FR" dirty="0" err="1" smtClean="0">
                <a:latin typeface="Times New Roman" pitchFamily="18" charset="0"/>
                <a:cs typeface="Times New Roman" pitchFamily="18" charset="0"/>
              </a:rPr>
              <a:t>Tokenisation</a:t>
            </a:r>
            <a:endParaRPr lang="fr-FR" dirty="0" smtClean="0">
              <a:latin typeface="Times New Roman" pitchFamily="18" charset="0"/>
              <a:cs typeface="Times New Roman" pitchFamily="18" charset="0"/>
            </a:endParaRPr>
          </a:p>
          <a:p>
            <a:pPr>
              <a:buNone/>
            </a:pPr>
            <a:endParaRPr lang="fr-F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836712"/>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noProof="0" dirty="0" smtClean="0">
                <a:solidFill>
                  <a:schemeClr val="bg1"/>
                </a:solidFill>
                <a:latin typeface="+mj-lt"/>
                <a:ea typeface="+mj-ea"/>
                <a:cs typeface="+mj-cs"/>
              </a:rPr>
              <a:t>Traitement des données</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1027" name="Picture 3"/>
          <p:cNvPicPr>
            <a:picLocks noGrp="1" noChangeAspect="1" noChangeArrowheads="1"/>
          </p:cNvPicPr>
          <p:nvPr>
            <p:ph idx="1"/>
          </p:nvPr>
        </p:nvPicPr>
        <p:blipFill>
          <a:blip r:embed="rId3" cstate="print"/>
          <a:srcRect/>
          <a:stretch>
            <a:fillRect/>
          </a:stretch>
        </p:blipFill>
        <p:spPr bwMode="auto">
          <a:xfrm>
            <a:off x="468235" y="1600200"/>
            <a:ext cx="8207530"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1124744"/>
          </a:xfrm>
          <a:prstGeom prst="rect">
            <a:avLst/>
          </a:prstGeom>
          <a:solidFill>
            <a:schemeClr val="tx2">
              <a:lumMod val="60000"/>
              <a:lumOff val="4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400" dirty="0" smtClean="0">
                <a:solidFill>
                  <a:schemeClr val="bg1"/>
                </a:solidFill>
                <a:latin typeface="+mj-lt"/>
                <a:ea typeface="+mj-ea"/>
                <a:cs typeface="+mj-cs"/>
              </a:rPr>
              <a:t>Analyse du corpus</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2050" name="Picture 2"/>
          <p:cNvPicPr>
            <a:picLocks noChangeAspect="1" noChangeArrowheads="1"/>
          </p:cNvPicPr>
          <p:nvPr/>
        </p:nvPicPr>
        <p:blipFill>
          <a:blip r:embed="rId3" cstate="print"/>
          <a:srcRect/>
          <a:stretch>
            <a:fillRect/>
          </a:stretch>
        </p:blipFill>
        <p:spPr bwMode="auto">
          <a:xfrm>
            <a:off x="179512" y="1412776"/>
            <a:ext cx="5697537" cy="42767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5940152" y="1412776"/>
            <a:ext cx="2990850" cy="3467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0" y="0"/>
            <a:ext cx="9144000" cy="908720"/>
          </a:xfrm>
          <a:prstGeom prst="rect">
            <a:avLst/>
          </a:prstGeom>
          <a:solidFill>
            <a:schemeClr val="tx2">
              <a:lumMod val="60000"/>
              <a:lumOff val="40000"/>
            </a:schemeClr>
          </a:solidFill>
          <a:ln>
            <a:solidFill>
              <a:schemeClr val="accent1"/>
            </a:solidFill>
          </a:ln>
        </p:spPr>
        <p:txBody>
          <a:bodyPr vert="horz" lIns="91440" tIns="45720" rIns="91440" bIns="45720" rtlCol="0" anchor="ctr">
            <a:normAutofit/>
          </a:bodyPr>
          <a:lstStyle/>
          <a:p>
            <a:pPr lvl="0" algn="ctr">
              <a:spcBef>
                <a:spcPct val="0"/>
              </a:spcBef>
              <a:defRPr/>
            </a:pPr>
            <a:r>
              <a:rPr lang="fr-FR" sz="4400" dirty="0" smtClean="0">
                <a:solidFill>
                  <a:schemeClr val="bg1"/>
                </a:solidFill>
              </a:rPr>
              <a:t>Bag of Word</a:t>
            </a:r>
            <a:endParaRPr kumimoji="0" lang="fr-FR"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3074" name="Picture 2"/>
          <p:cNvPicPr>
            <a:picLocks noChangeAspect="1" noChangeArrowheads="1"/>
          </p:cNvPicPr>
          <p:nvPr/>
        </p:nvPicPr>
        <p:blipFill>
          <a:blip r:embed="rId3" cstate="print"/>
          <a:srcRect/>
          <a:stretch>
            <a:fillRect/>
          </a:stretch>
        </p:blipFill>
        <p:spPr bwMode="auto">
          <a:xfrm>
            <a:off x="323528" y="2996952"/>
            <a:ext cx="8496944" cy="432048"/>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cstate="print"/>
          <a:srcRect/>
          <a:stretch>
            <a:fillRect/>
          </a:stretch>
        </p:blipFill>
        <p:spPr bwMode="auto">
          <a:xfrm>
            <a:off x="1187624" y="1700808"/>
            <a:ext cx="6814416" cy="7200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4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14221</TotalTime>
  <Words>1778</Words>
  <Application>Microsoft Office PowerPoint</Application>
  <PresentationFormat>Affichage à l'écran (4:3)</PresentationFormat>
  <Paragraphs>193</Paragraphs>
  <Slides>36</Slides>
  <Notes>32</Notes>
  <HiddenSlides>0</HiddenSlides>
  <MMClips>0</MMClips>
  <ScaleCrop>false</ScaleCrop>
  <HeadingPairs>
    <vt:vector size="4" baseType="variant">
      <vt:variant>
        <vt:lpstr>Thème</vt:lpstr>
      </vt:variant>
      <vt:variant>
        <vt:i4>1</vt:i4>
      </vt:variant>
      <vt:variant>
        <vt:lpstr>Titres des diapositives</vt:lpstr>
      </vt:variant>
      <vt:variant>
        <vt:i4>36</vt:i4>
      </vt:variant>
    </vt:vector>
  </HeadingPairs>
  <TitlesOfParts>
    <vt:vector size="37" baseType="lpstr">
      <vt:lpstr>4_Thème Office</vt:lpstr>
      <vt:lpstr>Catégorisez automatiquement des  questions</vt:lpstr>
      <vt:lpstr>Diapositive 2</vt:lpstr>
      <vt:lpstr>Diapositive 3</vt:lpstr>
      <vt:lpstr>Feature engineering</vt:lpstr>
      <vt:lpstr>Diapositive 5</vt:lpstr>
      <vt:lpstr>Diapositive 6</vt:lpstr>
      <vt:lpstr>Diapositive 7</vt:lpstr>
      <vt:lpstr>Diapositive 8</vt:lpstr>
      <vt:lpstr>Diapositive 9</vt:lpstr>
      <vt:lpstr>Apprentissage non supervisé</vt:lpstr>
      <vt:lpstr>Diapositive 11</vt:lpstr>
      <vt:lpstr>Diapositive 12</vt:lpstr>
      <vt:lpstr>Diapositive 13</vt:lpstr>
      <vt:lpstr>Analyse Supervisée</vt:lpstr>
      <vt:lpstr>1) Preprocessing</vt:lpstr>
      <vt:lpstr>Diapositive 16</vt:lpstr>
      <vt:lpstr>Diapositive 17</vt:lpstr>
      <vt:lpstr>2) Les algorithmes</vt:lpstr>
      <vt:lpstr>Diapositive 19</vt:lpstr>
      <vt:lpstr>Diapositive 20</vt:lpstr>
      <vt:lpstr>Diapositive 21</vt:lpstr>
      <vt:lpstr>Diapositive 22</vt:lpstr>
      <vt:lpstr>Diapositive 23</vt:lpstr>
      <vt:lpstr>Diapositive 24</vt:lpstr>
      <vt:lpstr>3) Les metrics</vt:lpstr>
      <vt:lpstr>Diapositive 26</vt:lpstr>
      <vt:lpstr>Diapositive 27</vt:lpstr>
      <vt:lpstr>Diapositive 28</vt:lpstr>
      <vt:lpstr>4) Benchmarcking</vt:lpstr>
      <vt:lpstr>Diapositive 30</vt:lpstr>
      <vt:lpstr>Diapositive 31</vt:lpstr>
      <vt:lpstr>4) Tunning</vt:lpstr>
      <vt:lpstr>Diapositive 33</vt:lpstr>
      <vt:lpstr>Diapositive 34</vt:lpstr>
      <vt:lpstr>Diapositive 35</vt:lpstr>
      <vt:lpstr>  Bilan   Ce projet m’a permis d’apprendre à analyser des données textuelles. J’ai aussi appris à faire de la classification multi label.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Segmentez des clients d’un site de e-commerce</dc:title>
  <dc:creator>Bruno Pinos</dc:creator>
  <cp:lastModifiedBy>Bruno Pinos</cp:lastModifiedBy>
  <cp:revision>23</cp:revision>
  <dcterms:created xsi:type="dcterms:W3CDTF">2021-02-02T14:20:07Z</dcterms:created>
  <dcterms:modified xsi:type="dcterms:W3CDTF">2021-03-21T10:16:01Z</dcterms:modified>
</cp:coreProperties>
</file>