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649" autoAdjust="0"/>
  </p:normalViewPr>
  <p:slideViewPr>
    <p:cSldViewPr>
      <p:cViewPr varScale="1">
        <p:scale>
          <a:sx n="94" d="100"/>
          <a:sy n="94" d="100"/>
        </p:scale>
        <p:origin x="-4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5ED39-2008-4C24-AF3F-4192CEB3EEA9}" type="datetimeFigureOut">
              <a:rPr lang="fr-FR" smtClean="0"/>
              <a:pPr/>
              <a:t>20/05/2020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8D5B1-582F-4020-B03C-E1371A04EF3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J’ai fais la somme par pays des </a:t>
            </a:r>
            <a:r>
              <a:rPr lang="fr-FR" dirty="0" err="1" smtClean="0"/>
              <a:t>dispo_prot</a:t>
            </a:r>
            <a:r>
              <a:rPr lang="fr-FR" baseline="0" dirty="0" smtClean="0"/>
              <a:t> pour l’année 2017 et j’ai ordonnée du plus grand au plus petit puis j’ai affiché les 10 premières lignes.</a:t>
            </a:r>
          </a:p>
          <a:p>
            <a:r>
              <a:rPr lang="fr-FR" baseline="0" dirty="0" smtClean="0"/>
              <a:t>J’ai divisé les </a:t>
            </a:r>
            <a:r>
              <a:rPr lang="fr-FR" baseline="0" dirty="0" err="1" smtClean="0"/>
              <a:t>dispo_prot</a:t>
            </a:r>
            <a:r>
              <a:rPr lang="fr-FR" baseline="0" dirty="0" smtClean="0"/>
              <a:t> par 1000 pour être en kg et non plus en g.</a:t>
            </a:r>
          </a:p>
          <a:p>
            <a:r>
              <a:rPr lang="fr-FR" baseline="0" dirty="0" smtClean="0"/>
              <a:t>J’ai réalisé une agrégation suivi d’une restriction d’un arrangement et d’une autre restriction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8D5B1-582F-4020-B03C-E1371A04EF33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8D5B1-582F-4020-B03C-E1371A04EF33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8D5B1-582F-4020-B03C-E1371A04EF33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J’ai multiplié la colonne </a:t>
            </a:r>
            <a:r>
              <a:rPr lang="fr-FR" dirty="0" err="1" smtClean="0"/>
              <a:t>nb_personne</a:t>
            </a:r>
            <a:r>
              <a:rPr lang="fr-FR" baseline="0" dirty="0" err="1" smtClean="0"/>
              <a:t>s</a:t>
            </a:r>
            <a:r>
              <a:rPr lang="fr-FR" baseline="0" dirty="0" smtClean="0"/>
              <a:t> de </a:t>
            </a:r>
            <a:r>
              <a:rPr lang="fr-FR" baseline="0" dirty="0" err="1" smtClean="0"/>
              <a:t>sous_nutrition</a:t>
            </a:r>
            <a:r>
              <a:rPr lang="fr-FR" baseline="0" dirty="0" smtClean="0"/>
              <a:t> par la colonne population de population en effectuant une pseudo jointure par </a:t>
            </a:r>
            <a:r>
              <a:rPr lang="fr-FR" baseline="0" dirty="0" err="1" smtClean="0"/>
              <a:t>code_pays</a:t>
            </a:r>
            <a:r>
              <a:rPr lang="fr-FR" baseline="0" dirty="0" smtClean="0"/>
              <a:t> et par année (j’ai multiplié par 100 pour faire un pourcentage).</a:t>
            </a:r>
          </a:p>
          <a:p>
            <a:r>
              <a:rPr lang="fr-FR" baseline="0" dirty="0" smtClean="0"/>
              <a:t>J’ai ensuite fait une restriction à 2017 puis j’ai ordonnée du plus grand au plus petit pourcentage.</a:t>
            </a:r>
          </a:p>
          <a:p>
            <a:r>
              <a:rPr lang="fr-FR" baseline="0" dirty="0" smtClean="0"/>
              <a:t>Pour finir j’ai affiché uniquement les 10 premières lignes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8D5B1-582F-4020-B03C-E1371A04EF33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8D5B1-582F-4020-B03C-E1371A04EF33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48F95-1B02-4D8C-9293-7BB3E453B962}" type="datetimeFigureOut">
              <a:rPr lang="fr-FR" smtClean="0"/>
              <a:pPr/>
              <a:t>20/05/2020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D20C-A832-43D4-85CD-A86DFF85B5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48F95-1B02-4D8C-9293-7BB3E453B962}" type="datetimeFigureOut">
              <a:rPr lang="fr-FR" smtClean="0"/>
              <a:pPr/>
              <a:t>20/05/2020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D20C-A832-43D4-85CD-A86DFF85B5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48F95-1B02-4D8C-9293-7BB3E453B962}" type="datetimeFigureOut">
              <a:rPr lang="fr-FR" smtClean="0"/>
              <a:pPr/>
              <a:t>20/05/2020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D20C-A832-43D4-85CD-A86DFF85B5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48F95-1B02-4D8C-9293-7BB3E453B962}" type="datetimeFigureOut">
              <a:rPr lang="fr-FR" smtClean="0"/>
              <a:pPr/>
              <a:t>20/05/2020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D20C-A832-43D4-85CD-A86DFF85B5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48F95-1B02-4D8C-9293-7BB3E453B962}" type="datetimeFigureOut">
              <a:rPr lang="fr-FR" smtClean="0"/>
              <a:pPr/>
              <a:t>20/05/2020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D20C-A832-43D4-85CD-A86DFF85B5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48F95-1B02-4D8C-9293-7BB3E453B962}" type="datetimeFigureOut">
              <a:rPr lang="fr-FR" smtClean="0"/>
              <a:pPr/>
              <a:t>20/05/2020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D20C-A832-43D4-85CD-A86DFF85B5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48F95-1B02-4D8C-9293-7BB3E453B962}" type="datetimeFigureOut">
              <a:rPr lang="fr-FR" smtClean="0"/>
              <a:pPr/>
              <a:t>20/05/2020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D20C-A832-43D4-85CD-A86DFF85B5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48F95-1B02-4D8C-9293-7BB3E453B962}" type="datetimeFigureOut">
              <a:rPr lang="fr-FR" smtClean="0"/>
              <a:pPr/>
              <a:t>20/05/2020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D20C-A832-43D4-85CD-A86DFF85B5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48F95-1B02-4D8C-9293-7BB3E453B962}" type="datetimeFigureOut">
              <a:rPr lang="fr-FR" smtClean="0"/>
              <a:pPr/>
              <a:t>20/05/2020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D20C-A832-43D4-85CD-A86DFF85B5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48F95-1B02-4D8C-9293-7BB3E453B962}" type="datetimeFigureOut">
              <a:rPr lang="fr-FR" smtClean="0"/>
              <a:pPr/>
              <a:t>20/05/2020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D20C-A832-43D4-85CD-A86DFF85B5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48F95-1B02-4D8C-9293-7BB3E453B962}" type="datetimeFigureOut">
              <a:rPr lang="fr-FR" smtClean="0"/>
              <a:pPr/>
              <a:t>20/05/2020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D20C-A832-43D4-85CD-A86DFF85B5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48F95-1B02-4D8C-9293-7BB3E453B962}" type="datetimeFigureOut">
              <a:rPr lang="fr-FR" smtClean="0"/>
              <a:pPr/>
              <a:t>20/05/2020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ED20C-A832-43D4-85CD-A86DFF85B5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/>
          <a:lstStyle/>
          <a:p>
            <a:r>
              <a:rPr lang="fr-FR" dirty="0" smtClean="0"/>
              <a:t>Question 19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2000" dirty="0" smtClean="0">
                <a:solidFill>
                  <a:schemeClr val="tx1"/>
                </a:solidFill>
              </a:rPr>
              <a:t>Les 10 pays ayant le plus haut ratio </a:t>
            </a:r>
            <a:r>
              <a:rPr lang="fr-FR" sz="2000" b="1" dirty="0" smtClean="0">
                <a:solidFill>
                  <a:schemeClr val="tx1"/>
                </a:solidFill>
              </a:rPr>
              <a:t>disponibilité alimentaire/habitant </a:t>
            </a:r>
            <a:r>
              <a:rPr lang="fr-FR" sz="2000" dirty="0" smtClean="0">
                <a:solidFill>
                  <a:schemeClr val="tx1"/>
                </a:solidFill>
              </a:rPr>
              <a:t>en terme de protéines (en kg) par habitant :</a:t>
            </a:r>
            <a:endParaRPr lang="fr-FR" sz="20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21638" t="16871" r="45980" b="72794"/>
          <a:stretch>
            <a:fillRect/>
          </a:stretch>
        </p:blipFill>
        <p:spPr bwMode="auto">
          <a:xfrm>
            <a:off x="1547664" y="1340768"/>
            <a:ext cx="5358595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38782" t="38301" r="31592" b="33278"/>
          <a:stretch>
            <a:fillRect/>
          </a:stretch>
        </p:blipFill>
        <p:spPr bwMode="auto">
          <a:xfrm>
            <a:off x="2267744" y="2924943"/>
            <a:ext cx="4032448" cy="3094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2200" dirty="0" smtClean="0"/>
              <a:t>Les 10 pays ayant le plus haut ratio </a:t>
            </a:r>
            <a:r>
              <a:rPr lang="fr-FR" sz="2200" b="1" dirty="0" smtClean="0"/>
              <a:t>disponibilité alimentaire/habitant </a:t>
            </a:r>
            <a:r>
              <a:rPr lang="fr-FR" sz="2200" dirty="0" smtClean="0"/>
              <a:t>en terme de kcal </a:t>
            </a:r>
            <a:r>
              <a:rPr lang="fr-FR" sz="2000" dirty="0" smtClean="0"/>
              <a:t>par habitant :</a:t>
            </a:r>
            <a:endParaRPr lang="fr-FR" sz="20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40132" t="46375" r="34727" b="27773"/>
          <a:stretch>
            <a:fillRect/>
          </a:stretch>
        </p:blipFill>
        <p:spPr bwMode="auto">
          <a:xfrm>
            <a:off x="2483768" y="2924944"/>
            <a:ext cx="4032448" cy="3317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24594" t="25591" r="53336" b="64966"/>
          <a:stretch>
            <a:fillRect/>
          </a:stretch>
        </p:blipFill>
        <p:spPr bwMode="auto">
          <a:xfrm>
            <a:off x="2411760" y="1412776"/>
            <a:ext cx="4032448" cy="1380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2000" dirty="0" smtClean="0"/>
              <a:t>Pour chaque année disponible, les 10 pays ayant le plus faible ratio </a:t>
            </a:r>
            <a:r>
              <a:rPr lang="fr-FR" sz="2000" b="1" dirty="0" smtClean="0"/>
              <a:t>disponibilité alimentaire/habitant</a:t>
            </a:r>
            <a:r>
              <a:rPr lang="fr-FR" sz="2000" dirty="0" smtClean="0"/>
              <a:t> en terme de protéines (en kg) par habitant:</a:t>
            </a:r>
            <a:endParaRPr lang="fr-FR" sz="2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18992" t="49870" r="34726" b="7090"/>
          <a:stretch>
            <a:fillRect/>
          </a:stretch>
        </p:blipFill>
        <p:spPr bwMode="auto">
          <a:xfrm>
            <a:off x="2267744" y="2852936"/>
            <a:ext cx="4824536" cy="358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l="18992" t="19724" r="38785" b="66185"/>
          <a:stretch>
            <a:fillRect/>
          </a:stretch>
        </p:blipFill>
        <p:spPr bwMode="auto">
          <a:xfrm>
            <a:off x="2051720" y="1340768"/>
            <a:ext cx="512432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2000" dirty="0" smtClean="0"/>
              <a:t>La </a:t>
            </a:r>
            <a:r>
              <a:rPr lang="fr-FR" sz="2000" b="1" dirty="0" smtClean="0"/>
              <a:t>quantité totale </a:t>
            </a:r>
            <a:r>
              <a:rPr lang="fr-FR" sz="2000" dirty="0" smtClean="0"/>
              <a:t>(en kg) de produits perdus par pays et par année:</a:t>
            </a:r>
            <a:endParaRPr lang="fr-FR" sz="2000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62250" t="19414" r="27067" b="70474"/>
          <a:stretch>
            <a:fillRect/>
          </a:stretch>
        </p:blipFill>
        <p:spPr bwMode="auto">
          <a:xfrm>
            <a:off x="2627784" y="1340768"/>
            <a:ext cx="3528393" cy="1293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 l="70308" t="58023" r="19375" b="374"/>
          <a:stretch>
            <a:fillRect/>
          </a:stretch>
        </p:blipFill>
        <p:spPr bwMode="auto">
          <a:xfrm>
            <a:off x="3563888" y="2780928"/>
            <a:ext cx="2304256" cy="3599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2000" dirty="0" smtClean="0"/>
              <a:t>Les 10 pays pour lesquels la proportion de </a:t>
            </a:r>
            <a:r>
              <a:rPr lang="fr-FR" sz="2000" b="1" dirty="0" smtClean="0"/>
              <a:t>personnes sous-alimentées </a:t>
            </a:r>
            <a:r>
              <a:rPr lang="fr-FR" sz="2000" dirty="0" smtClean="0"/>
              <a:t>est la plus forte :</a:t>
            </a:r>
            <a:endParaRPr lang="fr-FR" sz="2000" dirty="0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4651" t="68347" r="66425" b="5661"/>
          <a:stretch>
            <a:fillRect/>
          </a:stretch>
        </p:blipFill>
        <p:spPr bwMode="auto">
          <a:xfrm>
            <a:off x="1115616" y="3645024"/>
            <a:ext cx="6826168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 l="4651" t="32979" r="67948" b="48355"/>
          <a:stretch>
            <a:fillRect/>
          </a:stretch>
        </p:blipFill>
        <p:spPr bwMode="auto">
          <a:xfrm>
            <a:off x="1187624" y="1556792"/>
            <a:ext cx="6548938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2000" dirty="0" smtClean="0"/>
              <a:t>Les 10 produits pour lesquels le ratio </a:t>
            </a:r>
            <a:r>
              <a:rPr lang="fr-FR" sz="2000" b="1" dirty="0" smtClean="0"/>
              <a:t>Autres utilisations/Disponibilité intérieure</a:t>
            </a:r>
            <a:r>
              <a:rPr lang="fr-FR" sz="2000" dirty="0" smtClean="0"/>
              <a:t> est le plus élevé :</a:t>
            </a:r>
            <a:endParaRPr lang="fr-FR" sz="20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0317" t="56049" r="67083" b="13927"/>
          <a:stretch>
            <a:fillRect/>
          </a:stretch>
        </p:blipFill>
        <p:spPr bwMode="auto">
          <a:xfrm>
            <a:off x="2411760" y="2852936"/>
            <a:ext cx="4104456" cy="378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0625" t="31863" r="69059" b="57392"/>
          <a:stretch>
            <a:fillRect/>
          </a:stretch>
        </p:blipFill>
        <p:spPr bwMode="auto">
          <a:xfrm>
            <a:off x="1331640" y="1340768"/>
            <a:ext cx="6326365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20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fr-FR" sz="2000" dirty="0" smtClean="0"/>
          </a:p>
          <a:p>
            <a:pPr>
              <a:buNone/>
            </a:pPr>
            <a:r>
              <a:rPr lang="fr-FR" sz="2000" dirty="0" smtClean="0"/>
              <a:t>Le girofle est utilisé en dentisterie comme antiseptique et anti douleur.</a:t>
            </a:r>
          </a:p>
          <a:p>
            <a:pPr>
              <a:buNone/>
            </a:pPr>
            <a:endParaRPr lang="fr-FR" sz="2000" dirty="0" smtClean="0"/>
          </a:p>
          <a:p>
            <a:pPr>
              <a:buNone/>
            </a:pPr>
            <a:r>
              <a:rPr lang="fr-FR" sz="2000" dirty="0" smtClean="0"/>
              <a:t>Les huiles végétales, les graisses animales et la viande de </a:t>
            </a:r>
            <a:r>
              <a:rPr lang="fr-FR" sz="2000" dirty="0" err="1" smtClean="0"/>
              <a:t>Suides</a:t>
            </a:r>
            <a:r>
              <a:rPr lang="fr-FR" sz="2000" dirty="0" smtClean="0"/>
              <a:t> sont utilisées</a:t>
            </a:r>
          </a:p>
          <a:p>
            <a:pPr>
              <a:buNone/>
            </a:pPr>
            <a:r>
              <a:rPr lang="fr-FR" sz="2000" dirty="0" smtClean="0"/>
              <a:t> massivement dans la fabrication de « Biocarburant ». </a:t>
            </a:r>
          </a:p>
          <a:p>
            <a:pPr>
              <a:buNone/>
            </a:pPr>
            <a:endParaRPr lang="fr-FR" sz="2000" dirty="0" smtClean="0"/>
          </a:p>
          <a:p>
            <a:pPr>
              <a:buNone/>
            </a:pPr>
            <a:r>
              <a:rPr lang="fr-FR" sz="2000" dirty="0" smtClean="0"/>
              <a:t>Elles sont aussi utilisées dans la fabrication de cosmétiques et de détergents.</a:t>
            </a:r>
          </a:p>
          <a:p>
            <a:pPr>
              <a:buNone/>
            </a:pPr>
            <a:endParaRPr lang="fr-FR" sz="2000" dirty="0" smtClean="0"/>
          </a:p>
          <a:p>
            <a:pPr>
              <a:buNone/>
            </a:pPr>
            <a:r>
              <a:rPr lang="fr-FR" sz="2000" dirty="0" smtClean="0"/>
              <a:t>L’ignames est lui aussi utilisé pour la fabrication de « Biocarburant » et il est</a:t>
            </a:r>
          </a:p>
          <a:p>
            <a:pPr>
              <a:buNone/>
            </a:pPr>
            <a:r>
              <a:rPr lang="fr-FR" sz="2000" dirty="0" smtClean="0"/>
              <a:t> aussi utilisé pour la fabrication de « Bioplastique »</a:t>
            </a:r>
            <a:endParaRPr lang="fr-FR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8103</TotalTime>
  <Words>269</Words>
  <Application>Microsoft Office PowerPoint</Application>
  <PresentationFormat>Affichage à l'écran (4:3)</PresentationFormat>
  <Paragraphs>29</Paragraphs>
  <Slides>8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Question 19</vt:lpstr>
      <vt:lpstr>Les 10 pays ayant le plus haut ratio disponibilité alimentaire/habitant en terme de protéines (en kg) par habitant :</vt:lpstr>
      <vt:lpstr>Les 10 pays ayant le plus haut ratio disponibilité alimentaire/habitant en terme de kcal par habitant :</vt:lpstr>
      <vt:lpstr>Pour chaque année disponible, les 10 pays ayant le plus faible ratio disponibilité alimentaire/habitant en terme de protéines (en kg) par habitant:</vt:lpstr>
      <vt:lpstr>La quantité totale (en kg) de produits perdus par pays et par année:</vt:lpstr>
      <vt:lpstr>Les 10 pays pour lesquels la proportion de personnes sous-alimentées est la plus forte :</vt:lpstr>
      <vt:lpstr>Les 10 produits pour lesquels le ratio Autres utilisations/Disponibilité intérieure est le plus élevé :</vt:lpstr>
      <vt:lpstr>Question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Exucative Summary</dc:title>
  <dc:creator>Bruno Pinos</dc:creator>
  <cp:lastModifiedBy>Bruno Pinos</cp:lastModifiedBy>
  <cp:revision>219</cp:revision>
  <dcterms:created xsi:type="dcterms:W3CDTF">2020-03-22T15:41:33Z</dcterms:created>
  <dcterms:modified xsi:type="dcterms:W3CDTF">2020-05-23T08:01:15Z</dcterms:modified>
</cp:coreProperties>
</file>