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73" r:id="rId7"/>
    <p:sldId id="261" r:id="rId8"/>
    <p:sldId id="263" r:id="rId9"/>
    <p:sldId id="271" r:id="rId10"/>
    <p:sldId id="293" r:id="rId11"/>
    <p:sldId id="274" r:id="rId12"/>
    <p:sldId id="275" r:id="rId13"/>
    <p:sldId id="276" r:id="rId14"/>
    <p:sldId id="277" r:id="rId15"/>
    <p:sldId id="278" r:id="rId16"/>
    <p:sldId id="272" r:id="rId17"/>
    <p:sldId id="264" r:id="rId18"/>
    <p:sldId id="283" r:id="rId19"/>
    <p:sldId id="265" r:id="rId20"/>
    <p:sldId id="285" r:id="rId21"/>
    <p:sldId id="269" r:id="rId22"/>
    <p:sldId id="286" r:id="rId23"/>
    <p:sldId id="288" r:id="rId24"/>
    <p:sldId id="282" r:id="rId25"/>
    <p:sldId id="281" r:id="rId26"/>
    <p:sldId id="290" r:id="rId27"/>
    <p:sldId id="289" r:id="rId28"/>
    <p:sldId id="279" r:id="rId29"/>
    <p:sldId id="266" r:id="rId30"/>
    <p:sldId id="292" r:id="rId31"/>
    <p:sldId id="294" r:id="rId32"/>
    <p:sldId id="295" r:id="rId33"/>
    <p:sldId id="270"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18" autoAdjust="0"/>
  </p:normalViewPr>
  <p:slideViewPr>
    <p:cSldViewPr>
      <p:cViewPr varScale="1">
        <p:scale>
          <a:sx n="90" d="100"/>
          <a:sy n="90" d="100"/>
        </p:scale>
        <p:origin x="-5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54D14-21E3-4841-9FB9-0682718C0585}" type="datetimeFigureOut">
              <a:rPr lang="fr-FR" smtClean="0"/>
              <a:pPr/>
              <a:t>21/06/2020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22766F-5A96-4EBF-92B2-0BF2DCEA7D6F}"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Le nombre de client de 18 ans est incroyablement élevé. L’âge requis pour s’inscrire sur notre site doit </a:t>
            </a:r>
          </a:p>
          <a:p>
            <a:r>
              <a:rPr lang="fr-FR" baseline="0" dirty="0" smtClean="0"/>
              <a:t>être 18 ans. Du coup ce chiffre doit venir du fait que des clients ayant moins de 18 ans mentent sur leur âge pour s’inscrire sur notre site.</a:t>
            </a:r>
          </a:p>
          <a:p>
            <a:r>
              <a:rPr lang="fr-FR" baseline="0" dirty="0" smtClean="0"/>
              <a:t>Soit on trouve un moyen pour empêcher les mineurs de s’inscrire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-Message d’avertissement</a:t>
            </a:r>
          </a:p>
          <a:p>
            <a:r>
              <a:rPr lang="fr-FR" baseline="0" dirty="0" smtClean="0"/>
              <a:t>-Vérification carte d’identité, carte bleu, photo </a:t>
            </a:r>
            <a:r>
              <a:rPr lang="fr-FR" baseline="0" dirty="0" err="1" smtClean="0"/>
              <a:t>etc</a:t>
            </a:r>
            <a:r>
              <a:rPr lang="fr-FR" baseline="0" dirty="0" smtClean="0"/>
              <a:t>…</a:t>
            </a:r>
          </a:p>
          <a:p>
            <a:r>
              <a:rPr lang="fr-FR" baseline="0" dirty="0" smtClean="0"/>
              <a:t>-lettre ?</a:t>
            </a:r>
          </a:p>
          <a:p>
            <a:r>
              <a:rPr lang="fr-FR" baseline="0" dirty="0" smtClean="0"/>
              <a:t>Ou plutôt autoriser les mineurs à s’inscrire, ils auraient par exemple simplement une case à cocher pour dire qu’ils ont l’autorisation de leurs parents.</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50 % des livres de la</a:t>
            </a:r>
            <a:r>
              <a:rPr lang="fr-FR" baseline="0" dirty="0" smtClean="0"/>
              <a:t> boutique en ligne</a:t>
            </a:r>
            <a:r>
              <a:rPr lang="fr-FR" dirty="0" smtClean="0"/>
              <a:t> ne rapportent que 4 % du chiffre d’affaire. Le coefficient de Gini est très élevé 0.74.</a:t>
            </a:r>
          </a:p>
          <a:p>
            <a:r>
              <a:rPr lang="fr-FR" dirty="0" smtClean="0"/>
              <a:t>Cette masse de livre inutile</a:t>
            </a:r>
            <a:r>
              <a:rPr lang="fr-FR" baseline="0" dirty="0" smtClean="0"/>
              <a:t> encombre le site et nos entrepôts, il faut les trier selon s’ils peuvent avoir du potentiel ou non et par exemple en proposer 10 qui nous semble de bonne qualités toutes les semaines dans un onglet livres méconnues.</a:t>
            </a:r>
            <a:r>
              <a:rPr lang="fr-FR" dirty="0" smtClean="0"/>
              <a:t> Les gens aiment de plus en plus sortir des sentiers battus. </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L’indice de Gini est de 0.44 il est donc largement plus faible que pour la courbe précédente en effet les gains par clients sont plus équilibrés.</a:t>
            </a:r>
          </a:p>
          <a:p>
            <a:r>
              <a:rPr lang="fr-FR" baseline="0" dirty="0" smtClean="0"/>
              <a:t>La plupart de nos client sont donc déjà fidèle à notre boutique.</a:t>
            </a:r>
          </a:p>
          <a:p>
            <a:r>
              <a:rPr lang="fr-FR" baseline="0" dirty="0" smtClean="0"/>
              <a:t>Néanmoins, 10</a:t>
            </a:r>
            <a:r>
              <a:rPr lang="fr-FR" dirty="0" smtClean="0"/>
              <a:t>% des clients ne rapportent que 1.3% du chiffre</a:t>
            </a:r>
            <a:r>
              <a:rPr lang="fr-FR" baseline="0" dirty="0" smtClean="0"/>
              <a:t> d’affaire de la boutique. Il faut encore améliorer tout ce qui touche à la fidélité du client, carte de fidélité, abonnements, etc..(avantage premium, créer un contact avec le client via des messages durant la session d’achat..)</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14</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a:t>
            </a:r>
            <a:r>
              <a:rPr lang="fr-FR" baseline="0" dirty="0" smtClean="0"/>
              <a:t> livres des catégories 0 et 2 semble n’attirer que des clients d’une certaine tranche d’âge. 30 à 50 ans pour la catégorie 0. </a:t>
            </a:r>
          </a:p>
          <a:p>
            <a:r>
              <a:rPr lang="fr-FR" baseline="0" dirty="0" smtClean="0"/>
              <a:t>18 à 30 ans pour la catégorie 2.</a:t>
            </a:r>
          </a:p>
          <a:p>
            <a:r>
              <a:rPr lang="fr-FR" baseline="0" dirty="0" smtClean="0"/>
              <a:t>Ce graphique révèle un comportement suspect.</a:t>
            </a:r>
          </a:p>
          <a:p>
            <a:r>
              <a:rPr lang="fr-FR" baseline="0" dirty="0" smtClean="0"/>
              <a:t>Pourquoi un client de 31 ans n’achèterai pas de livre de catégorie 2 alors que les clients de 30 n’achètent quasiment que ça.</a:t>
            </a:r>
          </a:p>
          <a:p>
            <a:r>
              <a:rPr lang="fr-FR" baseline="0" dirty="0" smtClean="0"/>
              <a:t>Ou pourquoi un client de 30 ans n’achèterai pas un livre de catégorie 0 alors que les clients de 31 ans achètent majoritairement les livres de cette catégorie.</a:t>
            </a:r>
          </a:p>
          <a:p>
            <a:r>
              <a:rPr lang="fr-FR" baseline="0" dirty="0" smtClean="0"/>
              <a:t>Peut être est-ce à cause de l’algorithme de suggestion.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Il tiendrait compte de façon trop importante de la catégorie d’âge du client.</a:t>
            </a:r>
          </a:p>
          <a:p>
            <a:r>
              <a:rPr lang="fr-FR" baseline="0" dirty="0" smtClean="0"/>
              <a:t>Dans ce cas il faudrait l’optimiser, pour qu’il agisse de façon plus continue afin que nos clients achètent d’avantage.</a:t>
            </a:r>
          </a:p>
          <a:p>
            <a:r>
              <a:rPr lang="fr-FR" dirty="0" smtClean="0"/>
              <a:t>Un</a:t>
            </a:r>
            <a:r>
              <a:rPr lang="fr-FR" baseline="0" dirty="0" smtClean="0"/>
              <a:t> nombre plus grand de catégorie devrait permettre à l’algorithme de faire des suggestions plus personnalisées à nos clients</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r>
              <a:rPr lang="fr-FR" sz="1200" dirty="0" smtClean="0"/>
              <a:t>Il faut revoir certains points de la boutique en ligne :</a:t>
            </a:r>
          </a:p>
          <a:p>
            <a:pPr>
              <a:buFontTx/>
              <a:buChar char="-"/>
            </a:pPr>
            <a:r>
              <a:rPr lang="fr-FR" sz="1200" dirty="0" smtClean="0"/>
              <a:t>Comprendre la cause de l’effondrement des ventes en octobre pour éviter que cela ne se reproduise (bug informatique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dirty="0" smtClean="0"/>
              <a:t>Autoriser les mineurs à s’inscrire sur notre site avec l’accord de</a:t>
            </a:r>
            <a:r>
              <a:rPr lang="fr-FR" sz="1200" baseline="0" dirty="0" smtClean="0"/>
              <a:t> leurs parents</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dirty="0" smtClean="0"/>
              <a:t>Mettre en valeur des livres moins vendus</a:t>
            </a:r>
          </a:p>
          <a:p>
            <a:pPr marL="0" marR="0" indent="0" algn="l" defTabSz="914400" rtl="0" eaLnBrk="1" fontAlgn="auto" latinLnBrk="0" hangingPunct="1">
              <a:lnSpc>
                <a:spcPct val="100000"/>
              </a:lnSpc>
              <a:spcBef>
                <a:spcPts val="0"/>
              </a:spcBef>
              <a:spcAft>
                <a:spcPts val="0"/>
              </a:spcAft>
              <a:buClrTx/>
              <a:buSzTx/>
              <a:buFontTx/>
              <a:buChar char="-"/>
              <a:tabLst/>
              <a:defRPr/>
            </a:pPr>
            <a:endParaRPr lang="fr-FR" sz="1200" dirty="0" smtClean="0"/>
          </a:p>
          <a:p>
            <a:pPr>
              <a:buFontTx/>
              <a:buChar char="-"/>
            </a:pPr>
            <a:endParaRPr lang="fr-FR" sz="1200" dirty="0" smtClean="0"/>
          </a:p>
          <a:p>
            <a:pPr>
              <a:buFontTx/>
              <a:buChar char="-"/>
            </a:pP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17</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r>
              <a:rPr lang="fr-FR" dirty="0" smtClean="0"/>
              <a:t>J’ai effectué un test du chi-2</a:t>
            </a:r>
            <a:r>
              <a:rPr lang="fr-FR" baseline="0" dirty="0" smtClean="0"/>
              <a:t> car j’ai deux variables qualitatives et  j’ai ensuite calculé le coefficient v de cramer.</a:t>
            </a:r>
          </a:p>
          <a:p>
            <a:pPr>
              <a:buNone/>
            </a:pPr>
            <a:r>
              <a:rPr lang="fr-FR" baseline="0" dirty="0" smtClean="0"/>
              <a:t>Les variables sexe et catégorie de produit acheté ne sont pas indépendantes </a:t>
            </a:r>
            <a:r>
              <a:rPr lang="fr-FR" dirty="0" smtClean="0"/>
              <a:t>car</a:t>
            </a:r>
            <a:r>
              <a:rPr lang="fr-FR" baseline="0" dirty="0" smtClean="0"/>
              <a:t> la p-value est extrêmement faible.</a:t>
            </a:r>
          </a:p>
          <a:p>
            <a:pPr>
              <a:buNone/>
            </a:pPr>
            <a:endParaRPr lang="fr-FR" dirty="0" smtClean="0"/>
          </a:p>
          <a:p>
            <a:pPr>
              <a:buNone/>
            </a:pPr>
            <a:r>
              <a:rPr lang="fr-FR" dirty="0" smtClean="0"/>
              <a:t>V = 0.016 la corrélation est extrêmement</a:t>
            </a:r>
            <a:r>
              <a:rPr lang="fr-FR" baseline="0" dirty="0" smtClean="0"/>
              <a:t> faible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19</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20</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r>
              <a:rPr lang="fr-FR" dirty="0" smtClean="0"/>
              <a:t>Je fais une ANOVA pour voir l’effet des catégorie sur l’âge du client</a:t>
            </a:r>
          </a:p>
          <a:p>
            <a:pPr>
              <a:buNone/>
            </a:pPr>
            <a:r>
              <a:rPr lang="fr-FR" dirty="0" smtClean="0"/>
              <a:t>la catégorie de produit achetée à un effet sur l’âge des clients,</a:t>
            </a:r>
            <a:r>
              <a:rPr lang="fr-FR" baseline="0" dirty="0" smtClean="0"/>
              <a:t> </a:t>
            </a:r>
            <a:r>
              <a:rPr lang="fr-FR" dirty="0" smtClean="0"/>
              <a:t>mais il est plus faible que ce à quoi je</a:t>
            </a:r>
            <a:r>
              <a:rPr lang="fr-FR" baseline="0" dirty="0" smtClean="0"/>
              <a:t> m’attendais.</a:t>
            </a:r>
          </a:p>
          <a:p>
            <a:pPr>
              <a:buNone/>
            </a:pPr>
            <a:r>
              <a:rPr lang="fr-FR" baseline="0" dirty="0" smtClean="0"/>
              <a:t>Au vue du graphique je vais m’intéresser à définir des catégorie d’âge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21</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J’effectue</a:t>
            </a:r>
            <a:r>
              <a:rPr lang="fr-FR" baseline="0" dirty="0" smtClean="0"/>
              <a:t> donc</a:t>
            </a:r>
            <a:r>
              <a:rPr lang="fr-FR" dirty="0" smtClean="0"/>
              <a:t> une Analyse factorielle des correspondances pour déterminer</a:t>
            </a:r>
            <a:r>
              <a:rPr lang="fr-FR" baseline="0" dirty="0" smtClean="0"/>
              <a:t> si il y a bien des groupes et comment ils se composent.</a:t>
            </a:r>
          </a:p>
          <a:p>
            <a:r>
              <a:rPr lang="fr-FR" baseline="0" dirty="0" smtClean="0"/>
              <a:t>J’observe très facilement trois groupes les 18-30 ans, les 30-50 ans et les 50-93 ans.</a:t>
            </a:r>
          </a:p>
          <a:p>
            <a:r>
              <a:rPr lang="fr-FR" baseline="0" dirty="0" smtClean="0"/>
              <a:t>J’ai ensuite fait un test du chi-2 entre </a:t>
            </a:r>
            <a:r>
              <a:rPr lang="fr-FR" baseline="0" dirty="0" err="1" smtClean="0"/>
              <a:t>categ_age</a:t>
            </a:r>
            <a:r>
              <a:rPr lang="fr-FR" baseline="0" dirty="0" smtClean="0"/>
              <a:t> et </a:t>
            </a:r>
            <a:r>
              <a:rPr lang="fr-FR" baseline="0" dirty="0" err="1" smtClean="0"/>
              <a:t>categ</a:t>
            </a:r>
            <a:r>
              <a:rPr lang="fr-FR" baseline="0" dirty="0" smtClean="0"/>
              <a:t> et j’obtient une corrélation forte entre les 2 </a:t>
            </a:r>
          </a:p>
          <a:p>
            <a:r>
              <a:rPr lang="fr-FR" baseline="0" dirty="0" smtClean="0"/>
              <a:t>(mais je suis dans la partie variable </a:t>
            </a:r>
            <a:r>
              <a:rPr lang="fr-FR" baseline="0" dirty="0" err="1" smtClean="0"/>
              <a:t>quali</a:t>
            </a:r>
            <a:r>
              <a:rPr lang="fr-FR" baseline="0" dirty="0" smtClean="0"/>
              <a:t> et quanti donc revenons à nos moutons)</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Première</a:t>
            </a:r>
            <a:r>
              <a:rPr lang="fr-FR" baseline="0" dirty="0" smtClean="0"/>
              <a:t>ment, j’ai trouvé des valeurs qui ne respectées pas les contraintes de forme (dont le nom était aberrant par rapport aux autres). Les produit test ( T_0 ) et les clients tests ( ct_0 et ct_1 ). J’ai considéré que ses valeurs avaient été créé au départ pour faire des tests et qu’aujourd’hui elle ne faisait que polluer les données, je les ai donc supprimées.</a:t>
            </a:r>
          </a:p>
          <a:p>
            <a:endParaRPr lang="fr-FR" baseline="0" dirty="0" smtClean="0"/>
          </a:p>
          <a:p>
            <a:r>
              <a:rPr lang="fr-FR" baseline="0" dirty="0" smtClean="0"/>
              <a:t>J’ai réalisé une restriction sur les trois tables.</a:t>
            </a:r>
          </a:p>
          <a:p>
            <a:r>
              <a:rPr lang="fr-FR" baseline="0" dirty="0" smtClean="0"/>
              <a:t> </a:t>
            </a:r>
          </a:p>
          <a:p>
            <a:endParaRPr lang="fr-FR" baseline="0" dirty="0" smtClean="0"/>
          </a:p>
          <a:p>
            <a:endParaRPr lang="fr-FR" baseline="0" dirty="0" smtClean="0"/>
          </a:p>
          <a:p>
            <a:endParaRPr lang="fr-FR" baseline="0" dirty="0" smtClean="0"/>
          </a:p>
          <a:p>
            <a:endParaRPr lang="fr-FR" baseline="0" dirty="0" smtClean="0"/>
          </a:p>
          <a:p>
            <a:endParaRPr lang="fr-FR" baseline="0" dirty="0" smtClean="0"/>
          </a:p>
          <a:p>
            <a:endParaRPr lang="fr-FR" baseline="0"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4</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r>
              <a:rPr lang="fr-FR" dirty="0" smtClean="0"/>
              <a:t>J’ai fait une ANOVA pour calculer l’effet</a:t>
            </a:r>
            <a:r>
              <a:rPr lang="fr-FR" baseline="0" dirty="0" smtClean="0"/>
              <a:t> des catégorie d’âge sur la </a:t>
            </a:r>
            <a:r>
              <a:rPr lang="fr-FR" dirty="0" smtClean="0"/>
              <a:t>part de dépense dans</a:t>
            </a:r>
            <a:r>
              <a:rPr lang="fr-FR" baseline="0" dirty="0" smtClean="0"/>
              <a:t> chacune des catégorie</a:t>
            </a:r>
            <a:endParaRPr lang="fr-FR" dirty="0" smtClean="0"/>
          </a:p>
          <a:p>
            <a:pPr>
              <a:buNone/>
            </a:pPr>
            <a:r>
              <a:rPr lang="fr-FR" dirty="0" smtClean="0"/>
              <a:t>La</a:t>
            </a:r>
            <a:r>
              <a:rPr lang="fr-FR" baseline="0" dirty="0" smtClean="0"/>
              <a:t> catégorie d’âge explique presque totalement la variance des proportions d’achat de chacune des catégorie.</a:t>
            </a:r>
          </a:p>
          <a:p>
            <a:pPr>
              <a:buNone/>
            </a:pPr>
            <a:r>
              <a:rPr lang="fr-FR" baseline="0" dirty="0" smtClean="0"/>
              <a:t>(J’ai réalisé les calcul et le graphique en regroupant les clients par âge, quand je fais le même calcul sans regrouper les clients j’obtient</a:t>
            </a:r>
          </a:p>
          <a:p>
            <a:pPr>
              <a:buNone/>
            </a:pPr>
            <a:r>
              <a:rPr lang="fr-FR" baseline="0" dirty="0" smtClean="0"/>
              <a:t>Une effet un peu moins élevé mais tout de même très conséquent:</a:t>
            </a:r>
          </a:p>
          <a:p>
            <a:pPr>
              <a:buNone/>
            </a:pPr>
            <a:r>
              <a:rPr lang="fr-FR" baseline="0" dirty="0" smtClean="0"/>
              <a:t>0 :0.76</a:t>
            </a:r>
          </a:p>
          <a:p>
            <a:pPr>
              <a:buNone/>
            </a:pPr>
            <a:r>
              <a:rPr lang="fr-FR" baseline="0" dirty="0" smtClean="0"/>
              <a:t>1 : 0.61</a:t>
            </a:r>
          </a:p>
          <a:p>
            <a:pPr>
              <a:buNone/>
            </a:pPr>
            <a:r>
              <a:rPr lang="fr-FR" baseline="0" dirty="0" smtClean="0"/>
              <a:t>2 : 0.83</a:t>
            </a:r>
          </a:p>
          <a:p>
            <a:pPr>
              <a:buNone/>
            </a:pPr>
            <a:endParaRPr lang="fr-FR" baseline="0" dirty="0" smtClean="0"/>
          </a:p>
          <a:p>
            <a:pPr>
              <a:buNone/>
            </a:pPr>
            <a:endParaRPr lang="fr-FR" dirty="0" smtClean="0"/>
          </a:p>
          <a:p>
            <a:pPr>
              <a:buNone/>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23</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d’abord</a:t>
            </a:r>
            <a:r>
              <a:rPr lang="fr-FR" baseline="0" dirty="0" smtClean="0"/>
              <a:t> réalisé des tests de corrélation </a:t>
            </a:r>
            <a:r>
              <a:rPr lang="fr-FR" baseline="0" dirty="0" err="1" smtClean="0"/>
              <a:t>pearson</a:t>
            </a:r>
            <a:r>
              <a:rPr lang="fr-FR" baseline="0" dirty="0" smtClean="0"/>
              <a:t> sur l’ensemble des clients après avoir exclu les 4 gros clients.</a:t>
            </a:r>
          </a:p>
          <a:p>
            <a:endParaRPr lang="fr-FR" baseline="0" dirty="0" smtClean="0"/>
          </a:p>
          <a:p>
            <a:r>
              <a:rPr lang="fr-FR" baseline="0" dirty="0" smtClean="0"/>
              <a:t>Il existe des corrélation car les p-value sont très faible (&lt;0.01),  mais elles sont assez faible.</a:t>
            </a:r>
          </a:p>
          <a:p>
            <a:r>
              <a:rPr lang="fr-FR" baseline="0" dirty="0" smtClean="0"/>
              <a:t>Une corrélation anti linéaire faible pour le montant total et le panier et une corrélation linéaire faible avec la fréquence.</a:t>
            </a:r>
          </a:p>
          <a:p>
            <a:endParaRPr lang="fr-FR" baseline="0" dirty="0" smtClean="0"/>
          </a:p>
          <a:p>
            <a:r>
              <a:rPr lang="fr-FR" baseline="0" dirty="0" smtClean="0"/>
              <a:t>Pour mieux les étudié j’ai regroupé les client par âge et j’ai calculé pour chaque âge les moyennes des trois valeurs </a:t>
            </a:r>
            <a:r>
              <a:rPr lang="fr-FR" baseline="0" dirty="0" err="1" smtClean="0"/>
              <a:t>panier_moyen</a:t>
            </a:r>
            <a:r>
              <a:rPr lang="fr-FR" baseline="0" dirty="0" smtClean="0"/>
              <a:t>, fréquence et </a:t>
            </a:r>
            <a:r>
              <a:rPr lang="fr-FR" baseline="0" dirty="0" err="1" smtClean="0"/>
              <a:t>montant_total</a:t>
            </a:r>
            <a:r>
              <a:rPr lang="fr-FR" baseline="0" dirty="0" smtClean="0"/>
              <a:t>. (Je retrouve dans ces courbes les même tendances que sur les nuages de points des données bruts) </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25</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Stable entre 18 et 30 puis ca monte c’est a nouveau stable entre 30 et 50 puis ça descend et ca se stabilise à nouveau.</a:t>
            </a:r>
          </a:p>
          <a:p>
            <a:r>
              <a:rPr lang="fr-FR" baseline="0" dirty="0" smtClean="0"/>
              <a:t>On peut voir trois plateaux.</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26</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idem</a:t>
            </a:r>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27</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idem</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Il semble que les catégories d’âge ont un effet énorme sur la variance pour chacune des courbes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28</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D’abord je refais le</a:t>
            </a:r>
            <a:r>
              <a:rPr lang="fr-FR" baseline="0" dirty="0" smtClean="0"/>
              <a:t> test de corrélation de Pearson à l’intérieur des groupes d’âge.</a:t>
            </a:r>
          </a:p>
          <a:p>
            <a:r>
              <a:rPr lang="fr-FR" baseline="0" dirty="0" smtClean="0"/>
              <a:t>Mais p-value sont trop élevé je n’ai rien de significatif. (Sauf la fréquence pour les plus de 50 ans mais corrélation extrêmement faible.)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On n’a donc pas de raison de douter de l’hypothèse nul. Les trois variables sont indépendantes de l’âges à l’intérieur des groupes.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r>
              <a:rPr lang="fr-FR" baseline="0" dirty="0" smtClean="0"/>
              <a:t>De plus aucune tendance même non significative ne semble se dessiner.</a:t>
            </a:r>
          </a:p>
          <a:p>
            <a:r>
              <a:rPr lang="fr-FR" baseline="0" dirty="0" smtClean="0"/>
              <a:t>Il n’y a visiblement pas de corrélation entre les trois variables et l’âge dans les groupes.</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29</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réalise maintenant</a:t>
            </a:r>
            <a:r>
              <a:rPr lang="fr-FR" baseline="0" dirty="0" smtClean="0"/>
              <a:t> </a:t>
            </a:r>
            <a:r>
              <a:rPr lang="fr-FR" dirty="0" smtClean="0"/>
              <a:t>trois test ANOVA pour calculer l’effet de l’âge sur ces trois variables.</a:t>
            </a:r>
          </a:p>
          <a:p>
            <a:r>
              <a:rPr lang="fr-FR" dirty="0" smtClean="0"/>
              <a:t>La catégorie d’âge a un effet très important sur le</a:t>
            </a:r>
            <a:r>
              <a:rPr lang="fr-FR" baseline="0" dirty="0" smtClean="0"/>
              <a:t> panier moyen, important sur la fréquence et moyen sur le montant total</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30</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Revenons</a:t>
            </a:r>
            <a:r>
              <a:rPr lang="fr-FR" baseline="0" dirty="0" smtClean="0"/>
              <a:t> sur des variable quantitatives</a:t>
            </a:r>
            <a:endParaRPr lang="fr-FR" dirty="0" smtClean="0"/>
          </a:p>
          <a:p>
            <a:r>
              <a:rPr lang="fr-FR" dirty="0" smtClean="0"/>
              <a:t>Maintenant</a:t>
            </a:r>
            <a:r>
              <a:rPr lang="fr-FR" baseline="0" dirty="0" smtClean="0"/>
              <a:t> je souhaite calculer la corrélation avec l’âge de mes trois variable sans tenir compte des proportion d’achat de chaque catégorie </a:t>
            </a:r>
          </a:p>
          <a:p>
            <a:r>
              <a:rPr lang="fr-FR" baseline="0" dirty="0" smtClean="0"/>
              <a:t>Qui sont influencés par l’algorithme. </a:t>
            </a:r>
          </a:p>
          <a:p>
            <a:r>
              <a:rPr lang="fr-FR" baseline="0" dirty="0" smtClean="0"/>
              <a:t>Je commence par affiché ma matrice des corrélation en ajoutant les proportion d’achat pour chaque catégorie.</a:t>
            </a:r>
          </a:p>
          <a:p>
            <a:r>
              <a:rPr lang="fr-FR" baseline="0" dirty="0" smtClean="0"/>
              <a:t>Elles sont fortement corrélé à l’âge.</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31</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 supprimant l’effet</a:t>
            </a:r>
            <a:r>
              <a:rPr lang="fr-FR" baseline="0" dirty="0" smtClean="0"/>
              <a:t> des proportions d’achat j’ai toujours une corrélation linéaire en montant total et âge mais beaucoup plus faible</a:t>
            </a:r>
          </a:p>
          <a:p>
            <a:r>
              <a:rPr lang="fr-FR" baseline="0" dirty="0" smtClean="0"/>
              <a:t>Une corrélation linéaire un peu plus forte entre panier moyen et âge</a:t>
            </a:r>
          </a:p>
          <a:p>
            <a:r>
              <a:rPr lang="fr-FR" baseline="0" dirty="0" smtClean="0"/>
              <a:t>Et plus de corrélation linéaire entre fréquence et âge</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32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Deuxièmement</a:t>
            </a:r>
            <a:r>
              <a:rPr lang="fr-FR" baseline="0" dirty="0" smtClean="0"/>
              <a:t>, j’ai </a:t>
            </a:r>
            <a:r>
              <a:rPr lang="fr-FR" baseline="0" dirty="0" err="1" smtClean="0"/>
              <a:t>join</a:t>
            </a:r>
            <a:r>
              <a:rPr lang="fr-FR" baseline="0" dirty="0" smtClean="0"/>
              <a:t> ma table transaction à ma table produit pour avoir les et les catégorie de produit affiché dans ma table </a:t>
            </a:r>
            <a:r>
              <a:rPr lang="fr-FR" baseline="0" dirty="0" err="1" smtClean="0"/>
              <a:t>transations</a:t>
            </a:r>
            <a:endParaRPr lang="fr-FR" baseline="0" dirty="0" smtClean="0"/>
          </a:p>
          <a:p>
            <a:r>
              <a:rPr lang="fr-FR" baseline="0" dirty="0" smtClean="0"/>
              <a:t>j’ai remarqué que le produit 0_2245  n’avait ni prix ni catégorie. Le livre n’était pas dans la table </a:t>
            </a:r>
            <a:r>
              <a:rPr lang="fr-FR" baseline="0" dirty="0" err="1" smtClean="0"/>
              <a:t>products</a:t>
            </a:r>
            <a:r>
              <a:rPr lang="fr-FR" baseline="0" dirty="0" smtClean="0"/>
              <a:t>.</a:t>
            </a:r>
          </a:p>
          <a:p>
            <a:r>
              <a:rPr lang="fr-FR" baseline="0" dirty="0" smtClean="0"/>
              <a:t>Au vu de son nom je l’ai mis dans la </a:t>
            </a:r>
            <a:r>
              <a:rPr lang="fr-FR" baseline="0" dirty="0" err="1" smtClean="0"/>
              <a:t>categ</a:t>
            </a:r>
            <a:r>
              <a:rPr lang="fr-FR" baseline="0" dirty="0" smtClean="0"/>
              <a:t> 0 et je lui ai donné le prix </a:t>
            </a:r>
            <a:r>
              <a:rPr lang="fr-FR" baseline="0" dirty="0" err="1" smtClean="0"/>
              <a:t>median</a:t>
            </a:r>
            <a:r>
              <a:rPr lang="fr-FR" baseline="0" dirty="0" smtClean="0"/>
              <a:t> des produits de cette catégorie.</a:t>
            </a:r>
          </a:p>
          <a:p>
            <a:endParaRPr lang="fr-FR" baseline="0" dirty="0" smtClean="0"/>
          </a:p>
          <a:p>
            <a:r>
              <a:rPr lang="fr-FR" baseline="0" dirty="0" smtClean="0"/>
              <a:t>J’ai d’abord regardé si ma table contenait des valeurs non renseignées. </a:t>
            </a:r>
          </a:p>
          <a:p>
            <a:r>
              <a:rPr lang="fr-FR" baseline="0" dirty="0" smtClean="0"/>
              <a:t>J’ai ensuite extrait ces valeurs avec une restriction dans une table que j’ai nommé </a:t>
            </a:r>
            <a:r>
              <a:rPr lang="fr-FR" baseline="0" dirty="0" err="1" smtClean="0"/>
              <a:t>na_table</a:t>
            </a:r>
            <a:r>
              <a:rPr lang="fr-FR" baseline="0" dirty="0" smtClean="0"/>
              <a:t>.</a:t>
            </a:r>
          </a:p>
          <a:p>
            <a:r>
              <a:rPr lang="fr-FR" baseline="0" dirty="0" smtClean="0"/>
              <a:t>J’ai remplacé les na par les valeurs adéquates que j’ai cité </a:t>
            </a:r>
            <a:r>
              <a:rPr lang="fr-FR" baseline="0" dirty="0" err="1" smtClean="0"/>
              <a:t>précédemmment</a:t>
            </a:r>
            <a:r>
              <a:rPr lang="fr-FR" baseline="0" dirty="0" smtClean="0"/>
              <a:t>.</a:t>
            </a:r>
          </a:p>
          <a:p>
            <a:r>
              <a:rPr lang="fr-FR" baseline="0" dirty="0" smtClean="0"/>
              <a:t>Puis j’ai enlever les lignes contenant les Na de ma table transaction et je l’ai collé à la table que je viens de créer.</a:t>
            </a:r>
          </a:p>
          <a:p>
            <a:endParaRPr lang="fr-FR" baseline="0" dirty="0" smtClean="0"/>
          </a:p>
          <a:p>
            <a:r>
              <a:rPr lang="fr-FR" baseline="0" dirty="0" smtClean="0"/>
              <a:t>Enfin, j’ai ajouté le produit à ma table </a:t>
            </a:r>
            <a:r>
              <a:rPr lang="fr-FR" baseline="0" dirty="0" err="1" smtClean="0"/>
              <a:t>products</a:t>
            </a:r>
            <a:r>
              <a:rPr lang="fr-FR" baseline="0" dirty="0" smtClean="0"/>
              <a:t>.</a:t>
            </a:r>
          </a:p>
          <a:p>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Troisièmement, j’ai détecté 4 clients aberrants, en moyenne, ils achètent sur notre site plus de 3 fois par jour et ont dépensés plus de 50 000 euros chez nous cette année. Je les ai filtré quand j’ai voulu étudier les comportements des clients, mais je les ai gardé pour le reste ( gain de l’entreprise, étude des produits…)</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Quand j’ai joint les transactions et les produits,</a:t>
            </a:r>
            <a:r>
              <a:rPr lang="fr-FR" baseline="0" dirty="0" smtClean="0"/>
              <a:t> j’ai remarqué que certains clients n’avaient rien achetés cette année.</a:t>
            </a:r>
            <a:endParaRPr lang="fr-FR" dirty="0" smtClean="0"/>
          </a:p>
          <a:p>
            <a:endParaRPr lang="fr-FR" dirty="0" smtClean="0"/>
          </a:p>
          <a:p>
            <a:r>
              <a:rPr lang="fr-FR" dirty="0" smtClean="0"/>
              <a:t>J’ai supprimé les clients qui n’ont rien dépensé cette année de la liste des</a:t>
            </a:r>
            <a:r>
              <a:rPr lang="fr-FR" baseline="0" dirty="0" smtClean="0"/>
              <a:t> clients.</a:t>
            </a:r>
          </a:p>
          <a:p>
            <a:endParaRPr lang="fr-FR" baseline="0" dirty="0" smtClean="0"/>
          </a:p>
          <a:p>
            <a:r>
              <a:rPr lang="fr-FR" baseline="0" dirty="0" smtClean="0"/>
              <a:t>Je les ai supprimé en faisant une jointure à gauche au lieu d’une jointure pleine.</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Alors</a:t>
            </a:r>
            <a:r>
              <a:rPr lang="fr-FR" baseline="0" dirty="0" smtClean="0"/>
              <a:t> que l’argent gagné par notre bibliothèque en ligne semblait stable, 15830 euros par jour en moyenne, avec un minimum de 13792, il y a eu une chute impressionnante des </a:t>
            </a:r>
            <a:r>
              <a:rPr lang="fr-FR" dirty="0" smtClean="0"/>
              <a:t>gains de l’entreprise</a:t>
            </a:r>
            <a:r>
              <a:rPr lang="fr-FR" baseline="0" dirty="0" smtClean="0"/>
              <a:t> en octobre. 9187  euros de moyenne entre le 02/10 et le 27/10.</a:t>
            </a:r>
          </a:p>
          <a:p>
            <a:r>
              <a:rPr lang="fr-FR" baseline="0" dirty="0" smtClean="0"/>
              <a:t>Mais la courbe reprend son court normal peu de temps après, le 27 octobre. Les gains par jour recommencent à grimper à partir de février et atteignent leur maximum mi-février 20313 euros. </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Avant d’étudier d’où vient la </a:t>
            </a:r>
            <a:r>
              <a:rPr lang="fr-FR" dirty="0" err="1" smtClean="0"/>
              <a:t>chûte</a:t>
            </a:r>
            <a:r>
              <a:rPr lang="fr-FR" baseline="0" dirty="0" smtClean="0"/>
              <a:t> des gains de la boutique, nous devons analyser les différentes catégories de livres.</a:t>
            </a:r>
            <a:endParaRPr lang="fr-FR" dirty="0" smtClean="0"/>
          </a:p>
          <a:p>
            <a:r>
              <a:rPr lang="fr-FR" dirty="0" smtClean="0"/>
              <a:t>La</a:t>
            </a:r>
            <a:r>
              <a:rPr lang="fr-FR" baseline="0" dirty="0" smtClean="0"/>
              <a:t> boutique en ligne possède</a:t>
            </a:r>
            <a:r>
              <a:rPr lang="fr-FR" dirty="0" smtClean="0"/>
              <a:t> trois catégories de livre.</a:t>
            </a:r>
          </a:p>
          <a:p>
            <a:r>
              <a:rPr lang="fr-FR" dirty="0" smtClean="0"/>
              <a:t>Globalement</a:t>
            </a:r>
            <a:r>
              <a:rPr lang="fr-FR" baseline="0" dirty="0" smtClean="0"/>
              <a:t> l</a:t>
            </a:r>
            <a:r>
              <a:rPr lang="fr-FR" dirty="0" smtClean="0"/>
              <a:t>es</a:t>
            </a:r>
            <a:r>
              <a:rPr lang="fr-FR" baseline="0" dirty="0" smtClean="0"/>
              <a:t> livres de catégorie 0 sont très peu chers, les</a:t>
            </a:r>
            <a:r>
              <a:rPr lang="fr-FR" dirty="0" smtClean="0"/>
              <a:t> livres de catégorie 1 sont un peu plus chers et les livres de catégorie 2 sont chers.</a:t>
            </a:r>
          </a:p>
          <a:p>
            <a:r>
              <a:rPr lang="fr-FR" dirty="0" smtClean="0"/>
              <a:t>Il</a:t>
            </a:r>
            <a:r>
              <a:rPr lang="fr-FR" baseline="0" dirty="0" smtClean="0"/>
              <a:t> faut que me renseigne auprès des développeurs pour savoir à quoi c’est catégorie correspondent afin de mieux comprendre les données.</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Cette</a:t>
            </a:r>
            <a:r>
              <a:rPr lang="fr-FR" baseline="0" dirty="0" smtClean="0"/>
              <a:t> chute a eu lieu parce qu’a</a:t>
            </a:r>
            <a:r>
              <a:rPr lang="fr-FR" dirty="0" smtClean="0"/>
              <a:t>ucun livre de la catégorie 1 n’a été vendu entre le 02/10/2021 et le 27/10/2021.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On observe aussi que le 01/10 il y a déjà une chute du nombre de livre vendu de la catégorie 0 assez importante.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Ces deux chutes interviennent juste après la ventes records en terme de nombre de livre vendu le 30/09/2021.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L’explication la plus plausible est un bug informatique mais peut être il y a eu un problème ailleurs, il faut se renseigner auprès du service de comptabilité voir si leurs chiffres sont différent, et si c’est le cas auprès du service informatique. </a:t>
            </a:r>
          </a:p>
          <a:p>
            <a:endParaRPr lang="fr-FR" dirty="0"/>
          </a:p>
        </p:txBody>
      </p:sp>
      <p:sp>
        <p:nvSpPr>
          <p:cNvPr id="4" name="Espace réservé du numéro de diapositive 3"/>
          <p:cNvSpPr>
            <a:spLocks noGrp="1"/>
          </p:cNvSpPr>
          <p:nvPr>
            <p:ph type="sldNum" sz="quarter" idx="10"/>
          </p:nvPr>
        </p:nvSpPr>
        <p:spPr/>
        <p:txBody>
          <a:bodyPr/>
          <a:lstStyle/>
          <a:p>
            <a:fld id="{5B22766F-5A96-4EBF-92B2-0BF2DCEA7D6F}"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6D029B2-5F11-4344-BCD7-886CF02E11CB}" type="datetimeFigureOut">
              <a:rPr lang="fr-FR" smtClean="0"/>
              <a:pPr/>
              <a:t>21/06/2020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BBA8B4-ABDA-44DE-BE37-5C5E42B60E3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029B2-5F11-4344-BCD7-886CF02E11CB}" type="datetimeFigureOut">
              <a:rPr lang="fr-FR" smtClean="0"/>
              <a:pPr/>
              <a:t>21/06/2020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BA8B4-ABDA-44DE-BE37-5C5E42B60E3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Étagère en bibliothèque - Telecharger Vectoriel Gratuit, Clipart ..."/>
          <p:cNvPicPr>
            <a:picLocks noChangeAspect="1" noChangeArrowheads="1"/>
          </p:cNvPicPr>
          <p:nvPr/>
        </p:nvPicPr>
        <p:blipFill>
          <a:blip r:embed="rId2" cstate="print"/>
          <a:srcRect/>
          <a:stretch>
            <a:fillRect/>
          </a:stretch>
        </p:blipFill>
        <p:spPr bwMode="auto">
          <a:xfrm>
            <a:off x="0" y="1340768"/>
            <a:ext cx="9144000" cy="5517232"/>
          </a:xfrm>
          <a:prstGeom prst="rect">
            <a:avLst/>
          </a:prstGeom>
          <a:noFill/>
        </p:spPr>
      </p:pic>
      <p:sp>
        <p:nvSpPr>
          <p:cNvPr id="2" name="Titre 1"/>
          <p:cNvSpPr>
            <a:spLocks noGrp="1"/>
          </p:cNvSpPr>
          <p:nvPr>
            <p:ph type="ctrTitle"/>
          </p:nvPr>
        </p:nvSpPr>
        <p:spPr>
          <a:xfrm>
            <a:off x="683568" y="0"/>
            <a:ext cx="7772400" cy="1470025"/>
          </a:xfrm>
        </p:spPr>
        <p:txBody>
          <a:bodyPr/>
          <a:lstStyle/>
          <a:p>
            <a:r>
              <a:rPr lang="fr-FR" dirty="0" smtClean="0">
                <a:solidFill>
                  <a:srgbClr val="C00000"/>
                </a:solidFill>
              </a:rPr>
              <a:t>Projet 4 : Analyser les ventes de votre entreprise</a:t>
            </a:r>
            <a:endParaRPr lang="fr-FR" dirty="0">
              <a:solidFill>
                <a:srgbClr val="C00000"/>
              </a:solidFill>
            </a:endParaRPr>
          </a:p>
        </p:txBody>
      </p:sp>
      <p:sp>
        <p:nvSpPr>
          <p:cNvPr id="3" name="Sous-titre 2"/>
          <p:cNvSpPr>
            <a:spLocks noGrp="1"/>
          </p:cNvSpPr>
          <p:nvPr>
            <p:ph type="subTitle" idx="1"/>
          </p:nvPr>
        </p:nvSpPr>
        <p:spPr>
          <a:xfrm>
            <a:off x="1331640" y="2564904"/>
            <a:ext cx="6400800" cy="3888432"/>
          </a:xfrm>
        </p:spPr>
        <p:txBody>
          <a:bodyPr>
            <a:normAutofit/>
          </a:bodyPr>
          <a:lstStyle/>
          <a:p>
            <a:endParaRPr lang="fr-FR" dirty="0"/>
          </a:p>
          <a:p>
            <a:endParaRPr lang="fr-FR" dirty="0" smtClean="0">
              <a:solidFill>
                <a:schemeClr val="tx1"/>
              </a:solidFill>
            </a:endParaRPr>
          </a:p>
          <a:p>
            <a:endParaRPr lang="fr-FR" dirty="0">
              <a:solidFill>
                <a:schemeClr val="tx1"/>
              </a:solidFill>
            </a:endParaRPr>
          </a:p>
          <a:p>
            <a:r>
              <a:rPr lang="fr-FR" dirty="0" smtClean="0">
                <a:solidFill>
                  <a:schemeClr val="tx1"/>
                </a:solidFill>
              </a:rPr>
              <a:t>                              </a:t>
            </a:r>
            <a:r>
              <a:rPr lang="fr-FR" sz="2800" dirty="0" err="1" smtClean="0">
                <a:solidFill>
                  <a:schemeClr val="tx1"/>
                </a:solidFill>
              </a:rPr>
              <a:t>Pinos</a:t>
            </a:r>
            <a:endParaRPr lang="fr-FR" sz="2800" dirty="0" smtClean="0">
              <a:solidFill>
                <a:schemeClr val="tx1"/>
              </a:solidFill>
            </a:endParaRPr>
          </a:p>
          <a:p>
            <a:r>
              <a:rPr lang="fr-FR" sz="2800" dirty="0" smtClean="0">
                <a:solidFill>
                  <a:schemeClr val="tx1"/>
                </a:solidFill>
              </a:rPr>
              <a:t>                                   Bruno</a:t>
            </a:r>
            <a:endParaRPr lang="fr-FR"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Zoom sur les catégories de livre</a:t>
            </a:r>
            <a:endParaRPr lang="fr-FR" dirty="0"/>
          </a:p>
        </p:txBody>
      </p:sp>
      <p:pic>
        <p:nvPicPr>
          <p:cNvPr id="2053" name="Picture 5"/>
          <p:cNvPicPr>
            <a:picLocks noChangeAspect="1" noChangeArrowheads="1"/>
          </p:cNvPicPr>
          <p:nvPr/>
        </p:nvPicPr>
        <p:blipFill>
          <a:blip r:embed="rId3" cstate="print"/>
          <a:srcRect/>
          <a:stretch>
            <a:fillRect/>
          </a:stretch>
        </p:blipFill>
        <p:spPr bwMode="auto">
          <a:xfrm>
            <a:off x="899592" y="1628800"/>
            <a:ext cx="7416824" cy="4641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323528" y="1484784"/>
            <a:ext cx="7320009" cy="4464496"/>
          </a:xfrm>
          <a:prstGeom prst="rect">
            <a:avLst/>
          </a:prstGeom>
          <a:noFill/>
          <a:ln w="9525">
            <a:noFill/>
            <a:miter lim="800000"/>
            <a:headEnd/>
            <a:tailEnd/>
          </a:ln>
          <a:effectLst/>
        </p:spPr>
      </p:pic>
      <p:sp>
        <p:nvSpPr>
          <p:cNvPr id="2" name="Titre 1"/>
          <p:cNvSpPr>
            <a:spLocks noGrp="1"/>
          </p:cNvSpPr>
          <p:nvPr>
            <p:ph type="title"/>
          </p:nvPr>
        </p:nvSpPr>
        <p:spPr/>
        <p:txBody>
          <a:bodyPr>
            <a:normAutofit fontScale="90000"/>
          </a:bodyPr>
          <a:lstStyle/>
          <a:p>
            <a:r>
              <a:rPr lang="fr-FR" dirty="0" smtClean="0"/>
              <a:t>La catégorie 1, première responsable</a:t>
            </a:r>
            <a:endParaRPr lang="fr-FR" dirty="0"/>
          </a:p>
        </p:txBody>
      </p:sp>
      <p:sp>
        <p:nvSpPr>
          <p:cNvPr id="5" name="ZoneTexte 4"/>
          <p:cNvSpPr txBox="1"/>
          <p:nvPr/>
        </p:nvSpPr>
        <p:spPr>
          <a:xfrm>
            <a:off x="6948264" y="4365104"/>
            <a:ext cx="1656184" cy="246221"/>
          </a:xfrm>
          <a:prstGeom prst="rect">
            <a:avLst/>
          </a:prstGeom>
          <a:noFill/>
        </p:spPr>
        <p:txBody>
          <a:bodyPr wrap="square" rtlCol="0">
            <a:spAutoFit/>
          </a:bodyPr>
          <a:lstStyle/>
          <a:p>
            <a:r>
              <a:rPr lang="fr-FR" sz="1000" i="1" dirty="0" smtClean="0"/>
              <a:t>Moyenne mobile sur 7 jours</a:t>
            </a:r>
            <a:endParaRPr lang="fr-FR" sz="10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L’entreprise est envahie par les clients de 18 ans</a:t>
            </a:r>
            <a:endParaRPr lang="fr-FR"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1523574" y="1957915"/>
            <a:ext cx="6096851" cy="3810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1560" y="2060848"/>
            <a:ext cx="7024572" cy="4228876"/>
          </a:xfrm>
          <a:prstGeom prst="rect">
            <a:avLst/>
          </a:prstGeom>
          <a:noFill/>
          <a:ln w="9525">
            <a:noFill/>
            <a:miter lim="800000"/>
            <a:headEnd/>
            <a:tailEnd/>
          </a:ln>
          <a:effectLst/>
        </p:spPr>
      </p:pic>
      <p:sp>
        <p:nvSpPr>
          <p:cNvPr id="2" name="Titre 1"/>
          <p:cNvSpPr>
            <a:spLocks noGrp="1"/>
          </p:cNvSpPr>
          <p:nvPr>
            <p:ph type="title"/>
          </p:nvPr>
        </p:nvSpPr>
        <p:spPr>
          <a:xfrm>
            <a:off x="539552" y="260648"/>
            <a:ext cx="8229600" cy="1143000"/>
          </a:xfrm>
        </p:spPr>
        <p:txBody>
          <a:bodyPr>
            <a:normAutofit/>
          </a:bodyPr>
          <a:lstStyle/>
          <a:p>
            <a:r>
              <a:rPr lang="fr-FR" dirty="0" smtClean="0"/>
              <a:t>1 produit sur 2 ne rapporte rien</a:t>
            </a:r>
            <a:endParaRPr lang="fr-FR" dirty="0"/>
          </a:p>
        </p:txBody>
      </p:sp>
      <p:sp>
        <p:nvSpPr>
          <p:cNvPr id="20" name="Rectangle 19"/>
          <p:cNvSpPr/>
          <p:nvPr/>
        </p:nvSpPr>
        <p:spPr>
          <a:xfrm>
            <a:off x="539552" y="5229200"/>
            <a:ext cx="1008112"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smtClean="0">
                <a:solidFill>
                  <a:srgbClr val="FF0000"/>
                </a:solidFill>
              </a:rPr>
              <a:t>        4 %</a:t>
            </a:r>
            <a:endParaRPr lang="fr-FR" sz="16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srcRect/>
          <a:stretch>
            <a:fillRect/>
          </a:stretch>
        </p:blipFill>
        <p:spPr bwMode="auto">
          <a:xfrm>
            <a:off x="755575" y="1700808"/>
            <a:ext cx="7732479" cy="4752528"/>
          </a:xfrm>
          <a:prstGeom prst="rect">
            <a:avLst/>
          </a:prstGeom>
          <a:noFill/>
          <a:ln w="9525">
            <a:noFill/>
            <a:miter lim="800000"/>
            <a:headEnd/>
            <a:tailEnd/>
          </a:ln>
          <a:effectLst/>
        </p:spPr>
      </p:pic>
      <p:sp>
        <p:nvSpPr>
          <p:cNvPr id="2" name="Titre 1"/>
          <p:cNvSpPr>
            <a:spLocks noGrp="1"/>
          </p:cNvSpPr>
          <p:nvPr>
            <p:ph type="title"/>
          </p:nvPr>
        </p:nvSpPr>
        <p:spPr/>
        <p:txBody>
          <a:bodyPr>
            <a:normAutofit fontScale="90000"/>
          </a:bodyPr>
          <a:lstStyle/>
          <a:p>
            <a:r>
              <a:rPr lang="fr-FR" dirty="0" smtClean="0"/>
              <a:t>L’entreprise doit fidéliser plus encore</a:t>
            </a:r>
            <a:endParaRPr lang="fr-FR" dirty="0"/>
          </a:p>
        </p:txBody>
      </p:sp>
      <p:sp>
        <p:nvSpPr>
          <p:cNvPr id="5" name="Rectangle 4"/>
          <p:cNvSpPr/>
          <p:nvPr/>
        </p:nvSpPr>
        <p:spPr>
          <a:xfrm>
            <a:off x="611560" y="5085184"/>
            <a:ext cx="864096"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rgbClr val="FF0000"/>
                </a:solidFill>
              </a:rPr>
              <a:t>1.3 %</a:t>
            </a:r>
            <a:endParaRPr lang="fr-FR" sz="1400" dirty="0"/>
          </a:p>
        </p:txBody>
      </p:sp>
      <p:cxnSp>
        <p:nvCxnSpPr>
          <p:cNvPr id="11" name="Connecteur droit avec flèche 10"/>
          <p:cNvCxnSpPr/>
          <p:nvPr/>
        </p:nvCxnSpPr>
        <p:spPr>
          <a:xfrm>
            <a:off x="1187624" y="5445224"/>
            <a:ext cx="28803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Anomalie détectée</a:t>
            </a:r>
          </a:p>
        </p:txBody>
      </p:sp>
      <p:pic>
        <p:nvPicPr>
          <p:cNvPr id="3074" name="Picture 2"/>
          <p:cNvPicPr>
            <a:picLocks noChangeAspect="1" noChangeArrowheads="1"/>
          </p:cNvPicPr>
          <p:nvPr/>
        </p:nvPicPr>
        <p:blipFill>
          <a:blip r:embed="rId3" cstate="print"/>
          <a:srcRect/>
          <a:stretch>
            <a:fillRect/>
          </a:stretch>
        </p:blipFill>
        <p:spPr bwMode="auto">
          <a:xfrm>
            <a:off x="1043608" y="1556792"/>
            <a:ext cx="7438402" cy="4608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Conclusion</a:t>
            </a:r>
            <a:endParaRPr lang="fr-FR" dirty="0">
              <a:solidFill>
                <a:srgbClr val="C00000"/>
              </a:solidFill>
            </a:endParaRPr>
          </a:p>
        </p:txBody>
      </p:sp>
      <p:sp>
        <p:nvSpPr>
          <p:cNvPr id="3" name="Espace réservé du contenu 2"/>
          <p:cNvSpPr>
            <a:spLocks noGrp="1"/>
          </p:cNvSpPr>
          <p:nvPr>
            <p:ph idx="1"/>
          </p:nvPr>
        </p:nvSpPr>
        <p:spPr/>
        <p:txBody>
          <a:bodyPr>
            <a:normAutofit/>
          </a:bodyPr>
          <a:lstStyle/>
          <a:p>
            <a:pPr>
              <a:buNone/>
            </a:pPr>
            <a:r>
              <a:rPr lang="fr-FR" sz="2400" dirty="0" smtClean="0"/>
              <a:t>Il faut revoir certains points de la boutique en ligne :</a:t>
            </a:r>
          </a:p>
          <a:p>
            <a:pPr>
              <a:buFontTx/>
              <a:buChar char="-"/>
            </a:pPr>
            <a:r>
              <a:rPr lang="fr-FR" sz="2400" dirty="0" smtClean="0"/>
              <a:t>Comprendre la cause de l’effondrement des ventes en octobre</a:t>
            </a:r>
          </a:p>
          <a:p>
            <a:pPr>
              <a:buFontTx/>
              <a:buChar char="-"/>
            </a:pPr>
            <a:r>
              <a:rPr lang="fr-FR" sz="2400" dirty="0" smtClean="0"/>
              <a:t>Autoriser les mineurs à s’inscrire sur notre site</a:t>
            </a:r>
          </a:p>
          <a:p>
            <a:pPr>
              <a:buFontTx/>
              <a:buChar char="-"/>
            </a:pPr>
            <a:r>
              <a:rPr lang="fr-FR" sz="2400" dirty="0" smtClean="0"/>
              <a:t>Mettre en valeur des livres moins vendus</a:t>
            </a:r>
          </a:p>
          <a:p>
            <a:pPr>
              <a:buFontTx/>
              <a:buChar char="-"/>
            </a:pPr>
            <a:r>
              <a:rPr lang="fr-FR" sz="2400" dirty="0" smtClean="0"/>
              <a:t>Fidéliser encore plus le client </a:t>
            </a:r>
          </a:p>
          <a:p>
            <a:pPr>
              <a:buFontTx/>
              <a:buChar char="-"/>
            </a:pPr>
            <a:r>
              <a:rPr lang="fr-FR" sz="2400" dirty="0" smtClean="0"/>
              <a:t>Perfectionner l’algorithme de suggestion</a:t>
            </a:r>
          </a:p>
          <a:p>
            <a:pPr>
              <a:buFontTx/>
              <a:buChar char="-"/>
            </a:pPr>
            <a:endParaRPr lang="fr-FR" sz="2400" dirty="0" smtClean="0"/>
          </a:p>
          <a:p>
            <a:pPr>
              <a:buNone/>
            </a:pPr>
            <a:r>
              <a:rPr lang="fr-FR" sz="2400" dirty="0" smtClean="0"/>
              <a:t>Malgré tous ces problèmes le chiffre d’affaire augmente, il a</a:t>
            </a:r>
          </a:p>
          <a:p>
            <a:pPr>
              <a:buNone/>
            </a:pPr>
            <a:r>
              <a:rPr lang="fr-FR" sz="2400" dirty="0" smtClean="0"/>
              <a:t> atteint son maximum le 15/02/2022.</a:t>
            </a:r>
          </a:p>
          <a:p>
            <a:pPr>
              <a:buFontTx/>
              <a:buChar char="-"/>
            </a:pPr>
            <a:endParaRPr lang="fr-F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des corrélations</a:t>
            </a:r>
            <a:endParaRPr lang="fr-FR" dirty="0"/>
          </a:p>
        </p:txBody>
      </p:sp>
      <p:sp>
        <p:nvSpPr>
          <p:cNvPr id="3" name="Espace réservé du contenu 2"/>
          <p:cNvSpPr>
            <a:spLocks noGrp="1"/>
          </p:cNvSpPr>
          <p:nvPr>
            <p:ph idx="1"/>
          </p:nvPr>
        </p:nvSpPr>
        <p:spPr/>
        <p:txBody>
          <a:bodyPr>
            <a:normAutofit/>
          </a:bodyPr>
          <a:lstStyle/>
          <a:p>
            <a:pPr>
              <a:buNone/>
            </a:pPr>
            <a:r>
              <a:rPr lang="fr-FR" dirty="0" smtClean="0"/>
              <a:t> </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 qualitatives</a:t>
            </a:r>
            <a:endParaRPr lang="fr-FR" dirty="0"/>
          </a:p>
        </p:txBody>
      </p:sp>
      <p:sp>
        <p:nvSpPr>
          <p:cNvPr id="6" name="Espace réservé du contenu 5"/>
          <p:cNvSpPr>
            <a:spLocks noGrp="1"/>
          </p:cNvSpPr>
          <p:nvPr>
            <p:ph idx="1"/>
          </p:nvPr>
        </p:nvSpPr>
        <p:spPr/>
        <p:txBody>
          <a:bodyPr/>
          <a:lstStyle/>
          <a:p>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2267744" y="4653136"/>
            <a:ext cx="4639551" cy="1251600"/>
          </a:xfrm>
          <a:prstGeom prst="rect">
            <a:avLst/>
          </a:prstGeom>
          <a:noFill/>
          <a:ln w="9525">
            <a:noFill/>
            <a:miter lim="800000"/>
            <a:headEnd/>
            <a:tailEnd/>
          </a:ln>
          <a:effectLst/>
        </p:spPr>
      </p:pic>
      <p:sp>
        <p:nvSpPr>
          <p:cNvPr id="2" name="Titre 1"/>
          <p:cNvSpPr>
            <a:spLocks noGrp="1"/>
          </p:cNvSpPr>
          <p:nvPr>
            <p:ph type="title"/>
          </p:nvPr>
        </p:nvSpPr>
        <p:spPr>
          <a:xfrm>
            <a:off x="467544" y="332656"/>
            <a:ext cx="8229600" cy="1143000"/>
          </a:xfrm>
        </p:spPr>
        <p:txBody>
          <a:bodyPr>
            <a:normAutofit/>
          </a:bodyPr>
          <a:lstStyle/>
          <a:p>
            <a:r>
              <a:rPr lang="fr-FR" sz="4000" dirty="0" smtClean="0"/>
              <a:t>Sexe </a:t>
            </a:r>
            <a:r>
              <a:rPr lang="fr-FR" sz="4000" dirty="0" smtClean="0">
                <a:sym typeface="Wingdings" pitchFamily="2" charset="2"/>
              </a:rPr>
              <a:t>             Catégorie de produit</a:t>
            </a:r>
            <a:endParaRPr lang="fr-FR" sz="4000" dirty="0"/>
          </a:p>
        </p:txBody>
      </p:sp>
      <p:sp>
        <p:nvSpPr>
          <p:cNvPr id="3" name="Espace réservé du contenu 2"/>
          <p:cNvSpPr>
            <a:spLocks noGrp="1"/>
          </p:cNvSpPr>
          <p:nvPr>
            <p:ph idx="1"/>
          </p:nvPr>
        </p:nvSpPr>
        <p:spPr>
          <a:xfrm>
            <a:off x="457200" y="1268760"/>
            <a:ext cx="8229600" cy="5256584"/>
          </a:xfrm>
        </p:spPr>
        <p:txBody>
          <a:bodyPr>
            <a:normAutofit fontScale="92500" lnSpcReduction="10000"/>
          </a:bodyPr>
          <a:lstStyle/>
          <a:p>
            <a:pPr>
              <a:buNone/>
            </a:pPr>
            <a:endParaRPr lang="fr-FR" dirty="0" smtClean="0"/>
          </a:p>
          <a:p>
            <a:pPr>
              <a:buNone/>
            </a:pPr>
            <a:endParaRPr lang="fr-FR" dirty="0" smtClean="0"/>
          </a:p>
          <a:p>
            <a:pPr>
              <a:buNone/>
            </a:pPr>
            <a:endParaRPr lang="fr-FR" dirty="0"/>
          </a:p>
          <a:p>
            <a:pPr algn="ctr">
              <a:buNone/>
            </a:pPr>
            <a:endParaRPr lang="fr-FR" dirty="0"/>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r>
              <a:rPr lang="fr-FR" dirty="0" smtClean="0">
                <a:solidFill>
                  <a:srgbClr val="C00000"/>
                </a:solidFill>
              </a:rPr>
              <a:t>V = 0.016</a:t>
            </a:r>
            <a:endParaRPr lang="fr-FR" dirty="0">
              <a:solidFill>
                <a:srgbClr val="C00000"/>
              </a:solidFill>
            </a:endParaRPr>
          </a:p>
        </p:txBody>
      </p:sp>
      <p:sp>
        <p:nvSpPr>
          <p:cNvPr id="6" name="Double flèche horizontale 5"/>
          <p:cNvSpPr/>
          <p:nvPr/>
        </p:nvSpPr>
        <p:spPr>
          <a:xfrm flipV="1">
            <a:off x="2339752" y="908720"/>
            <a:ext cx="1216152" cy="36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p:cNvPicPr>
            <a:picLocks noChangeAspect="1" noChangeArrowheads="1"/>
          </p:cNvPicPr>
          <p:nvPr/>
        </p:nvPicPr>
        <p:blipFill>
          <a:blip r:embed="rId4" cstate="print"/>
          <a:srcRect/>
          <a:stretch>
            <a:fillRect/>
          </a:stretch>
        </p:blipFill>
        <p:spPr bwMode="auto">
          <a:xfrm>
            <a:off x="1691680" y="1196752"/>
            <a:ext cx="5805646" cy="36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SOMMAIRE</a:t>
            </a:r>
            <a:endParaRPr lang="fr-FR" dirty="0">
              <a:solidFill>
                <a:srgbClr val="C00000"/>
              </a:solidFill>
            </a:endParaRPr>
          </a:p>
        </p:txBody>
      </p:sp>
      <p:sp>
        <p:nvSpPr>
          <p:cNvPr id="3" name="Espace réservé du contenu 2"/>
          <p:cNvSpPr>
            <a:spLocks noGrp="1"/>
          </p:cNvSpPr>
          <p:nvPr>
            <p:ph idx="1"/>
          </p:nvPr>
        </p:nvSpPr>
        <p:spPr/>
        <p:txBody>
          <a:bodyPr>
            <a:normAutofit fontScale="70000" lnSpcReduction="20000"/>
          </a:bodyPr>
          <a:lstStyle/>
          <a:p>
            <a:pPr>
              <a:buFont typeface="Wingdings" pitchFamily="2" charset="2"/>
              <a:buChar char="Ø"/>
            </a:pPr>
            <a:r>
              <a:rPr lang="fr-FR" dirty="0" smtClean="0">
                <a:solidFill>
                  <a:schemeClr val="accent1">
                    <a:lumMod val="75000"/>
                  </a:schemeClr>
                </a:solidFill>
              </a:rPr>
              <a:t>Nettoyage des données</a:t>
            </a:r>
          </a:p>
          <a:p>
            <a:pPr marL="571500" indent="-571500">
              <a:buNone/>
            </a:pPr>
            <a:endParaRPr lang="fr-FR" dirty="0" smtClean="0">
              <a:solidFill>
                <a:schemeClr val="accent1">
                  <a:lumMod val="75000"/>
                </a:schemeClr>
              </a:solidFill>
            </a:endParaRPr>
          </a:p>
          <a:p>
            <a:pPr>
              <a:buFont typeface="Wingdings" pitchFamily="2" charset="2"/>
              <a:buChar char="Ø"/>
            </a:pPr>
            <a:r>
              <a:rPr lang="fr-FR" dirty="0" smtClean="0">
                <a:solidFill>
                  <a:schemeClr val="accent1">
                    <a:lumMod val="75000"/>
                  </a:schemeClr>
                </a:solidFill>
              </a:rPr>
              <a:t>Présentation de l’analyse des données</a:t>
            </a:r>
          </a:p>
          <a:p>
            <a:pPr marL="571500" indent="-571500">
              <a:buFont typeface="+mj-lt"/>
              <a:buAutoNum type="romanUcPeriod"/>
            </a:pPr>
            <a:r>
              <a:rPr lang="fr-FR" dirty="0" err="1" smtClean="0">
                <a:solidFill>
                  <a:schemeClr val="accent1">
                    <a:lumMod val="75000"/>
                  </a:schemeClr>
                </a:solidFill>
              </a:rPr>
              <a:t>Exucative</a:t>
            </a:r>
            <a:r>
              <a:rPr lang="fr-FR" dirty="0" smtClean="0">
                <a:solidFill>
                  <a:schemeClr val="accent1">
                    <a:lumMod val="75000"/>
                  </a:schemeClr>
                </a:solidFill>
              </a:rPr>
              <a:t> </a:t>
            </a:r>
            <a:r>
              <a:rPr lang="fr-FR" dirty="0" err="1" smtClean="0">
                <a:solidFill>
                  <a:schemeClr val="accent1">
                    <a:lumMod val="75000"/>
                  </a:schemeClr>
                </a:solidFill>
              </a:rPr>
              <a:t>summary</a:t>
            </a:r>
            <a:r>
              <a:rPr lang="fr-FR" dirty="0" smtClean="0">
                <a:solidFill>
                  <a:schemeClr val="accent1">
                    <a:lumMod val="75000"/>
                  </a:schemeClr>
                </a:solidFill>
              </a:rPr>
              <a:t> </a:t>
            </a:r>
          </a:p>
          <a:p>
            <a:pPr marL="571500" indent="-571500">
              <a:buFont typeface="+mj-lt"/>
              <a:buAutoNum type="romanUcPeriod"/>
            </a:pPr>
            <a:r>
              <a:rPr lang="fr-FR" dirty="0" smtClean="0">
                <a:solidFill>
                  <a:schemeClr val="accent1">
                    <a:lumMod val="75000"/>
                  </a:schemeClr>
                </a:solidFill>
              </a:rPr>
              <a:t>Analyse des grandes tendances</a:t>
            </a:r>
          </a:p>
          <a:p>
            <a:pPr marL="571500" indent="-571500">
              <a:buFont typeface="+mj-lt"/>
              <a:buAutoNum type="romanUcPeriod"/>
            </a:pPr>
            <a:r>
              <a:rPr lang="fr-FR" dirty="0" smtClean="0">
                <a:solidFill>
                  <a:schemeClr val="accent1">
                    <a:lumMod val="75000"/>
                  </a:schemeClr>
                </a:solidFill>
              </a:rPr>
              <a:t>Conclusion</a:t>
            </a:r>
          </a:p>
          <a:p>
            <a:pPr marL="571500" indent="-571500">
              <a:buFont typeface="+mj-lt"/>
              <a:buAutoNum type="romanUcPeriod"/>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Corrélation</a:t>
            </a:r>
          </a:p>
          <a:p>
            <a:pPr marL="571500" indent="-571500">
              <a:buFont typeface="+mj-lt"/>
              <a:buAutoNum type="romanUcPeriod"/>
            </a:pPr>
            <a:r>
              <a:rPr lang="fr-FR" dirty="0" smtClean="0">
                <a:solidFill>
                  <a:schemeClr val="accent1">
                    <a:lumMod val="75000"/>
                  </a:schemeClr>
                </a:solidFill>
              </a:rPr>
              <a:t>Entre variables qualitatives</a:t>
            </a:r>
          </a:p>
          <a:p>
            <a:pPr marL="571500" indent="-571500">
              <a:buFont typeface="+mj-lt"/>
              <a:buAutoNum type="romanUcPeriod"/>
            </a:pPr>
            <a:r>
              <a:rPr lang="fr-FR" dirty="0" smtClean="0">
                <a:solidFill>
                  <a:schemeClr val="accent1">
                    <a:lumMod val="75000"/>
                  </a:schemeClr>
                </a:solidFill>
              </a:rPr>
              <a:t>Entre variables quantitatives et qualitatives</a:t>
            </a:r>
          </a:p>
          <a:p>
            <a:pPr marL="571500" indent="-571500">
              <a:buFont typeface="+mj-lt"/>
              <a:buAutoNum type="romanUcPeriod"/>
            </a:pPr>
            <a:r>
              <a:rPr lang="fr-FR" dirty="0" smtClean="0">
                <a:solidFill>
                  <a:schemeClr val="accent1">
                    <a:lumMod val="75000"/>
                  </a:schemeClr>
                </a:solidFill>
              </a:rPr>
              <a:t>Entre variables quantitatives</a:t>
            </a:r>
          </a:p>
          <a:p>
            <a:pPr marL="571500" indent="-571500">
              <a:buFont typeface="Wingdings" pitchFamily="2" charset="2"/>
              <a:buChar char="Ø"/>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Bilan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Variables quantitative et qualitative</a:t>
            </a:r>
            <a:endParaRPr lang="fr-FR" dirty="0"/>
          </a:p>
        </p:txBody>
      </p:sp>
      <p:sp>
        <p:nvSpPr>
          <p:cNvPr id="7" name="Espace réservé du contenu 6"/>
          <p:cNvSpPr>
            <a:spLocks noGrp="1"/>
          </p:cNvSpPr>
          <p:nvPr>
            <p:ph idx="1"/>
          </p:nvPr>
        </p:nvSpPr>
        <p:spPr/>
        <p:txBody>
          <a:bodyPr/>
          <a:lstStyle/>
          <a:p>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88640"/>
            <a:ext cx="9144000" cy="1143000"/>
          </a:xfrm>
        </p:spPr>
        <p:txBody>
          <a:bodyPr>
            <a:normAutofit/>
          </a:bodyPr>
          <a:lstStyle/>
          <a:p>
            <a:r>
              <a:rPr lang="fr-FR" dirty="0" smtClean="0"/>
              <a:t> Age           Catégorie de produit</a:t>
            </a:r>
            <a:endParaRPr lang="fr-FR" dirty="0"/>
          </a:p>
        </p:txBody>
      </p:sp>
      <p:sp>
        <p:nvSpPr>
          <p:cNvPr id="7" name="Espace réservé du contenu 6"/>
          <p:cNvSpPr>
            <a:spLocks noGrp="1"/>
          </p:cNvSpPr>
          <p:nvPr>
            <p:ph idx="1"/>
          </p:nvPr>
        </p:nvSpPr>
        <p:spPr>
          <a:xfrm>
            <a:off x="457200" y="1600200"/>
            <a:ext cx="8229600" cy="4925144"/>
          </a:xfrm>
        </p:spPr>
        <p:txBody>
          <a:bodyPr>
            <a:normAutofit/>
          </a:bodyPr>
          <a:lstStyle/>
          <a:p>
            <a:pPr>
              <a:buNone/>
            </a:pPr>
            <a:endParaRPr lang="fr-FR" dirty="0"/>
          </a:p>
          <a:p>
            <a:pPr>
              <a:buNone/>
            </a:pPr>
            <a:endParaRPr lang="fr-FR" dirty="0" smtClean="0"/>
          </a:p>
          <a:p>
            <a:pPr>
              <a:buNone/>
            </a:pPr>
            <a:endParaRPr lang="fr-FR" dirty="0"/>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endParaRPr lang="fr-FR" dirty="0" smtClean="0">
              <a:solidFill>
                <a:srgbClr val="C00000"/>
              </a:solidFill>
            </a:endParaRPr>
          </a:p>
          <a:p>
            <a:pPr algn="ctr">
              <a:buNone/>
            </a:pPr>
            <a:r>
              <a:rPr lang="fr-FR" dirty="0" smtClean="0">
                <a:solidFill>
                  <a:srgbClr val="C00000"/>
                </a:solidFill>
              </a:rPr>
              <a:t>Eta² = 0.12</a:t>
            </a:r>
          </a:p>
          <a:p>
            <a:pPr>
              <a:buNone/>
            </a:pPr>
            <a:endParaRPr lang="fr-FR" dirty="0"/>
          </a:p>
        </p:txBody>
      </p:sp>
      <p:sp>
        <p:nvSpPr>
          <p:cNvPr id="8" name="Double flèche horizontale 7"/>
          <p:cNvSpPr/>
          <p:nvPr/>
        </p:nvSpPr>
        <p:spPr>
          <a:xfrm>
            <a:off x="2123728" y="692696"/>
            <a:ext cx="121615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3"/>
          <p:cNvPicPr>
            <a:picLocks noChangeAspect="1" noChangeArrowheads="1"/>
          </p:cNvPicPr>
          <p:nvPr/>
        </p:nvPicPr>
        <p:blipFill>
          <a:blip r:embed="rId3" cstate="print"/>
          <a:srcRect/>
          <a:stretch>
            <a:fillRect/>
          </a:stretch>
        </p:blipFill>
        <p:spPr bwMode="auto">
          <a:xfrm>
            <a:off x="2051720" y="4653136"/>
            <a:ext cx="5334745" cy="809738"/>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1763688" y="1052736"/>
            <a:ext cx="5616624" cy="3479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850106"/>
          </a:xfrm>
        </p:spPr>
        <p:txBody>
          <a:bodyPr>
            <a:normAutofit/>
          </a:bodyPr>
          <a:lstStyle/>
          <a:p>
            <a:r>
              <a:rPr lang="fr-FR" sz="3600" dirty="0" smtClean="0"/>
              <a:t>Analyse factorielle des correspondances</a:t>
            </a:r>
            <a:endParaRPr lang="fr-FR" sz="3600" dirty="0"/>
          </a:p>
        </p:txBody>
      </p:sp>
      <p:pic>
        <p:nvPicPr>
          <p:cNvPr id="5" name="Picture 2"/>
          <p:cNvPicPr>
            <a:picLocks noGrp="1" noChangeAspect="1" noChangeArrowheads="1"/>
          </p:cNvPicPr>
          <p:nvPr>
            <p:ph idx="1"/>
          </p:nvPr>
        </p:nvPicPr>
        <p:blipFill>
          <a:blip r:embed="rId3" cstate="print"/>
          <a:srcRect t="3362"/>
          <a:stretch>
            <a:fillRect/>
          </a:stretch>
        </p:blipFill>
        <p:spPr bwMode="auto">
          <a:xfrm>
            <a:off x="1691680" y="1124744"/>
            <a:ext cx="5472608" cy="3243795"/>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cstate="print"/>
          <a:srcRect/>
          <a:stretch>
            <a:fillRect/>
          </a:stretch>
        </p:blipFill>
        <p:spPr bwMode="auto">
          <a:xfrm>
            <a:off x="2483768" y="5085184"/>
            <a:ext cx="4143375" cy="866775"/>
          </a:xfrm>
          <a:prstGeom prst="rect">
            <a:avLst/>
          </a:prstGeom>
          <a:noFill/>
          <a:ln w="9525">
            <a:noFill/>
            <a:miter lim="800000"/>
            <a:headEnd/>
            <a:tailEnd/>
          </a:ln>
          <a:effectLst/>
        </p:spPr>
      </p:pic>
      <p:sp>
        <p:nvSpPr>
          <p:cNvPr id="7" name="ZoneTexte 6"/>
          <p:cNvSpPr txBox="1"/>
          <p:nvPr/>
        </p:nvSpPr>
        <p:spPr>
          <a:xfrm>
            <a:off x="3779912" y="5877272"/>
            <a:ext cx="1584176" cy="369332"/>
          </a:xfrm>
          <a:prstGeom prst="rect">
            <a:avLst/>
          </a:prstGeom>
          <a:noFill/>
        </p:spPr>
        <p:txBody>
          <a:bodyPr wrap="square" rtlCol="0">
            <a:spAutoFit/>
          </a:bodyPr>
          <a:lstStyle/>
          <a:p>
            <a:r>
              <a:rPr lang="fr-FR" dirty="0" smtClean="0">
                <a:solidFill>
                  <a:srgbClr val="C00000"/>
                </a:solidFill>
              </a:rPr>
              <a:t>V = 0.48</a:t>
            </a:r>
            <a:endParaRPr lang="fr-FR" dirty="0">
              <a:solidFill>
                <a:srgbClr val="C00000"/>
              </a:solidFill>
            </a:endParaRPr>
          </a:p>
        </p:txBody>
      </p:sp>
      <p:sp>
        <p:nvSpPr>
          <p:cNvPr id="6" name="ZoneTexte 5"/>
          <p:cNvSpPr txBox="1"/>
          <p:nvPr/>
        </p:nvSpPr>
        <p:spPr>
          <a:xfrm>
            <a:off x="827584" y="4437112"/>
            <a:ext cx="7632848" cy="523220"/>
          </a:xfrm>
          <a:prstGeom prst="rect">
            <a:avLst/>
          </a:prstGeom>
          <a:noFill/>
        </p:spPr>
        <p:txBody>
          <a:bodyPr wrap="square" rtlCol="0">
            <a:spAutoFit/>
          </a:bodyPr>
          <a:lstStyle/>
          <a:p>
            <a:r>
              <a:rPr lang="fr-FR" sz="2800" dirty="0" smtClean="0"/>
              <a:t>Catégorie d’âge                         Catégorie de produit</a:t>
            </a:r>
            <a:endParaRPr lang="fr-FR" sz="2800" dirty="0"/>
          </a:p>
        </p:txBody>
      </p:sp>
      <p:sp>
        <p:nvSpPr>
          <p:cNvPr id="8" name="Double flèche horizontale 7"/>
          <p:cNvSpPr/>
          <p:nvPr/>
        </p:nvSpPr>
        <p:spPr>
          <a:xfrm>
            <a:off x="3563888" y="4509120"/>
            <a:ext cx="1216152"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1143000"/>
          </a:xfrm>
        </p:spPr>
        <p:txBody>
          <a:bodyPr>
            <a:normAutofit/>
          </a:bodyPr>
          <a:lstStyle/>
          <a:p>
            <a:r>
              <a:rPr lang="fr-FR" sz="3100" dirty="0" smtClean="0"/>
              <a:t>Part de dépense par catégorie                </a:t>
            </a:r>
            <a:r>
              <a:rPr lang="fr-FR" sz="3100" dirty="0" err="1" smtClean="0"/>
              <a:t>Catégorie</a:t>
            </a:r>
            <a:r>
              <a:rPr lang="fr-FR" sz="3100" dirty="0" smtClean="0"/>
              <a:t> d’âge</a:t>
            </a:r>
            <a:endParaRPr lang="fr-FR" sz="3100" dirty="0"/>
          </a:p>
        </p:txBody>
      </p:sp>
      <p:sp>
        <p:nvSpPr>
          <p:cNvPr id="3" name="Espace réservé du contenu 2"/>
          <p:cNvSpPr>
            <a:spLocks noGrp="1"/>
          </p:cNvSpPr>
          <p:nvPr>
            <p:ph idx="1"/>
          </p:nvPr>
        </p:nvSpPr>
        <p:spPr/>
        <p:txBody>
          <a:bodyPr/>
          <a:lstStyle/>
          <a:p>
            <a:pPr>
              <a:buNone/>
            </a:pPr>
            <a:endParaRPr lang="fr-FR" dirty="0" smtClean="0"/>
          </a:p>
          <a:p>
            <a:pPr>
              <a:buNone/>
            </a:pPr>
            <a:endParaRPr lang="fr-FR" dirty="0"/>
          </a:p>
        </p:txBody>
      </p:sp>
      <p:sp>
        <p:nvSpPr>
          <p:cNvPr id="4" name="Double flèche horizontale 3"/>
          <p:cNvSpPr/>
          <p:nvPr/>
        </p:nvSpPr>
        <p:spPr>
          <a:xfrm>
            <a:off x="5148064" y="476672"/>
            <a:ext cx="1216152" cy="792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p:cNvPicPr>
            <a:picLocks noChangeAspect="1" noChangeArrowheads="1"/>
          </p:cNvPicPr>
          <p:nvPr/>
        </p:nvPicPr>
        <p:blipFill>
          <a:blip r:embed="rId3" cstate="print"/>
          <a:srcRect/>
          <a:stretch>
            <a:fillRect/>
          </a:stretch>
        </p:blipFill>
        <p:spPr bwMode="auto">
          <a:xfrm>
            <a:off x="1691680" y="1628800"/>
            <a:ext cx="6030167" cy="3839111"/>
          </a:xfrm>
          <a:prstGeom prst="rect">
            <a:avLst/>
          </a:prstGeom>
          <a:noFill/>
          <a:ln w="9525">
            <a:noFill/>
            <a:miter lim="800000"/>
            <a:headEnd/>
            <a:tailEnd/>
          </a:ln>
          <a:effectLst/>
        </p:spPr>
      </p:pic>
      <p:sp>
        <p:nvSpPr>
          <p:cNvPr id="9" name="Titre 1"/>
          <p:cNvSpPr txBox="1">
            <a:spLocks/>
          </p:cNvSpPr>
          <p:nvPr/>
        </p:nvSpPr>
        <p:spPr>
          <a:xfrm>
            <a:off x="755576" y="1196752"/>
            <a:ext cx="7560840" cy="5760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b="0" i="0" u="none" strike="noStrike" kern="1200" cap="none" spc="0" normalizeH="0" baseline="0" noProof="0" dirty="0" smtClean="0">
                <a:ln>
                  <a:noFill/>
                </a:ln>
                <a:solidFill>
                  <a:schemeClr val="tx1"/>
                </a:solidFill>
                <a:effectLst/>
                <a:uLnTx/>
                <a:uFillTx/>
                <a:latin typeface="+mj-lt"/>
                <a:ea typeface="+mj-ea"/>
                <a:cs typeface="+mj-cs"/>
              </a:rPr>
              <a:t>Pourcentage d’argent dépensé en moyenne par catégorie en fonction de l’âge </a:t>
            </a:r>
            <a:endParaRPr kumimoji="0" lang="fr-FR"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ZoneTexte 9"/>
          <p:cNvSpPr txBox="1"/>
          <p:nvPr/>
        </p:nvSpPr>
        <p:spPr>
          <a:xfrm>
            <a:off x="107504" y="5517232"/>
            <a:ext cx="8928992" cy="369332"/>
          </a:xfrm>
          <a:prstGeom prst="rect">
            <a:avLst/>
          </a:prstGeom>
          <a:noFill/>
        </p:spPr>
        <p:txBody>
          <a:bodyPr wrap="square" rtlCol="0">
            <a:spAutoFit/>
          </a:bodyPr>
          <a:lstStyle/>
          <a:p>
            <a:pPr algn="ctr"/>
            <a:r>
              <a:rPr lang="fr-FR" dirty="0" err="1" smtClean="0">
                <a:solidFill>
                  <a:srgbClr val="C00000"/>
                </a:solidFill>
              </a:rPr>
              <a:t>Categ</a:t>
            </a:r>
            <a:r>
              <a:rPr lang="fr-FR" dirty="0" smtClean="0">
                <a:solidFill>
                  <a:srgbClr val="C00000"/>
                </a:solidFill>
              </a:rPr>
              <a:t> 0 : Eta²  = 0.74  /  </a:t>
            </a:r>
            <a:r>
              <a:rPr lang="fr-FR" dirty="0" err="1" smtClean="0">
                <a:solidFill>
                  <a:srgbClr val="C00000"/>
                </a:solidFill>
              </a:rPr>
              <a:t>Categ</a:t>
            </a:r>
            <a:r>
              <a:rPr lang="fr-FR" dirty="0" smtClean="0">
                <a:solidFill>
                  <a:srgbClr val="C00000"/>
                </a:solidFill>
              </a:rPr>
              <a:t> 1 : Eta² = 0.61  / </a:t>
            </a:r>
            <a:r>
              <a:rPr lang="fr-FR" dirty="0" err="1" smtClean="0">
                <a:solidFill>
                  <a:srgbClr val="C00000"/>
                </a:solidFill>
              </a:rPr>
              <a:t>Categ</a:t>
            </a:r>
            <a:r>
              <a:rPr lang="fr-FR" dirty="0" smtClean="0">
                <a:solidFill>
                  <a:srgbClr val="C00000"/>
                </a:solidFill>
              </a:rPr>
              <a:t> 2 : Eta² = 0.82 </a:t>
            </a:r>
            <a:endParaRPr lang="fr-FR"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 quantitatives</a:t>
            </a:r>
            <a:endParaRPr lang="fr-FR" dirty="0"/>
          </a:p>
        </p:txBody>
      </p:sp>
      <p:sp>
        <p:nvSpPr>
          <p:cNvPr id="5" name="Espace réservé du contenu 4"/>
          <p:cNvSpPr>
            <a:spLocks noGrp="1"/>
          </p:cNvSpPr>
          <p:nvPr>
            <p:ph idx="1"/>
          </p:nvPr>
        </p:nvSpPr>
        <p:spPr/>
        <p:txBody>
          <a:bodyPr/>
          <a:lstStyle/>
          <a:p>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Études des corrélation</a:t>
            </a:r>
            <a:endParaRPr lang="fr-FR" dirty="0"/>
          </a:p>
        </p:txBody>
      </p:sp>
      <p:sp>
        <p:nvSpPr>
          <p:cNvPr id="7" name="ZoneTexte 6"/>
          <p:cNvSpPr txBox="1"/>
          <p:nvPr/>
        </p:nvSpPr>
        <p:spPr>
          <a:xfrm>
            <a:off x="3347864" y="5301208"/>
            <a:ext cx="2088232" cy="646331"/>
          </a:xfrm>
          <a:prstGeom prst="rect">
            <a:avLst/>
          </a:prstGeom>
          <a:noFill/>
        </p:spPr>
        <p:txBody>
          <a:bodyPr wrap="square" rtlCol="0">
            <a:spAutoFit/>
          </a:bodyPr>
          <a:lstStyle/>
          <a:p>
            <a:r>
              <a:rPr lang="fr-FR" dirty="0" smtClean="0"/>
              <a:t>Test de corrélation de Pearson</a:t>
            </a:r>
            <a:endParaRPr lang="fr-FR" dirty="0"/>
          </a:p>
        </p:txBody>
      </p:sp>
      <p:pic>
        <p:nvPicPr>
          <p:cNvPr id="8" name="Picture 4"/>
          <p:cNvPicPr>
            <a:picLocks noChangeAspect="1" noChangeArrowheads="1"/>
          </p:cNvPicPr>
          <p:nvPr/>
        </p:nvPicPr>
        <p:blipFill>
          <a:blip r:embed="rId3" cstate="print"/>
          <a:srcRect/>
          <a:stretch>
            <a:fillRect/>
          </a:stretch>
        </p:blipFill>
        <p:spPr bwMode="auto">
          <a:xfrm>
            <a:off x="7020272" y="2060848"/>
            <a:ext cx="342900" cy="2743200"/>
          </a:xfrm>
          <a:prstGeom prst="rect">
            <a:avLst/>
          </a:prstGeom>
          <a:noFill/>
          <a:ln w="9525">
            <a:noFill/>
            <a:miter lim="800000"/>
            <a:headEnd/>
            <a:tailEnd/>
          </a:ln>
          <a:effectLst/>
        </p:spPr>
      </p:pic>
      <p:sp>
        <p:nvSpPr>
          <p:cNvPr id="9" name="ZoneTexte 8"/>
          <p:cNvSpPr txBox="1"/>
          <p:nvPr/>
        </p:nvSpPr>
        <p:spPr>
          <a:xfrm>
            <a:off x="7524328" y="2996952"/>
            <a:ext cx="1403648" cy="261610"/>
          </a:xfrm>
          <a:prstGeom prst="rect">
            <a:avLst/>
          </a:prstGeom>
          <a:noFill/>
        </p:spPr>
        <p:txBody>
          <a:bodyPr wrap="square" rtlCol="0">
            <a:spAutoFit/>
          </a:bodyPr>
          <a:lstStyle/>
          <a:p>
            <a:r>
              <a:rPr lang="fr-FR" sz="1100" dirty="0" smtClean="0"/>
              <a:t>Corrélation faible</a:t>
            </a:r>
            <a:endParaRPr lang="fr-FR" sz="1100" dirty="0"/>
          </a:p>
        </p:txBody>
      </p:sp>
      <p:sp>
        <p:nvSpPr>
          <p:cNvPr id="10" name="ZoneTexte 9"/>
          <p:cNvSpPr txBox="1"/>
          <p:nvPr/>
        </p:nvSpPr>
        <p:spPr>
          <a:xfrm>
            <a:off x="7524328" y="3356992"/>
            <a:ext cx="1475656" cy="261610"/>
          </a:xfrm>
          <a:prstGeom prst="rect">
            <a:avLst/>
          </a:prstGeom>
          <a:noFill/>
        </p:spPr>
        <p:txBody>
          <a:bodyPr wrap="square" rtlCol="0">
            <a:spAutoFit/>
          </a:bodyPr>
          <a:lstStyle/>
          <a:p>
            <a:r>
              <a:rPr lang="fr-FR" sz="1100" dirty="0" smtClean="0"/>
              <a:t>Pas de corrélation</a:t>
            </a:r>
            <a:endParaRPr lang="fr-FR" sz="1100" dirty="0"/>
          </a:p>
        </p:txBody>
      </p:sp>
      <p:sp>
        <p:nvSpPr>
          <p:cNvPr id="11" name="ZoneTexte 10"/>
          <p:cNvSpPr txBox="1"/>
          <p:nvPr/>
        </p:nvSpPr>
        <p:spPr>
          <a:xfrm>
            <a:off x="7524328" y="3717032"/>
            <a:ext cx="1619672" cy="261610"/>
          </a:xfrm>
          <a:prstGeom prst="rect">
            <a:avLst/>
          </a:prstGeom>
          <a:noFill/>
        </p:spPr>
        <p:txBody>
          <a:bodyPr wrap="square" rtlCol="0">
            <a:spAutoFit/>
          </a:bodyPr>
          <a:lstStyle/>
          <a:p>
            <a:r>
              <a:rPr lang="fr-FR" sz="1100" dirty="0" smtClean="0"/>
              <a:t>Anti-corrélation faible</a:t>
            </a:r>
            <a:endParaRPr lang="fr-FR" sz="1100" dirty="0"/>
          </a:p>
        </p:txBody>
      </p:sp>
      <p:pic>
        <p:nvPicPr>
          <p:cNvPr id="12" name="Picture 5"/>
          <p:cNvPicPr>
            <a:picLocks noChangeAspect="1" noChangeArrowheads="1"/>
          </p:cNvPicPr>
          <p:nvPr/>
        </p:nvPicPr>
        <p:blipFill>
          <a:blip r:embed="rId4" cstate="print"/>
          <a:srcRect/>
          <a:stretch>
            <a:fillRect/>
          </a:stretch>
        </p:blipFill>
        <p:spPr bwMode="auto">
          <a:xfrm>
            <a:off x="6948264" y="5157192"/>
            <a:ext cx="538229" cy="504056"/>
          </a:xfrm>
          <a:prstGeom prst="rect">
            <a:avLst/>
          </a:prstGeom>
          <a:noFill/>
          <a:ln w="9525">
            <a:noFill/>
            <a:miter lim="800000"/>
            <a:headEnd/>
            <a:tailEnd/>
          </a:ln>
          <a:effectLst/>
        </p:spPr>
      </p:pic>
      <p:sp>
        <p:nvSpPr>
          <p:cNvPr id="13" name="ZoneTexte 12"/>
          <p:cNvSpPr txBox="1"/>
          <p:nvPr/>
        </p:nvSpPr>
        <p:spPr>
          <a:xfrm>
            <a:off x="7596336" y="5085184"/>
            <a:ext cx="1224136" cy="600164"/>
          </a:xfrm>
          <a:prstGeom prst="rect">
            <a:avLst/>
          </a:prstGeom>
          <a:noFill/>
        </p:spPr>
        <p:txBody>
          <a:bodyPr wrap="square" rtlCol="0">
            <a:spAutoFit/>
          </a:bodyPr>
          <a:lstStyle/>
          <a:p>
            <a:r>
              <a:rPr lang="fr-FR" sz="1100" dirty="0" smtClean="0"/>
              <a:t>Valeur non significative</a:t>
            </a:r>
          </a:p>
          <a:p>
            <a:r>
              <a:rPr lang="fr-FR" sz="1100" dirty="0" smtClean="0"/>
              <a:t>p-value &lt; 0.05</a:t>
            </a:r>
            <a:endParaRPr lang="fr-FR" sz="1100" dirty="0"/>
          </a:p>
        </p:txBody>
      </p:sp>
      <p:sp>
        <p:nvSpPr>
          <p:cNvPr id="14" name="ZoneTexte 13"/>
          <p:cNvSpPr txBox="1"/>
          <p:nvPr/>
        </p:nvSpPr>
        <p:spPr>
          <a:xfrm>
            <a:off x="2123728" y="4725144"/>
            <a:ext cx="4464496" cy="461665"/>
          </a:xfrm>
          <a:prstGeom prst="rect">
            <a:avLst/>
          </a:prstGeom>
          <a:noFill/>
        </p:spPr>
        <p:txBody>
          <a:bodyPr wrap="square" rtlCol="0">
            <a:spAutoFit/>
          </a:bodyPr>
          <a:lstStyle/>
          <a:p>
            <a:r>
              <a:rPr lang="fr-FR" sz="2400" dirty="0" smtClean="0">
                <a:solidFill>
                  <a:srgbClr val="C00000"/>
                </a:solidFill>
              </a:rPr>
              <a:t>R² = 0.03,      R² = 0.05,   R² = 0.03</a:t>
            </a:r>
            <a:endParaRPr lang="fr-FR" sz="2400" dirty="0">
              <a:solidFill>
                <a:srgbClr val="C00000"/>
              </a:solidFill>
            </a:endParaRPr>
          </a:p>
        </p:txBody>
      </p:sp>
      <p:pic>
        <p:nvPicPr>
          <p:cNvPr id="1027" name="Picture 3"/>
          <p:cNvPicPr>
            <a:picLocks noChangeAspect="1" noChangeArrowheads="1"/>
          </p:cNvPicPr>
          <p:nvPr/>
        </p:nvPicPr>
        <p:blipFill>
          <a:blip r:embed="rId5" cstate="print"/>
          <a:srcRect/>
          <a:stretch>
            <a:fillRect/>
          </a:stretch>
        </p:blipFill>
        <p:spPr bwMode="auto">
          <a:xfrm>
            <a:off x="251520" y="1844824"/>
            <a:ext cx="5786017" cy="2736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Paniers moyen en fonction de l’âge</a:t>
            </a:r>
            <a:endParaRPr lang="fr-FR" dirty="0"/>
          </a:p>
        </p:txBody>
      </p:sp>
      <p:pic>
        <p:nvPicPr>
          <p:cNvPr id="2050" name="Picture 2"/>
          <p:cNvPicPr>
            <a:picLocks noGrp="1" noChangeAspect="1" noChangeArrowheads="1"/>
          </p:cNvPicPr>
          <p:nvPr>
            <p:ph idx="1"/>
          </p:nvPr>
        </p:nvPicPr>
        <p:blipFill>
          <a:blip r:embed="rId3" cstate="print"/>
          <a:srcRect t="3400" r="729"/>
          <a:stretch>
            <a:fillRect/>
          </a:stretch>
        </p:blipFill>
        <p:spPr bwMode="auto">
          <a:xfrm>
            <a:off x="1259632" y="1772816"/>
            <a:ext cx="6552728" cy="4115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Montant total en fonction de l’âge</a:t>
            </a:r>
            <a:endParaRPr lang="fr-FR"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259632" y="1772816"/>
            <a:ext cx="6548238" cy="40487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274638"/>
            <a:ext cx="9144000" cy="1143000"/>
          </a:xfrm>
        </p:spPr>
        <p:txBody>
          <a:bodyPr>
            <a:normAutofit/>
          </a:bodyPr>
          <a:lstStyle/>
          <a:p>
            <a:r>
              <a:rPr lang="fr-FR" dirty="0" smtClean="0"/>
              <a:t>Fréquence en fonction de l’âge</a:t>
            </a:r>
            <a:endParaRPr lang="fr-FR"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100099" y="1700808"/>
            <a:ext cx="6477458" cy="4034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3" cstate="print"/>
          <a:srcRect/>
          <a:stretch>
            <a:fillRect/>
          </a:stretch>
        </p:blipFill>
        <p:spPr bwMode="auto">
          <a:xfrm>
            <a:off x="4569374" y="3789040"/>
            <a:ext cx="4574626" cy="1944216"/>
          </a:xfrm>
          <a:prstGeom prst="rect">
            <a:avLst/>
          </a:prstGeom>
          <a:noFill/>
          <a:ln w="9525">
            <a:noFill/>
            <a:miter lim="800000"/>
            <a:headEnd/>
            <a:tailEnd/>
          </a:ln>
          <a:effectLst/>
        </p:spPr>
      </p:pic>
      <p:sp>
        <p:nvSpPr>
          <p:cNvPr id="2" name="Titre 1"/>
          <p:cNvSpPr>
            <a:spLocks noGrp="1"/>
          </p:cNvSpPr>
          <p:nvPr>
            <p:ph type="title"/>
          </p:nvPr>
        </p:nvSpPr>
        <p:spPr>
          <a:xfrm>
            <a:off x="467544" y="0"/>
            <a:ext cx="8229600" cy="562074"/>
          </a:xfrm>
        </p:spPr>
        <p:txBody>
          <a:bodyPr>
            <a:normAutofit fontScale="90000"/>
          </a:bodyPr>
          <a:lstStyle/>
          <a:p>
            <a:r>
              <a:rPr lang="fr-FR" dirty="0" smtClean="0"/>
              <a:t>Test par catégorie d’âge</a:t>
            </a:r>
            <a:endParaRPr lang="fr-FR" dirty="0"/>
          </a:p>
        </p:txBody>
      </p:sp>
      <p:sp>
        <p:nvSpPr>
          <p:cNvPr id="5" name="Espace réservé du contenu 4"/>
          <p:cNvSpPr>
            <a:spLocks noGrp="1"/>
          </p:cNvSpPr>
          <p:nvPr>
            <p:ph idx="1"/>
          </p:nvPr>
        </p:nvSpPr>
        <p:spPr>
          <a:xfrm>
            <a:off x="457200" y="908720"/>
            <a:ext cx="8229600" cy="5217443"/>
          </a:xfrm>
        </p:spPr>
        <p:txBody>
          <a:bodyPr>
            <a:normAutofit/>
          </a:bodyPr>
          <a:lstStyle/>
          <a:p>
            <a:pPr>
              <a:buNone/>
            </a:pPr>
            <a:endParaRPr lang="fr-FR" dirty="0"/>
          </a:p>
          <a:p>
            <a:pPr>
              <a:buNone/>
            </a:pPr>
            <a:endParaRPr lang="fr-FR" dirty="0" smtClean="0"/>
          </a:p>
          <a:p>
            <a:pPr>
              <a:buNone/>
            </a:pPr>
            <a:endParaRPr lang="fr-FR" dirty="0"/>
          </a:p>
          <a:p>
            <a:pPr>
              <a:buNone/>
            </a:pPr>
            <a:endParaRPr lang="fr-FR" dirty="0" smtClean="0"/>
          </a:p>
          <a:p>
            <a:pPr>
              <a:buNone/>
            </a:pPr>
            <a:r>
              <a:rPr lang="fr-FR" dirty="0"/>
              <a:t>	</a:t>
            </a:r>
            <a:r>
              <a:rPr lang="fr-FR" dirty="0" smtClean="0"/>
              <a:t>			</a:t>
            </a:r>
            <a:endParaRPr lang="fr-FR" dirty="0" smtClean="0">
              <a:solidFill>
                <a:srgbClr val="C00000"/>
              </a:solidFill>
            </a:endParaRPr>
          </a:p>
          <a:p>
            <a:pPr>
              <a:buNone/>
            </a:pPr>
            <a:endParaRPr lang="fr-FR" dirty="0" smtClean="0"/>
          </a:p>
          <a:p>
            <a:pPr>
              <a:buNone/>
            </a:pPr>
            <a:endParaRPr lang="fr-FR" dirty="0"/>
          </a:p>
          <a:p>
            <a:pPr>
              <a:buNone/>
            </a:pPr>
            <a:endParaRPr lang="fr-FR" dirty="0"/>
          </a:p>
        </p:txBody>
      </p:sp>
      <p:pic>
        <p:nvPicPr>
          <p:cNvPr id="20" name="Picture 4"/>
          <p:cNvPicPr>
            <a:picLocks noChangeAspect="1" noChangeArrowheads="1"/>
          </p:cNvPicPr>
          <p:nvPr/>
        </p:nvPicPr>
        <p:blipFill>
          <a:blip r:embed="rId4" cstate="print"/>
          <a:srcRect r="73481"/>
          <a:stretch>
            <a:fillRect/>
          </a:stretch>
        </p:blipFill>
        <p:spPr bwMode="auto">
          <a:xfrm>
            <a:off x="7452320" y="836712"/>
            <a:ext cx="90934" cy="2743200"/>
          </a:xfrm>
          <a:prstGeom prst="rect">
            <a:avLst/>
          </a:prstGeom>
          <a:noFill/>
          <a:ln w="9525">
            <a:noFill/>
            <a:miter lim="800000"/>
            <a:headEnd/>
            <a:tailEnd/>
          </a:ln>
          <a:effectLst/>
        </p:spPr>
      </p:pic>
      <p:sp>
        <p:nvSpPr>
          <p:cNvPr id="21" name="ZoneTexte 20"/>
          <p:cNvSpPr txBox="1"/>
          <p:nvPr/>
        </p:nvSpPr>
        <p:spPr>
          <a:xfrm>
            <a:off x="5652120" y="1196752"/>
            <a:ext cx="1512168" cy="369332"/>
          </a:xfrm>
          <a:prstGeom prst="rect">
            <a:avLst/>
          </a:prstGeom>
          <a:noFill/>
        </p:spPr>
        <p:txBody>
          <a:bodyPr wrap="square" rtlCol="0">
            <a:spAutoFit/>
          </a:bodyPr>
          <a:lstStyle/>
          <a:p>
            <a:r>
              <a:rPr lang="fr-FR" dirty="0" smtClean="0"/>
              <a:t>    p-value</a:t>
            </a:r>
            <a:endParaRPr lang="fr-FR" dirty="0"/>
          </a:p>
        </p:txBody>
      </p:sp>
      <p:sp>
        <p:nvSpPr>
          <p:cNvPr id="23" name="ZoneTexte 22"/>
          <p:cNvSpPr txBox="1"/>
          <p:nvPr/>
        </p:nvSpPr>
        <p:spPr>
          <a:xfrm>
            <a:off x="7668344" y="2132856"/>
            <a:ext cx="1475656" cy="261610"/>
          </a:xfrm>
          <a:prstGeom prst="rect">
            <a:avLst/>
          </a:prstGeom>
          <a:noFill/>
        </p:spPr>
        <p:txBody>
          <a:bodyPr wrap="square" rtlCol="0">
            <a:spAutoFit/>
          </a:bodyPr>
          <a:lstStyle/>
          <a:p>
            <a:r>
              <a:rPr lang="fr-FR" sz="1100" dirty="0" smtClean="0"/>
              <a:t>Pas de corrélation</a:t>
            </a:r>
            <a:endParaRPr lang="fr-FR" sz="1100" dirty="0"/>
          </a:p>
        </p:txBody>
      </p:sp>
      <p:pic>
        <p:nvPicPr>
          <p:cNvPr id="2053" name="Picture 5"/>
          <p:cNvPicPr>
            <a:picLocks noChangeAspect="1" noChangeArrowheads="1"/>
          </p:cNvPicPr>
          <p:nvPr/>
        </p:nvPicPr>
        <p:blipFill>
          <a:blip r:embed="rId5" cstate="print"/>
          <a:srcRect/>
          <a:stretch>
            <a:fillRect/>
          </a:stretch>
        </p:blipFill>
        <p:spPr bwMode="auto">
          <a:xfrm>
            <a:off x="5364088" y="1196752"/>
            <a:ext cx="495300" cy="304800"/>
          </a:xfrm>
          <a:prstGeom prst="rect">
            <a:avLst/>
          </a:prstGeom>
          <a:noFill/>
          <a:ln w="9525">
            <a:noFill/>
            <a:miter lim="800000"/>
            <a:headEnd/>
            <a:tailEnd/>
          </a:ln>
          <a:effectLst/>
        </p:spPr>
      </p:pic>
      <p:sp>
        <p:nvSpPr>
          <p:cNvPr id="15" name="ZoneTexte 14"/>
          <p:cNvSpPr txBox="1"/>
          <p:nvPr/>
        </p:nvSpPr>
        <p:spPr>
          <a:xfrm>
            <a:off x="2267744" y="3140968"/>
            <a:ext cx="1944216" cy="369332"/>
          </a:xfrm>
          <a:prstGeom prst="rect">
            <a:avLst/>
          </a:prstGeom>
          <a:noFill/>
        </p:spPr>
        <p:txBody>
          <a:bodyPr wrap="square" rtlCol="0">
            <a:spAutoFit/>
          </a:bodyPr>
          <a:lstStyle/>
          <a:p>
            <a:r>
              <a:rPr lang="fr-FR" dirty="0" smtClean="0"/>
              <a:t>Âge &lt; 30 ans</a:t>
            </a:r>
            <a:endParaRPr lang="fr-FR" dirty="0"/>
          </a:p>
        </p:txBody>
      </p:sp>
      <p:sp>
        <p:nvSpPr>
          <p:cNvPr id="16" name="ZoneTexte 15"/>
          <p:cNvSpPr txBox="1"/>
          <p:nvPr/>
        </p:nvSpPr>
        <p:spPr>
          <a:xfrm>
            <a:off x="2195736" y="6021288"/>
            <a:ext cx="1944216" cy="369332"/>
          </a:xfrm>
          <a:prstGeom prst="rect">
            <a:avLst/>
          </a:prstGeom>
          <a:noFill/>
        </p:spPr>
        <p:txBody>
          <a:bodyPr wrap="square" rtlCol="0">
            <a:spAutoFit/>
          </a:bodyPr>
          <a:lstStyle/>
          <a:p>
            <a:r>
              <a:rPr lang="fr-FR" dirty="0" smtClean="0"/>
              <a:t>30  &lt; Âge &lt;  50 ans</a:t>
            </a:r>
            <a:endParaRPr lang="fr-FR" dirty="0"/>
          </a:p>
        </p:txBody>
      </p:sp>
      <p:sp>
        <p:nvSpPr>
          <p:cNvPr id="17" name="ZoneTexte 16"/>
          <p:cNvSpPr txBox="1"/>
          <p:nvPr/>
        </p:nvSpPr>
        <p:spPr>
          <a:xfrm>
            <a:off x="6948264" y="6021288"/>
            <a:ext cx="1368152" cy="369332"/>
          </a:xfrm>
          <a:prstGeom prst="rect">
            <a:avLst/>
          </a:prstGeom>
          <a:noFill/>
        </p:spPr>
        <p:txBody>
          <a:bodyPr wrap="square" rtlCol="0">
            <a:spAutoFit/>
          </a:bodyPr>
          <a:lstStyle/>
          <a:p>
            <a:r>
              <a:rPr lang="fr-FR" dirty="0" smtClean="0"/>
              <a:t>Âge &gt; 50 ans</a:t>
            </a:r>
            <a:endParaRPr lang="fr-FR" dirty="0"/>
          </a:p>
        </p:txBody>
      </p:sp>
      <p:pic>
        <p:nvPicPr>
          <p:cNvPr id="2054" name="Picture 6"/>
          <p:cNvPicPr>
            <a:picLocks noChangeAspect="1" noChangeArrowheads="1"/>
          </p:cNvPicPr>
          <p:nvPr/>
        </p:nvPicPr>
        <p:blipFill>
          <a:blip r:embed="rId6" cstate="print"/>
          <a:srcRect/>
          <a:stretch>
            <a:fillRect/>
          </a:stretch>
        </p:blipFill>
        <p:spPr bwMode="auto">
          <a:xfrm>
            <a:off x="0" y="836712"/>
            <a:ext cx="4562055" cy="2016224"/>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cstate="print"/>
          <a:srcRect/>
          <a:stretch>
            <a:fillRect/>
          </a:stretch>
        </p:blipFill>
        <p:spPr bwMode="auto">
          <a:xfrm>
            <a:off x="179512" y="3717032"/>
            <a:ext cx="4464496" cy="21780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Nettoyage des données</a:t>
            </a:r>
            <a:endParaRPr lang="fr-FR" dirty="0"/>
          </a:p>
        </p:txBody>
      </p:sp>
      <p:sp>
        <p:nvSpPr>
          <p:cNvPr id="3" name="Espace réservé du contenu 2"/>
          <p:cNvSpPr>
            <a:spLocks noGrp="1"/>
          </p:cNvSpPr>
          <p:nvPr>
            <p:ph idx="1"/>
          </p:nvPr>
        </p:nvSpPr>
        <p:spPr/>
        <p:txBody>
          <a:bodyPr/>
          <a:lstStyle/>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188640"/>
            <a:ext cx="8136904" cy="576064"/>
          </a:xfrm>
        </p:spPr>
        <p:txBody>
          <a:bodyPr>
            <a:normAutofit fontScale="90000"/>
          </a:bodyPr>
          <a:lstStyle/>
          <a:p>
            <a:r>
              <a:rPr lang="fr-FR" dirty="0" smtClean="0"/>
              <a:t>Montant total             Catégorie d’âge</a:t>
            </a:r>
            <a:endParaRPr lang="fr-FR" dirty="0"/>
          </a:p>
        </p:txBody>
      </p:sp>
      <p:sp>
        <p:nvSpPr>
          <p:cNvPr id="7" name="Double flèche horizontale 6"/>
          <p:cNvSpPr/>
          <p:nvPr/>
        </p:nvSpPr>
        <p:spPr>
          <a:xfrm>
            <a:off x="3923928" y="404664"/>
            <a:ext cx="1216152"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611560" y="2348880"/>
            <a:ext cx="8136904" cy="576064"/>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Panier moyen             Catégorie d’âge</a:t>
            </a: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itre 1"/>
          <p:cNvSpPr txBox="1">
            <a:spLocks/>
          </p:cNvSpPr>
          <p:nvPr/>
        </p:nvSpPr>
        <p:spPr>
          <a:xfrm>
            <a:off x="899592" y="4509120"/>
            <a:ext cx="8136904" cy="576064"/>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latin typeface="+mj-lt"/>
                <a:ea typeface="+mj-ea"/>
                <a:cs typeface="+mj-cs"/>
              </a:rPr>
              <a:t>Fréquence</a:t>
            </a:r>
            <a:r>
              <a:rPr kumimoji="0" lang="fr-FR" sz="4400" b="0" i="0" u="none" strike="noStrike" kern="1200" cap="none" spc="0" normalizeH="0" baseline="0" noProof="0" dirty="0" smtClean="0">
                <a:ln>
                  <a:noFill/>
                </a:ln>
                <a:solidFill>
                  <a:schemeClr val="tx1"/>
                </a:solidFill>
                <a:effectLst/>
                <a:uLnTx/>
                <a:uFillTx/>
                <a:latin typeface="+mj-lt"/>
                <a:ea typeface="+mj-ea"/>
                <a:cs typeface="+mj-cs"/>
              </a:rPr>
              <a:t>              Catégorie d’âge</a:t>
            </a: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Double flèche horizontale 9"/>
          <p:cNvSpPr/>
          <p:nvPr/>
        </p:nvSpPr>
        <p:spPr>
          <a:xfrm>
            <a:off x="3923928" y="4653136"/>
            <a:ext cx="1216152" cy="4320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Double flèche horizontale 10"/>
          <p:cNvSpPr/>
          <p:nvPr/>
        </p:nvSpPr>
        <p:spPr>
          <a:xfrm>
            <a:off x="3923928" y="2276872"/>
            <a:ext cx="1216152" cy="648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3851920" y="1772816"/>
            <a:ext cx="1656184" cy="461665"/>
          </a:xfrm>
          <a:prstGeom prst="rect">
            <a:avLst/>
          </a:prstGeom>
          <a:noFill/>
        </p:spPr>
        <p:txBody>
          <a:bodyPr wrap="square" rtlCol="0">
            <a:spAutoFit/>
          </a:bodyPr>
          <a:lstStyle/>
          <a:p>
            <a:r>
              <a:rPr lang="fr-FR" sz="2400" dirty="0" smtClean="0">
                <a:solidFill>
                  <a:srgbClr val="C00000"/>
                </a:solidFill>
              </a:rPr>
              <a:t>Eta² = 0.09</a:t>
            </a:r>
            <a:endParaRPr lang="fr-FR" sz="2400" dirty="0">
              <a:solidFill>
                <a:srgbClr val="C00000"/>
              </a:solidFill>
            </a:endParaRPr>
          </a:p>
        </p:txBody>
      </p:sp>
      <p:sp>
        <p:nvSpPr>
          <p:cNvPr id="13" name="ZoneTexte 12"/>
          <p:cNvSpPr txBox="1"/>
          <p:nvPr/>
        </p:nvSpPr>
        <p:spPr>
          <a:xfrm>
            <a:off x="3851920" y="3789040"/>
            <a:ext cx="1656184" cy="461665"/>
          </a:xfrm>
          <a:prstGeom prst="rect">
            <a:avLst/>
          </a:prstGeom>
          <a:noFill/>
        </p:spPr>
        <p:txBody>
          <a:bodyPr wrap="square" rtlCol="0">
            <a:spAutoFit/>
          </a:bodyPr>
          <a:lstStyle/>
          <a:p>
            <a:r>
              <a:rPr lang="fr-FR" sz="2400" dirty="0" smtClean="0">
                <a:solidFill>
                  <a:srgbClr val="C00000"/>
                </a:solidFill>
              </a:rPr>
              <a:t>Eta² = 0.38</a:t>
            </a:r>
            <a:endParaRPr lang="fr-FR" sz="2400" dirty="0">
              <a:solidFill>
                <a:srgbClr val="C00000"/>
              </a:solidFill>
            </a:endParaRPr>
          </a:p>
        </p:txBody>
      </p:sp>
      <p:sp>
        <p:nvSpPr>
          <p:cNvPr id="14" name="ZoneTexte 13"/>
          <p:cNvSpPr txBox="1"/>
          <p:nvPr/>
        </p:nvSpPr>
        <p:spPr>
          <a:xfrm>
            <a:off x="3779912" y="6021288"/>
            <a:ext cx="1656184" cy="461665"/>
          </a:xfrm>
          <a:prstGeom prst="rect">
            <a:avLst/>
          </a:prstGeom>
          <a:noFill/>
        </p:spPr>
        <p:txBody>
          <a:bodyPr wrap="square" rtlCol="0">
            <a:spAutoFit/>
          </a:bodyPr>
          <a:lstStyle/>
          <a:p>
            <a:r>
              <a:rPr lang="fr-FR" sz="2400" dirty="0" smtClean="0">
                <a:solidFill>
                  <a:srgbClr val="C00000"/>
                </a:solidFill>
              </a:rPr>
              <a:t>Eta² = 0.16</a:t>
            </a:r>
            <a:endParaRPr lang="fr-FR" sz="2400" dirty="0">
              <a:solidFill>
                <a:srgbClr val="C0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2411760" y="5373216"/>
            <a:ext cx="3933825" cy="590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2339752" y="908720"/>
            <a:ext cx="4324350" cy="6953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cstate="print"/>
          <a:srcRect/>
          <a:stretch>
            <a:fillRect/>
          </a:stretch>
        </p:blipFill>
        <p:spPr bwMode="auto">
          <a:xfrm>
            <a:off x="2555776" y="2924944"/>
            <a:ext cx="4381500" cy="64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34082"/>
          </a:xfrm>
        </p:spPr>
        <p:txBody>
          <a:bodyPr>
            <a:normAutofit fontScale="90000"/>
          </a:bodyPr>
          <a:lstStyle/>
          <a:p>
            <a:r>
              <a:rPr lang="fr-FR" dirty="0" smtClean="0"/>
              <a:t>Pour aller plus loin..</a:t>
            </a:r>
            <a:endParaRPr lang="fr-FR" dirty="0"/>
          </a:p>
        </p:txBody>
      </p:sp>
      <p:sp>
        <p:nvSpPr>
          <p:cNvPr id="5" name="ZoneTexte 4"/>
          <p:cNvSpPr txBox="1"/>
          <p:nvPr/>
        </p:nvSpPr>
        <p:spPr>
          <a:xfrm>
            <a:off x="7020272" y="4221088"/>
            <a:ext cx="1475656" cy="261610"/>
          </a:xfrm>
          <a:prstGeom prst="rect">
            <a:avLst/>
          </a:prstGeom>
          <a:noFill/>
        </p:spPr>
        <p:txBody>
          <a:bodyPr wrap="square" rtlCol="0">
            <a:spAutoFit/>
          </a:bodyPr>
          <a:lstStyle/>
          <a:p>
            <a:r>
              <a:rPr lang="fr-FR" sz="1100" dirty="0" smtClean="0"/>
              <a:t>Pas de corrélation</a:t>
            </a:r>
            <a:endParaRPr lang="fr-FR" sz="1100" dirty="0"/>
          </a:p>
        </p:txBody>
      </p:sp>
      <p:sp>
        <p:nvSpPr>
          <p:cNvPr id="6" name="ZoneTexte 5"/>
          <p:cNvSpPr txBox="1"/>
          <p:nvPr/>
        </p:nvSpPr>
        <p:spPr>
          <a:xfrm>
            <a:off x="7020272" y="2924944"/>
            <a:ext cx="1403648" cy="261610"/>
          </a:xfrm>
          <a:prstGeom prst="rect">
            <a:avLst/>
          </a:prstGeom>
          <a:noFill/>
        </p:spPr>
        <p:txBody>
          <a:bodyPr wrap="square" rtlCol="0">
            <a:spAutoFit/>
          </a:bodyPr>
          <a:lstStyle/>
          <a:p>
            <a:r>
              <a:rPr lang="fr-FR" sz="1100" dirty="0" smtClean="0"/>
              <a:t>Corrélation  forte</a:t>
            </a:r>
            <a:endParaRPr lang="fr-FR" sz="1100" dirty="0"/>
          </a:p>
        </p:txBody>
      </p:sp>
      <p:sp>
        <p:nvSpPr>
          <p:cNvPr id="7" name="ZoneTexte 6"/>
          <p:cNvSpPr txBox="1"/>
          <p:nvPr/>
        </p:nvSpPr>
        <p:spPr>
          <a:xfrm>
            <a:off x="7092280" y="5805264"/>
            <a:ext cx="1619672" cy="261610"/>
          </a:xfrm>
          <a:prstGeom prst="rect">
            <a:avLst/>
          </a:prstGeom>
          <a:noFill/>
        </p:spPr>
        <p:txBody>
          <a:bodyPr wrap="square" rtlCol="0">
            <a:spAutoFit/>
          </a:bodyPr>
          <a:lstStyle/>
          <a:p>
            <a:r>
              <a:rPr lang="fr-FR" sz="1100" dirty="0" smtClean="0"/>
              <a:t>Anti-corrélation forte</a:t>
            </a:r>
            <a:endParaRPr lang="fr-FR" sz="1100" dirty="0"/>
          </a:p>
        </p:txBody>
      </p:sp>
      <p:sp>
        <p:nvSpPr>
          <p:cNvPr id="8" name="ZoneTexte 7"/>
          <p:cNvSpPr txBox="1"/>
          <p:nvPr/>
        </p:nvSpPr>
        <p:spPr>
          <a:xfrm>
            <a:off x="1907704" y="1052736"/>
            <a:ext cx="5256584" cy="369332"/>
          </a:xfrm>
          <a:prstGeom prst="rect">
            <a:avLst/>
          </a:prstGeom>
          <a:noFill/>
        </p:spPr>
        <p:txBody>
          <a:bodyPr wrap="square" rtlCol="0">
            <a:spAutoFit/>
          </a:bodyPr>
          <a:lstStyle/>
          <a:p>
            <a:r>
              <a:rPr lang="fr-FR" i="1" dirty="0" err="1" smtClean="0"/>
              <a:t>Categ_x</a:t>
            </a:r>
            <a:r>
              <a:rPr lang="fr-FR" i="1" dirty="0" smtClean="0"/>
              <a:t> : proportion de produit de catégorie x achetée</a:t>
            </a:r>
            <a:endParaRPr lang="fr-FR" i="1" dirty="0"/>
          </a:p>
        </p:txBody>
      </p:sp>
      <p:pic>
        <p:nvPicPr>
          <p:cNvPr id="9" name="Picture 5"/>
          <p:cNvPicPr>
            <a:picLocks noChangeAspect="1" noChangeArrowheads="1"/>
          </p:cNvPicPr>
          <p:nvPr/>
        </p:nvPicPr>
        <p:blipFill>
          <a:blip r:embed="rId3" cstate="print"/>
          <a:srcRect/>
          <a:stretch>
            <a:fillRect/>
          </a:stretch>
        </p:blipFill>
        <p:spPr bwMode="auto">
          <a:xfrm>
            <a:off x="6444208" y="1772816"/>
            <a:ext cx="538229" cy="504056"/>
          </a:xfrm>
          <a:prstGeom prst="rect">
            <a:avLst/>
          </a:prstGeom>
          <a:noFill/>
          <a:ln w="9525">
            <a:noFill/>
            <a:miter lim="800000"/>
            <a:headEnd/>
            <a:tailEnd/>
          </a:ln>
          <a:effectLst/>
        </p:spPr>
      </p:pic>
      <p:sp>
        <p:nvSpPr>
          <p:cNvPr id="10" name="ZoneTexte 9"/>
          <p:cNvSpPr txBox="1"/>
          <p:nvPr/>
        </p:nvSpPr>
        <p:spPr>
          <a:xfrm>
            <a:off x="7092280" y="1700808"/>
            <a:ext cx="1224136" cy="600164"/>
          </a:xfrm>
          <a:prstGeom prst="rect">
            <a:avLst/>
          </a:prstGeom>
          <a:noFill/>
        </p:spPr>
        <p:txBody>
          <a:bodyPr wrap="square" rtlCol="0">
            <a:spAutoFit/>
          </a:bodyPr>
          <a:lstStyle/>
          <a:p>
            <a:r>
              <a:rPr lang="fr-FR" sz="1100" dirty="0" smtClean="0"/>
              <a:t>Valeur non significative</a:t>
            </a:r>
          </a:p>
          <a:p>
            <a:r>
              <a:rPr lang="fr-FR" sz="1100" dirty="0" smtClean="0"/>
              <a:t>p-value &lt; 0.05</a:t>
            </a:r>
            <a:endParaRPr lang="fr-FR" sz="1100" dirty="0"/>
          </a:p>
        </p:txBody>
      </p:sp>
      <p:pic>
        <p:nvPicPr>
          <p:cNvPr id="4099" name="Picture 3"/>
          <p:cNvPicPr>
            <a:picLocks noChangeAspect="1" noChangeArrowheads="1"/>
          </p:cNvPicPr>
          <p:nvPr/>
        </p:nvPicPr>
        <p:blipFill>
          <a:blip r:embed="rId4" cstate="print"/>
          <a:srcRect/>
          <a:stretch>
            <a:fillRect/>
          </a:stretch>
        </p:blipFill>
        <p:spPr bwMode="auto">
          <a:xfrm>
            <a:off x="1403648" y="1484784"/>
            <a:ext cx="5796136" cy="4894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Corrélations partielles</a:t>
            </a:r>
            <a:endParaRPr lang="fr-FR"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2051720" y="3573016"/>
            <a:ext cx="5487166" cy="657317"/>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1979712" y="1988840"/>
            <a:ext cx="5600700" cy="676275"/>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195736" y="5085184"/>
            <a:ext cx="5248275" cy="609600"/>
          </a:xfrm>
          <a:prstGeom prst="rect">
            <a:avLst/>
          </a:prstGeom>
          <a:noFill/>
          <a:ln w="9525">
            <a:noFill/>
            <a:miter lim="800000"/>
            <a:headEnd/>
            <a:tailEnd/>
          </a:ln>
          <a:effectLst/>
        </p:spPr>
      </p:pic>
      <p:sp>
        <p:nvSpPr>
          <p:cNvPr id="8" name="ZoneTexte 7"/>
          <p:cNvSpPr txBox="1"/>
          <p:nvPr/>
        </p:nvSpPr>
        <p:spPr>
          <a:xfrm>
            <a:off x="2771800" y="1412776"/>
            <a:ext cx="3600400" cy="369332"/>
          </a:xfrm>
          <a:prstGeom prst="rect">
            <a:avLst/>
          </a:prstGeom>
          <a:noFill/>
        </p:spPr>
        <p:txBody>
          <a:bodyPr wrap="square" rtlCol="0">
            <a:spAutoFit/>
          </a:bodyPr>
          <a:lstStyle/>
          <a:p>
            <a:r>
              <a:rPr lang="fr-FR" dirty="0" smtClean="0"/>
              <a:t>Montant total                           âge </a:t>
            </a:r>
            <a:endParaRPr lang="fr-FR" dirty="0"/>
          </a:p>
        </p:txBody>
      </p:sp>
      <p:sp>
        <p:nvSpPr>
          <p:cNvPr id="9" name="Double flèche horizontale 8"/>
          <p:cNvSpPr/>
          <p:nvPr/>
        </p:nvSpPr>
        <p:spPr>
          <a:xfrm flipV="1">
            <a:off x="4283968" y="1556792"/>
            <a:ext cx="1216152"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771800" y="2852936"/>
            <a:ext cx="3600400" cy="369332"/>
          </a:xfrm>
          <a:prstGeom prst="rect">
            <a:avLst/>
          </a:prstGeom>
          <a:noFill/>
        </p:spPr>
        <p:txBody>
          <a:bodyPr wrap="square" rtlCol="0">
            <a:spAutoFit/>
          </a:bodyPr>
          <a:lstStyle/>
          <a:p>
            <a:r>
              <a:rPr lang="fr-FR" dirty="0" smtClean="0"/>
              <a:t>Panier moyen                           âge </a:t>
            </a:r>
            <a:endParaRPr lang="fr-FR" dirty="0"/>
          </a:p>
        </p:txBody>
      </p:sp>
      <p:sp>
        <p:nvSpPr>
          <p:cNvPr id="11" name="Double flèche horizontale 10"/>
          <p:cNvSpPr/>
          <p:nvPr/>
        </p:nvSpPr>
        <p:spPr>
          <a:xfrm flipV="1">
            <a:off x="4283968" y="2852936"/>
            <a:ext cx="1216152"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915816" y="4437112"/>
            <a:ext cx="3600400" cy="369332"/>
          </a:xfrm>
          <a:prstGeom prst="rect">
            <a:avLst/>
          </a:prstGeom>
          <a:noFill/>
        </p:spPr>
        <p:txBody>
          <a:bodyPr wrap="square" rtlCol="0">
            <a:spAutoFit/>
          </a:bodyPr>
          <a:lstStyle/>
          <a:p>
            <a:r>
              <a:rPr lang="fr-FR" dirty="0" smtClean="0"/>
              <a:t>Fréquence                               âge </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Bilan</a:t>
            </a:r>
            <a:endParaRPr lang="fr-FR" dirty="0">
              <a:solidFill>
                <a:srgbClr val="C00000"/>
              </a:solidFill>
            </a:endParaRPr>
          </a:p>
        </p:txBody>
      </p:sp>
      <p:sp>
        <p:nvSpPr>
          <p:cNvPr id="3" name="Espace réservé du contenu 2"/>
          <p:cNvSpPr>
            <a:spLocks noGrp="1"/>
          </p:cNvSpPr>
          <p:nvPr>
            <p:ph idx="1"/>
          </p:nvPr>
        </p:nvSpPr>
        <p:spPr>
          <a:xfrm>
            <a:off x="457200" y="1600200"/>
            <a:ext cx="8363272" cy="4525963"/>
          </a:xfrm>
        </p:spPr>
        <p:txBody>
          <a:bodyPr/>
          <a:lstStyle/>
          <a:p>
            <a:pPr>
              <a:buNone/>
            </a:pPr>
            <a:r>
              <a:rPr lang="fr-FR" dirty="0" smtClean="0"/>
              <a:t>	Ce projet m’a permis d’approfondir mes</a:t>
            </a:r>
          </a:p>
          <a:p>
            <a:pPr>
              <a:buNone/>
            </a:pPr>
            <a:r>
              <a:rPr lang="fr-FR" dirty="0" smtClean="0"/>
              <a:t>connaissances en statistique et m’a fait découvrir</a:t>
            </a:r>
          </a:p>
          <a:p>
            <a:pPr>
              <a:buNone/>
            </a:pPr>
            <a:r>
              <a:rPr lang="fr-FR" dirty="0" smtClean="0"/>
              <a:t>les nombreuses possibilités qu’offre le logiciel R</a:t>
            </a:r>
          </a:p>
          <a:p>
            <a:pPr>
              <a:buNone/>
            </a:pPr>
            <a:r>
              <a:rPr lang="fr-FR" dirty="0" smtClean="0"/>
              <a:t>en terme de représentation graphique et de</a:t>
            </a:r>
          </a:p>
          <a:p>
            <a:pPr>
              <a:buNone/>
            </a:pPr>
            <a:r>
              <a:rPr lang="fr-FR" dirty="0" smtClean="0"/>
              <a:t> calcul de test statistique .  </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Produits et clients tests</a:t>
            </a:r>
            <a:br>
              <a:rPr lang="fr-FR" dirty="0" smtClean="0"/>
            </a:br>
            <a:endParaRPr lang="fr-FR"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403648" y="1484784"/>
            <a:ext cx="6890892" cy="2160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Importation de données manquante dans la table transactions</a:t>
            </a:r>
          </a:p>
        </p:txBody>
      </p:sp>
      <p:sp>
        <p:nvSpPr>
          <p:cNvPr id="3" name="Espace réservé du contenu 2"/>
          <p:cNvSpPr>
            <a:spLocks noGrp="1"/>
          </p:cNvSpPr>
          <p:nvPr>
            <p:ph idx="1"/>
          </p:nvPr>
        </p:nvSpPr>
        <p:spPr/>
        <p:txBody>
          <a:bodyPr/>
          <a:lstStyle/>
          <a:p>
            <a:endParaRPr lang="fr-FR" dirty="0"/>
          </a:p>
          <a:p>
            <a:endParaRPr lang="fr-FR" dirty="0" smtClean="0"/>
          </a:p>
          <a:p>
            <a:pPr>
              <a:buNone/>
            </a:pPr>
            <a:endParaRPr lang="fr-FR" dirty="0" smtClean="0"/>
          </a:p>
          <a:p>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1115616" y="3573016"/>
            <a:ext cx="7064364" cy="259228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187624" y="1772816"/>
            <a:ext cx="6869184" cy="15121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19256" cy="994122"/>
          </a:xfrm>
        </p:spPr>
        <p:txBody>
          <a:bodyPr>
            <a:normAutofit fontScale="90000"/>
          </a:bodyPr>
          <a:lstStyle/>
          <a:p>
            <a:r>
              <a:rPr lang="fr-FR" dirty="0" smtClean="0"/>
              <a:t>Quatre très gros clients</a:t>
            </a:r>
            <a:br>
              <a:rPr lang="fr-FR" dirty="0" smtClean="0"/>
            </a:br>
            <a:endParaRPr lang="fr-FR"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403648" y="1052736"/>
            <a:ext cx="6408712" cy="5139983"/>
          </a:xfrm>
          <a:prstGeom prst="round1Rect">
            <a:avLst/>
          </a:prstGeom>
          <a:noFill/>
          <a:ln w="9525">
            <a:noFill/>
            <a:miter lim="800000"/>
            <a:headEnd/>
            <a:tailEnd/>
          </a:ln>
          <a:effectLst/>
        </p:spPr>
      </p:pic>
      <p:sp>
        <p:nvSpPr>
          <p:cNvPr id="7" name="Rectangle 6"/>
          <p:cNvSpPr/>
          <p:nvPr/>
        </p:nvSpPr>
        <p:spPr>
          <a:xfrm>
            <a:off x="3059832" y="1340768"/>
            <a:ext cx="1152128" cy="1080120"/>
          </a:xfrm>
          <a:prstGeom prst="rect">
            <a:avLst/>
          </a:prstGeom>
          <a:solidFill>
            <a:srgbClr val="FF0000">
              <a:alpha val="2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8" name="Rectangle 7"/>
          <p:cNvSpPr/>
          <p:nvPr/>
        </p:nvSpPr>
        <p:spPr>
          <a:xfrm>
            <a:off x="5652120" y="1340768"/>
            <a:ext cx="1440160" cy="1080120"/>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475656" y="1340768"/>
            <a:ext cx="6336704" cy="1080120"/>
          </a:xfrm>
          <a:prstGeom prst="rect">
            <a:avLst/>
          </a:prstGeom>
          <a:solidFill>
            <a:srgbClr val="FF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Clients inactifs pendant 1 an</a:t>
            </a:r>
            <a:endParaRPr lang="fr-FR"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547664" y="1340768"/>
            <a:ext cx="5976664" cy="49411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lstStyle/>
          <a:p>
            <a:r>
              <a:rPr lang="fr-FR" dirty="0" err="1" smtClean="0">
                <a:solidFill>
                  <a:srgbClr val="C00000"/>
                </a:solidFill>
              </a:rPr>
              <a:t>Exucative</a:t>
            </a:r>
            <a:r>
              <a:rPr lang="fr-FR" dirty="0" smtClean="0">
                <a:solidFill>
                  <a:srgbClr val="C00000"/>
                </a:solidFill>
              </a:rPr>
              <a:t> </a:t>
            </a:r>
            <a:r>
              <a:rPr lang="fr-FR" dirty="0" err="1" smtClean="0">
                <a:solidFill>
                  <a:srgbClr val="C00000"/>
                </a:solidFill>
              </a:rPr>
              <a:t>Summary</a:t>
            </a:r>
            <a:endParaRPr lang="fr-FR" dirty="0">
              <a:solidFill>
                <a:srgbClr val="C00000"/>
              </a:solidFill>
            </a:endParaRPr>
          </a:p>
        </p:txBody>
      </p:sp>
      <p:sp>
        <p:nvSpPr>
          <p:cNvPr id="11" name="Titre 1"/>
          <p:cNvSpPr txBox="1">
            <a:spLocks/>
          </p:cNvSpPr>
          <p:nvPr/>
        </p:nvSpPr>
        <p:spPr>
          <a:xfrm>
            <a:off x="1043608" y="1196752"/>
            <a:ext cx="6984776" cy="432048"/>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fr-FR" sz="4400" b="0" i="0" u="none" strike="noStrike" kern="1200" cap="none" spc="0" normalizeH="0" baseline="0" noProof="0" dirty="0">
              <a:ln>
                <a:noFill/>
              </a:ln>
              <a:effectLst/>
              <a:uLnTx/>
              <a:uFillTx/>
              <a:latin typeface="+mj-lt"/>
              <a:ea typeface="+mj-ea"/>
              <a:cs typeface="+mj-cs"/>
            </a:endParaRPr>
          </a:p>
        </p:txBody>
      </p:sp>
      <p:sp>
        <p:nvSpPr>
          <p:cNvPr id="12" name="Espace réservé du contenu 11"/>
          <p:cNvSpPr>
            <a:spLocks noGrp="1"/>
          </p:cNvSpPr>
          <p:nvPr>
            <p:ph idx="1"/>
          </p:nvPr>
        </p:nvSpPr>
        <p:spPr>
          <a:xfrm>
            <a:off x="971600" y="980728"/>
            <a:ext cx="7128792" cy="5544616"/>
          </a:xfrm>
        </p:spPr>
        <p:txBody>
          <a:bodyPr/>
          <a:lstStyle/>
          <a:p>
            <a:pPr>
              <a:buNone/>
            </a:pPr>
            <a:r>
              <a:rPr lang="fr-FR" sz="2000" dirty="0" smtClean="0"/>
              <a:t>Voila maintenant un an que nous stockons les données  dans notre</a:t>
            </a:r>
          </a:p>
          <a:p>
            <a:pPr>
              <a:buNone/>
            </a:pPr>
            <a:r>
              <a:rPr lang="fr-FR" sz="2000" dirty="0" smtClean="0"/>
              <a:t>boutique en ligne.</a:t>
            </a:r>
          </a:p>
          <a:p>
            <a:pPr>
              <a:buNone/>
            </a:pPr>
            <a:r>
              <a:rPr lang="fr-FR" sz="2000" dirty="0" smtClean="0">
                <a:solidFill>
                  <a:srgbClr val="C00000"/>
                </a:solidFill>
              </a:rPr>
              <a:t>Quelle bilan peut-on en tirer ?</a:t>
            </a:r>
          </a:p>
          <a:p>
            <a:pPr>
              <a:buNone/>
            </a:pPr>
            <a:endParaRPr lang="fr-FR" sz="2000" dirty="0" smtClean="0">
              <a:solidFill>
                <a:srgbClr val="C00000"/>
              </a:solidFill>
            </a:endParaRPr>
          </a:p>
          <a:p>
            <a:pPr>
              <a:buNone/>
            </a:pPr>
            <a:r>
              <a:rPr lang="fr-FR" sz="2000" dirty="0" smtClean="0"/>
              <a:t>Insight et recommandation:</a:t>
            </a:r>
          </a:p>
          <a:p>
            <a:pPr>
              <a:buNone/>
            </a:pPr>
            <a:r>
              <a:rPr lang="fr-FR" sz="2000" dirty="0" smtClean="0">
                <a:solidFill>
                  <a:srgbClr val="C00000"/>
                </a:solidFill>
              </a:rPr>
              <a:t>Il y a eu une terrible chute des gains durant le mois d’octobre</a:t>
            </a:r>
          </a:p>
          <a:p>
            <a:pPr>
              <a:buFontTx/>
              <a:buChar char="-"/>
            </a:pPr>
            <a:r>
              <a:rPr lang="fr-FR" sz="2000" i="1" dirty="0" smtClean="0"/>
              <a:t>Il faut se renseigner auprès du service comptable et des développeurs.</a:t>
            </a:r>
          </a:p>
          <a:p>
            <a:pPr>
              <a:buNone/>
            </a:pPr>
            <a:r>
              <a:rPr lang="fr-FR" sz="2000" dirty="0" smtClean="0">
                <a:solidFill>
                  <a:srgbClr val="C00000"/>
                </a:solidFill>
              </a:rPr>
              <a:t>Le nombre de client de 18 ans est beaucoup trop élevé</a:t>
            </a:r>
          </a:p>
          <a:p>
            <a:pPr>
              <a:buFontTx/>
              <a:buChar char="-"/>
            </a:pPr>
            <a:r>
              <a:rPr lang="fr-FR" sz="2000" i="1" dirty="0" smtClean="0"/>
              <a:t>Il faut autoriser les clients mineurs à s’inscrire sur le site</a:t>
            </a:r>
          </a:p>
          <a:p>
            <a:pPr>
              <a:buNone/>
            </a:pPr>
            <a:r>
              <a:rPr lang="fr-FR" sz="2000" dirty="0" smtClean="0">
                <a:solidFill>
                  <a:srgbClr val="C00000"/>
                </a:solidFill>
              </a:rPr>
              <a:t>Un grand nombre de produit ne nous rapporte rien</a:t>
            </a:r>
          </a:p>
          <a:p>
            <a:pPr>
              <a:buFontTx/>
              <a:buChar char="-"/>
            </a:pPr>
            <a:r>
              <a:rPr lang="fr-FR" sz="2000" i="1" dirty="0" smtClean="0"/>
              <a:t>Trier nos produits</a:t>
            </a:r>
          </a:p>
          <a:p>
            <a:pPr>
              <a:buNone/>
            </a:pPr>
            <a:r>
              <a:rPr lang="fr-FR" sz="2000" dirty="0" smtClean="0">
                <a:solidFill>
                  <a:srgbClr val="C00000"/>
                </a:solidFill>
              </a:rPr>
              <a:t>Un nombre important de clients n’achètent que très peu chez nous</a:t>
            </a:r>
          </a:p>
          <a:p>
            <a:pPr>
              <a:buNone/>
            </a:pPr>
            <a:r>
              <a:rPr lang="fr-FR" sz="2000" i="1" dirty="0" smtClean="0"/>
              <a:t>-     Il faut améliorer les mécanismes de fidélisation </a:t>
            </a:r>
          </a:p>
          <a:p>
            <a:pPr>
              <a:buNone/>
            </a:pPr>
            <a:endParaRPr lang="fr-FR" sz="2800"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79512" y="1844824"/>
            <a:ext cx="7198935" cy="4320480"/>
          </a:xfrm>
          <a:prstGeom prst="rect">
            <a:avLst/>
          </a:prstGeom>
          <a:noFill/>
          <a:ln w="9525">
            <a:noFill/>
            <a:miter lim="800000"/>
            <a:headEnd/>
            <a:tailEnd/>
          </a:ln>
          <a:effectLst/>
        </p:spPr>
      </p:pic>
      <p:sp>
        <p:nvSpPr>
          <p:cNvPr id="2" name="Titre 1"/>
          <p:cNvSpPr>
            <a:spLocks noGrp="1"/>
          </p:cNvSpPr>
          <p:nvPr>
            <p:ph type="title"/>
          </p:nvPr>
        </p:nvSpPr>
        <p:spPr/>
        <p:txBody>
          <a:bodyPr>
            <a:normAutofit fontScale="90000"/>
          </a:bodyPr>
          <a:lstStyle/>
          <a:p>
            <a:pPr lvl="0"/>
            <a:r>
              <a:rPr lang="fr-FR" dirty="0" smtClean="0"/>
              <a:t/>
            </a:r>
            <a:br>
              <a:rPr lang="fr-FR" dirty="0" smtClean="0"/>
            </a:br>
            <a:r>
              <a:rPr lang="fr-FR" dirty="0" smtClean="0"/>
              <a:t>L’entreprise trébuche en octobre</a:t>
            </a:r>
            <a:br>
              <a:rPr lang="fr-FR" dirty="0" smtClean="0"/>
            </a:br>
            <a:endParaRPr lang="fr-FR" dirty="0"/>
          </a:p>
        </p:txBody>
      </p:sp>
      <p:sp>
        <p:nvSpPr>
          <p:cNvPr id="4" name="ZoneTexte 3"/>
          <p:cNvSpPr txBox="1"/>
          <p:nvPr/>
        </p:nvSpPr>
        <p:spPr>
          <a:xfrm>
            <a:off x="7380312" y="2636912"/>
            <a:ext cx="1656184" cy="246221"/>
          </a:xfrm>
          <a:prstGeom prst="rect">
            <a:avLst/>
          </a:prstGeom>
          <a:noFill/>
        </p:spPr>
        <p:txBody>
          <a:bodyPr wrap="square" rtlCol="0">
            <a:spAutoFit/>
          </a:bodyPr>
          <a:lstStyle/>
          <a:p>
            <a:r>
              <a:rPr lang="fr-FR" sz="1000" i="1" dirty="0" smtClean="0"/>
              <a:t>Moyenne mobile sur 7 jours</a:t>
            </a:r>
            <a:endParaRPr lang="fr-FR" sz="10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7619</TotalTime>
  <Words>2279</Words>
  <Application>Microsoft Office PowerPoint</Application>
  <PresentationFormat>Affichage à l'écran (4:3)</PresentationFormat>
  <Paragraphs>282</Paragraphs>
  <Slides>33</Slides>
  <Notes>28</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 Office</vt:lpstr>
      <vt:lpstr>Projet 4 : Analyser les ventes de votre entreprise</vt:lpstr>
      <vt:lpstr>SOMMAIRE</vt:lpstr>
      <vt:lpstr>Nettoyage des données</vt:lpstr>
      <vt:lpstr>Produits et clients tests </vt:lpstr>
      <vt:lpstr>Importation de données manquante dans la table transactions</vt:lpstr>
      <vt:lpstr>Quatre très gros clients </vt:lpstr>
      <vt:lpstr>Clients inactifs pendant 1 an</vt:lpstr>
      <vt:lpstr>Exucative Summary</vt:lpstr>
      <vt:lpstr> L’entreprise trébuche en octobre </vt:lpstr>
      <vt:lpstr>Zoom sur les catégories de livre</vt:lpstr>
      <vt:lpstr>La catégorie 1, première responsable</vt:lpstr>
      <vt:lpstr>L’entreprise est envahie par les clients de 18 ans</vt:lpstr>
      <vt:lpstr>1 produit sur 2 ne rapporte rien</vt:lpstr>
      <vt:lpstr>L’entreprise doit fidéliser plus encore</vt:lpstr>
      <vt:lpstr>Anomalie détectée</vt:lpstr>
      <vt:lpstr>Conclusion</vt:lpstr>
      <vt:lpstr>Analyse des corrélations</vt:lpstr>
      <vt:lpstr>Variables qualitatives</vt:lpstr>
      <vt:lpstr>Sexe              Catégorie de produit</vt:lpstr>
      <vt:lpstr>Variables quantitative et qualitative</vt:lpstr>
      <vt:lpstr> Age           Catégorie de produit</vt:lpstr>
      <vt:lpstr>Analyse factorielle des correspondances</vt:lpstr>
      <vt:lpstr>Part de dépense par catégorie                Catégorie d’âge</vt:lpstr>
      <vt:lpstr>Variables quantitatives</vt:lpstr>
      <vt:lpstr>Études des corrélation</vt:lpstr>
      <vt:lpstr>Paniers moyen en fonction de l’âge</vt:lpstr>
      <vt:lpstr>Montant total en fonction de l’âge</vt:lpstr>
      <vt:lpstr>Fréquence en fonction de l’âge</vt:lpstr>
      <vt:lpstr>Test par catégorie d’âge</vt:lpstr>
      <vt:lpstr>Montant total             Catégorie d’âge</vt:lpstr>
      <vt:lpstr>Pour aller plus loin..</vt:lpstr>
      <vt:lpstr>Corrélations partielles</vt:lpstr>
      <vt:lpstr>Bilan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Bruno Pinos</dc:creator>
  <cp:lastModifiedBy>Bruno Pinos</cp:lastModifiedBy>
  <cp:revision>351</cp:revision>
  <dcterms:created xsi:type="dcterms:W3CDTF">2020-06-02T12:56:55Z</dcterms:created>
  <dcterms:modified xsi:type="dcterms:W3CDTF">2020-06-21T15:19:26Z</dcterms:modified>
</cp:coreProperties>
</file>