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35"/>
  </p:notesMasterIdLst>
  <p:sldIdLst>
    <p:sldId id="256" r:id="rId5"/>
    <p:sldId id="260" r:id="rId6"/>
    <p:sldId id="282" r:id="rId7"/>
    <p:sldId id="259" r:id="rId8"/>
    <p:sldId id="257" r:id="rId9"/>
    <p:sldId id="261" r:id="rId10"/>
    <p:sldId id="262" r:id="rId11"/>
    <p:sldId id="263" r:id="rId12"/>
    <p:sldId id="278" r:id="rId13"/>
    <p:sldId id="264" r:id="rId14"/>
    <p:sldId id="265" r:id="rId15"/>
    <p:sldId id="266" r:id="rId16"/>
    <p:sldId id="267" r:id="rId17"/>
    <p:sldId id="268" r:id="rId18"/>
    <p:sldId id="277" r:id="rId19"/>
    <p:sldId id="269" r:id="rId20"/>
    <p:sldId id="270" r:id="rId21"/>
    <p:sldId id="279" r:id="rId22"/>
    <p:sldId id="271" r:id="rId23"/>
    <p:sldId id="272" r:id="rId24"/>
    <p:sldId id="273" r:id="rId25"/>
    <p:sldId id="274" r:id="rId26"/>
    <p:sldId id="275" r:id="rId27"/>
    <p:sldId id="276" r:id="rId28"/>
    <p:sldId id="286" r:id="rId29"/>
    <p:sldId id="283" r:id="rId30"/>
    <p:sldId id="289" r:id="rId31"/>
    <p:sldId id="284" r:id="rId32"/>
    <p:sldId id="287" r:id="rId33"/>
    <p:sldId id="288" r:id="rId3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159" autoAdjust="0"/>
  </p:normalViewPr>
  <p:slideViewPr>
    <p:cSldViewPr>
      <p:cViewPr varScale="1">
        <p:scale>
          <a:sx n="96" d="100"/>
          <a:sy n="96" d="100"/>
        </p:scale>
        <p:origin x="-33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7501A4-86D2-4BA6-9E75-3B7679A05DE4}" type="datetimeFigureOut">
              <a:rPr lang="fr-FR" smtClean="0"/>
              <a:pPr/>
              <a:t>11/08/2020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82BB17-42CF-4F4F-8C7E-BC15DFDFE2E3}"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Mes variable semble distribué normalement sauf</a:t>
            </a:r>
            <a:r>
              <a:rPr lang="fr-FR" baseline="0" dirty="0" smtClean="0"/>
              <a:t> </a:t>
            </a:r>
            <a:r>
              <a:rPr lang="fr-FR" baseline="0" dirty="0" err="1" smtClean="0"/>
              <a:t>length</a:t>
            </a:r>
            <a:r>
              <a:rPr lang="fr-FR" baseline="0" dirty="0" smtClean="0"/>
              <a:t> et </a:t>
            </a:r>
            <a:r>
              <a:rPr lang="fr-FR" baseline="0" dirty="0" err="1" smtClean="0"/>
              <a:t>margin</a:t>
            </a:r>
            <a:r>
              <a:rPr lang="fr-FR" baseline="0" dirty="0" smtClean="0"/>
              <a:t>-</a:t>
            </a:r>
            <a:r>
              <a:rPr lang="fr-FR" baseline="0" dirty="0" err="1" smtClean="0"/>
              <a:t>low</a:t>
            </a:r>
            <a:r>
              <a:rPr lang="fr-FR" baseline="0" dirty="0" smtClean="0"/>
              <a:t>. </a:t>
            </a:r>
            <a:r>
              <a:rPr lang="fr-FR" baseline="0" dirty="0" err="1" smtClean="0"/>
              <a:t>Length</a:t>
            </a:r>
            <a:r>
              <a:rPr lang="fr-FR" baseline="0" dirty="0" smtClean="0"/>
              <a:t> semble rassembler deux gaussienne potentiellement 2 sous groupe distribués </a:t>
            </a:r>
            <a:r>
              <a:rPr lang="fr-FR" baseline="0" dirty="0" err="1" smtClean="0"/>
              <a:t>normalements</a:t>
            </a:r>
            <a:r>
              <a:rPr lang="fr-FR" baseline="0" dirty="0" smtClean="0"/>
              <a:t> (cette variable à de forte chance d’être intéressante pour la suite)</a:t>
            </a:r>
            <a:endParaRPr lang="fr-FR" dirty="0"/>
          </a:p>
        </p:txBody>
      </p:sp>
      <p:sp>
        <p:nvSpPr>
          <p:cNvPr id="4" name="Espace réservé du numéro de diapositive 3"/>
          <p:cNvSpPr>
            <a:spLocks noGrp="1"/>
          </p:cNvSpPr>
          <p:nvPr>
            <p:ph type="sldNum" sz="quarter" idx="10"/>
          </p:nvPr>
        </p:nvSpPr>
        <p:spPr/>
        <p:txBody>
          <a:bodyPr/>
          <a:lstStyle/>
          <a:p>
            <a:fld id="{7082BB17-42CF-4F4F-8C7E-BC15DFDFE2E3}" type="slidenum">
              <a:rPr lang="fr-FR" smtClean="0"/>
              <a:pPr/>
              <a:t>5</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J’effectue un </a:t>
            </a:r>
            <a:r>
              <a:rPr lang="fr-FR" dirty="0" err="1" smtClean="0"/>
              <a:t>kmeans</a:t>
            </a:r>
            <a:r>
              <a:rPr lang="fr-FR" dirty="0" smtClean="0"/>
              <a:t> </a:t>
            </a:r>
            <a:r>
              <a:rPr lang="fr-FR" dirty="0" err="1" smtClean="0"/>
              <a:t>clustering</a:t>
            </a:r>
            <a:r>
              <a:rPr lang="fr-FR" dirty="0" smtClean="0"/>
              <a:t> à deux clusters</a:t>
            </a:r>
            <a:r>
              <a:rPr lang="fr-FR" baseline="0" dirty="0" smtClean="0"/>
              <a:t>. Mes deux se chevauche sur mon premier plan factoriel, en général on préfère qu’il soit bien séparés. Mais vu que le premier plan factoriel représente moins de 70% de l’inertie totale, il se peut que notre classification soit très bonne.</a:t>
            </a:r>
          </a:p>
          <a:p>
            <a:r>
              <a:rPr lang="fr-FR" baseline="0" dirty="0" smtClean="0"/>
              <a:t> </a:t>
            </a:r>
            <a:endParaRPr lang="fr-FR" dirty="0"/>
          </a:p>
        </p:txBody>
      </p:sp>
      <p:sp>
        <p:nvSpPr>
          <p:cNvPr id="4" name="Espace réservé du numéro de diapositive 3"/>
          <p:cNvSpPr>
            <a:spLocks noGrp="1"/>
          </p:cNvSpPr>
          <p:nvPr>
            <p:ph type="sldNum" sz="quarter" idx="10"/>
          </p:nvPr>
        </p:nvSpPr>
        <p:spPr/>
        <p:txBody>
          <a:bodyPr/>
          <a:lstStyle/>
          <a:p>
            <a:fld id="{7082BB17-42CF-4F4F-8C7E-BC15DFDFE2E3}" type="slidenum">
              <a:rPr lang="fr-FR" smtClean="0"/>
              <a:pPr/>
              <a:t>16</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Afin de mieu</a:t>
            </a:r>
            <a:r>
              <a:rPr lang="fr-FR" baseline="0" dirty="0" smtClean="0"/>
              <a:t>x pouvoir juger notre classification je vais tout simplement comparer mes 2 clusters obtenues au deux cluster préexistant faux billets et vraie billet </a:t>
            </a:r>
          </a:p>
          <a:p>
            <a:endParaRPr lang="fr-FR" baseline="0" dirty="0" smtClean="0"/>
          </a:p>
          <a:p>
            <a:r>
              <a:rPr lang="fr-FR" baseline="0" dirty="0" smtClean="0"/>
              <a:t>(si ils correspondent c’est que la classification est très intéressante et que mes billets sont facilement contrôlable. Au contraire si ils ne correspondent pas je devrai trouver un meilleur moyen de classer mes billets (possiblement avec de nouvelle variable..) ou avec un autre algorithme, peut être avec un algorithme supervisé.)</a:t>
            </a:r>
          </a:p>
          <a:p>
            <a:endParaRPr lang="fr-FR" baseline="0" dirty="0" smtClean="0"/>
          </a:p>
          <a:p>
            <a:r>
              <a:rPr lang="fr-FR" baseline="0" dirty="0" smtClean="0"/>
              <a:t>J’obtient que ma classification correspond à 98,2 % à la classification faux billet vrai billets. Si j’avais utilisé mon algorithme pour vérifier que mes billets sont vrais ou faux je ne me serai trompé qu’a trois reprises sur 170 billets.</a:t>
            </a:r>
          </a:p>
          <a:p>
            <a:endParaRPr lang="fr-FR" baseline="0" dirty="0" smtClean="0"/>
          </a:p>
          <a:p>
            <a:r>
              <a:rPr lang="fr-FR" baseline="0" dirty="0" smtClean="0"/>
              <a:t>Même si cela est déjà très bien je vais tout de même essayer avec de classer mes billets avec d’autres méthodes pour voir si cela peut augmenter mon pourcentage.</a:t>
            </a:r>
            <a:endParaRPr lang="fr-FR" dirty="0"/>
          </a:p>
        </p:txBody>
      </p:sp>
      <p:sp>
        <p:nvSpPr>
          <p:cNvPr id="4" name="Espace réservé du numéro de diapositive 3"/>
          <p:cNvSpPr>
            <a:spLocks noGrp="1"/>
          </p:cNvSpPr>
          <p:nvPr>
            <p:ph type="sldNum" sz="quarter" idx="10"/>
          </p:nvPr>
        </p:nvSpPr>
        <p:spPr/>
        <p:txBody>
          <a:bodyPr/>
          <a:lstStyle/>
          <a:p>
            <a:fld id="{7082BB17-42CF-4F4F-8C7E-BC15DFDFE2E3}" type="slidenum">
              <a:rPr lang="fr-FR" smtClean="0"/>
              <a:pPr/>
              <a:t>17</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Dans</a:t>
            </a:r>
            <a:r>
              <a:rPr lang="fr-FR" baseline="0" dirty="0" smtClean="0"/>
              <a:t> toute la suite de ma présentation les tests ont était réalisé 1000 fois par cross-validation  avec une répartition 0.7 entrainement/0.3 test</a:t>
            </a:r>
          </a:p>
        </p:txBody>
      </p:sp>
      <p:sp>
        <p:nvSpPr>
          <p:cNvPr id="4" name="Espace réservé du numéro de diapositive 3"/>
          <p:cNvSpPr>
            <a:spLocks noGrp="1"/>
          </p:cNvSpPr>
          <p:nvPr>
            <p:ph type="sldNum" sz="quarter" idx="10"/>
          </p:nvPr>
        </p:nvSpPr>
        <p:spPr/>
        <p:txBody>
          <a:bodyPr/>
          <a:lstStyle/>
          <a:p>
            <a:fld id="{7082BB17-42CF-4F4F-8C7E-BC15DFDFE2E3}" type="slidenum">
              <a:rPr lang="fr-FR" smtClean="0"/>
              <a:pPr/>
              <a:t>18</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Je décide d’utiliser un algorithme</a:t>
            </a:r>
            <a:r>
              <a:rPr lang="fr-FR" baseline="0" dirty="0" smtClean="0"/>
              <a:t> d’apprentissage supervisé, je fais une </a:t>
            </a:r>
            <a:r>
              <a:rPr lang="fr-FR" baseline="0" dirty="0" err="1" smtClean="0"/>
              <a:t>regression</a:t>
            </a:r>
            <a:r>
              <a:rPr lang="fr-FR" baseline="0" dirty="0" smtClean="0"/>
              <a:t> logistique sur les 6 variables.</a:t>
            </a:r>
          </a:p>
          <a:p>
            <a:r>
              <a:rPr lang="fr-FR" baseline="0" dirty="0" smtClean="0"/>
              <a:t>J’évalue le taux de réussite de mon algorithme en réalisant 1000 fois une cross validation 70/30</a:t>
            </a:r>
            <a:endParaRPr lang="fr-FR" dirty="0" smtClean="0"/>
          </a:p>
          <a:p>
            <a:r>
              <a:rPr lang="fr-FR" dirty="0" smtClean="0"/>
              <a:t>J’obtiens</a:t>
            </a:r>
            <a:r>
              <a:rPr lang="fr-FR" baseline="0" dirty="0" smtClean="0"/>
              <a:t> </a:t>
            </a:r>
            <a:r>
              <a:rPr lang="fr-FR" baseline="0" dirty="0" smtClean="0"/>
              <a:t>un résultat inférieur à celui trouvé à l’aide d’un </a:t>
            </a:r>
            <a:r>
              <a:rPr lang="fr-FR" baseline="0" dirty="0" err="1" smtClean="0"/>
              <a:t>kmeans</a:t>
            </a:r>
            <a:r>
              <a:rPr lang="fr-FR" baseline="0" dirty="0" smtClean="0"/>
              <a:t> </a:t>
            </a:r>
            <a:r>
              <a:rPr lang="fr-FR" baseline="0" dirty="0" err="1" smtClean="0"/>
              <a:t>clustering</a:t>
            </a:r>
            <a:r>
              <a:rPr lang="fr-FR" baseline="0" dirty="0" smtClean="0"/>
              <a:t>, je décide donc de supprimer des variables pour augmenter mon taux de réussite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7082BB17-42CF-4F4F-8C7E-BC15DFDFE2E3}" type="slidenum">
              <a:rPr lang="fr-FR" smtClean="0"/>
              <a:pPr/>
              <a:t>19</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 l’aide du critère d’information d’</a:t>
            </a:r>
            <a:r>
              <a:rPr lang="fr-FR" dirty="0" err="1" smtClean="0"/>
              <a:t>Akaike</a:t>
            </a:r>
            <a:r>
              <a:rPr lang="fr-FR" baseline="0" dirty="0" smtClean="0"/>
              <a:t>, je décide de retirer les variables hauteurs et diagonales et de garder seulement la longueur et les marges (Cela correspond à ce que j’avais intuitivement déduit de mon </a:t>
            </a:r>
            <a:r>
              <a:rPr lang="fr-FR" baseline="0" dirty="0" err="1" smtClean="0"/>
              <a:t>acp</a:t>
            </a:r>
            <a:r>
              <a:rPr lang="fr-FR" baseline="0" dirty="0" smtClean="0"/>
              <a:t>)</a:t>
            </a:r>
            <a:endParaRPr lang="fr-FR" dirty="0"/>
          </a:p>
        </p:txBody>
      </p:sp>
      <p:sp>
        <p:nvSpPr>
          <p:cNvPr id="4" name="Espace réservé du numéro de diapositive 3"/>
          <p:cNvSpPr>
            <a:spLocks noGrp="1"/>
          </p:cNvSpPr>
          <p:nvPr>
            <p:ph type="sldNum" sz="quarter" idx="10"/>
          </p:nvPr>
        </p:nvSpPr>
        <p:spPr/>
        <p:txBody>
          <a:bodyPr/>
          <a:lstStyle/>
          <a:p>
            <a:fld id="{7082BB17-42CF-4F4F-8C7E-BC15DFDFE2E3}" type="slidenum">
              <a:rPr lang="fr-FR" smtClean="0"/>
              <a:pPr/>
              <a:t>20</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Mon taux de réussite a augmenté je suis maintenant</a:t>
            </a:r>
            <a:r>
              <a:rPr lang="fr-FR" baseline="0" dirty="0" smtClean="0"/>
              <a:t> au dessus</a:t>
            </a:r>
            <a:r>
              <a:rPr lang="fr-FR" dirty="0" smtClean="0"/>
              <a:t> du</a:t>
            </a:r>
            <a:r>
              <a:rPr lang="fr-FR" baseline="0" dirty="0" smtClean="0"/>
              <a:t> taux obtenue</a:t>
            </a:r>
            <a:r>
              <a:rPr lang="fr-FR" dirty="0" smtClean="0"/>
              <a:t> avec</a:t>
            </a:r>
            <a:r>
              <a:rPr lang="fr-FR" baseline="0" dirty="0" smtClean="0"/>
              <a:t> un</a:t>
            </a:r>
            <a:r>
              <a:rPr lang="fr-FR" dirty="0" smtClean="0"/>
              <a:t> </a:t>
            </a:r>
            <a:r>
              <a:rPr lang="fr-FR" dirty="0" err="1" smtClean="0"/>
              <a:t>kmeans</a:t>
            </a:r>
            <a:r>
              <a:rPr lang="fr-FR" baseline="0" dirty="0" smtClean="0"/>
              <a:t> </a:t>
            </a:r>
            <a:r>
              <a:rPr lang="fr-FR" baseline="0" dirty="0" err="1" smtClean="0"/>
              <a:t>clustering</a:t>
            </a:r>
            <a:r>
              <a:rPr lang="fr-FR" baseline="0" dirty="0" smtClean="0"/>
              <a:t>. Mais la différence est très faible et je voudrais au moins 99% de réussite</a:t>
            </a:r>
          </a:p>
          <a:p>
            <a:r>
              <a:rPr lang="fr-FR" baseline="0" dirty="0" smtClean="0"/>
              <a:t>Je décide alors de changer de méthode</a:t>
            </a:r>
            <a:endParaRPr lang="fr-FR" dirty="0"/>
          </a:p>
        </p:txBody>
      </p:sp>
      <p:sp>
        <p:nvSpPr>
          <p:cNvPr id="4" name="Espace réservé du numéro de diapositive 3"/>
          <p:cNvSpPr>
            <a:spLocks noGrp="1"/>
          </p:cNvSpPr>
          <p:nvPr>
            <p:ph type="sldNum" sz="quarter" idx="10"/>
          </p:nvPr>
        </p:nvSpPr>
        <p:spPr/>
        <p:txBody>
          <a:bodyPr/>
          <a:lstStyle/>
          <a:p>
            <a:fld id="{7082BB17-42CF-4F4F-8C7E-BC15DFDFE2E3}" type="slidenum">
              <a:rPr lang="fr-FR" smtClean="0"/>
              <a:pPr/>
              <a:t>21</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J’utilise cette fois une LDA analyse discriminante linéaire. </a:t>
            </a:r>
          </a:p>
          <a:p>
            <a:r>
              <a:rPr lang="fr-FR" sz="1200" b="0" i="0" kern="1200" dirty="0" smtClean="0">
                <a:solidFill>
                  <a:schemeClr val="tx1"/>
                </a:solidFill>
                <a:latin typeface="+mn-lt"/>
                <a:ea typeface="+mn-ea"/>
                <a:cs typeface="+mn-cs"/>
              </a:rPr>
              <a:t>La </a:t>
            </a:r>
            <a:r>
              <a:rPr lang="fr-FR" sz="1200" b="1" i="0" kern="1200" dirty="0" smtClean="0">
                <a:solidFill>
                  <a:schemeClr val="tx1"/>
                </a:solidFill>
                <a:latin typeface="+mn-lt"/>
                <a:ea typeface="+mn-ea"/>
                <a:cs typeface="+mn-cs"/>
              </a:rPr>
              <a:t>LDA</a:t>
            </a:r>
            <a:r>
              <a:rPr lang="fr-FR" sz="1200" b="0" i="0" kern="1200" dirty="0" smtClean="0">
                <a:solidFill>
                  <a:schemeClr val="tx1"/>
                </a:solidFill>
                <a:latin typeface="+mn-lt"/>
                <a:ea typeface="+mn-ea"/>
                <a:cs typeface="+mn-cs"/>
              </a:rPr>
              <a:t> est une </a:t>
            </a:r>
            <a:r>
              <a:rPr lang="fr-FR" sz="1200" b="1" i="0" kern="1200" dirty="0" smtClean="0">
                <a:solidFill>
                  <a:schemeClr val="tx1"/>
                </a:solidFill>
                <a:latin typeface="+mn-lt"/>
                <a:ea typeface="+mn-ea"/>
                <a:cs typeface="+mn-cs"/>
              </a:rPr>
              <a:t>méthode</a:t>
            </a:r>
            <a:r>
              <a:rPr lang="fr-FR" sz="1200" b="0" i="0" kern="1200" dirty="0" smtClean="0">
                <a:solidFill>
                  <a:schemeClr val="tx1"/>
                </a:solidFill>
                <a:latin typeface="+mn-lt"/>
                <a:ea typeface="+mn-ea"/>
                <a:cs typeface="+mn-cs"/>
              </a:rPr>
              <a:t> d'analyse numérique qui permet de chercher la combinaison linéaire des variables qui sépare au mieux les données. </a:t>
            </a:r>
          </a:p>
          <a:p>
            <a:endParaRPr lang="fr-FR" sz="1200" b="0" i="0" kern="1200" dirty="0" smtClean="0">
              <a:solidFill>
                <a:schemeClr val="tx1"/>
              </a:solidFill>
              <a:latin typeface="+mn-lt"/>
              <a:ea typeface="+mn-ea"/>
              <a:cs typeface="+mn-cs"/>
            </a:endParaRPr>
          </a:p>
          <a:p>
            <a:r>
              <a:rPr lang="fr-FR" sz="1200" b="0" i="0" kern="1200" dirty="0" smtClean="0">
                <a:solidFill>
                  <a:schemeClr val="tx1"/>
                </a:solidFill>
                <a:latin typeface="+mn-lt"/>
                <a:ea typeface="+mn-ea"/>
                <a:cs typeface="+mn-cs"/>
              </a:rPr>
              <a:t>((Elle permet de maximiser l'éparpillement </a:t>
            </a:r>
            <a:r>
              <a:rPr lang="fr-FR" sz="1200" b="0" i="0" kern="1200" dirty="0" err="1" smtClean="0">
                <a:solidFill>
                  <a:schemeClr val="tx1"/>
                </a:solidFill>
                <a:latin typeface="+mn-lt"/>
                <a:ea typeface="+mn-ea"/>
                <a:cs typeface="+mn-cs"/>
              </a:rPr>
              <a:t>inter-classes</a:t>
            </a:r>
            <a:r>
              <a:rPr lang="fr-FR" sz="1200" b="0" i="0" kern="1200" dirty="0" smtClean="0">
                <a:solidFill>
                  <a:schemeClr val="tx1"/>
                </a:solidFill>
                <a:latin typeface="+mn-lt"/>
                <a:ea typeface="+mn-ea"/>
                <a:cs typeface="+mn-cs"/>
              </a:rPr>
              <a:t> et de réduire l'éparpillement </a:t>
            </a:r>
            <a:r>
              <a:rPr lang="fr-FR" sz="1200" b="0" i="0" kern="1200" dirty="0" err="1" smtClean="0">
                <a:solidFill>
                  <a:schemeClr val="tx1"/>
                </a:solidFill>
                <a:latin typeface="+mn-lt"/>
                <a:ea typeface="+mn-ea"/>
                <a:cs typeface="+mn-cs"/>
              </a:rPr>
              <a:t>intraclasses</a:t>
            </a:r>
            <a:r>
              <a:rPr lang="fr-FR" sz="1200" b="0" i="0" kern="1200" dirty="0" smtClean="0">
                <a:solidFill>
                  <a:schemeClr val="tx1"/>
                </a:solidFill>
                <a:latin typeface="+mn-lt"/>
                <a:ea typeface="+mn-ea"/>
                <a:cs typeface="+mn-cs"/>
              </a:rPr>
              <a:t>.))</a:t>
            </a:r>
          </a:p>
          <a:p>
            <a:endParaRPr lang="fr-FR" sz="1200" b="0" i="0" kern="1200" dirty="0" smtClean="0">
              <a:solidFill>
                <a:schemeClr val="tx1"/>
              </a:solidFill>
              <a:latin typeface="+mn-lt"/>
              <a:ea typeface="+mn-ea"/>
              <a:cs typeface="+mn-cs"/>
            </a:endParaRPr>
          </a:p>
          <a:p>
            <a:r>
              <a:rPr lang="fr-FR" sz="1200" b="0" i="0" kern="1200" dirty="0" smtClean="0">
                <a:solidFill>
                  <a:schemeClr val="tx1"/>
                </a:solidFill>
                <a:latin typeface="+mn-lt"/>
                <a:ea typeface="+mn-ea"/>
                <a:cs typeface="+mn-cs"/>
              </a:rPr>
              <a:t>J’obtiens cette fois un taux de réussite</a:t>
            </a:r>
            <a:r>
              <a:rPr lang="fr-FR" sz="1200" b="0" i="0" kern="1200" baseline="0" dirty="0" smtClean="0">
                <a:solidFill>
                  <a:schemeClr val="tx1"/>
                </a:solidFill>
                <a:latin typeface="+mn-lt"/>
                <a:ea typeface="+mn-ea"/>
                <a:cs typeface="+mn-cs"/>
              </a:rPr>
              <a:t> de 99.3% !</a:t>
            </a:r>
            <a:endParaRPr lang="fr-FR" dirty="0"/>
          </a:p>
        </p:txBody>
      </p:sp>
      <p:sp>
        <p:nvSpPr>
          <p:cNvPr id="4" name="Espace réservé du numéro de diapositive 3"/>
          <p:cNvSpPr>
            <a:spLocks noGrp="1"/>
          </p:cNvSpPr>
          <p:nvPr>
            <p:ph type="sldNum" sz="quarter" idx="10"/>
          </p:nvPr>
        </p:nvSpPr>
        <p:spPr/>
        <p:txBody>
          <a:bodyPr/>
          <a:lstStyle/>
          <a:p>
            <a:fld id="{7082BB17-42CF-4F4F-8C7E-BC15DFDFE2E3}" type="slidenum">
              <a:rPr lang="fr-FR" smtClean="0"/>
              <a:pPr/>
              <a:t>22</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J’ai créé un programme qui permet de tester des billets à l’aide de cette méthode mais aussi de la régression logistique.</a:t>
            </a:r>
          </a:p>
          <a:p>
            <a:endParaRPr lang="fr-FR" dirty="0"/>
          </a:p>
        </p:txBody>
      </p:sp>
      <p:sp>
        <p:nvSpPr>
          <p:cNvPr id="4" name="Espace réservé du numéro de diapositive 3"/>
          <p:cNvSpPr>
            <a:spLocks noGrp="1"/>
          </p:cNvSpPr>
          <p:nvPr>
            <p:ph type="sldNum" sz="quarter" idx="10"/>
          </p:nvPr>
        </p:nvSpPr>
        <p:spPr/>
        <p:txBody>
          <a:bodyPr/>
          <a:lstStyle/>
          <a:p>
            <a:fld id="{7082BB17-42CF-4F4F-8C7E-BC15DFDFE2E3}" type="slidenum">
              <a:rPr lang="fr-FR" smtClean="0"/>
              <a:pPr/>
              <a:t>23</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Dans</a:t>
            </a:r>
            <a:r>
              <a:rPr lang="fr-FR" baseline="0" dirty="0" smtClean="0"/>
              <a:t> toute la suite de ma présentation les tests ont était réalisé 1000 fois par cross-validation  avec une répartition 0.7 entrainement/0.3 test</a:t>
            </a:r>
          </a:p>
        </p:txBody>
      </p:sp>
      <p:sp>
        <p:nvSpPr>
          <p:cNvPr id="4" name="Espace réservé du numéro de diapositive 3"/>
          <p:cNvSpPr>
            <a:spLocks noGrp="1"/>
          </p:cNvSpPr>
          <p:nvPr>
            <p:ph type="sldNum" sz="quarter" idx="10"/>
          </p:nvPr>
        </p:nvSpPr>
        <p:spPr/>
        <p:txBody>
          <a:bodyPr/>
          <a:lstStyle/>
          <a:p>
            <a:fld id="{7082BB17-42CF-4F4F-8C7E-BC15DFDFE2E3}" type="slidenum">
              <a:rPr lang="fr-FR" smtClean="0">
                <a:solidFill>
                  <a:prstClr val="black"/>
                </a:solidFill>
              </a:rPr>
              <a:pPr/>
              <a:t>25</a:t>
            </a:fld>
            <a:endParaRPr lang="fr-FR">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La fiabilité de la prédiction positive n’a presque</a:t>
            </a:r>
            <a:r>
              <a:rPr lang="fr-FR" baseline="0" dirty="0" smtClean="0"/>
              <a:t> pas augmenté. Il y a toujours beaucoup de faux positifs</a:t>
            </a:r>
            <a:r>
              <a:rPr lang="fr-FR" dirty="0" smtClean="0"/>
              <a:t> (on</a:t>
            </a:r>
            <a:r>
              <a:rPr lang="fr-FR" baseline="0" dirty="0" smtClean="0"/>
              <a:t> est passé de 614 a 582)</a:t>
            </a:r>
            <a:endParaRPr lang="fr-FR" dirty="0"/>
          </a:p>
        </p:txBody>
      </p:sp>
      <p:sp>
        <p:nvSpPr>
          <p:cNvPr id="4" name="Espace réservé du numéro de diapositive 3"/>
          <p:cNvSpPr>
            <a:spLocks noGrp="1"/>
          </p:cNvSpPr>
          <p:nvPr>
            <p:ph type="sldNum" sz="quarter" idx="10"/>
          </p:nvPr>
        </p:nvSpPr>
        <p:spPr/>
        <p:txBody>
          <a:bodyPr/>
          <a:lstStyle/>
          <a:p>
            <a:fld id="{7082BB17-42CF-4F4F-8C7E-BC15DFDFE2E3}" type="slidenum">
              <a:rPr lang="fr-FR" smtClean="0"/>
              <a:pPr/>
              <a:t>29</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 Shapiro test confirme mes hypothèses,</a:t>
            </a:r>
            <a:r>
              <a:rPr lang="fr-FR" baseline="0" dirty="0" smtClean="0"/>
              <a:t> mes variables sont distribué normalement sauf </a:t>
            </a:r>
            <a:r>
              <a:rPr lang="fr-FR" baseline="0" dirty="0" err="1" smtClean="0"/>
              <a:t>length</a:t>
            </a:r>
            <a:r>
              <a:rPr lang="fr-FR" baseline="0" dirty="0" smtClean="0"/>
              <a:t> et </a:t>
            </a:r>
            <a:r>
              <a:rPr lang="fr-FR" baseline="0" dirty="0" err="1" smtClean="0"/>
              <a:t>margin</a:t>
            </a:r>
            <a:r>
              <a:rPr lang="fr-FR" baseline="0" dirty="0" smtClean="0"/>
              <a:t> </a:t>
            </a:r>
            <a:r>
              <a:rPr lang="fr-FR" baseline="0" dirty="0" err="1" smtClean="0"/>
              <a:t>low</a:t>
            </a:r>
            <a:endParaRPr lang="fr-FR" dirty="0"/>
          </a:p>
        </p:txBody>
      </p:sp>
      <p:sp>
        <p:nvSpPr>
          <p:cNvPr id="4" name="Espace réservé du numéro de diapositive 3"/>
          <p:cNvSpPr>
            <a:spLocks noGrp="1"/>
          </p:cNvSpPr>
          <p:nvPr>
            <p:ph type="sldNum" sz="quarter" idx="10"/>
          </p:nvPr>
        </p:nvSpPr>
        <p:spPr/>
        <p:txBody>
          <a:bodyPr/>
          <a:lstStyle/>
          <a:p>
            <a:fld id="{7082BB17-42CF-4F4F-8C7E-BC15DFDFE2E3}" type="slidenum">
              <a:rPr lang="fr-FR" smtClean="0"/>
              <a:pPr/>
              <a:t>6</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Nous</a:t>
            </a:r>
            <a:r>
              <a:rPr lang="fr-FR" baseline="0" dirty="0" smtClean="0"/>
              <a:t> n’avons plus que 158 faux positifs. La LDA est largement meilleur que la GLM.</a:t>
            </a:r>
            <a:endParaRPr lang="fr-FR" dirty="0"/>
          </a:p>
        </p:txBody>
      </p:sp>
      <p:sp>
        <p:nvSpPr>
          <p:cNvPr id="4" name="Espace réservé du numéro de diapositive 3"/>
          <p:cNvSpPr>
            <a:spLocks noGrp="1"/>
          </p:cNvSpPr>
          <p:nvPr>
            <p:ph type="sldNum" sz="quarter" idx="10"/>
          </p:nvPr>
        </p:nvSpPr>
        <p:spPr/>
        <p:txBody>
          <a:bodyPr/>
          <a:lstStyle/>
          <a:p>
            <a:fld id="{7082BB17-42CF-4F4F-8C7E-BC15DFDFE2E3}" type="slidenum">
              <a:rPr lang="fr-FR" smtClean="0"/>
              <a:pPr/>
              <a:t>30</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J’observe</a:t>
            </a:r>
            <a:r>
              <a:rPr lang="fr-FR" baseline="0" dirty="0" smtClean="0"/>
              <a:t> que mes variable </a:t>
            </a:r>
            <a:r>
              <a:rPr lang="fr-FR" baseline="0" dirty="0" err="1" smtClean="0"/>
              <a:t>height_right</a:t>
            </a:r>
            <a:r>
              <a:rPr lang="fr-FR" baseline="0" dirty="0" smtClean="0"/>
              <a:t> et </a:t>
            </a:r>
            <a:r>
              <a:rPr lang="fr-FR" baseline="0" dirty="0" err="1" smtClean="0"/>
              <a:t>height_left</a:t>
            </a:r>
            <a:r>
              <a:rPr lang="fr-FR" baseline="0" dirty="0" smtClean="0"/>
              <a:t> sont fortement corrélées </a:t>
            </a:r>
            <a:r>
              <a:rPr lang="fr-FR" baseline="0" dirty="0" err="1" smtClean="0"/>
              <a:t>height_right</a:t>
            </a:r>
            <a:r>
              <a:rPr lang="fr-FR" baseline="0" dirty="0" smtClean="0"/>
              <a:t> et </a:t>
            </a:r>
            <a:r>
              <a:rPr lang="fr-FR" baseline="0" dirty="0" err="1" smtClean="0"/>
              <a:t>margin_low</a:t>
            </a:r>
            <a:r>
              <a:rPr lang="fr-FR" baseline="0" dirty="0" smtClean="0"/>
              <a:t> aussi</a:t>
            </a:r>
          </a:p>
          <a:p>
            <a:r>
              <a:rPr lang="fr-FR" baseline="0" dirty="0" err="1" smtClean="0"/>
              <a:t>Length</a:t>
            </a:r>
            <a:r>
              <a:rPr lang="fr-FR" baseline="0" dirty="0" smtClean="0"/>
              <a:t> et </a:t>
            </a:r>
            <a:r>
              <a:rPr lang="fr-FR" baseline="0" dirty="0" err="1" smtClean="0"/>
              <a:t>margin_low</a:t>
            </a:r>
            <a:r>
              <a:rPr lang="fr-FR" baseline="0" dirty="0" smtClean="0"/>
              <a:t> sont fortement anti corrélé </a:t>
            </a:r>
            <a:r>
              <a:rPr lang="fr-FR" baseline="0" dirty="0" err="1" smtClean="0"/>
              <a:t>length</a:t>
            </a:r>
            <a:r>
              <a:rPr lang="fr-FR" baseline="0" dirty="0" smtClean="0"/>
              <a:t> et </a:t>
            </a:r>
            <a:r>
              <a:rPr lang="fr-FR" baseline="0" dirty="0" err="1" smtClean="0"/>
              <a:t>margin</a:t>
            </a:r>
            <a:r>
              <a:rPr lang="fr-FR" baseline="0" dirty="0" smtClean="0"/>
              <a:t> up aussi</a:t>
            </a:r>
            <a:endParaRPr lang="fr-FR" dirty="0"/>
          </a:p>
        </p:txBody>
      </p:sp>
      <p:sp>
        <p:nvSpPr>
          <p:cNvPr id="4" name="Espace réservé du numéro de diapositive 3"/>
          <p:cNvSpPr>
            <a:spLocks noGrp="1"/>
          </p:cNvSpPr>
          <p:nvPr>
            <p:ph type="sldNum" sz="quarter" idx="10"/>
          </p:nvPr>
        </p:nvSpPr>
        <p:spPr/>
        <p:txBody>
          <a:bodyPr/>
          <a:lstStyle/>
          <a:p>
            <a:fld id="{7082BB17-42CF-4F4F-8C7E-BC15DFDFE2E3}" type="slidenum">
              <a:rPr lang="fr-FR" smtClean="0"/>
              <a:pPr/>
              <a:t>7</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Les deux</a:t>
            </a:r>
            <a:r>
              <a:rPr lang="fr-FR" baseline="0" dirty="0" smtClean="0"/>
              <a:t> dernier graphique sont particulièrement intéressant car 2 groupes semble apparaitre.</a:t>
            </a:r>
          </a:p>
          <a:p>
            <a:endParaRPr lang="fr-FR" dirty="0"/>
          </a:p>
        </p:txBody>
      </p:sp>
      <p:sp>
        <p:nvSpPr>
          <p:cNvPr id="4" name="Espace réservé du numéro de diapositive 3"/>
          <p:cNvSpPr>
            <a:spLocks noGrp="1"/>
          </p:cNvSpPr>
          <p:nvPr>
            <p:ph type="sldNum" sz="quarter" idx="10"/>
          </p:nvPr>
        </p:nvSpPr>
        <p:spPr/>
        <p:txBody>
          <a:bodyPr/>
          <a:lstStyle/>
          <a:p>
            <a:fld id="{7082BB17-42CF-4F4F-8C7E-BC15DFDFE2E3}" type="slidenum">
              <a:rPr lang="fr-FR" smtClean="0"/>
              <a:pPr/>
              <a:t>8</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Je décide de faire une </a:t>
            </a:r>
            <a:r>
              <a:rPr lang="fr-FR" dirty="0" err="1" smtClean="0"/>
              <a:t>pca</a:t>
            </a:r>
            <a:r>
              <a:rPr lang="fr-FR" baseline="0" dirty="0" smtClean="0"/>
              <a:t> pour pouvoir mieux analyser mes données.</a:t>
            </a:r>
          </a:p>
          <a:p>
            <a:r>
              <a:rPr lang="fr-FR" baseline="0" dirty="0" smtClean="0"/>
              <a:t>Je commence par analyser mon ébloui des valeurs propres afin de choisir le nombre de plan à étudier.</a:t>
            </a:r>
          </a:p>
          <a:p>
            <a:r>
              <a:rPr lang="fr-FR" baseline="0" dirty="0" smtClean="0"/>
              <a:t>Je décide de n’étudier que mes deux premiers axes pour plusieurs raisons :</a:t>
            </a:r>
          </a:p>
          <a:p>
            <a:pPr>
              <a:buFontTx/>
              <a:buChar char="-"/>
            </a:pPr>
            <a:r>
              <a:rPr lang="fr-FR" baseline="0" dirty="0" smtClean="0"/>
              <a:t>ils sont supérieur à la moyenne de variance expliqué par axe (Se sont les 2 seul à respecter le critère de kaiser)</a:t>
            </a:r>
          </a:p>
          <a:p>
            <a:pPr>
              <a:buFontTx/>
              <a:buChar char="-"/>
            </a:pPr>
            <a:r>
              <a:rPr lang="fr-FR" baseline="0" dirty="0" smtClean="0"/>
              <a:t>Il y a un décrochage à partir du troisième axe (Le critère du coude nous suggère aussi de n’utiliser que les 2 premiers axes)</a:t>
            </a:r>
          </a:p>
          <a:p>
            <a:pPr>
              <a:buFontTx/>
              <a:buChar char="-"/>
            </a:pPr>
            <a:endParaRPr lang="fr-FR" baseline="0" dirty="0" smtClean="0"/>
          </a:p>
          <a:p>
            <a:pPr>
              <a:buFontTx/>
              <a:buNone/>
            </a:pPr>
            <a:r>
              <a:rPr lang="fr-FR" baseline="0" dirty="0" smtClean="0"/>
              <a:t>Je décide donc d’analyser mes valeurs seulement dans mon premier plan factoriel formé des axes 1 et 2 même si il ne représente que 69.4 de l’inertie totale</a:t>
            </a:r>
            <a:endParaRPr lang="fr-FR" dirty="0"/>
          </a:p>
        </p:txBody>
      </p:sp>
      <p:sp>
        <p:nvSpPr>
          <p:cNvPr id="4" name="Espace réservé du numéro de diapositive 3"/>
          <p:cNvSpPr>
            <a:spLocks noGrp="1"/>
          </p:cNvSpPr>
          <p:nvPr>
            <p:ph type="sldNum" sz="quarter" idx="10"/>
          </p:nvPr>
        </p:nvSpPr>
        <p:spPr/>
        <p:txBody>
          <a:bodyPr/>
          <a:lstStyle/>
          <a:p>
            <a:fld id="{7082BB17-42CF-4F4F-8C7E-BC15DFDFE2E3}" type="slidenum">
              <a:rPr lang="fr-FR" smtClean="0"/>
              <a:pPr/>
              <a:t>10</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Pour simplifier drastiquement</a:t>
            </a:r>
            <a:r>
              <a:rPr lang="fr-FR" baseline="0" dirty="0" smtClean="0"/>
              <a:t> ma </a:t>
            </a:r>
            <a:r>
              <a:rPr lang="fr-FR" baseline="0" dirty="0" err="1" smtClean="0"/>
              <a:t>pca</a:t>
            </a:r>
            <a:r>
              <a:rPr lang="fr-FR" baseline="0" dirty="0" smtClean="0"/>
              <a:t> je peux dire que l’axe des y va dépendre de la diagonal plus la diagonal est important plus le billet sera haut alors que l’axe des x va dépendre des 5 autres facteurs les hauteur et les marges sont corrélé positivement à l’axe des x alors que la longueur est corrélé négativement. (Je retrouve </a:t>
            </a:r>
            <a:r>
              <a:rPr lang="fr-FR" baseline="0" dirty="0" smtClean="0"/>
              <a:t>les </a:t>
            </a:r>
            <a:r>
              <a:rPr lang="fr-FR" baseline="0" dirty="0" smtClean="0"/>
              <a:t>corrélations évoqué précédemment sur ce graphique)</a:t>
            </a:r>
            <a:endParaRPr lang="fr-FR" dirty="0"/>
          </a:p>
        </p:txBody>
      </p:sp>
      <p:sp>
        <p:nvSpPr>
          <p:cNvPr id="4" name="Espace réservé du numéro de diapositive 3"/>
          <p:cNvSpPr>
            <a:spLocks noGrp="1"/>
          </p:cNvSpPr>
          <p:nvPr>
            <p:ph type="sldNum" sz="quarter" idx="10"/>
          </p:nvPr>
        </p:nvSpPr>
        <p:spPr/>
        <p:txBody>
          <a:bodyPr/>
          <a:lstStyle/>
          <a:p>
            <a:fld id="{7082BB17-42CF-4F4F-8C7E-BC15DFDFE2E3}" type="slidenum">
              <a:rPr lang="fr-FR" smtClean="0"/>
              <a:pPr/>
              <a:t>11</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J’ai</a:t>
            </a:r>
            <a:r>
              <a:rPr lang="fr-FR" baseline="0" dirty="0" smtClean="0"/>
              <a:t> l’impression que l’axe des y n’a pas d’intérêt pour déterminer la nature de mes billets.  Au vue de la disposition des points (les vrais en haut à gauche les faux en bas à droite j’ai même l’impression que les trois variables qui permettent de différencier le mieux mes billet sont la longueur et les marges (ceci n’est qu’une supposition) </a:t>
            </a:r>
            <a:endParaRPr lang="fr-FR" dirty="0"/>
          </a:p>
        </p:txBody>
      </p:sp>
      <p:sp>
        <p:nvSpPr>
          <p:cNvPr id="4" name="Espace réservé du numéro de diapositive 3"/>
          <p:cNvSpPr>
            <a:spLocks noGrp="1"/>
          </p:cNvSpPr>
          <p:nvPr>
            <p:ph type="sldNum" sz="quarter" idx="10"/>
          </p:nvPr>
        </p:nvSpPr>
        <p:spPr/>
        <p:txBody>
          <a:bodyPr/>
          <a:lstStyle/>
          <a:p>
            <a:fld id="{7082BB17-42CF-4F4F-8C7E-BC15DFDFE2E3}" type="slidenum">
              <a:rPr lang="fr-FR" smtClean="0"/>
              <a:pPr/>
              <a:t>12</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Les individus participe entre 0 et 4 fois la moyenne mon </a:t>
            </a:r>
            <a:r>
              <a:rPr lang="fr-FR" dirty="0" err="1" smtClean="0"/>
              <a:t>acp</a:t>
            </a:r>
            <a:r>
              <a:rPr lang="fr-FR" dirty="0" smtClean="0"/>
              <a:t> semble</a:t>
            </a:r>
            <a:r>
              <a:rPr lang="fr-FR" baseline="0" dirty="0" smtClean="0"/>
              <a:t> donc être de qualité de ce point de vue là. </a:t>
            </a:r>
          </a:p>
          <a:p>
            <a:r>
              <a:rPr lang="fr-FR" baseline="0" dirty="0" smtClean="0"/>
              <a:t>Les 4 individus qui participent le plus fortement a mon axe principale sont les billets</a:t>
            </a:r>
            <a:r>
              <a:rPr lang="fr-FR" dirty="0" smtClean="0"/>
              <a:t>  123,</a:t>
            </a:r>
            <a:r>
              <a:rPr lang="fr-FR" baseline="0" dirty="0" smtClean="0"/>
              <a:t>  50, 30 et 113 (2 faux 2 vraies)</a:t>
            </a:r>
            <a:endParaRPr lang="fr-FR" dirty="0"/>
          </a:p>
        </p:txBody>
      </p:sp>
      <p:sp>
        <p:nvSpPr>
          <p:cNvPr id="4" name="Espace réservé du numéro de diapositive 3"/>
          <p:cNvSpPr>
            <a:spLocks noGrp="1"/>
          </p:cNvSpPr>
          <p:nvPr>
            <p:ph type="sldNum" sz="quarter" idx="10"/>
          </p:nvPr>
        </p:nvSpPr>
        <p:spPr/>
        <p:txBody>
          <a:bodyPr/>
          <a:lstStyle/>
          <a:p>
            <a:fld id="{7082BB17-42CF-4F4F-8C7E-BC15DFDFE2E3}" type="slidenum">
              <a:rPr lang="fr-FR" smtClean="0"/>
              <a:pPr/>
              <a:t>13</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Les individus participe entre 0 et 8 fois la moyenne mon </a:t>
            </a:r>
            <a:r>
              <a:rPr lang="fr-FR" dirty="0" err="1" smtClean="0"/>
              <a:t>acp</a:t>
            </a:r>
            <a:r>
              <a:rPr lang="fr-FR" dirty="0" smtClean="0"/>
              <a:t> semble</a:t>
            </a:r>
            <a:r>
              <a:rPr lang="fr-FR" baseline="0" dirty="0" smtClean="0"/>
              <a:t> donc être de qualité de ce point de vue là. </a:t>
            </a:r>
          </a:p>
          <a:p>
            <a:r>
              <a:rPr lang="fr-FR" baseline="0" dirty="0" smtClean="0"/>
              <a:t>Les 2 individus qui participent le plus fortement a mon axe principale sont les billets</a:t>
            </a:r>
            <a:r>
              <a:rPr lang="fr-FR" dirty="0" smtClean="0"/>
              <a:t>  6 et 167 </a:t>
            </a:r>
            <a:r>
              <a:rPr lang="fr-FR" baseline="0" dirty="0" smtClean="0"/>
              <a:t>(1 faux 1 vraies)</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7082BB17-42CF-4F4F-8C7E-BC15DFDFE2E3}" type="slidenum">
              <a:rPr lang="fr-FR" smtClean="0"/>
              <a:pPr/>
              <a:t>14</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8EBF6B6D-246E-474C-98F9-BEFAC82A39A3}" type="datetimeFigureOut">
              <a:rPr lang="fr-FR" smtClean="0"/>
              <a:pPr/>
              <a:t>11/08/2020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3589C5B-4531-47DF-AB01-D519800CE4EB}"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EBF6B6D-246E-474C-98F9-BEFAC82A39A3}" type="datetimeFigureOut">
              <a:rPr lang="fr-FR" smtClean="0"/>
              <a:pPr/>
              <a:t>11/08/2020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3589C5B-4531-47DF-AB01-D519800CE4EB}"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EBF6B6D-246E-474C-98F9-BEFAC82A39A3}" type="datetimeFigureOut">
              <a:rPr lang="fr-FR" smtClean="0"/>
              <a:pPr/>
              <a:t>11/08/2020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3589C5B-4531-47DF-AB01-D519800CE4EB}" type="slidenum">
              <a:rPr lang="fr-FR" smtClean="0"/>
              <a:pPr/>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8EBF6B6D-246E-474C-98F9-BEFAC82A39A3}" type="datetimeFigureOut">
              <a:rPr lang="fr-FR">
                <a:solidFill>
                  <a:prstClr val="black">
                    <a:tint val="75000"/>
                  </a:prstClr>
                </a:solidFill>
              </a:rPr>
              <a:pPr/>
              <a:t>11/08/2020</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D3589C5B-4531-47DF-AB01-D519800CE4EB}" type="slidenum">
              <a:rPr lang="fr-FR">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EBF6B6D-246E-474C-98F9-BEFAC82A39A3}" type="datetimeFigureOut">
              <a:rPr lang="fr-FR">
                <a:solidFill>
                  <a:prstClr val="black">
                    <a:tint val="75000"/>
                  </a:prstClr>
                </a:solidFill>
              </a:rPr>
              <a:pPr/>
              <a:t>11/08/2020</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D3589C5B-4531-47DF-AB01-D519800CE4EB}" type="slidenum">
              <a:rPr lang="fr-FR">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8EBF6B6D-246E-474C-98F9-BEFAC82A39A3}" type="datetimeFigureOut">
              <a:rPr lang="fr-FR">
                <a:solidFill>
                  <a:prstClr val="black">
                    <a:tint val="75000"/>
                  </a:prstClr>
                </a:solidFill>
              </a:rPr>
              <a:pPr/>
              <a:t>11/08/2020</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D3589C5B-4531-47DF-AB01-D519800CE4EB}" type="slidenum">
              <a:rPr lang="fr-FR">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EBF6B6D-246E-474C-98F9-BEFAC82A39A3}" type="datetimeFigureOut">
              <a:rPr lang="fr-FR">
                <a:solidFill>
                  <a:prstClr val="black">
                    <a:tint val="75000"/>
                  </a:prstClr>
                </a:solidFill>
              </a:rPr>
              <a:pPr/>
              <a:t>11/08/2020</a:t>
            </a:fld>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D3589C5B-4531-47DF-AB01-D519800CE4EB}" type="slidenum">
              <a:rPr lang="fr-FR">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EBF6B6D-246E-474C-98F9-BEFAC82A39A3}" type="datetimeFigureOut">
              <a:rPr lang="fr-FR">
                <a:solidFill>
                  <a:prstClr val="black">
                    <a:tint val="75000"/>
                  </a:prstClr>
                </a:solidFill>
              </a:rPr>
              <a:pPr/>
              <a:t>11/08/2020</a:t>
            </a:fld>
            <a:endParaRPr lang="fr-FR">
              <a:solidFill>
                <a:prstClr val="black">
                  <a:tint val="75000"/>
                </a:prstClr>
              </a:solidFill>
            </a:endParaRPr>
          </a:p>
        </p:txBody>
      </p:sp>
      <p:sp>
        <p:nvSpPr>
          <p:cNvPr id="8" name="Espace réservé du pied de page 7"/>
          <p:cNvSpPr>
            <a:spLocks noGrp="1"/>
          </p:cNvSpPr>
          <p:nvPr>
            <p:ph type="ftr" sz="quarter" idx="11"/>
          </p:nvPr>
        </p:nvSpPr>
        <p:spPr/>
        <p:txBody>
          <a:bodyPr/>
          <a:lstStyle/>
          <a:p>
            <a:endParaRPr lang="fr-FR">
              <a:solidFill>
                <a:prstClr val="black">
                  <a:tint val="75000"/>
                </a:prstClr>
              </a:solidFill>
            </a:endParaRPr>
          </a:p>
        </p:txBody>
      </p:sp>
      <p:sp>
        <p:nvSpPr>
          <p:cNvPr id="9" name="Espace réservé du numéro de diapositive 8"/>
          <p:cNvSpPr>
            <a:spLocks noGrp="1"/>
          </p:cNvSpPr>
          <p:nvPr>
            <p:ph type="sldNum" sz="quarter" idx="12"/>
          </p:nvPr>
        </p:nvSpPr>
        <p:spPr/>
        <p:txBody>
          <a:bodyPr/>
          <a:lstStyle/>
          <a:p>
            <a:fld id="{D3589C5B-4531-47DF-AB01-D519800CE4EB}" type="slidenum">
              <a:rPr lang="fr-FR">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8EBF6B6D-246E-474C-98F9-BEFAC82A39A3}" type="datetimeFigureOut">
              <a:rPr lang="fr-FR">
                <a:solidFill>
                  <a:prstClr val="black">
                    <a:tint val="75000"/>
                  </a:prstClr>
                </a:solidFill>
              </a:rPr>
              <a:pPr/>
              <a:t>11/08/2020</a:t>
            </a:fld>
            <a:endParaRPr lang="fr-FR">
              <a:solidFill>
                <a:prstClr val="black">
                  <a:tint val="75000"/>
                </a:prstClr>
              </a:solidFill>
            </a:endParaRPr>
          </a:p>
        </p:txBody>
      </p:sp>
      <p:sp>
        <p:nvSpPr>
          <p:cNvPr id="4" name="Espace réservé du pied de page 3"/>
          <p:cNvSpPr>
            <a:spLocks noGrp="1"/>
          </p:cNvSpPr>
          <p:nvPr>
            <p:ph type="ftr" sz="quarter" idx="11"/>
          </p:nvPr>
        </p:nvSpPr>
        <p:spPr/>
        <p:txBody>
          <a:bodyPr/>
          <a:lstStyle/>
          <a:p>
            <a:endParaRPr lang="fr-FR">
              <a:solidFill>
                <a:prstClr val="black">
                  <a:tint val="75000"/>
                </a:prstClr>
              </a:solidFill>
            </a:endParaRPr>
          </a:p>
        </p:txBody>
      </p:sp>
      <p:sp>
        <p:nvSpPr>
          <p:cNvPr id="5" name="Espace réservé du numéro de diapositive 4"/>
          <p:cNvSpPr>
            <a:spLocks noGrp="1"/>
          </p:cNvSpPr>
          <p:nvPr>
            <p:ph type="sldNum" sz="quarter" idx="12"/>
          </p:nvPr>
        </p:nvSpPr>
        <p:spPr/>
        <p:txBody>
          <a:bodyPr/>
          <a:lstStyle/>
          <a:p>
            <a:fld id="{D3589C5B-4531-47DF-AB01-D519800CE4EB}" type="slidenum">
              <a:rPr lang="fr-FR">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EBF6B6D-246E-474C-98F9-BEFAC82A39A3}" type="datetimeFigureOut">
              <a:rPr lang="fr-FR">
                <a:solidFill>
                  <a:prstClr val="black">
                    <a:tint val="75000"/>
                  </a:prstClr>
                </a:solidFill>
              </a:rPr>
              <a:pPr/>
              <a:t>11/08/2020</a:t>
            </a:fld>
            <a:endParaRPr lang="fr-FR">
              <a:solidFill>
                <a:prstClr val="black">
                  <a:tint val="75000"/>
                </a:prstClr>
              </a:solidFill>
            </a:endParaRPr>
          </a:p>
        </p:txBody>
      </p:sp>
      <p:sp>
        <p:nvSpPr>
          <p:cNvPr id="3" name="Espace réservé du pied de page 2"/>
          <p:cNvSpPr>
            <a:spLocks noGrp="1"/>
          </p:cNvSpPr>
          <p:nvPr>
            <p:ph type="ftr" sz="quarter" idx="11"/>
          </p:nvPr>
        </p:nvSpPr>
        <p:spPr/>
        <p:txBody>
          <a:bodyPr/>
          <a:lstStyle/>
          <a:p>
            <a:endParaRPr lang="fr-FR">
              <a:solidFill>
                <a:prstClr val="black">
                  <a:tint val="75000"/>
                </a:prstClr>
              </a:solidFill>
            </a:endParaRPr>
          </a:p>
        </p:txBody>
      </p:sp>
      <p:sp>
        <p:nvSpPr>
          <p:cNvPr id="4" name="Espace réservé du numéro de diapositive 3"/>
          <p:cNvSpPr>
            <a:spLocks noGrp="1"/>
          </p:cNvSpPr>
          <p:nvPr>
            <p:ph type="sldNum" sz="quarter" idx="12"/>
          </p:nvPr>
        </p:nvSpPr>
        <p:spPr/>
        <p:txBody>
          <a:bodyPr/>
          <a:lstStyle/>
          <a:p>
            <a:fld id="{D3589C5B-4531-47DF-AB01-D519800CE4EB}" type="slidenum">
              <a:rPr lang="fr-FR">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EBF6B6D-246E-474C-98F9-BEFAC82A39A3}" type="datetimeFigureOut">
              <a:rPr lang="fr-FR">
                <a:solidFill>
                  <a:prstClr val="black">
                    <a:tint val="75000"/>
                  </a:prstClr>
                </a:solidFill>
              </a:rPr>
              <a:pPr/>
              <a:t>11/08/2020</a:t>
            </a:fld>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D3589C5B-4531-47DF-AB01-D519800CE4EB}" type="slidenum">
              <a:rPr lang="fr-FR">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EBF6B6D-246E-474C-98F9-BEFAC82A39A3}" type="datetimeFigureOut">
              <a:rPr lang="fr-FR" smtClean="0"/>
              <a:pPr/>
              <a:t>11/08/2020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3589C5B-4531-47DF-AB01-D519800CE4EB}" type="slidenum">
              <a:rPr lang="fr-FR" smtClean="0"/>
              <a:pPr/>
              <a:t>‹N°›</a:t>
            </a:fld>
            <a:endParaRPr lang="fr-F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EBF6B6D-246E-474C-98F9-BEFAC82A39A3}" type="datetimeFigureOut">
              <a:rPr lang="fr-FR">
                <a:solidFill>
                  <a:prstClr val="black">
                    <a:tint val="75000"/>
                  </a:prstClr>
                </a:solidFill>
              </a:rPr>
              <a:pPr/>
              <a:t>11/08/2020</a:t>
            </a:fld>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D3589C5B-4531-47DF-AB01-D519800CE4EB}" type="slidenum">
              <a:rPr lang="fr-FR">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EBF6B6D-246E-474C-98F9-BEFAC82A39A3}" type="datetimeFigureOut">
              <a:rPr lang="fr-FR">
                <a:solidFill>
                  <a:prstClr val="black">
                    <a:tint val="75000"/>
                  </a:prstClr>
                </a:solidFill>
              </a:rPr>
              <a:pPr/>
              <a:t>11/08/2020</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D3589C5B-4531-47DF-AB01-D519800CE4EB}" type="slidenum">
              <a:rPr lang="fr-FR">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EBF6B6D-246E-474C-98F9-BEFAC82A39A3}" type="datetimeFigureOut">
              <a:rPr lang="fr-FR">
                <a:solidFill>
                  <a:prstClr val="black">
                    <a:tint val="75000"/>
                  </a:prstClr>
                </a:solidFill>
              </a:rPr>
              <a:pPr/>
              <a:t>11/08/2020</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D3589C5B-4531-47DF-AB01-D519800CE4EB}" type="slidenum">
              <a:rPr lang="fr-FR">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8EBF6B6D-246E-474C-98F9-BEFAC82A39A3}" type="datetimeFigureOut">
              <a:rPr lang="fr-FR" smtClean="0">
                <a:solidFill>
                  <a:prstClr val="black">
                    <a:tint val="75000"/>
                  </a:prstClr>
                </a:solidFill>
              </a:rPr>
              <a:pPr/>
              <a:t>11/08/2020</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EBF6B6D-246E-474C-98F9-BEFAC82A39A3}" type="datetimeFigureOut">
              <a:rPr lang="fr-FR" smtClean="0">
                <a:solidFill>
                  <a:prstClr val="black">
                    <a:tint val="75000"/>
                  </a:prstClr>
                </a:solidFill>
              </a:rPr>
              <a:pPr/>
              <a:t>11/08/2020</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8EBF6B6D-246E-474C-98F9-BEFAC82A39A3}" type="datetimeFigureOut">
              <a:rPr lang="fr-FR" smtClean="0">
                <a:solidFill>
                  <a:prstClr val="black">
                    <a:tint val="75000"/>
                  </a:prstClr>
                </a:solidFill>
              </a:rPr>
              <a:pPr/>
              <a:t>11/08/2020</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EBF6B6D-246E-474C-98F9-BEFAC82A39A3}" type="datetimeFigureOut">
              <a:rPr lang="fr-FR" smtClean="0">
                <a:solidFill>
                  <a:prstClr val="black">
                    <a:tint val="75000"/>
                  </a:prstClr>
                </a:solidFill>
              </a:rPr>
              <a:pPr/>
              <a:t>11/08/2020</a:t>
            </a:fld>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EBF6B6D-246E-474C-98F9-BEFAC82A39A3}" type="datetimeFigureOut">
              <a:rPr lang="fr-FR" smtClean="0">
                <a:solidFill>
                  <a:prstClr val="black">
                    <a:tint val="75000"/>
                  </a:prstClr>
                </a:solidFill>
              </a:rPr>
              <a:pPr/>
              <a:t>11/08/2020</a:t>
            </a:fld>
            <a:endParaRPr lang="fr-FR">
              <a:solidFill>
                <a:prstClr val="black">
                  <a:tint val="75000"/>
                </a:prstClr>
              </a:solidFill>
            </a:endParaRPr>
          </a:p>
        </p:txBody>
      </p:sp>
      <p:sp>
        <p:nvSpPr>
          <p:cNvPr id="8" name="Espace réservé du pied de page 7"/>
          <p:cNvSpPr>
            <a:spLocks noGrp="1"/>
          </p:cNvSpPr>
          <p:nvPr>
            <p:ph type="ftr" sz="quarter" idx="11"/>
          </p:nvPr>
        </p:nvSpPr>
        <p:spPr/>
        <p:txBody>
          <a:bodyPr/>
          <a:lstStyle/>
          <a:p>
            <a:endParaRPr lang="fr-FR">
              <a:solidFill>
                <a:prstClr val="black">
                  <a:tint val="75000"/>
                </a:prstClr>
              </a:solidFill>
            </a:endParaRPr>
          </a:p>
        </p:txBody>
      </p:sp>
      <p:sp>
        <p:nvSpPr>
          <p:cNvPr id="9" name="Espace réservé du numéro de diapositive 8"/>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8EBF6B6D-246E-474C-98F9-BEFAC82A39A3}" type="datetimeFigureOut">
              <a:rPr lang="fr-FR" smtClean="0">
                <a:solidFill>
                  <a:prstClr val="black">
                    <a:tint val="75000"/>
                  </a:prstClr>
                </a:solidFill>
              </a:rPr>
              <a:pPr/>
              <a:t>11/08/2020</a:t>
            </a:fld>
            <a:endParaRPr lang="fr-FR">
              <a:solidFill>
                <a:prstClr val="black">
                  <a:tint val="75000"/>
                </a:prstClr>
              </a:solidFill>
            </a:endParaRPr>
          </a:p>
        </p:txBody>
      </p:sp>
      <p:sp>
        <p:nvSpPr>
          <p:cNvPr id="4" name="Espace réservé du pied de page 3"/>
          <p:cNvSpPr>
            <a:spLocks noGrp="1"/>
          </p:cNvSpPr>
          <p:nvPr>
            <p:ph type="ftr" sz="quarter" idx="11"/>
          </p:nvPr>
        </p:nvSpPr>
        <p:spPr/>
        <p:txBody>
          <a:bodyPr/>
          <a:lstStyle/>
          <a:p>
            <a:endParaRPr lang="fr-FR">
              <a:solidFill>
                <a:prstClr val="black">
                  <a:tint val="75000"/>
                </a:prstClr>
              </a:solidFill>
            </a:endParaRPr>
          </a:p>
        </p:txBody>
      </p:sp>
      <p:sp>
        <p:nvSpPr>
          <p:cNvPr id="5" name="Espace réservé du numéro de diapositive 4"/>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EBF6B6D-246E-474C-98F9-BEFAC82A39A3}" type="datetimeFigureOut">
              <a:rPr lang="fr-FR" smtClean="0">
                <a:solidFill>
                  <a:prstClr val="black">
                    <a:tint val="75000"/>
                  </a:prstClr>
                </a:solidFill>
              </a:rPr>
              <a:pPr/>
              <a:t>11/08/2020</a:t>
            </a:fld>
            <a:endParaRPr lang="fr-FR">
              <a:solidFill>
                <a:prstClr val="black">
                  <a:tint val="75000"/>
                </a:prstClr>
              </a:solidFill>
            </a:endParaRPr>
          </a:p>
        </p:txBody>
      </p:sp>
      <p:sp>
        <p:nvSpPr>
          <p:cNvPr id="3" name="Espace réservé du pied de page 2"/>
          <p:cNvSpPr>
            <a:spLocks noGrp="1"/>
          </p:cNvSpPr>
          <p:nvPr>
            <p:ph type="ftr" sz="quarter" idx="11"/>
          </p:nvPr>
        </p:nvSpPr>
        <p:spPr/>
        <p:txBody>
          <a:bodyPr/>
          <a:lstStyle/>
          <a:p>
            <a:endParaRPr lang="fr-FR">
              <a:solidFill>
                <a:prstClr val="black">
                  <a:tint val="75000"/>
                </a:prstClr>
              </a:solidFill>
            </a:endParaRPr>
          </a:p>
        </p:txBody>
      </p:sp>
      <p:sp>
        <p:nvSpPr>
          <p:cNvPr id="4" name="Espace réservé du numéro de diapositive 3"/>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8EBF6B6D-246E-474C-98F9-BEFAC82A39A3}" type="datetimeFigureOut">
              <a:rPr lang="fr-FR" smtClean="0"/>
              <a:pPr/>
              <a:t>11/08/2020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3589C5B-4531-47DF-AB01-D519800CE4EB}" type="slidenum">
              <a:rPr lang="fr-FR" smtClean="0"/>
              <a:pPr/>
              <a:t>‹N°›</a:t>
            </a:fld>
            <a:endParaRPr lang="fr-F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EBF6B6D-246E-474C-98F9-BEFAC82A39A3}" type="datetimeFigureOut">
              <a:rPr lang="fr-FR" smtClean="0">
                <a:solidFill>
                  <a:prstClr val="black">
                    <a:tint val="75000"/>
                  </a:prstClr>
                </a:solidFill>
              </a:rPr>
              <a:pPr/>
              <a:t>11/08/2020</a:t>
            </a:fld>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EBF6B6D-246E-474C-98F9-BEFAC82A39A3}" type="datetimeFigureOut">
              <a:rPr lang="fr-FR" smtClean="0">
                <a:solidFill>
                  <a:prstClr val="black">
                    <a:tint val="75000"/>
                  </a:prstClr>
                </a:solidFill>
              </a:rPr>
              <a:pPr/>
              <a:t>11/08/2020</a:t>
            </a:fld>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EBF6B6D-246E-474C-98F9-BEFAC82A39A3}" type="datetimeFigureOut">
              <a:rPr lang="fr-FR" smtClean="0">
                <a:solidFill>
                  <a:prstClr val="black">
                    <a:tint val="75000"/>
                  </a:prstClr>
                </a:solidFill>
              </a:rPr>
              <a:pPr/>
              <a:t>11/08/2020</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EBF6B6D-246E-474C-98F9-BEFAC82A39A3}" type="datetimeFigureOut">
              <a:rPr lang="fr-FR" smtClean="0">
                <a:solidFill>
                  <a:prstClr val="black">
                    <a:tint val="75000"/>
                  </a:prstClr>
                </a:solidFill>
              </a:rPr>
              <a:pPr/>
              <a:t>11/08/2020</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8EBF6B6D-246E-474C-98F9-BEFAC82A39A3}" type="datetimeFigureOut">
              <a:rPr lang="fr-FR" smtClean="0">
                <a:solidFill>
                  <a:prstClr val="black">
                    <a:tint val="75000"/>
                  </a:prstClr>
                </a:solidFill>
              </a:rPr>
              <a:pPr/>
              <a:t>11/08/2020</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EBF6B6D-246E-474C-98F9-BEFAC82A39A3}" type="datetimeFigureOut">
              <a:rPr lang="fr-FR" smtClean="0">
                <a:solidFill>
                  <a:prstClr val="black">
                    <a:tint val="75000"/>
                  </a:prstClr>
                </a:solidFill>
              </a:rPr>
              <a:pPr/>
              <a:t>11/08/2020</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8EBF6B6D-246E-474C-98F9-BEFAC82A39A3}" type="datetimeFigureOut">
              <a:rPr lang="fr-FR" smtClean="0">
                <a:solidFill>
                  <a:prstClr val="black">
                    <a:tint val="75000"/>
                  </a:prstClr>
                </a:solidFill>
              </a:rPr>
              <a:pPr/>
              <a:t>11/08/2020</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EBF6B6D-246E-474C-98F9-BEFAC82A39A3}" type="datetimeFigureOut">
              <a:rPr lang="fr-FR" smtClean="0">
                <a:solidFill>
                  <a:prstClr val="black">
                    <a:tint val="75000"/>
                  </a:prstClr>
                </a:solidFill>
              </a:rPr>
              <a:pPr/>
              <a:t>11/08/2020</a:t>
            </a:fld>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EBF6B6D-246E-474C-98F9-BEFAC82A39A3}" type="datetimeFigureOut">
              <a:rPr lang="fr-FR" smtClean="0">
                <a:solidFill>
                  <a:prstClr val="black">
                    <a:tint val="75000"/>
                  </a:prstClr>
                </a:solidFill>
              </a:rPr>
              <a:pPr/>
              <a:t>11/08/2020</a:t>
            </a:fld>
            <a:endParaRPr lang="fr-FR">
              <a:solidFill>
                <a:prstClr val="black">
                  <a:tint val="75000"/>
                </a:prstClr>
              </a:solidFill>
            </a:endParaRPr>
          </a:p>
        </p:txBody>
      </p:sp>
      <p:sp>
        <p:nvSpPr>
          <p:cNvPr id="8" name="Espace réservé du pied de page 7"/>
          <p:cNvSpPr>
            <a:spLocks noGrp="1"/>
          </p:cNvSpPr>
          <p:nvPr>
            <p:ph type="ftr" sz="quarter" idx="11"/>
          </p:nvPr>
        </p:nvSpPr>
        <p:spPr/>
        <p:txBody>
          <a:bodyPr/>
          <a:lstStyle/>
          <a:p>
            <a:endParaRPr lang="fr-FR">
              <a:solidFill>
                <a:prstClr val="black">
                  <a:tint val="75000"/>
                </a:prstClr>
              </a:solidFill>
            </a:endParaRPr>
          </a:p>
        </p:txBody>
      </p:sp>
      <p:sp>
        <p:nvSpPr>
          <p:cNvPr id="9" name="Espace réservé du numéro de diapositive 8"/>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8EBF6B6D-246E-474C-98F9-BEFAC82A39A3}" type="datetimeFigureOut">
              <a:rPr lang="fr-FR" smtClean="0">
                <a:solidFill>
                  <a:prstClr val="black">
                    <a:tint val="75000"/>
                  </a:prstClr>
                </a:solidFill>
              </a:rPr>
              <a:pPr/>
              <a:t>11/08/2020</a:t>
            </a:fld>
            <a:endParaRPr lang="fr-FR">
              <a:solidFill>
                <a:prstClr val="black">
                  <a:tint val="75000"/>
                </a:prstClr>
              </a:solidFill>
            </a:endParaRPr>
          </a:p>
        </p:txBody>
      </p:sp>
      <p:sp>
        <p:nvSpPr>
          <p:cNvPr id="4" name="Espace réservé du pied de page 3"/>
          <p:cNvSpPr>
            <a:spLocks noGrp="1"/>
          </p:cNvSpPr>
          <p:nvPr>
            <p:ph type="ftr" sz="quarter" idx="11"/>
          </p:nvPr>
        </p:nvSpPr>
        <p:spPr/>
        <p:txBody>
          <a:bodyPr/>
          <a:lstStyle/>
          <a:p>
            <a:endParaRPr lang="fr-FR">
              <a:solidFill>
                <a:prstClr val="black">
                  <a:tint val="75000"/>
                </a:prstClr>
              </a:solidFill>
            </a:endParaRPr>
          </a:p>
        </p:txBody>
      </p:sp>
      <p:sp>
        <p:nvSpPr>
          <p:cNvPr id="5" name="Espace réservé du numéro de diapositive 4"/>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EBF6B6D-246E-474C-98F9-BEFAC82A39A3}" type="datetimeFigureOut">
              <a:rPr lang="fr-FR" smtClean="0"/>
              <a:pPr/>
              <a:t>11/08/2020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3589C5B-4531-47DF-AB01-D519800CE4EB}" type="slidenum">
              <a:rPr lang="fr-FR" smtClean="0"/>
              <a:pPr/>
              <a:t>‹N°›</a:t>
            </a:fld>
            <a:endParaRPr lang="fr-F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EBF6B6D-246E-474C-98F9-BEFAC82A39A3}" type="datetimeFigureOut">
              <a:rPr lang="fr-FR" smtClean="0">
                <a:solidFill>
                  <a:prstClr val="black">
                    <a:tint val="75000"/>
                  </a:prstClr>
                </a:solidFill>
              </a:rPr>
              <a:pPr/>
              <a:t>11/08/2020</a:t>
            </a:fld>
            <a:endParaRPr lang="fr-FR">
              <a:solidFill>
                <a:prstClr val="black">
                  <a:tint val="75000"/>
                </a:prstClr>
              </a:solidFill>
            </a:endParaRPr>
          </a:p>
        </p:txBody>
      </p:sp>
      <p:sp>
        <p:nvSpPr>
          <p:cNvPr id="3" name="Espace réservé du pied de page 2"/>
          <p:cNvSpPr>
            <a:spLocks noGrp="1"/>
          </p:cNvSpPr>
          <p:nvPr>
            <p:ph type="ftr" sz="quarter" idx="11"/>
          </p:nvPr>
        </p:nvSpPr>
        <p:spPr/>
        <p:txBody>
          <a:bodyPr/>
          <a:lstStyle/>
          <a:p>
            <a:endParaRPr lang="fr-FR">
              <a:solidFill>
                <a:prstClr val="black">
                  <a:tint val="75000"/>
                </a:prstClr>
              </a:solidFill>
            </a:endParaRPr>
          </a:p>
        </p:txBody>
      </p:sp>
      <p:sp>
        <p:nvSpPr>
          <p:cNvPr id="4" name="Espace réservé du numéro de diapositive 3"/>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EBF6B6D-246E-474C-98F9-BEFAC82A39A3}" type="datetimeFigureOut">
              <a:rPr lang="fr-FR" smtClean="0">
                <a:solidFill>
                  <a:prstClr val="black">
                    <a:tint val="75000"/>
                  </a:prstClr>
                </a:solidFill>
              </a:rPr>
              <a:pPr/>
              <a:t>11/08/2020</a:t>
            </a:fld>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EBF6B6D-246E-474C-98F9-BEFAC82A39A3}" type="datetimeFigureOut">
              <a:rPr lang="fr-FR" smtClean="0">
                <a:solidFill>
                  <a:prstClr val="black">
                    <a:tint val="75000"/>
                  </a:prstClr>
                </a:solidFill>
              </a:rPr>
              <a:pPr/>
              <a:t>11/08/2020</a:t>
            </a:fld>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EBF6B6D-246E-474C-98F9-BEFAC82A39A3}" type="datetimeFigureOut">
              <a:rPr lang="fr-FR" smtClean="0">
                <a:solidFill>
                  <a:prstClr val="black">
                    <a:tint val="75000"/>
                  </a:prstClr>
                </a:solidFill>
              </a:rPr>
              <a:pPr/>
              <a:t>11/08/2020</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EBF6B6D-246E-474C-98F9-BEFAC82A39A3}" type="datetimeFigureOut">
              <a:rPr lang="fr-FR" smtClean="0">
                <a:solidFill>
                  <a:prstClr val="black">
                    <a:tint val="75000"/>
                  </a:prstClr>
                </a:solidFill>
              </a:rPr>
              <a:pPr/>
              <a:t>11/08/2020</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EBF6B6D-246E-474C-98F9-BEFAC82A39A3}" type="datetimeFigureOut">
              <a:rPr lang="fr-FR" smtClean="0"/>
              <a:pPr/>
              <a:t>11/08/2020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D3589C5B-4531-47DF-AB01-D519800CE4EB}"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8EBF6B6D-246E-474C-98F9-BEFAC82A39A3}" type="datetimeFigureOut">
              <a:rPr lang="fr-FR" smtClean="0"/>
              <a:pPr/>
              <a:t>11/08/2020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D3589C5B-4531-47DF-AB01-D519800CE4EB}"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EBF6B6D-246E-474C-98F9-BEFAC82A39A3}" type="datetimeFigureOut">
              <a:rPr lang="fr-FR" smtClean="0"/>
              <a:pPr/>
              <a:t>11/08/2020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3589C5B-4531-47DF-AB01-D519800CE4EB}"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EBF6B6D-246E-474C-98F9-BEFAC82A39A3}" type="datetimeFigureOut">
              <a:rPr lang="fr-FR" smtClean="0"/>
              <a:pPr/>
              <a:t>11/08/2020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3589C5B-4531-47DF-AB01-D519800CE4EB}"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EBF6B6D-246E-474C-98F9-BEFAC82A39A3}" type="datetimeFigureOut">
              <a:rPr lang="fr-FR" smtClean="0"/>
              <a:pPr/>
              <a:t>11/08/2020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3589C5B-4531-47DF-AB01-D519800CE4EB}"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BF6B6D-246E-474C-98F9-BEFAC82A39A3}" type="datetimeFigureOut">
              <a:rPr lang="fr-FR" smtClean="0"/>
              <a:pPr/>
              <a:t>11/08/2020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589C5B-4531-47DF-AB01-D519800CE4EB}"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BF6B6D-246E-474C-98F9-BEFAC82A39A3}" type="datetimeFigureOut">
              <a:rPr lang="fr-FR">
                <a:solidFill>
                  <a:prstClr val="black">
                    <a:tint val="75000"/>
                  </a:prstClr>
                </a:solidFill>
              </a:rPr>
              <a:pPr/>
              <a:t>11/08/2020</a:t>
            </a:fld>
            <a:endParaRPr lang="fr-FR">
              <a:solidFill>
                <a:prstClr val="black">
                  <a:tint val="75000"/>
                </a:prstClr>
              </a:solidFill>
            </a:endParaRP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solidFill>
                <a:prstClr val="black">
                  <a:tint val="75000"/>
                </a:prstClr>
              </a:solidFill>
            </a:endParaRP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589C5B-4531-47DF-AB01-D519800CE4EB}" type="slidenum">
              <a:rPr lang="fr-FR">
                <a:solidFill>
                  <a:prstClr val="black">
                    <a:tint val="75000"/>
                  </a:prstClr>
                </a:solidFill>
              </a:rPr>
              <a:pPr/>
              <a:t>‹N°›</a:t>
            </a:fld>
            <a:endParaRPr lang="fr-FR">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BF6B6D-246E-474C-98F9-BEFAC82A39A3}" type="datetimeFigureOut">
              <a:rPr lang="fr-FR" smtClean="0">
                <a:solidFill>
                  <a:prstClr val="black">
                    <a:tint val="75000"/>
                  </a:prstClr>
                </a:solidFill>
              </a:rPr>
              <a:pPr/>
              <a:t>11/08/2020</a:t>
            </a:fld>
            <a:endParaRPr lang="fr-FR">
              <a:solidFill>
                <a:prstClr val="black">
                  <a:tint val="75000"/>
                </a:prstClr>
              </a:solidFill>
            </a:endParaRP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solidFill>
                <a:prstClr val="black">
                  <a:tint val="75000"/>
                </a:prstClr>
              </a:solidFill>
            </a:endParaRP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BF6B6D-246E-474C-98F9-BEFAC82A39A3}" type="datetimeFigureOut">
              <a:rPr lang="fr-FR" smtClean="0">
                <a:solidFill>
                  <a:prstClr val="black">
                    <a:tint val="75000"/>
                  </a:prstClr>
                </a:solidFill>
              </a:rPr>
              <a:pPr/>
              <a:t>11/08/2020</a:t>
            </a:fld>
            <a:endParaRPr lang="fr-FR">
              <a:solidFill>
                <a:prstClr val="black">
                  <a:tint val="75000"/>
                </a:prstClr>
              </a:solidFill>
            </a:endParaRP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solidFill>
                <a:prstClr val="black">
                  <a:tint val="75000"/>
                </a:prstClr>
              </a:solidFill>
            </a:endParaRP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755576" y="260648"/>
            <a:ext cx="7772400" cy="1470025"/>
          </a:xfrm>
        </p:spPr>
        <p:txBody>
          <a:bodyPr/>
          <a:lstStyle/>
          <a:p>
            <a:r>
              <a:rPr lang="fr-FR" dirty="0">
                <a:solidFill>
                  <a:schemeClr val="bg1"/>
                </a:solidFill>
              </a:rPr>
              <a:t>Détectez des faux billets</a:t>
            </a:r>
            <a:br>
              <a:rPr lang="fr-FR" dirty="0">
                <a:solidFill>
                  <a:schemeClr val="bg1"/>
                </a:solidFill>
              </a:rPr>
            </a:br>
            <a:endParaRPr lang="fr-FR" dirty="0">
              <a:solidFill>
                <a:schemeClr val="bg1"/>
              </a:solidFill>
            </a:endParaRPr>
          </a:p>
        </p:txBody>
      </p:sp>
      <p:pic>
        <p:nvPicPr>
          <p:cNvPr id="1026" name="Picture 2"/>
          <p:cNvPicPr>
            <a:picLocks noChangeAspect="1" noChangeArrowheads="1"/>
          </p:cNvPicPr>
          <p:nvPr/>
        </p:nvPicPr>
        <p:blipFill>
          <a:blip r:embed="rId2" cstate="print"/>
          <a:srcRect l="11221" t="6207" r="9211" b="2240"/>
          <a:stretch>
            <a:fillRect/>
          </a:stretch>
        </p:blipFill>
        <p:spPr bwMode="auto">
          <a:xfrm>
            <a:off x="1763688" y="1628800"/>
            <a:ext cx="5616624" cy="4248472"/>
          </a:xfrm>
          <a:prstGeom prst="rect">
            <a:avLst/>
          </a:prstGeom>
          <a:solidFill>
            <a:schemeClr val="tx2">
              <a:lumMod val="60000"/>
              <a:lumOff val="40000"/>
            </a:schemeClr>
          </a:solid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mj-lt"/>
                <a:ea typeface="+mj-ea"/>
                <a:cs typeface="+mj-cs"/>
              </a:rPr>
              <a:t>É</a:t>
            </a:r>
            <a:r>
              <a:rPr kumimoji="0" lang="fr-FR" sz="4400" b="0" i="0" u="none" strike="noStrike" kern="1200" cap="none" spc="0" normalizeH="0" baseline="0" noProof="0" dirty="0" err="1" smtClean="0">
                <a:ln>
                  <a:noFill/>
                </a:ln>
                <a:solidFill>
                  <a:schemeClr val="bg1"/>
                </a:solidFill>
                <a:effectLst/>
                <a:uLnTx/>
                <a:uFillTx/>
                <a:latin typeface="+mj-lt"/>
                <a:ea typeface="+mj-ea"/>
                <a:cs typeface="+mj-cs"/>
              </a:rPr>
              <a:t>blouis</a:t>
            </a:r>
            <a:r>
              <a:rPr kumimoji="0" lang="fr-FR" sz="4400" b="0" i="0" u="none" strike="noStrike" kern="1200" cap="none" spc="0" normalizeH="0" baseline="0" noProof="0" dirty="0" smtClean="0">
                <a:ln>
                  <a:noFill/>
                </a:ln>
                <a:solidFill>
                  <a:schemeClr val="bg1"/>
                </a:solidFill>
                <a:effectLst/>
                <a:uLnTx/>
                <a:uFillTx/>
                <a:latin typeface="+mj-lt"/>
                <a:ea typeface="+mj-ea"/>
                <a:cs typeface="+mj-cs"/>
              </a:rPr>
              <a:t> des valeurs propres</a:t>
            </a:r>
          </a:p>
        </p:txBody>
      </p:sp>
      <p:pic>
        <p:nvPicPr>
          <p:cNvPr id="1026" name="Picture 2"/>
          <p:cNvPicPr>
            <a:picLocks noChangeAspect="1" noChangeArrowheads="1"/>
          </p:cNvPicPr>
          <p:nvPr/>
        </p:nvPicPr>
        <p:blipFill>
          <a:blip r:embed="rId3" cstate="print"/>
          <a:srcRect/>
          <a:stretch>
            <a:fillRect/>
          </a:stretch>
        </p:blipFill>
        <p:spPr bwMode="auto">
          <a:xfrm>
            <a:off x="215008" y="1588229"/>
            <a:ext cx="8749480" cy="5041962"/>
          </a:xfrm>
          <a:prstGeom prst="rect">
            <a:avLst/>
          </a:prstGeom>
          <a:noFill/>
          <a:ln w="9525">
            <a:noFill/>
            <a:miter lim="800000"/>
            <a:headEnd/>
            <a:tailEnd/>
          </a:ln>
          <a:effectLst/>
        </p:spPr>
      </p:pic>
      <p:cxnSp>
        <p:nvCxnSpPr>
          <p:cNvPr id="6" name="Connecteur droit 5"/>
          <p:cNvCxnSpPr/>
          <p:nvPr/>
        </p:nvCxnSpPr>
        <p:spPr>
          <a:xfrm>
            <a:off x="611560" y="4725144"/>
            <a:ext cx="8352928"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 name="ZoneTexte 6"/>
          <p:cNvSpPr txBox="1"/>
          <p:nvPr/>
        </p:nvSpPr>
        <p:spPr>
          <a:xfrm>
            <a:off x="7092280" y="4365104"/>
            <a:ext cx="1872208" cy="246221"/>
          </a:xfrm>
          <a:prstGeom prst="rect">
            <a:avLst/>
          </a:prstGeom>
          <a:noFill/>
        </p:spPr>
        <p:txBody>
          <a:bodyPr wrap="square" rtlCol="0">
            <a:spAutoFit/>
          </a:bodyPr>
          <a:lstStyle/>
          <a:p>
            <a:r>
              <a:rPr lang="fr-FR" sz="1000" dirty="0" smtClean="0">
                <a:solidFill>
                  <a:srgbClr val="FF0000"/>
                </a:solidFill>
              </a:rPr>
              <a:t>Moyenne de variance expliquée</a:t>
            </a:r>
            <a:endParaRPr lang="fr-FR" sz="1000"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bg1"/>
                </a:solidFill>
                <a:effectLst/>
                <a:uLnTx/>
                <a:uFillTx/>
                <a:latin typeface="+mj-lt"/>
                <a:ea typeface="+mj-ea"/>
                <a:cs typeface="+mj-cs"/>
              </a:rPr>
              <a:t>Cercle de corrélation</a:t>
            </a:r>
          </a:p>
        </p:txBody>
      </p:sp>
      <p:pic>
        <p:nvPicPr>
          <p:cNvPr id="2050" name="Picture 2"/>
          <p:cNvPicPr>
            <a:picLocks noChangeAspect="1" noChangeArrowheads="1"/>
          </p:cNvPicPr>
          <p:nvPr/>
        </p:nvPicPr>
        <p:blipFill>
          <a:blip r:embed="rId3" cstate="print"/>
          <a:srcRect/>
          <a:stretch>
            <a:fillRect/>
          </a:stretch>
        </p:blipFill>
        <p:spPr bwMode="auto">
          <a:xfrm>
            <a:off x="1619672" y="1196752"/>
            <a:ext cx="5472608" cy="54137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836712"/>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bg1"/>
                </a:solidFill>
                <a:effectLst/>
                <a:uLnTx/>
                <a:uFillTx/>
                <a:latin typeface="+mj-lt"/>
                <a:ea typeface="+mj-ea"/>
                <a:cs typeface="+mj-cs"/>
              </a:rPr>
              <a:t>Analyse du premier plan factoriel</a:t>
            </a:r>
          </a:p>
        </p:txBody>
      </p:sp>
      <p:pic>
        <p:nvPicPr>
          <p:cNvPr id="3074" name="Picture 2"/>
          <p:cNvPicPr>
            <a:picLocks noChangeAspect="1" noChangeArrowheads="1"/>
          </p:cNvPicPr>
          <p:nvPr/>
        </p:nvPicPr>
        <p:blipFill>
          <a:blip r:embed="rId3" cstate="print"/>
          <a:srcRect/>
          <a:stretch>
            <a:fillRect/>
          </a:stretch>
        </p:blipFill>
        <p:spPr bwMode="auto">
          <a:xfrm>
            <a:off x="899592" y="1052736"/>
            <a:ext cx="7272808" cy="56853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mj-lt"/>
                <a:ea typeface="+mj-ea"/>
                <a:cs typeface="+mj-cs"/>
              </a:rPr>
              <a:t>Contribution des individus</a:t>
            </a:r>
            <a:endParaRPr kumimoji="0" lang="fr-FR" sz="4400" b="0" i="0" u="none" strike="noStrike" kern="1200" cap="none" spc="0" normalizeH="0" baseline="0" noProof="0" dirty="0" smtClean="0">
              <a:ln>
                <a:noFill/>
              </a:ln>
              <a:solidFill>
                <a:schemeClr val="bg1"/>
              </a:solidFill>
              <a:effectLst/>
              <a:uLnTx/>
              <a:uFillTx/>
              <a:latin typeface="+mj-lt"/>
              <a:ea typeface="+mj-ea"/>
              <a:cs typeface="+mj-cs"/>
            </a:endParaRPr>
          </a:p>
        </p:txBody>
      </p:sp>
      <p:pic>
        <p:nvPicPr>
          <p:cNvPr id="4098" name="Picture 2"/>
          <p:cNvPicPr>
            <a:picLocks noChangeAspect="1" noChangeArrowheads="1"/>
          </p:cNvPicPr>
          <p:nvPr/>
        </p:nvPicPr>
        <p:blipFill>
          <a:blip r:embed="rId3" cstate="print"/>
          <a:srcRect/>
          <a:stretch>
            <a:fillRect/>
          </a:stretch>
        </p:blipFill>
        <p:spPr bwMode="auto">
          <a:xfrm>
            <a:off x="755576" y="1124744"/>
            <a:ext cx="7920880" cy="5588197"/>
          </a:xfrm>
          <a:prstGeom prst="rect">
            <a:avLst/>
          </a:prstGeom>
          <a:solidFill>
            <a:schemeClr val="tx2">
              <a:lumMod val="75000"/>
            </a:schemeClr>
          </a:solidFill>
          <a:ln w="9525">
            <a:noFill/>
            <a:miter lim="800000"/>
            <a:headEnd/>
            <a:tailEnd/>
          </a:ln>
          <a:effectLst/>
        </p:spPr>
      </p:pic>
      <p:sp>
        <p:nvSpPr>
          <p:cNvPr id="4" name="Rectangle 3"/>
          <p:cNvSpPr/>
          <p:nvPr/>
        </p:nvSpPr>
        <p:spPr>
          <a:xfrm>
            <a:off x="7164288" y="2348880"/>
            <a:ext cx="288032" cy="1440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7164288" y="2636912"/>
            <a:ext cx="288032" cy="144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7596336" y="2276872"/>
            <a:ext cx="792088" cy="246221"/>
          </a:xfrm>
          <a:prstGeom prst="rect">
            <a:avLst/>
          </a:prstGeom>
          <a:noFill/>
        </p:spPr>
        <p:txBody>
          <a:bodyPr wrap="square" rtlCol="0">
            <a:spAutoFit/>
          </a:bodyPr>
          <a:lstStyle/>
          <a:p>
            <a:r>
              <a:rPr lang="fr-FR" sz="1000" dirty="0" smtClean="0"/>
              <a:t>Vrai</a:t>
            </a:r>
            <a:endParaRPr lang="fr-FR" sz="1000" dirty="0"/>
          </a:p>
        </p:txBody>
      </p:sp>
      <p:sp>
        <p:nvSpPr>
          <p:cNvPr id="8" name="ZoneTexte 7"/>
          <p:cNvSpPr txBox="1"/>
          <p:nvPr/>
        </p:nvSpPr>
        <p:spPr>
          <a:xfrm>
            <a:off x="7596336" y="2564904"/>
            <a:ext cx="792088" cy="246221"/>
          </a:xfrm>
          <a:prstGeom prst="rect">
            <a:avLst/>
          </a:prstGeom>
          <a:noFill/>
        </p:spPr>
        <p:txBody>
          <a:bodyPr wrap="square" rtlCol="0">
            <a:spAutoFit/>
          </a:bodyPr>
          <a:lstStyle/>
          <a:p>
            <a:r>
              <a:rPr lang="fr-FR" sz="1000" dirty="0" smtClean="0"/>
              <a:t>Faux</a:t>
            </a:r>
            <a:endParaRPr lang="fr-FR" sz="1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txBox="1">
            <a:spLocks/>
          </p:cNvSpPr>
          <p:nvPr/>
        </p:nvSpPr>
        <p:spPr>
          <a:xfrm>
            <a:off x="0" y="0"/>
            <a:ext cx="9144000" cy="980728"/>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mj-lt"/>
                <a:ea typeface="+mj-ea"/>
                <a:cs typeface="+mj-cs"/>
              </a:rPr>
              <a:t>Contribution des individus</a:t>
            </a:r>
            <a:endParaRPr kumimoji="0" lang="fr-FR" sz="4400" b="0" i="0"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122" name="Picture 2"/>
          <p:cNvPicPr>
            <a:picLocks noChangeAspect="1" noChangeArrowheads="1"/>
          </p:cNvPicPr>
          <p:nvPr/>
        </p:nvPicPr>
        <p:blipFill>
          <a:blip r:embed="rId3" cstate="print"/>
          <a:srcRect/>
          <a:stretch>
            <a:fillRect/>
          </a:stretch>
        </p:blipFill>
        <p:spPr bwMode="auto">
          <a:xfrm>
            <a:off x="467544" y="1135667"/>
            <a:ext cx="7992888" cy="5671241"/>
          </a:xfrm>
          <a:prstGeom prst="rect">
            <a:avLst/>
          </a:prstGeom>
          <a:noFill/>
          <a:ln w="9525">
            <a:noFill/>
            <a:miter lim="800000"/>
            <a:headEnd/>
            <a:tailEnd/>
          </a:ln>
          <a:effectLst/>
        </p:spPr>
      </p:pic>
      <p:sp>
        <p:nvSpPr>
          <p:cNvPr id="6" name="Rectangle 5"/>
          <p:cNvSpPr/>
          <p:nvPr/>
        </p:nvSpPr>
        <p:spPr>
          <a:xfrm>
            <a:off x="7164288" y="2348880"/>
            <a:ext cx="288032" cy="1440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7164288" y="2636912"/>
            <a:ext cx="288032" cy="144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7596336" y="2276872"/>
            <a:ext cx="792088" cy="246221"/>
          </a:xfrm>
          <a:prstGeom prst="rect">
            <a:avLst/>
          </a:prstGeom>
          <a:noFill/>
        </p:spPr>
        <p:txBody>
          <a:bodyPr wrap="square" rtlCol="0">
            <a:spAutoFit/>
          </a:bodyPr>
          <a:lstStyle/>
          <a:p>
            <a:r>
              <a:rPr lang="fr-FR" sz="1000" dirty="0" smtClean="0"/>
              <a:t>Vrai</a:t>
            </a:r>
            <a:endParaRPr lang="fr-FR" sz="1000" dirty="0"/>
          </a:p>
        </p:txBody>
      </p:sp>
      <p:sp>
        <p:nvSpPr>
          <p:cNvPr id="9" name="ZoneTexte 8"/>
          <p:cNvSpPr txBox="1"/>
          <p:nvPr/>
        </p:nvSpPr>
        <p:spPr>
          <a:xfrm>
            <a:off x="7596336" y="2564904"/>
            <a:ext cx="792088" cy="246221"/>
          </a:xfrm>
          <a:prstGeom prst="rect">
            <a:avLst/>
          </a:prstGeom>
          <a:noFill/>
        </p:spPr>
        <p:txBody>
          <a:bodyPr wrap="square" rtlCol="0">
            <a:spAutoFit/>
          </a:bodyPr>
          <a:lstStyle/>
          <a:p>
            <a:r>
              <a:rPr lang="fr-FR" sz="1000" dirty="0" smtClean="0"/>
              <a:t>Faux</a:t>
            </a:r>
            <a:endParaRPr lang="fr-FR" sz="1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539552" y="1484784"/>
            <a:ext cx="8229600" cy="2578298"/>
          </a:xfrm>
        </p:spPr>
        <p:txBody>
          <a:bodyPr>
            <a:normAutofit fontScale="90000"/>
          </a:bodyPr>
          <a:lstStyle/>
          <a:p>
            <a:r>
              <a:rPr lang="fr-FR" sz="6600" dirty="0" smtClean="0">
                <a:solidFill>
                  <a:schemeClr val="bg1"/>
                </a:solidFill>
              </a:rPr>
              <a:t>Apprentissage</a:t>
            </a:r>
            <a:br>
              <a:rPr lang="fr-FR" sz="6600" dirty="0" smtClean="0">
                <a:solidFill>
                  <a:schemeClr val="bg1"/>
                </a:solidFill>
              </a:rPr>
            </a:br>
            <a:r>
              <a:rPr lang="fr-FR" sz="6600" dirty="0" smtClean="0">
                <a:solidFill>
                  <a:schemeClr val="bg1"/>
                </a:solidFill>
              </a:rPr>
              <a:t> non-supervisé</a:t>
            </a:r>
            <a:br>
              <a:rPr lang="fr-FR" sz="6600" dirty="0" smtClean="0">
                <a:solidFill>
                  <a:schemeClr val="bg1"/>
                </a:solidFill>
              </a:rPr>
            </a:br>
            <a:endParaRPr lang="fr-FR" sz="6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bg1"/>
                </a:solidFill>
                <a:effectLst/>
                <a:uLnTx/>
                <a:uFillTx/>
                <a:latin typeface="+mj-lt"/>
                <a:ea typeface="+mj-ea"/>
                <a:cs typeface="+mj-cs"/>
              </a:rPr>
              <a:t>K-</a:t>
            </a:r>
            <a:r>
              <a:rPr kumimoji="0" lang="fr-FR" sz="4400" b="0" i="0" u="none" strike="noStrike" kern="1200" cap="none" spc="0" normalizeH="0" baseline="0" noProof="0" dirty="0" err="1" smtClean="0">
                <a:ln>
                  <a:noFill/>
                </a:ln>
                <a:solidFill>
                  <a:schemeClr val="bg1"/>
                </a:solidFill>
                <a:effectLst/>
                <a:uLnTx/>
                <a:uFillTx/>
                <a:latin typeface="+mj-lt"/>
                <a:ea typeface="+mj-ea"/>
                <a:cs typeface="+mj-cs"/>
              </a:rPr>
              <a:t>means</a:t>
            </a:r>
            <a:endParaRPr kumimoji="0" lang="fr-FR" sz="4400" b="0" i="0" u="none" strike="noStrike" kern="1200" cap="none" spc="0" normalizeH="0" baseline="0" noProof="0" dirty="0" smtClean="0">
              <a:ln>
                <a:noFill/>
              </a:ln>
              <a:solidFill>
                <a:schemeClr val="bg1"/>
              </a:solidFill>
              <a:effectLst/>
              <a:uLnTx/>
              <a:uFillTx/>
              <a:latin typeface="+mj-lt"/>
              <a:ea typeface="+mj-ea"/>
              <a:cs typeface="+mj-cs"/>
            </a:endParaRPr>
          </a:p>
        </p:txBody>
      </p:sp>
      <p:pic>
        <p:nvPicPr>
          <p:cNvPr id="6147" name="Picture 3"/>
          <p:cNvPicPr>
            <a:picLocks noChangeAspect="1" noChangeArrowheads="1"/>
          </p:cNvPicPr>
          <p:nvPr/>
        </p:nvPicPr>
        <p:blipFill>
          <a:blip r:embed="rId3" cstate="print"/>
          <a:srcRect/>
          <a:stretch>
            <a:fillRect/>
          </a:stretch>
        </p:blipFill>
        <p:spPr bwMode="auto">
          <a:xfrm>
            <a:off x="827584" y="1218888"/>
            <a:ext cx="7128792" cy="5582721"/>
          </a:xfrm>
          <a:prstGeom prst="rect">
            <a:avLst/>
          </a:prstGeom>
          <a:noFill/>
          <a:ln w="9525">
            <a:noFill/>
            <a:miter lim="800000"/>
            <a:headEnd/>
            <a:tailEnd/>
          </a:ln>
          <a:effectLst/>
        </p:spPr>
      </p:pic>
      <p:sp>
        <p:nvSpPr>
          <p:cNvPr id="6" name="ZoneTexte 5"/>
          <p:cNvSpPr txBox="1"/>
          <p:nvPr/>
        </p:nvSpPr>
        <p:spPr>
          <a:xfrm>
            <a:off x="7956376" y="3861048"/>
            <a:ext cx="504056" cy="230832"/>
          </a:xfrm>
          <a:prstGeom prst="rect">
            <a:avLst/>
          </a:prstGeom>
          <a:noFill/>
        </p:spPr>
        <p:txBody>
          <a:bodyPr wrap="square" rtlCol="0">
            <a:spAutoFit/>
          </a:bodyPr>
          <a:lstStyle/>
          <a:p>
            <a:r>
              <a:rPr lang="fr-FR" sz="900" dirty="0" smtClean="0"/>
              <a:t>Vrai</a:t>
            </a:r>
            <a:endParaRPr lang="fr-FR" sz="900" dirty="0"/>
          </a:p>
        </p:txBody>
      </p:sp>
      <p:sp>
        <p:nvSpPr>
          <p:cNvPr id="7" name="ZoneTexte 6"/>
          <p:cNvSpPr txBox="1"/>
          <p:nvPr/>
        </p:nvSpPr>
        <p:spPr>
          <a:xfrm>
            <a:off x="7956376" y="4005064"/>
            <a:ext cx="504056" cy="230832"/>
          </a:xfrm>
          <a:prstGeom prst="rect">
            <a:avLst/>
          </a:prstGeom>
          <a:noFill/>
        </p:spPr>
        <p:txBody>
          <a:bodyPr wrap="square" rtlCol="0">
            <a:spAutoFit/>
          </a:bodyPr>
          <a:lstStyle/>
          <a:p>
            <a:r>
              <a:rPr lang="fr-FR" sz="900" dirty="0" smtClean="0"/>
              <a:t>Faux</a:t>
            </a:r>
            <a:endParaRPr lang="fr-FR" sz="9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bg1"/>
                </a:solidFill>
                <a:effectLst/>
                <a:uLnTx/>
                <a:uFillTx/>
                <a:latin typeface="+mj-lt"/>
                <a:ea typeface="+mj-ea"/>
                <a:cs typeface="+mj-cs"/>
              </a:rPr>
              <a:t>Analyse de la classification</a:t>
            </a:r>
          </a:p>
        </p:txBody>
      </p:sp>
      <p:pic>
        <p:nvPicPr>
          <p:cNvPr id="7171" name="Picture 3"/>
          <p:cNvPicPr>
            <a:picLocks noChangeAspect="1" noChangeArrowheads="1"/>
          </p:cNvPicPr>
          <p:nvPr/>
        </p:nvPicPr>
        <p:blipFill>
          <a:blip r:embed="rId3" cstate="print"/>
          <a:srcRect/>
          <a:stretch>
            <a:fillRect/>
          </a:stretch>
        </p:blipFill>
        <p:spPr bwMode="auto">
          <a:xfrm>
            <a:off x="1331640" y="1772816"/>
            <a:ext cx="6682598" cy="1727820"/>
          </a:xfrm>
          <a:prstGeom prst="rect">
            <a:avLst/>
          </a:prstGeom>
          <a:noFill/>
          <a:ln w="9525">
            <a:noFill/>
            <a:miter lim="800000"/>
            <a:headEnd/>
            <a:tailEnd/>
          </a:ln>
          <a:effectLst/>
        </p:spPr>
      </p:pic>
      <p:sp>
        <p:nvSpPr>
          <p:cNvPr id="9" name="ZoneTexte 8"/>
          <p:cNvSpPr txBox="1"/>
          <p:nvPr/>
        </p:nvSpPr>
        <p:spPr>
          <a:xfrm>
            <a:off x="1547664" y="4365104"/>
            <a:ext cx="5688632" cy="369332"/>
          </a:xfrm>
          <a:prstGeom prst="rect">
            <a:avLst/>
          </a:prstGeom>
          <a:noFill/>
        </p:spPr>
        <p:txBody>
          <a:bodyPr wrap="square" rtlCol="0">
            <a:spAutoFit/>
          </a:bodyPr>
          <a:lstStyle/>
          <a:p>
            <a:pPr algn="ctr"/>
            <a:r>
              <a:rPr lang="fr-FR" dirty="0" smtClean="0"/>
              <a:t>Taux de réussite : 98,2 %</a:t>
            </a:r>
            <a:endParaRPr lang="fr-FR" dirty="0"/>
          </a:p>
        </p:txBody>
      </p:sp>
      <p:sp>
        <p:nvSpPr>
          <p:cNvPr id="10" name="ZoneTexte 9"/>
          <p:cNvSpPr txBox="1"/>
          <p:nvPr/>
        </p:nvSpPr>
        <p:spPr>
          <a:xfrm>
            <a:off x="2267744" y="5445224"/>
            <a:ext cx="4464496" cy="646331"/>
          </a:xfrm>
          <a:prstGeom prst="rect">
            <a:avLst/>
          </a:prstGeom>
          <a:noFill/>
        </p:spPr>
        <p:txBody>
          <a:bodyPr wrap="square" rtlCol="0">
            <a:spAutoFit/>
          </a:bodyPr>
          <a:lstStyle/>
          <a:p>
            <a:pPr algn="ctr"/>
            <a:r>
              <a:rPr lang="fr-FR" dirty="0" smtClean="0"/>
              <a:t>167 billets sur 170 ont été classé comme on le souhaite.</a:t>
            </a:r>
            <a:endParaRPr lang="fr-FR" dirty="0"/>
          </a:p>
        </p:txBody>
      </p:sp>
      <p:sp>
        <p:nvSpPr>
          <p:cNvPr id="11" name="Ellipse 10"/>
          <p:cNvSpPr/>
          <p:nvPr/>
        </p:nvSpPr>
        <p:spPr>
          <a:xfrm>
            <a:off x="1907704" y="3861048"/>
            <a:ext cx="5112568" cy="273630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539552" y="1484784"/>
            <a:ext cx="8229600" cy="2578298"/>
          </a:xfrm>
        </p:spPr>
        <p:txBody>
          <a:bodyPr>
            <a:normAutofit fontScale="90000"/>
          </a:bodyPr>
          <a:lstStyle/>
          <a:p>
            <a:r>
              <a:rPr lang="fr-FR" sz="6600" dirty="0" smtClean="0">
                <a:solidFill>
                  <a:schemeClr val="bg1"/>
                </a:solidFill>
              </a:rPr>
              <a:t>Apprentissage</a:t>
            </a:r>
            <a:br>
              <a:rPr lang="fr-FR" sz="6600" dirty="0" smtClean="0">
                <a:solidFill>
                  <a:schemeClr val="bg1"/>
                </a:solidFill>
              </a:rPr>
            </a:br>
            <a:r>
              <a:rPr lang="fr-FR" sz="6600" dirty="0" smtClean="0">
                <a:solidFill>
                  <a:schemeClr val="bg1"/>
                </a:solidFill>
              </a:rPr>
              <a:t> supervisé</a:t>
            </a:r>
            <a:br>
              <a:rPr lang="fr-FR" sz="6600" dirty="0" smtClean="0">
                <a:solidFill>
                  <a:schemeClr val="bg1"/>
                </a:solidFill>
              </a:rPr>
            </a:br>
            <a:endParaRPr lang="fr-FR" sz="6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bg1"/>
                </a:solidFill>
                <a:effectLst/>
                <a:uLnTx/>
                <a:uFillTx/>
                <a:latin typeface="+mj-lt"/>
                <a:ea typeface="+mj-ea"/>
                <a:cs typeface="+mj-cs"/>
              </a:rPr>
              <a:t>Régression logistique</a:t>
            </a:r>
          </a:p>
        </p:txBody>
      </p:sp>
      <p:sp>
        <p:nvSpPr>
          <p:cNvPr id="4" name="Rectangle 3"/>
          <p:cNvSpPr/>
          <p:nvPr/>
        </p:nvSpPr>
        <p:spPr>
          <a:xfrm>
            <a:off x="107504" y="1556792"/>
            <a:ext cx="4572000" cy="3293209"/>
          </a:xfrm>
          <a:prstGeom prst="rect">
            <a:avLst/>
          </a:prstGeom>
        </p:spPr>
        <p:txBody>
          <a:bodyPr>
            <a:spAutoFit/>
          </a:bodyPr>
          <a:lstStyle/>
          <a:p>
            <a:r>
              <a:rPr lang="fr-FR" sz="1600" dirty="0" smtClean="0"/>
              <a:t>1) La longueur du billet</a:t>
            </a:r>
          </a:p>
          <a:p>
            <a:endParaRPr lang="fr-FR" sz="1600" dirty="0" smtClean="0"/>
          </a:p>
          <a:p>
            <a:r>
              <a:rPr lang="fr-FR" sz="1600" dirty="0" smtClean="0"/>
              <a:t>2) La hauteur du billet mesurée sur le côté gauche</a:t>
            </a:r>
          </a:p>
          <a:p>
            <a:endParaRPr lang="fr-FR" sz="1600" dirty="0" smtClean="0"/>
          </a:p>
          <a:p>
            <a:r>
              <a:rPr lang="fr-FR" sz="1600" dirty="0" smtClean="0"/>
              <a:t>3) La hauteur du billet mesurée sur le côté droit</a:t>
            </a:r>
          </a:p>
          <a:p>
            <a:endParaRPr lang="fr-FR" sz="1600" dirty="0" smtClean="0"/>
          </a:p>
          <a:p>
            <a:r>
              <a:rPr lang="fr-FR" sz="1600" dirty="0" smtClean="0"/>
              <a:t>4) La marge entre le bord supérieur du billet et l'image de celui-ci</a:t>
            </a:r>
          </a:p>
          <a:p>
            <a:endParaRPr lang="fr-FR" sz="1600" dirty="0" smtClean="0"/>
          </a:p>
          <a:p>
            <a:r>
              <a:rPr lang="fr-FR" sz="1600" dirty="0" smtClean="0"/>
              <a:t>5) La marge entre le bord inférieur du billet et l'image de celui-ci</a:t>
            </a:r>
          </a:p>
          <a:p>
            <a:endParaRPr lang="fr-FR" sz="1600" dirty="0" smtClean="0"/>
          </a:p>
          <a:p>
            <a:r>
              <a:rPr lang="fr-FR" sz="1600" dirty="0" smtClean="0"/>
              <a:t>6) La diagonale du billet</a:t>
            </a:r>
            <a:endParaRPr lang="fr-FR" sz="1600" dirty="0"/>
          </a:p>
        </p:txBody>
      </p:sp>
      <p:sp>
        <p:nvSpPr>
          <p:cNvPr id="7" name="Rectangle 6"/>
          <p:cNvSpPr/>
          <p:nvPr/>
        </p:nvSpPr>
        <p:spPr>
          <a:xfrm>
            <a:off x="107504" y="1556792"/>
            <a:ext cx="4320480" cy="338437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droite 7"/>
          <p:cNvSpPr/>
          <p:nvPr/>
        </p:nvSpPr>
        <p:spPr>
          <a:xfrm>
            <a:off x="4788024" y="2996952"/>
            <a:ext cx="792088"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6012160" y="2924944"/>
            <a:ext cx="2232248" cy="707886"/>
          </a:xfrm>
          <a:prstGeom prst="rect">
            <a:avLst/>
          </a:prstGeom>
          <a:noFill/>
        </p:spPr>
        <p:txBody>
          <a:bodyPr wrap="square" rtlCol="0">
            <a:spAutoFit/>
          </a:bodyPr>
          <a:lstStyle/>
          <a:p>
            <a:r>
              <a:rPr lang="fr-FR" sz="4000" dirty="0" smtClean="0"/>
              <a:t>97.5 % </a:t>
            </a:r>
          </a:p>
        </p:txBody>
      </p:sp>
      <p:sp>
        <p:nvSpPr>
          <p:cNvPr id="10" name="ZoneTexte 9"/>
          <p:cNvSpPr txBox="1"/>
          <p:nvPr/>
        </p:nvSpPr>
        <p:spPr>
          <a:xfrm>
            <a:off x="4139952" y="5877272"/>
            <a:ext cx="2808312" cy="369332"/>
          </a:xfrm>
          <a:prstGeom prst="rect">
            <a:avLst/>
          </a:prstGeom>
          <a:noFill/>
        </p:spPr>
        <p:txBody>
          <a:bodyPr wrap="square" rtlCol="0">
            <a:spAutoFit/>
          </a:bodyPr>
          <a:lstStyle/>
          <a:p>
            <a:r>
              <a:rPr lang="fr-FR" dirty="0" smtClean="0"/>
              <a:t>Régression logistique</a:t>
            </a:r>
            <a:endParaRPr lang="fr-FR" dirty="0"/>
          </a:p>
        </p:txBody>
      </p:sp>
      <p:cxnSp>
        <p:nvCxnSpPr>
          <p:cNvPr id="13" name="Connecteur droit avec flèche 12"/>
          <p:cNvCxnSpPr/>
          <p:nvPr/>
        </p:nvCxnSpPr>
        <p:spPr>
          <a:xfrm flipV="1">
            <a:off x="5220072" y="3645024"/>
            <a:ext cx="0" cy="2088232"/>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836712"/>
          </a:xfrm>
        </p:spPr>
        <p:txBody>
          <a:bodyPr>
            <a:normAutofit/>
          </a:bodyPr>
          <a:lstStyle/>
          <a:p>
            <a:r>
              <a:rPr lang="fr-FR" dirty="0" smtClean="0">
                <a:solidFill>
                  <a:srgbClr val="C00000"/>
                </a:solidFill>
              </a:rPr>
              <a:t>SOMMAIRE</a:t>
            </a:r>
            <a:endParaRPr lang="fr-FR" dirty="0">
              <a:solidFill>
                <a:srgbClr val="C00000"/>
              </a:solidFill>
            </a:endParaRPr>
          </a:p>
        </p:txBody>
      </p:sp>
      <p:sp>
        <p:nvSpPr>
          <p:cNvPr id="3" name="Espace réservé du contenu 2"/>
          <p:cNvSpPr>
            <a:spLocks noGrp="1"/>
          </p:cNvSpPr>
          <p:nvPr>
            <p:ph idx="1"/>
          </p:nvPr>
        </p:nvSpPr>
        <p:spPr>
          <a:xfrm>
            <a:off x="457200" y="1124744"/>
            <a:ext cx="8229600" cy="5472608"/>
          </a:xfrm>
        </p:spPr>
        <p:txBody>
          <a:bodyPr>
            <a:normAutofit fontScale="92500" lnSpcReduction="20000"/>
          </a:bodyPr>
          <a:lstStyle/>
          <a:p>
            <a:pPr>
              <a:buFont typeface="Wingdings" pitchFamily="2" charset="2"/>
              <a:buChar char="Ø"/>
            </a:pPr>
            <a:r>
              <a:rPr lang="fr-FR" dirty="0" smtClean="0">
                <a:solidFill>
                  <a:schemeClr val="accent1">
                    <a:lumMod val="75000"/>
                  </a:schemeClr>
                </a:solidFill>
              </a:rPr>
              <a:t>  Introduction</a:t>
            </a:r>
          </a:p>
          <a:p>
            <a:pPr marL="571500" indent="-571500">
              <a:buNone/>
            </a:pPr>
            <a:endParaRPr lang="fr-FR" dirty="0" smtClean="0">
              <a:solidFill>
                <a:schemeClr val="accent1">
                  <a:lumMod val="75000"/>
                </a:schemeClr>
              </a:solidFill>
            </a:endParaRPr>
          </a:p>
          <a:p>
            <a:pPr>
              <a:buFont typeface="Wingdings" pitchFamily="2" charset="2"/>
              <a:buChar char="Ø"/>
            </a:pPr>
            <a:r>
              <a:rPr lang="fr-FR" dirty="0" smtClean="0">
                <a:solidFill>
                  <a:schemeClr val="accent1">
                    <a:lumMod val="75000"/>
                  </a:schemeClr>
                </a:solidFill>
              </a:rPr>
              <a:t>  Analyses </a:t>
            </a:r>
            <a:r>
              <a:rPr lang="fr-FR" dirty="0" err="1" smtClean="0">
                <a:solidFill>
                  <a:schemeClr val="accent1">
                    <a:lumMod val="75000"/>
                  </a:schemeClr>
                </a:solidFill>
              </a:rPr>
              <a:t>univariées</a:t>
            </a:r>
            <a:r>
              <a:rPr lang="fr-FR" dirty="0" smtClean="0">
                <a:solidFill>
                  <a:schemeClr val="accent1">
                    <a:lumMod val="75000"/>
                  </a:schemeClr>
                </a:solidFill>
              </a:rPr>
              <a:t> et </a:t>
            </a:r>
            <a:r>
              <a:rPr lang="fr-FR" dirty="0" err="1" smtClean="0">
                <a:solidFill>
                  <a:schemeClr val="accent1">
                    <a:lumMod val="75000"/>
                  </a:schemeClr>
                </a:solidFill>
              </a:rPr>
              <a:t>bivariées</a:t>
            </a:r>
            <a:endParaRPr lang="fr-FR" dirty="0" smtClean="0">
              <a:solidFill>
                <a:schemeClr val="accent1">
                  <a:lumMod val="75000"/>
                </a:schemeClr>
              </a:solidFill>
            </a:endParaRPr>
          </a:p>
          <a:p>
            <a:pPr marL="571500" indent="-571500">
              <a:buNone/>
            </a:pPr>
            <a:endParaRPr lang="fr-FR" dirty="0" smtClean="0">
              <a:solidFill>
                <a:schemeClr val="accent1">
                  <a:lumMod val="75000"/>
                </a:schemeClr>
              </a:solidFill>
            </a:endParaRPr>
          </a:p>
          <a:p>
            <a:pPr marL="571500" indent="-571500">
              <a:buFont typeface="Wingdings" pitchFamily="2" charset="2"/>
              <a:buChar char="Ø"/>
            </a:pPr>
            <a:r>
              <a:rPr lang="fr-FR" dirty="0" smtClean="0">
                <a:solidFill>
                  <a:schemeClr val="accent1">
                    <a:lumMod val="75000"/>
                  </a:schemeClr>
                </a:solidFill>
              </a:rPr>
              <a:t>PCA</a:t>
            </a:r>
          </a:p>
          <a:p>
            <a:pPr marL="571500" indent="-571500">
              <a:buFont typeface="Wingdings" pitchFamily="2" charset="2"/>
              <a:buChar char="Ø"/>
            </a:pPr>
            <a:endParaRPr lang="fr-FR" dirty="0" smtClean="0">
              <a:solidFill>
                <a:schemeClr val="accent1">
                  <a:lumMod val="75000"/>
                </a:schemeClr>
              </a:solidFill>
            </a:endParaRPr>
          </a:p>
          <a:p>
            <a:pPr marL="571500" indent="-571500">
              <a:buFont typeface="Wingdings" pitchFamily="2" charset="2"/>
              <a:buChar char="Ø"/>
            </a:pPr>
            <a:r>
              <a:rPr lang="fr-FR" dirty="0" smtClean="0">
                <a:solidFill>
                  <a:schemeClr val="accent1">
                    <a:lumMod val="75000"/>
                  </a:schemeClr>
                </a:solidFill>
              </a:rPr>
              <a:t>Apprentissage non-supervisé</a:t>
            </a:r>
          </a:p>
          <a:p>
            <a:pPr marL="571500" indent="-571500">
              <a:buNone/>
            </a:pPr>
            <a:endParaRPr lang="fr-FR" dirty="0" smtClean="0">
              <a:solidFill>
                <a:schemeClr val="accent1">
                  <a:lumMod val="75000"/>
                </a:schemeClr>
              </a:solidFill>
            </a:endParaRPr>
          </a:p>
          <a:p>
            <a:pPr marL="571500" indent="-571500">
              <a:buFont typeface="Wingdings" pitchFamily="2" charset="2"/>
              <a:buChar char="Ø"/>
            </a:pPr>
            <a:r>
              <a:rPr lang="fr-FR" dirty="0" smtClean="0">
                <a:solidFill>
                  <a:schemeClr val="accent1">
                    <a:lumMod val="75000"/>
                  </a:schemeClr>
                </a:solidFill>
              </a:rPr>
              <a:t>Apprentissage supervisé</a:t>
            </a:r>
          </a:p>
          <a:p>
            <a:pPr marL="571500" indent="-571500">
              <a:buNone/>
            </a:pPr>
            <a:endParaRPr lang="fr-FR" dirty="0" smtClean="0">
              <a:solidFill>
                <a:schemeClr val="accent1">
                  <a:lumMod val="75000"/>
                </a:schemeClr>
              </a:solidFill>
            </a:endParaRPr>
          </a:p>
          <a:p>
            <a:pPr marL="571500" indent="-571500">
              <a:buFont typeface="Wingdings" pitchFamily="2" charset="2"/>
              <a:buChar char="Ø"/>
            </a:pPr>
            <a:r>
              <a:rPr lang="fr-FR" dirty="0" smtClean="0">
                <a:solidFill>
                  <a:schemeClr val="accent1">
                    <a:lumMod val="75000"/>
                  </a:schemeClr>
                </a:solidFill>
              </a:rPr>
              <a:t>Bilan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lvl="0" algn="ctr">
              <a:spcBef>
                <a:spcPct val="0"/>
              </a:spcBef>
              <a:defRPr/>
            </a:pPr>
            <a:r>
              <a:rPr lang="fr-FR" sz="4400" dirty="0" smtClean="0">
                <a:solidFill>
                  <a:schemeClr val="bg1"/>
                </a:solidFill>
                <a:latin typeface="+mj-lt"/>
                <a:ea typeface="+mj-ea"/>
                <a:cs typeface="+mj-cs"/>
              </a:rPr>
              <a:t>Critère d'information d'</a:t>
            </a:r>
            <a:r>
              <a:rPr lang="fr-FR" sz="4400" dirty="0" err="1" smtClean="0">
                <a:solidFill>
                  <a:schemeClr val="bg1"/>
                </a:solidFill>
                <a:latin typeface="+mj-lt"/>
                <a:ea typeface="+mj-ea"/>
                <a:cs typeface="+mj-cs"/>
              </a:rPr>
              <a:t>Akaike</a:t>
            </a:r>
            <a:endParaRPr lang="fr-FR" sz="4400" dirty="0" smtClean="0">
              <a:solidFill>
                <a:schemeClr val="bg1"/>
              </a:solidFill>
              <a:latin typeface="+mj-lt"/>
              <a:ea typeface="+mj-ea"/>
              <a:cs typeface="+mj-cs"/>
            </a:endParaRPr>
          </a:p>
        </p:txBody>
      </p:sp>
      <p:pic>
        <p:nvPicPr>
          <p:cNvPr id="9218" name="Picture 2"/>
          <p:cNvPicPr>
            <a:picLocks noChangeAspect="1" noChangeArrowheads="1"/>
          </p:cNvPicPr>
          <p:nvPr/>
        </p:nvPicPr>
        <p:blipFill>
          <a:blip r:embed="rId3" cstate="print"/>
          <a:srcRect/>
          <a:stretch>
            <a:fillRect/>
          </a:stretch>
        </p:blipFill>
        <p:spPr bwMode="auto">
          <a:xfrm>
            <a:off x="1835696" y="1196752"/>
            <a:ext cx="5259960" cy="54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bg1"/>
                </a:solidFill>
                <a:effectLst/>
                <a:uLnTx/>
                <a:uFillTx/>
                <a:latin typeface="+mj-lt"/>
                <a:ea typeface="+mj-ea"/>
                <a:cs typeface="+mj-cs"/>
              </a:rPr>
              <a:t>Régression</a:t>
            </a:r>
            <a:r>
              <a:rPr kumimoji="0" lang="fr-FR" sz="4400" b="0" i="0" u="none" strike="noStrike" kern="1200" cap="none" spc="0" normalizeH="0" noProof="0" dirty="0" smtClean="0">
                <a:ln>
                  <a:noFill/>
                </a:ln>
                <a:solidFill>
                  <a:schemeClr val="bg1"/>
                </a:solidFill>
                <a:effectLst/>
                <a:uLnTx/>
                <a:uFillTx/>
                <a:latin typeface="+mj-lt"/>
                <a:ea typeface="+mj-ea"/>
                <a:cs typeface="+mj-cs"/>
              </a:rPr>
              <a:t> logistique sur les variables choisis </a:t>
            </a:r>
            <a:endParaRPr kumimoji="0" lang="fr-FR" sz="44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3" name="Rectangle 2"/>
          <p:cNvSpPr/>
          <p:nvPr/>
        </p:nvSpPr>
        <p:spPr>
          <a:xfrm>
            <a:off x="251520" y="2420888"/>
            <a:ext cx="4572000" cy="2031325"/>
          </a:xfrm>
          <a:prstGeom prst="rect">
            <a:avLst/>
          </a:prstGeom>
        </p:spPr>
        <p:txBody>
          <a:bodyPr>
            <a:spAutoFit/>
          </a:bodyPr>
          <a:lstStyle/>
          <a:p>
            <a:r>
              <a:rPr lang="fr-FR" dirty="0" smtClean="0"/>
              <a:t>1) La longueur du billet</a:t>
            </a:r>
          </a:p>
          <a:p>
            <a:endParaRPr lang="fr-FR" dirty="0" smtClean="0"/>
          </a:p>
          <a:p>
            <a:r>
              <a:rPr lang="fr-FR" dirty="0" smtClean="0"/>
              <a:t>2) La marge entre le bord supérieur du billet et l'image de celui-ci</a:t>
            </a:r>
          </a:p>
          <a:p>
            <a:endParaRPr lang="fr-FR" dirty="0" smtClean="0"/>
          </a:p>
          <a:p>
            <a:r>
              <a:rPr lang="fr-FR" dirty="0" smtClean="0"/>
              <a:t>3) La marge entre le bord inférieur du billet et l'image de celui-ci</a:t>
            </a:r>
          </a:p>
        </p:txBody>
      </p:sp>
      <p:sp>
        <p:nvSpPr>
          <p:cNvPr id="4" name="Rectangle 3"/>
          <p:cNvSpPr/>
          <p:nvPr/>
        </p:nvSpPr>
        <p:spPr>
          <a:xfrm>
            <a:off x="179512" y="2348880"/>
            <a:ext cx="4680520" cy="20882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èche droite 5"/>
          <p:cNvSpPr/>
          <p:nvPr/>
        </p:nvSpPr>
        <p:spPr>
          <a:xfrm>
            <a:off x="5076056" y="2996952"/>
            <a:ext cx="792088"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4427984" y="5877272"/>
            <a:ext cx="2808312" cy="369332"/>
          </a:xfrm>
          <a:prstGeom prst="rect">
            <a:avLst/>
          </a:prstGeom>
          <a:noFill/>
        </p:spPr>
        <p:txBody>
          <a:bodyPr wrap="square" rtlCol="0">
            <a:spAutoFit/>
          </a:bodyPr>
          <a:lstStyle/>
          <a:p>
            <a:r>
              <a:rPr lang="fr-FR" dirty="0" smtClean="0"/>
              <a:t>Régression logistique</a:t>
            </a:r>
            <a:endParaRPr lang="fr-FR" dirty="0"/>
          </a:p>
        </p:txBody>
      </p:sp>
      <p:cxnSp>
        <p:nvCxnSpPr>
          <p:cNvPr id="8" name="Connecteur droit avec flèche 7"/>
          <p:cNvCxnSpPr/>
          <p:nvPr/>
        </p:nvCxnSpPr>
        <p:spPr>
          <a:xfrm flipV="1">
            <a:off x="5508104" y="3645024"/>
            <a:ext cx="0" cy="2088232"/>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6156176" y="2852936"/>
            <a:ext cx="2232248" cy="707886"/>
          </a:xfrm>
          <a:prstGeom prst="rect">
            <a:avLst/>
          </a:prstGeom>
          <a:noFill/>
        </p:spPr>
        <p:txBody>
          <a:bodyPr wrap="square" rtlCol="0">
            <a:spAutoFit/>
          </a:bodyPr>
          <a:lstStyle/>
          <a:p>
            <a:r>
              <a:rPr lang="fr-FR" sz="4000" dirty="0" smtClean="0"/>
              <a:t>98.4 %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fontScale="92500" lnSpcReduction="20000"/>
          </a:bodyPr>
          <a:lstStyle/>
          <a:p>
            <a:pPr algn="ctr">
              <a:spcBef>
                <a:spcPct val="0"/>
              </a:spcBef>
              <a:defRPr/>
            </a:pPr>
            <a:endParaRPr lang="fr-FR" sz="4400" dirty="0" smtClean="0">
              <a:solidFill>
                <a:schemeClr val="bg1"/>
              </a:solidFill>
              <a:latin typeface="+mj-lt"/>
              <a:ea typeface="+mj-ea"/>
              <a:cs typeface="+mj-cs"/>
            </a:endParaRPr>
          </a:p>
          <a:p>
            <a:pPr algn="ctr">
              <a:spcBef>
                <a:spcPct val="0"/>
              </a:spcBef>
              <a:defRPr/>
            </a:pPr>
            <a:r>
              <a:rPr lang="fr-FR" sz="4400" dirty="0" smtClean="0">
                <a:solidFill>
                  <a:schemeClr val="bg1"/>
                </a:solidFill>
                <a:latin typeface="+mj-lt"/>
                <a:ea typeface="+mj-ea"/>
                <a:cs typeface="+mj-cs"/>
              </a:rPr>
              <a:t>Analyse discriminante linéaire</a:t>
            </a:r>
          </a:p>
          <a:p>
            <a:pPr algn="ctr">
              <a:spcBef>
                <a:spcPct val="0"/>
              </a:spcBef>
              <a:defRPr/>
            </a:pPr>
            <a:endParaRPr kumimoji="0" lang="fr-FR" sz="44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3" name="Rectangle 2"/>
          <p:cNvSpPr/>
          <p:nvPr/>
        </p:nvSpPr>
        <p:spPr>
          <a:xfrm>
            <a:off x="323528" y="1628800"/>
            <a:ext cx="4176464" cy="2893100"/>
          </a:xfrm>
          <a:prstGeom prst="rect">
            <a:avLst/>
          </a:prstGeom>
        </p:spPr>
        <p:txBody>
          <a:bodyPr wrap="square">
            <a:spAutoFit/>
          </a:bodyPr>
          <a:lstStyle/>
          <a:p>
            <a:r>
              <a:rPr lang="fr-FR" sz="1400" dirty="0" smtClean="0"/>
              <a:t>1) La longueur du billet</a:t>
            </a:r>
          </a:p>
          <a:p>
            <a:endParaRPr lang="fr-FR" sz="1400" dirty="0" smtClean="0"/>
          </a:p>
          <a:p>
            <a:r>
              <a:rPr lang="fr-FR" sz="1400" dirty="0" smtClean="0"/>
              <a:t>2) La hauteur du billet mesurée sur le côté gauche</a:t>
            </a:r>
          </a:p>
          <a:p>
            <a:endParaRPr lang="fr-FR" sz="1400" dirty="0" smtClean="0"/>
          </a:p>
          <a:p>
            <a:r>
              <a:rPr lang="fr-FR" sz="1400" dirty="0" smtClean="0"/>
              <a:t>3) La hauteur du billet mesurée sur le côté droit</a:t>
            </a:r>
          </a:p>
          <a:p>
            <a:endParaRPr lang="fr-FR" sz="1400" dirty="0" smtClean="0"/>
          </a:p>
          <a:p>
            <a:r>
              <a:rPr lang="fr-FR" sz="1400" dirty="0" smtClean="0"/>
              <a:t>4) La marge entre le bord supérieur du billet et l'image de celui-ci</a:t>
            </a:r>
          </a:p>
          <a:p>
            <a:endParaRPr lang="fr-FR" sz="1400" dirty="0" smtClean="0"/>
          </a:p>
          <a:p>
            <a:r>
              <a:rPr lang="fr-FR" sz="1400" dirty="0" smtClean="0"/>
              <a:t>5) La marge entre le bord inférieur du billet et l'image de celui-ci</a:t>
            </a:r>
          </a:p>
          <a:p>
            <a:endParaRPr lang="fr-FR" sz="1400" dirty="0" smtClean="0"/>
          </a:p>
          <a:p>
            <a:r>
              <a:rPr lang="fr-FR" sz="1400" dirty="0" smtClean="0"/>
              <a:t>6) La diagonale du billet</a:t>
            </a:r>
            <a:endParaRPr lang="fr-FR" sz="1400" dirty="0"/>
          </a:p>
        </p:txBody>
      </p:sp>
      <p:sp>
        <p:nvSpPr>
          <p:cNvPr id="4" name="Rectangle 3"/>
          <p:cNvSpPr/>
          <p:nvPr/>
        </p:nvSpPr>
        <p:spPr>
          <a:xfrm>
            <a:off x="323528" y="1556792"/>
            <a:ext cx="4248472" cy="30243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lèche droite 6"/>
          <p:cNvSpPr/>
          <p:nvPr/>
        </p:nvSpPr>
        <p:spPr>
          <a:xfrm>
            <a:off x="4788024" y="2996952"/>
            <a:ext cx="792088"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6012160" y="2924944"/>
            <a:ext cx="2232248" cy="707886"/>
          </a:xfrm>
          <a:prstGeom prst="rect">
            <a:avLst/>
          </a:prstGeom>
          <a:noFill/>
        </p:spPr>
        <p:txBody>
          <a:bodyPr wrap="square" rtlCol="0">
            <a:spAutoFit/>
          </a:bodyPr>
          <a:lstStyle/>
          <a:p>
            <a:r>
              <a:rPr lang="fr-FR" sz="4000" dirty="0" smtClean="0"/>
              <a:t>99.3 % </a:t>
            </a:r>
          </a:p>
        </p:txBody>
      </p:sp>
      <p:sp>
        <p:nvSpPr>
          <p:cNvPr id="9" name="ZoneTexte 8"/>
          <p:cNvSpPr txBox="1"/>
          <p:nvPr/>
        </p:nvSpPr>
        <p:spPr>
          <a:xfrm>
            <a:off x="3707904" y="5949280"/>
            <a:ext cx="3744416" cy="369332"/>
          </a:xfrm>
          <a:prstGeom prst="rect">
            <a:avLst/>
          </a:prstGeom>
          <a:noFill/>
        </p:spPr>
        <p:txBody>
          <a:bodyPr wrap="square" rtlCol="0">
            <a:spAutoFit/>
          </a:bodyPr>
          <a:lstStyle/>
          <a:p>
            <a:r>
              <a:rPr lang="fr-FR" dirty="0" smtClean="0"/>
              <a:t>Analyse discriminante linéaire</a:t>
            </a:r>
          </a:p>
        </p:txBody>
      </p:sp>
      <p:cxnSp>
        <p:nvCxnSpPr>
          <p:cNvPr id="10" name="Connecteur droit avec flèche 9"/>
          <p:cNvCxnSpPr/>
          <p:nvPr/>
        </p:nvCxnSpPr>
        <p:spPr>
          <a:xfrm flipV="1">
            <a:off x="5220072" y="3645024"/>
            <a:ext cx="0" cy="2088232"/>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0242" name="Picture 2"/>
          <p:cNvPicPr>
            <a:picLocks noChangeAspect="1" noChangeArrowheads="1"/>
          </p:cNvPicPr>
          <p:nvPr/>
        </p:nvPicPr>
        <p:blipFill>
          <a:blip r:embed="rId3" cstate="print"/>
          <a:srcRect/>
          <a:stretch>
            <a:fillRect/>
          </a:stretch>
        </p:blipFill>
        <p:spPr bwMode="auto">
          <a:xfrm>
            <a:off x="5364088" y="4077072"/>
            <a:ext cx="3228975" cy="1343025"/>
          </a:xfrm>
          <a:prstGeom prst="rect">
            <a:avLst/>
          </a:prstGeom>
          <a:noFill/>
          <a:ln w="9525">
            <a:noFill/>
            <a:miter lim="800000"/>
            <a:headEnd/>
            <a:tailEnd/>
          </a:ln>
          <a:effectLst/>
        </p:spPr>
      </p:pic>
      <p:sp>
        <p:nvSpPr>
          <p:cNvPr id="11" name="Rectangle 10"/>
          <p:cNvSpPr/>
          <p:nvPr/>
        </p:nvSpPr>
        <p:spPr>
          <a:xfrm>
            <a:off x="5364088" y="4077072"/>
            <a:ext cx="3240360" cy="13681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bg1"/>
                </a:solidFill>
                <a:effectLst/>
                <a:uLnTx/>
                <a:uFillTx/>
                <a:latin typeface="+mj-lt"/>
                <a:ea typeface="+mj-ea"/>
                <a:cs typeface="+mj-cs"/>
              </a:rPr>
              <a:t>Conclusion</a:t>
            </a:r>
          </a:p>
        </p:txBody>
      </p:sp>
      <p:sp>
        <p:nvSpPr>
          <p:cNvPr id="4" name="ZoneTexte 3"/>
          <p:cNvSpPr txBox="1"/>
          <p:nvPr/>
        </p:nvSpPr>
        <p:spPr>
          <a:xfrm>
            <a:off x="755576" y="1268760"/>
            <a:ext cx="8136904" cy="5016758"/>
          </a:xfrm>
          <a:prstGeom prst="rect">
            <a:avLst/>
          </a:prstGeom>
          <a:noFill/>
        </p:spPr>
        <p:txBody>
          <a:bodyPr wrap="square" rtlCol="0">
            <a:spAutoFit/>
          </a:bodyPr>
          <a:lstStyle/>
          <a:p>
            <a:r>
              <a:rPr lang="fr-FR" sz="3200" dirty="0" smtClean="0"/>
              <a:t>Au vue de mon échantillon de billet,</a:t>
            </a:r>
          </a:p>
          <a:p>
            <a:endParaRPr lang="fr-FR" sz="3200" dirty="0" smtClean="0"/>
          </a:p>
          <a:p>
            <a:r>
              <a:rPr lang="fr-FR" sz="3200" dirty="0" smtClean="0"/>
              <a:t>la meilleur méthode parmi celles que </a:t>
            </a:r>
          </a:p>
          <a:p>
            <a:endParaRPr lang="fr-FR" sz="3200" dirty="0" smtClean="0"/>
          </a:p>
          <a:p>
            <a:r>
              <a:rPr lang="fr-FR" sz="3200" dirty="0" smtClean="0"/>
              <a:t>j’ai testé est l’Analyse discriminante linéaire.</a:t>
            </a:r>
          </a:p>
          <a:p>
            <a:endParaRPr lang="fr-FR" sz="3200" dirty="0" smtClean="0"/>
          </a:p>
          <a:p>
            <a:r>
              <a:rPr lang="fr-FR" sz="3200" dirty="0" smtClean="0"/>
              <a:t>Elle atteint bien l’objectif que je m’étais ciblé, </a:t>
            </a:r>
          </a:p>
          <a:p>
            <a:endParaRPr lang="fr-FR" sz="3200" dirty="0" smtClean="0"/>
          </a:p>
          <a:p>
            <a:r>
              <a:rPr lang="fr-FR" sz="3200" dirty="0" smtClean="0"/>
              <a:t>avoir un taux de réussite supérieur à 99%</a:t>
            </a:r>
          </a:p>
          <a:p>
            <a:endParaRPr lang="fr-FR" sz="32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bg1"/>
                </a:solidFill>
                <a:effectLst/>
                <a:uLnTx/>
                <a:uFillTx/>
                <a:latin typeface="+mj-lt"/>
                <a:ea typeface="+mj-ea"/>
                <a:cs typeface="+mj-cs"/>
              </a:rPr>
              <a:t>Bilan</a:t>
            </a:r>
          </a:p>
        </p:txBody>
      </p:sp>
      <p:sp>
        <p:nvSpPr>
          <p:cNvPr id="3" name="ZoneTexte 2"/>
          <p:cNvSpPr txBox="1"/>
          <p:nvPr/>
        </p:nvSpPr>
        <p:spPr>
          <a:xfrm>
            <a:off x="971600" y="1628800"/>
            <a:ext cx="7128792" cy="4536504"/>
          </a:xfrm>
          <a:prstGeom prst="rect">
            <a:avLst/>
          </a:prstGeom>
          <a:noFill/>
        </p:spPr>
        <p:txBody>
          <a:bodyPr wrap="square" rtlCol="0">
            <a:spAutoFit/>
          </a:bodyPr>
          <a:lstStyle/>
          <a:p>
            <a:r>
              <a:rPr lang="fr-FR" sz="3200" dirty="0" smtClean="0"/>
              <a:t>Ce projet m’a permis de me familiariser avec les différents types d’apprentissages supervisés et non supervisés et il m’a aussi donné l’occasion de créer un programme.</a:t>
            </a:r>
          </a:p>
          <a:p>
            <a:endParaRPr lang="fr-FR" sz="3200" dirty="0" smtClean="0"/>
          </a:p>
          <a:p>
            <a:r>
              <a:rPr lang="fr-FR" sz="3200" dirty="0" smtClean="0"/>
              <a:t>Le projet demandait d’utiliser seulement la régression logistique et je trouve ça dommage..</a:t>
            </a:r>
            <a:endParaRPr lang="fr-FR" sz="3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539552" y="1484784"/>
            <a:ext cx="8229600" cy="2578298"/>
          </a:xfrm>
        </p:spPr>
        <p:txBody>
          <a:bodyPr>
            <a:normAutofit/>
          </a:bodyPr>
          <a:lstStyle/>
          <a:p>
            <a:r>
              <a:rPr lang="fr-FR" sz="6600" dirty="0" err="1" smtClean="0">
                <a:solidFill>
                  <a:schemeClr val="bg1"/>
                </a:solidFill>
              </a:rPr>
              <a:t>Slides</a:t>
            </a:r>
            <a:r>
              <a:rPr lang="fr-FR" sz="6600" dirty="0" smtClean="0">
                <a:solidFill>
                  <a:schemeClr val="bg1"/>
                </a:solidFill>
              </a:rPr>
              <a:t> additionnelles</a:t>
            </a:r>
            <a:endParaRPr lang="fr-FR" sz="6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2771800" y="1484784"/>
            <a:ext cx="3705742" cy="4267796"/>
          </a:xfrm>
          <a:prstGeom prst="rect">
            <a:avLst/>
          </a:prstGeom>
          <a:noFill/>
          <a:ln w="9525">
            <a:noFill/>
            <a:miter lim="800000"/>
            <a:headEnd/>
            <a:tailEnd/>
          </a:ln>
          <a:effectLst/>
        </p:spPr>
      </p:pic>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mj-lt"/>
                <a:ea typeface="+mj-ea"/>
                <a:cs typeface="+mj-cs"/>
              </a:rPr>
              <a:t>Matrice de confusion </a:t>
            </a:r>
            <a:r>
              <a:rPr lang="fr-FR" sz="4400" dirty="0" err="1" smtClean="0">
                <a:solidFill>
                  <a:schemeClr val="bg1"/>
                </a:solidFill>
                <a:latin typeface="+mj-lt"/>
                <a:ea typeface="+mj-ea"/>
                <a:cs typeface="+mj-cs"/>
              </a:rPr>
              <a:t>kmeans</a:t>
            </a:r>
            <a:endParaRPr kumimoji="0" lang="fr-FR" sz="4400" b="0" i="0" u="none" strike="noStrike" kern="120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mj-lt"/>
                <a:ea typeface="+mj-ea"/>
                <a:cs typeface="+mj-cs"/>
              </a:rPr>
              <a:t>Matrice de confusion (cross validation)</a:t>
            </a:r>
            <a:endParaRPr kumimoji="0" lang="fr-FR" sz="44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5" name="ZoneTexte 4"/>
          <p:cNvSpPr txBox="1"/>
          <p:nvPr/>
        </p:nvSpPr>
        <p:spPr>
          <a:xfrm>
            <a:off x="899592" y="1556792"/>
            <a:ext cx="7344816" cy="5016758"/>
          </a:xfrm>
          <a:prstGeom prst="rect">
            <a:avLst/>
          </a:prstGeom>
          <a:noFill/>
        </p:spPr>
        <p:txBody>
          <a:bodyPr wrap="square" rtlCol="0">
            <a:spAutoFit/>
          </a:bodyPr>
          <a:lstStyle/>
          <a:p>
            <a:r>
              <a:rPr lang="fr-FR" sz="3200" dirty="0" smtClean="0"/>
              <a:t>1000 cross validation de proportion : </a:t>
            </a:r>
          </a:p>
          <a:p>
            <a:r>
              <a:rPr lang="fr-FR" sz="3200" dirty="0" smtClean="0"/>
              <a:t>0.7 (train) / 0.3 (test)</a:t>
            </a:r>
          </a:p>
          <a:p>
            <a:endParaRPr lang="fr-FR" sz="3200" dirty="0" smtClean="0"/>
          </a:p>
          <a:p>
            <a:r>
              <a:rPr lang="fr-FR" sz="3200" dirty="0" smtClean="0"/>
              <a:t>Pour chaque cross-validation : </a:t>
            </a:r>
          </a:p>
          <a:p>
            <a:r>
              <a:rPr lang="fr-FR" sz="3200" dirty="0" smtClean="0"/>
              <a:t>- 30 vrais billets </a:t>
            </a:r>
          </a:p>
          <a:p>
            <a:r>
              <a:rPr lang="fr-FR" sz="3200" dirty="0" smtClean="0"/>
              <a:t>- 21 faux billets</a:t>
            </a:r>
          </a:p>
          <a:p>
            <a:endParaRPr lang="fr-FR" sz="3200" dirty="0" smtClean="0"/>
          </a:p>
          <a:p>
            <a:r>
              <a:rPr lang="fr-FR" sz="3200" dirty="0" smtClean="0"/>
              <a:t>Ce qui donne en tout : </a:t>
            </a:r>
          </a:p>
          <a:p>
            <a:r>
              <a:rPr lang="fr-FR" sz="3200" dirty="0" smtClean="0"/>
              <a:t>- 30000 vrais billets </a:t>
            </a:r>
          </a:p>
          <a:p>
            <a:r>
              <a:rPr lang="fr-FR" sz="3200" dirty="0" smtClean="0"/>
              <a:t>- 21000 faux billets</a:t>
            </a:r>
            <a:endParaRPr lang="fr-FR" sz="3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mj-lt"/>
                <a:ea typeface="+mj-ea"/>
                <a:cs typeface="+mj-cs"/>
              </a:rPr>
              <a:t>Matrice de confusion GLM (6 variables)</a:t>
            </a:r>
            <a:endParaRPr kumimoji="0" lang="fr-FR" sz="4400" b="0" i="0"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122" name="Picture 2"/>
          <p:cNvPicPr>
            <a:picLocks noChangeAspect="1" noChangeArrowheads="1"/>
          </p:cNvPicPr>
          <p:nvPr/>
        </p:nvPicPr>
        <p:blipFill>
          <a:blip r:embed="rId2" cstate="print"/>
          <a:srcRect/>
          <a:stretch>
            <a:fillRect/>
          </a:stretch>
        </p:blipFill>
        <p:spPr bwMode="auto">
          <a:xfrm>
            <a:off x="2843808" y="1484784"/>
            <a:ext cx="3838575" cy="432435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mj-lt"/>
                <a:ea typeface="+mj-ea"/>
                <a:cs typeface="+mj-cs"/>
              </a:rPr>
              <a:t>Matrice de confusion GLM (3 variables)</a:t>
            </a:r>
            <a:endParaRPr kumimoji="0" lang="fr-FR" sz="4400" b="0" i="0" u="none" strike="noStrike" kern="1200" cap="none" spc="0" normalizeH="0" baseline="0" noProof="0" dirty="0" smtClean="0">
              <a:ln>
                <a:noFill/>
              </a:ln>
              <a:solidFill>
                <a:schemeClr val="bg1"/>
              </a:solidFill>
              <a:effectLst/>
              <a:uLnTx/>
              <a:uFillTx/>
              <a:latin typeface="+mj-lt"/>
              <a:ea typeface="+mj-ea"/>
              <a:cs typeface="+mj-cs"/>
            </a:endParaRPr>
          </a:p>
        </p:txBody>
      </p:sp>
      <p:pic>
        <p:nvPicPr>
          <p:cNvPr id="4098" name="Picture 2"/>
          <p:cNvPicPr>
            <a:picLocks noGrp="1" noChangeAspect="1" noChangeArrowheads="1"/>
          </p:cNvPicPr>
          <p:nvPr>
            <p:ph idx="1"/>
          </p:nvPr>
        </p:nvPicPr>
        <p:blipFill>
          <a:blip r:embed="rId3" cstate="print"/>
          <a:srcRect/>
          <a:stretch>
            <a:fillRect/>
          </a:stretch>
        </p:blipFill>
        <p:spPr bwMode="auto">
          <a:xfrm>
            <a:off x="2987824" y="1556792"/>
            <a:ext cx="3610479" cy="4420217"/>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19256" cy="5962674"/>
          </a:xfrm>
        </p:spPr>
        <p:txBody>
          <a:bodyPr>
            <a:normAutofit fontScale="90000"/>
          </a:bodyPr>
          <a:lstStyle/>
          <a:p>
            <a:r>
              <a:rPr lang="fr-FR" sz="6600" dirty="0" smtClean="0">
                <a:solidFill>
                  <a:schemeClr val="bg1"/>
                </a:solidFill>
              </a:rPr>
              <a:t>Introduction</a:t>
            </a:r>
            <a:br>
              <a:rPr lang="fr-FR" sz="6600" dirty="0" smtClean="0">
                <a:solidFill>
                  <a:schemeClr val="bg1"/>
                </a:solidFill>
              </a:rPr>
            </a:br>
            <a:r>
              <a:rPr lang="fr-FR" sz="6600" dirty="0" smtClean="0">
                <a:solidFill>
                  <a:schemeClr val="bg1"/>
                </a:solidFill>
              </a:rPr>
              <a:t/>
            </a:r>
            <a:br>
              <a:rPr lang="fr-FR" sz="6600" dirty="0" smtClean="0">
                <a:solidFill>
                  <a:schemeClr val="bg1"/>
                </a:solidFill>
              </a:rPr>
            </a:br>
            <a:r>
              <a:rPr lang="fr-FR" sz="6600" dirty="0" smtClean="0">
                <a:solidFill>
                  <a:schemeClr val="bg1"/>
                </a:solidFill>
              </a:rPr>
              <a:t/>
            </a:r>
            <a:br>
              <a:rPr lang="fr-FR" sz="6600" dirty="0" smtClean="0">
                <a:solidFill>
                  <a:schemeClr val="bg1"/>
                </a:solidFill>
              </a:rPr>
            </a:br>
            <a:r>
              <a:rPr lang="fr-FR" sz="4900" i="1" dirty="0" smtClean="0">
                <a:solidFill>
                  <a:schemeClr val="bg1"/>
                </a:solidFill>
              </a:rPr>
              <a:t>Objectif : Créer un algorithme de vérification des billets performant</a:t>
            </a:r>
            <a:br>
              <a:rPr lang="fr-FR" sz="4900" i="1" dirty="0" smtClean="0">
                <a:solidFill>
                  <a:schemeClr val="bg1"/>
                </a:solidFill>
              </a:rPr>
            </a:br>
            <a:r>
              <a:rPr lang="fr-FR" sz="4900" i="1" dirty="0" smtClean="0">
                <a:solidFill>
                  <a:schemeClr val="bg1"/>
                </a:solidFill>
              </a:rPr>
              <a:t/>
            </a:r>
            <a:br>
              <a:rPr lang="fr-FR" sz="4900" i="1" dirty="0" smtClean="0">
                <a:solidFill>
                  <a:schemeClr val="bg1"/>
                </a:solidFill>
              </a:rPr>
            </a:br>
            <a:r>
              <a:rPr lang="fr-FR" sz="4900" i="1" dirty="0" smtClean="0">
                <a:solidFill>
                  <a:schemeClr val="bg1"/>
                </a:solidFill>
              </a:rPr>
              <a:t>Taux de réussite &gt; 99%</a:t>
            </a:r>
            <a:r>
              <a:rPr lang="fr-FR" sz="6600" dirty="0" smtClean="0">
                <a:solidFill>
                  <a:schemeClr val="bg1"/>
                </a:solidFill>
              </a:rPr>
              <a:t/>
            </a:r>
            <a:br>
              <a:rPr lang="fr-FR" sz="6600" dirty="0" smtClean="0">
                <a:solidFill>
                  <a:schemeClr val="bg1"/>
                </a:solidFill>
              </a:rPr>
            </a:br>
            <a:endParaRPr lang="fr-FR" sz="66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mj-lt"/>
                <a:ea typeface="+mj-ea"/>
                <a:cs typeface="+mj-cs"/>
              </a:rPr>
              <a:t>Matrice de confusion LDA</a:t>
            </a:r>
            <a:endParaRPr kumimoji="0" lang="fr-FR" sz="4400" b="0" i="0" u="none" strike="noStrike" kern="1200" cap="none" spc="0" normalizeH="0" baseline="0" noProof="0" dirty="0" smtClean="0">
              <a:ln>
                <a:noFill/>
              </a:ln>
              <a:solidFill>
                <a:schemeClr val="bg1"/>
              </a:solidFill>
              <a:effectLst/>
              <a:uLnTx/>
              <a:uFillTx/>
              <a:latin typeface="+mj-lt"/>
              <a:ea typeface="+mj-ea"/>
              <a:cs typeface="+mj-cs"/>
            </a:endParaRPr>
          </a:p>
        </p:txBody>
      </p:sp>
      <p:pic>
        <p:nvPicPr>
          <p:cNvPr id="3075" name="Picture 3"/>
          <p:cNvPicPr>
            <a:picLocks noChangeAspect="1" noChangeArrowheads="1"/>
          </p:cNvPicPr>
          <p:nvPr/>
        </p:nvPicPr>
        <p:blipFill>
          <a:blip r:embed="rId3" cstate="print"/>
          <a:srcRect/>
          <a:stretch>
            <a:fillRect/>
          </a:stretch>
        </p:blipFill>
        <p:spPr bwMode="auto">
          <a:xfrm>
            <a:off x="3059832" y="1556792"/>
            <a:ext cx="3648075" cy="437197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2578298"/>
          </a:xfrm>
        </p:spPr>
        <p:txBody>
          <a:bodyPr>
            <a:normAutofit/>
          </a:bodyPr>
          <a:lstStyle/>
          <a:p>
            <a:r>
              <a:rPr lang="fr-FR" sz="6600" dirty="0" smtClean="0">
                <a:solidFill>
                  <a:schemeClr val="bg1"/>
                </a:solidFill>
              </a:rPr>
              <a:t>Analyse </a:t>
            </a:r>
            <a:r>
              <a:rPr lang="fr-FR" sz="6600" dirty="0" err="1" smtClean="0">
                <a:solidFill>
                  <a:schemeClr val="bg1"/>
                </a:solidFill>
              </a:rPr>
              <a:t>univariée</a:t>
            </a:r>
            <a:endParaRPr lang="fr-FR" sz="6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124744"/>
          </a:xfrm>
          <a:solidFill>
            <a:schemeClr val="tx2">
              <a:lumMod val="60000"/>
              <a:lumOff val="40000"/>
            </a:schemeClr>
          </a:solidFill>
        </p:spPr>
        <p:txBody>
          <a:bodyPr/>
          <a:lstStyle/>
          <a:p>
            <a:r>
              <a:rPr lang="fr-FR" dirty="0" smtClean="0">
                <a:solidFill>
                  <a:schemeClr val="bg1"/>
                </a:solidFill>
              </a:rPr>
              <a:t>Courbes de densité</a:t>
            </a:r>
            <a:endParaRPr lang="fr-FR" dirty="0">
              <a:solidFill>
                <a:schemeClr val="bg1"/>
              </a:solidFill>
            </a:endParaRPr>
          </a:p>
        </p:txBody>
      </p:sp>
      <p:pic>
        <p:nvPicPr>
          <p:cNvPr id="2050" name="Picture 2"/>
          <p:cNvPicPr>
            <a:picLocks noGrp="1" noChangeAspect="1" noChangeArrowheads="1"/>
          </p:cNvPicPr>
          <p:nvPr>
            <p:ph idx="1"/>
          </p:nvPr>
        </p:nvPicPr>
        <p:blipFill>
          <a:blip r:embed="rId3" cstate="print"/>
          <a:srcRect/>
          <a:stretch>
            <a:fillRect/>
          </a:stretch>
        </p:blipFill>
        <p:spPr bwMode="auto">
          <a:xfrm>
            <a:off x="1331640" y="1844824"/>
            <a:ext cx="6154009" cy="38200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Grp="1" noChangeAspect="1" noChangeArrowheads="1"/>
          </p:cNvPicPr>
          <p:nvPr>
            <p:ph idx="1"/>
          </p:nvPr>
        </p:nvPicPr>
        <p:blipFill>
          <a:blip r:embed="rId3" cstate="print"/>
          <a:srcRect/>
          <a:stretch>
            <a:fillRect/>
          </a:stretch>
        </p:blipFill>
        <p:spPr bwMode="auto">
          <a:xfrm>
            <a:off x="2771800" y="1196752"/>
            <a:ext cx="3579663" cy="5561692"/>
          </a:xfrm>
          <a:prstGeom prst="rect">
            <a:avLst/>
          </a:prstGeom>
          <a:noFill/>
          <a:ln w="9525">
            <a:noFill/>
            <a:miter lim="800000"/>
            <a:headEnd/>
            <a:tailEnd/>
          </a:ln>
          <a:effectLst/>
        </p:spPr>
      </p:pic>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bg1"/>
                </a:solidFill>
                <a:effectLst/>
                <a:uLnTx/>
                <a:uFillTx/>
                <a:latin typeface="+mj-lt"/>
                <a:ea typeface="+mj-ea"/>
                <a:cs typeface="+mj-cs"/>
              </a:rPr>
              <a:t>Shapiro test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3" cstate="print"/>
          <a:srcRect/>
          <a:stretch>
            <a:fillRect/>
          </a:stretch>
        </p:blipFill>
        <p:spPr bwMode="auto">
          <a:xfrm>
            <a:off x="2060017" y="1600200"/>
            <a:ext cx="5023966" cy="4525963"/>
          </a:xfrm>
          <a:prstGeom prst="rect">
            <a:avLst/>
          </a:prstGeom>
          <a:noFill/>
          <a:ln w="9525">
            <a:noFill/>
            <a:miter lim="800000"/>
            <a:headEnd/>
            <a:tailEnd/>
          </a:ln>
          <a:effectLst/>
        </p:spPr>
      </p:pic>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bg1"/>
                </a:solidFill>
                <a:effectLst/>
                <a:uLnTx/>
                <a:uFillTx/>
                <a:latin typeface="+mj-lt"/>
                <a:ea typeface="+mj-ea"/>
                <a:cs typeface="+mj-cs"/>
              </a:rPr>
              <a:t>Corrélations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bg1"/>
                </a:solidFill>
                <a:effectLst/>
                <a:uLnTx/>
                <a:uFillTx/>
                <a:latin typeface="+mj-lt"/>
                <a:ea typeface="+mj-ea"/>
                <a:cs typeface="+mj-cs"/>
              </a:rPr>
              <a:t>Analyse </a:t>
            </a:r>
            <a:r>
              <a:rPr kumimoji="0" lang="fr-FR" sz="4400" b="0" i="0" u="none" strike="noStrike" kern="1200" cap="none" spc="0" normalizeH="0" baseline="0" noProof="0" dirty="0" err="1" smtClean="0">
                <a:ln>
                  <a:noFill/>
                </a:ln>
                <a:solidFill>
                  <a:schemeClr val="bg1"/>
                </a:solidFill>
                <a:effectLst/>
                <a:uLnTx/>
                <a:uFillTx/>
                <a:latin typeface="+mj-lt"/>
                <a:ea typeface="+mj-ea"/>
                <a:cs typeface="+mj-cs"/>
              </a:rPr>
              <a:t>bivariée</a:t>
            </a:r>
            <a:endParaRPr kumimoji="0" lang="fr-FR" sz="4400" b="0" i="0" u="none" strike="noStrike" kern="1200" cap="none" spc="0" normalizeH="0" baseline="0" noProof="0" dirty="0" smtClean="0">
              <a:ln>
                <a:noFill/>
              </a:ln>
              <a:solidFill>
                <a:schemeClr val="bg1"/>
              </a:solidFill>
              <a:effectLst/>
              <a:uLnTx/>
              <a:uFillTx/>
              <a:latin typeface="+mj-lt"/>
              <a:ea typeface="+mj-ea"/>
              <a:cs typeface="+mj-cs"/>
            </a:endParaRPr>
          </a:p>
        </p:txBody>
      </p:sp>
      <p:pic>
        <p:nvPicPr>
          <p:cNvPr id="4098" name="Picture 2"/>
          <p:cNvPicPr>
            <a:picLocks noChangeAspect="1" noChangeArrowheads="1"/>
          </p:cNvPicPr>
          <p:nvPr/>
        </p:nvPicPr>
        <p:blipFill>
          <a:blip r:embed="rId3" cstate="print"/>
          <a:srcRect/>
          <a:stretch>
            <a:fillRect/>
          </a:stretch>
        </p:blipFill>
        <p:spPr bwMode="auto">
          <a:xfrm>
            <a:off x="971600" y="1484784"/>
            <a:ext cx="7324723" cy="46085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2578298"/>
          </a:xfrm>
        </p:spPr>
        <p:txBody>
          <a:bodyPr>
            <a:normAutofit/>
          </a:bodyPr>
          <a:lstStyle/>
          <a:p>
            <a:r>
              <a:rPr lang="fr-FR" sz="6600" dirty="0" smtClean="0">
                <a:solidFill>
                  <a:schemeClr val="bg1"/>
                </a:solidFill>
              </a:rPr>
              <a:t>PCA</a:t>
            </a:r>
            <a:endParaRPr lang="fr-FR" sz="6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9116</TotalTime>
  <Words>1357</Words>
  <Application>Microsoft Office PowerPoint</Application>
  <PresentationFormat>Affichage à l'écran (4:3)</PresentationFormat>
  <Paragraphs>170</Paragraphs>
  <Slides>30</Slides>
  <Notes>20</Notes>
  <HiddenSlides>0</HiddenSlides>
  <MMClips>0</MMClips>
  <ScaleCrop>false</ScaleCrop>
  <HeadingPairs>
    <vt:vector size="4" baseType="variant">
      <vt:variant>
        <vt:lpstr>Thème</vt:lpstr>
      </vt:variant>
      <vt:variant>
        <vt:i4>4</vt:i4>
      </vt:variant>
      <vt:variant>
        <vt:lpstr>Titres des diapositives</vt:lpstr>
      </vt:variant>
      <vt:variant>
        <vt:i4>30</vt:i4>
      </vt:variant>
    </vt:vector>
  </HeadingPairs>
  <TitlesOfParts>
    <vt:vector size="34" baseType="lpstr">
      <vt:lpstr>Thème Office</vt:lpstr>
      <vt:lpstr>1_Thème Office</vt:lpstr>
      <vt:lpstr>2_Thème Office</vt:lpstr>
      <vt:lpstr>3_Thème Office</vt:lpstr>
      <vt:lpstr>Détectez des faux billets </vt:lpstr>
      <vt:lpstr>SOMMAIRE</vt:lpstr>
      <vt:lpstr>Introduction   Objectif : Créer un algorithme de vérification des billets performant  Taux de réussite &gt; 99% </vt:lpstr>
      <vt:lpstr>Analyse univariée</vt:lpstr>
      <vt:lpstr>Courbes de densité</vt:lpstr>
      <vt:lpstr>Diapositive 6</vt:lpstr>
      <vt:lpstr>Diapositive 7</vt:lpstr>
      <vt:lpstr>Diapositive 8</vt:lpstr>
      <vt:lpstr>PCA</vt:lpstr>
      <vt:lpstr>Diapositive 10</vt:lpstr>
      <vt:lpstr>Diapositive 11</vt:lpstr>
      <vt:lpstr>Diapositive 12</vt:lpstr>
      <vt:lpstr>Diapositive 13</vt:lpstr>
      <vt:lpstr>Diapositive 14</vt:lpstr>
      <vt:lpstr>Apprentissage  non-supervisé </vt:lpstr>
      <vt:lpstr>Diapositive 16</vt:lpstr>
      <vt:lpstr>Diapositive 17</vt:lpstr>
      <vt:lpstr>Apprentissage  supervisé </vt:lpstr>
      <vt:lpstr>Diapositive 19</vt:lpstr>
      <vt:lpstr>Diapositive 20</vt:lpstr>
      <vt:lpstr>Diapositive 21</vt:lpstr>
      <vt:lpstr>Diapositive 22</vt:lpstr>
      <vt:lpstr>Diapositive 23</vt:lpstr>
      <vt:lpstr>Diapositive 24</vt:lpstr>
      <vt:lpstr>Slides additionnelles</vt:lpstr>
      <vt:lpstr>Diapositive 26</vt:lpstr>
      <vt:lpstr>Diapositive 27</vt:lpstr>
      <vt:lpstr>Diapositive 28</vt:lpstr>
      <vt:lpstr>Diapositive 29</vt:lpstr>
      <vt:lpstr>Diapositive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Bruno Pinos</dc:creator>
  <cp:lastModifiedBy>Bruno Pinos</cp:lastModifiedBy>
  <cp:revision>24</cp:revision>
  <dcterms:created xsi:type="dcterms:W3CDTF">2020-07-08T08:32:22Z</dcterms:created>
  <dcterms:modified xsi:type="dcterms:W3CDTF">2020-08-11T14:09:05Z</dcterms:modified>
</cp:coreProperties>
</file>