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57" r:id="rId2"/>
    <p:sldId id="263" r:id="rId3"/>
    <p:sldId id="297" r:id="rId4"/>
    <p:sldId id="264" r:id="rId5"/>
    <p:sldId id="259" r:id="rId6"/>
    <p:sldId id="275" r:id="rId7"/>
    <p:sldId id="274" r:id="rId8"/>
    <p:sldId id="260" r:id="rId9"/>
    <p:sldId id="299" r:id="rId10"/>
    <p:sldId id="277" r:id="rId11"/>
    <p:sldId id="267" r:id="rId12"/>
    <p:sldId id="266" r:id="rId13"/>
    <p:sldId id="278" r:id="rId14"/>
    <p:sldId id="279" r:id="rId15"/>
    <p:sldId id="280" r:id="rId16"/>
    <p:sldId id="295" r:id="rId17"/>
    <p:sldId id="268" r:id="rId18"/>
    <p:sldId id="281" r:id="rId19"/>
    <p:sldId id="270" r:id="rId20"/>
    <p:sldId id="284" r:id="rId21"/>
    <p:sldId id="282" r:id="rId22"/>
    <p:sldId id="283" r:id="rId23"/>
    <p:sldId id="298" r:id="rId24"/>
    <p:sldId id="265" r:id="rId25"/>
    <p:sldId id="262" r:id="rId26"/>
    <p:sldId id="286" r:id="rId27"/>
    <p:sldId id="287" r:id="rId28"/>
    <p:sldId id="289" r:id="rId29"/>
    <p:sldId id="288" r:id="rId30"/>
    <p:sldId id="290" r:id="rId31"/>
    <p:sldId id="291" r:id="rId32"/>
    <p:sldId id="258" r:id="rId33"/>
    <p:sldId id="269"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2" autoAdjust="0"/>
  </p:normalViewPr>
  <p:slideViewPr>
    <p:cSldViewPr>
      <p:cViewPr varScale="1">
        <p:scale>
          <a:sx n="91" d="100"/>
          <a:sy n="91" d="100"/>
        </p:scale>
        <p:origin x="-480" y="-102"/>
      </p:cViewPr>
      <p:guideLst>
        <p:guide orient="horz" pos="2160"/>
        <p:guide pos="2880"/>
      </p:guideLst>
    </p:cSldViewPr>
  </p:slideViewPr>
  <p:notesTextViewPr>
    <p:cViewPr>
      <p:scale>
        <a:sx n="100" d="100"/>
        <a:sy n="100" d="100"/>
      </p:scale>
      <p:origin x="0" y="34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5AE3C2-9062-4364-9547-F069723E8B9E}" type="datetimeFigureOut">
              <a:rPr lang="fr-FR" smtClean="0"/>
              <a:pPr/>
              <a:t>18/08/2020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D087A-5974-4F91-B5C0-305F98F1BBF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solidFill>
                  <a:prstClr val="black"/>
                </a:solidFill>
              </a:rPr>
              <a:pPr/>
              <a:t>1</a:t>
            </a:fld>
            <a:endParaRPr lang="fr-FR">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Ici</a:t>
            </a:r>
            <a:r>
              <a:rPr lang="fr-FR" baseline="0" dirty="0" smtClean="0"/>
              <a:t> la courbe de </a:t>
            </a:r>
            <a:r>
              <a:rPr lang="fr-FR" baseline="0" dirty="0" err="1" smtClean="0"/>
              <a:t>lorenz</a:t>
            </a:r>
            <a:r>
              <a:rPr lang="fr-FR" baseline="0" dirty="0" smtClean="0"/>
              <a:t> permet d’identifier si un pays est plus ou moins inégalitaire. La droite y = x représente une égalité de revenu parfaite entre les individus,  plus la courbe d’un pays s’approche de cette droite plus il est égalitaire.</a:t>
            </a:r>
            <a:endParaRPr lang="fr-FR" dirty="0" smtClean="0"/>
          </a:p>
          <a:p>
            <a:endParaRPr lang="fr-FR" dirty="0" smtClean="0"/>
          </a:p>
          <a:p>
            <a:r>
              <a:rPr lang="fr-FR" dirty="0" smtClean="0"/>
              <a:t>Les groupes sont les</a:t>
            </a:r>
            <a:r>
              <a:rPr lang="fr-FR" baseline="0" dirty="0" smtClean="0"/>
              <a:t> même sauf que les états unis ont rejoint le groupe des pays d’Afrique. On peut aussi voir que cette fois se sont les pays d’</a:t>
            </a:r>
            <a:r>
              <a:rPr lang="fr-FR" baseline="0" dirty="0" err="1" smtClean="0"/>
              <a:t>amérique</a:t>
            </a:r>
            <a:r>
              <a:rPr lang="fr-FR" baseline="0" dirty="0" smtClean="0"/>
              <a:t> du sud qui se retrouvent les plus bas derrière les pays d’</a:t>
            </a:r>
            <a:r>
              <a:rPr lang="fr-FR" baseline="0" dirty="0" err="1" smtClean="0"/>
              <a:t>afrique</a:t>
            </a:r>
            <a:r>
              <a:rPr lang="fr-FR" baseline="0" dirty="0" smtClean="0"/>
              <a:t>.</a:t>
            </a:r>
          </a:p>
          <a:p>
            <a:r>
              <a:rPr lang="fr-FR" baseline="0" dirty="0" smtClean="0"/>
              <a:t>On peut aussi voir que la suède dépasse assez facilement les autre pays développé.</a:t>
            </a:r>
          </a:p>
          <a:p>
            <a:endParaRPr lang="fr-FR" baseline="0" dirty="0" smtClean="0"/>
          </a:p>
          <a:p>
            <a:r>
              <a:rPr lang="fr-FR" baseline="0" dirty="0" smtClean="0"/>
              <a:t>On peut à partir de la courbe de </a:t>
            </a:r>
            <a:r>
              <a:rPr lang="fr-FR" baseline="0" dirty="0" err="1" smtClean="0"/>
              <a:t>lorenz</a:t>
            </a:r>
            <a:r>
              <a:rPr lang="fr-FR" baseline="0" dirty="0" smtClean="0"/>
              <a:t> calculer l’indice de Gini. C’est l’aire entre la courbe étudié et la droite parfaite divisé par l’aire sous la droite parfaite.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13</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indices</a:t>
            </a:r>
            <a:r>
              <a:rPr lang="fr-FR" baseline="0" dirty="0" smtClean="0"/>
              <a:t> de Gini des différents pays semble </a:t>
            </a:r>
            <a:r>
              <a:rPr lang="fr-FR" baseline="0" dirty="0" smtClean="0"/>
              <a:t>se rapprocher, </a:t>
            </a:r>
            <a:r>
              <a:rPr lang="fr-FR" baseline="0" dirty="0" smtClean="0"/>
              <a:t>les pays qui avait un indice de </a:t>
            </a:r>
            <a:r>
              <a:rPr lang="fr-FR" baseline="0" dirty="0" err="1" smtClean="0"/>
              <a:t>gini</a:t>
            </a:r>
            <a:r>
              <a:rPr lang="fr-FR" baseline="0" dirty="0" smtClean="0"/>
              <a:t> très élevé descendent alors que les autres ont tendances a monter (sauf la France)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pays de l’</a:t>
            </a:r>
            <a:r>
              <a:rPr lang="fr-FR" dirty="0" err="1" smtClean="0"/>
              <a:t>europe</a:t>
            </a:r>
            <a:r>
              <a:rPr lang="fr-FR" dirty="0" smtClean="0"/>
              <a:t> de l’est domine très </a:t>
            </a:r>
            <a:r>
              <a:rPr lang="fr-FR" dirty="0" err="1" smtClean="0"/>
              <a:t>largemement</a:t>
            </a:r>
            <a:r>
              <a:rPr lang="fr-FR" baseline="0" dirty="0" smtClean="0"/>
              <a:t> le top5 c’est pourtant très loin d’être la région la plus riche du globe. </a:t>
            </a:r>
          </a:p>
          <a:p>
            <a:r>
              <a:rPr lang="fr-FR" baseline="0" dirty="0" smtClean="0"/>
              <a:t>Le </a:t>
            </a:r>
            <a:r>
              <a:rPr lang="fr-FR" baseline="0" dirty="0" err="1" smtClean="0"/>
              <a:t>worst</a:t>
            </a:r>
            <a:r>
              <a:rPr lang="fr-FR" baseline="0" dirty="0" smtClean="0"/>
              <a:t> 5 se compose de 3 pays d’</a:t>
            </a:r>
            <a:r>
              <a:rPr lang="fr-FR" baseline="0" dirty="0" err="1" smtClean="0"/>
              <a:t>amérique</a:t>
            </a:r>
            <a:r>
              <a:rPr lang="fr-FR" baseline="0" dirty="0" smtClean="0"/>
              <a:t> du sud et de l’</a:t>
            </a:r>
            <a:r>
              <a:rPr lang="fr-FR" baseline="0" dirty="0" err="1" smtClean="0"/>
              <a:t>afrique</a:t>
            </a:r>
            <a:r>
              <a:rPr lang="fr-FR" baseline="0" dirty="0" smtClean="0"/>
              <a:t> là encore se ne sont pas les pays les plus pauvre de la planète loin de là, l’</a:t>
            </a:r>
            <a:r>
              <a:rPr lang="fr-FR" baseline="0" dirty="0" err="1" smtClean="0"/>
              <a:t>afrique</a:t>
            </a:r>
            <a:r>
              <a:rPr lang="fr-FR" baseline="0" dirty="0" smtClean="0"/>
              <a:t> du sud est même l’un des plus riche pays d’</a:t>
            </a:r>
            <a:r>
              <a:rPr lang="fr-FR" baseline="0" dirty="0" err="1" smtClean="0"/>
              <a:t>afrique</a:t>
            </a:r>
            <a:r>
              <a:rPr lang="fr-FR" baseline="0" dirty="0" smtClean="0"/>
              <a:t>. (la république centrafricaine en revanche est un des pays les plus pauvre du monde..)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15</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récupère les</a:t>
            </a:r>
            <a:r>
              <a:rPr lang="fr-FR" baseline="0" dirty="0" smtClean="0"/>
              <a:t> données d’une étude sur le </a:t>
            </a:r>
            <a:r>
              <a:rPr lang="fr-FR" baseline="0" dirty="0" err="1" smtClean="0"/>
              <a:t>coeficient</a:t>
            </a:r>
            <a:r>
              <a:rPr lang="fr-FR" baseline="0" dirty="0" smtClean="0"/>
              <a:t> d’élasticité, elle me donne les coefficient d’</a:t>
            </a:r>
            <a:r>
              <a:rPr lang="fr-FR" baseline="0" dirty="0" err="1" smtClean="0"/>
              <a:t>élacticité</a:t>
            </a:r>
            <a:r>
              <a:rPr lang="fr-FR" baseline="0" dirty="0" smtClean="0"/>
              <a:t> par région</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18</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décide de</a:t>
            </a:r>
            <a:r>
              <a:rPr lang="fr-FR" baseline="0" dirty="0" smtClean="0"/>
              <a:t> donc de classer mes pays par région, j’ajoute une colonne région dans ma table principale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réalise 1000fois </a:t>
            </a:r>
            <a:r>
              <a:rPr lang="fr-FR" baseline="0" dirty="0" smtClean="0"/>
              <a:t>l</a:t>
            </a:r>
            <a:r>
              <a:rPr lang="fr-FR" dirty="0" smtClean="0"/>
              <a:t>a variable ln(</a:t>
            </a:r>
            <a:r>
              <a:rPr lang="fr-FR" dirty="0" err="1" smtClean="0"/>
              <a:t>Yparent</a:t>
            </a:r>
            <a:r>
              <a:rPr lang="fr-FR" dirty="0" smtClean="0"/>
              <a:t>)</a:t>
            </a:r>
            <a:r>
              <a:rPr lang="fr-FR" baseline="0" dirty="0" smtClean="0"/>
              <a:t> qui suit la loi normal centré réduite. </a:t>
            </a:r>
          </a:p>
          <a:p>
            <a:r>
              <a:rPr lang="fr-FR" baseline="0" dirty="0" smtClean="0"/>
              <a:t>On réalise ensuite 1000 fois la variable </a:t>
            </a:r>
            <a:r>
              <a:rPr lang="fr-FR" baseline="0" dirty="0" err="1" smtClean="0"/>
              <a:t>epsilone</a:t>
            </a:r>
            <a:r>
              <a:rPr lang="fr-FR" baseline="0" dirty="0" smtClean="0"/>
              <a:t> qui suit une loi normal centré réduite c’est l’erreur.</a:t>
            </a:r>
          </a:p>
          <a:p>
            <a:r>
              <a:rPr lang="fr-FR" baseline="0" dirty="0" smtClean="0"/>
              <a:t>On prend alpha = 0</a:t>
            </a:r>
            <a:endParaRPr lang="fr-FR" dirty="0" smtClean="0"/>
          </a:p>
          <a:p>
            <a:r>
              <a:rPr lang="fr-FR" dirty="0" smtClean="0"/>
              <a:t>A l’aide de la formule qui donne le revenu des enfant en fonction de ln(</a:t>
            </a:r>
            <a:r>
              <a:rPr lang="fr-FR" dirty="0" err="1" smtClean="0"/>
              <a:t>Yparent</a:t>
            </a:r>
            <a:r>
              <a:rPr lang="fr-FR" dirty="0" smtClean="0"/>
              <a:t>),</a:t>
            </a:r>
            <a:r>
              <a:rPr lang="fr-FR" baseline="0" dirty="0" smtClean="0"/>
              <a:t> je calcul les 1000 revenus </a:t>
            </a:r>
            <a:r>
              <a:rPr lang="fr-FR" baseline="0" dirty="0" err="1" smtClean="0"/>
              <a:t>Ychild</a:t>
            </a:r>
            <a:r>
              <a:rPr lang="fr-FR" baseline="0" dirty="0" smtClean="0"/>
              <a:t> associés.</a:t>
            </a:r>
          </a:p>
          <a:p>
            <a:r>
              <a:rPr lang="fr-FR" baseline="0" dirty="0" smtClean="0"/>
              <a:t>Je calcul ensuite les mille revenus </a:t>
            </a:r>
            <a:r>
              <a:rPr lang="fr-FR" baseline="0" dirty="0" err="1" smtClean="0"/>
              <a:t>Yparent</a:t>
            </a:r>
            <a:r>
              <a:rPr lang="fr-FR" baseline="0" dirty="0" smtClean="0"/>
              <a:t> associés.</a:t>
            </a:r>
          </a:p>
          <a:p>
            <a:r>
              <a:rPr lang="fr-FR" baseline="0" dirty="0" smtClean="0"/>
              <a:t>Je partage maintenant mes 1000 revenus enfant en centile qui représenteront leurs classes de revenu pareil pour mes revenus parents</a:t>
            </a:r>
          </a:p>
          <a:p>
            <a:r>
              <a:rPr lang="fr-FR" baseline="0" dirty="0" smtClean="0"/>
              <a:t>Je crée ensuite une table avec tout mes revenu enfant leur classe associer et la classe du parent associé.</a:t>
            </a:r>
          </a:p>
          <a:p>
            <a:r>
              <a:rPr lang="fr-FR" baseline="0" dirty="0" smtClean="0"/>
              <a:t>Je regroupe par classe enfant, classe parent et je compte le nombre de fois qu’apparait chaque combinaison.</a:t>
            </a:r>
          </a:p>
          <a:p>
            <a:r>
              <a:rPr lang="fr-FR" baseline="0" dirty="0" smtClean="0"/>
              <a:t>Je détermine ensuite pour chaque classe enfant les </a:t>
            </a:r>
            <a:r>
              <a:rPr lang="fr-FR" baseline="0" dirty="0" err="1" smtClean="0"/>
              <a:t>proba</a:t>
            </a:r>
            <a:r>
              <a:rPr lang="fr-FR" baseline="0" smtClean="0"/>
              <a:t> conditionnelles </a:t>
            </a:r>
            <a:r>
              <a:rPr lang="fr-FR" baseline="0" dirty="0" smtClean="0"/>
              <a:t>des classes parents.</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20</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C’est la représentation de la distribution conditionnelle pour 10 quantiles et un </a:t>
            </a:r>
            <a:r>
              <a:rPr lang="fr-FR" dirty="0" err="1" smtClean="0"/>
              <a:t>coef</a:t>
            </a:r>
            <a:r>
              <a:rPr lang="fr-FR" dirty="0" smtClean="0"/>
              <a:t> d’</a:t>
            </a:r>
            <a:r>
              <a:rPr lang="fr-FR" dirty="0" err="1" smtClean="0"/>
              <a:t>elasticité</a:t>
            </a:r>
            <a:r>
              <a:rPr lang="fr-FR" dirty="0" smtClean="0"/>
              <a:t> de 0,1</a:t>
            </a:r>
          </a:p>
          <a:p>
            <a:r>
              <a:rPr lang="fr-FR" dirty="0" smtClean="0"/>
              <a:t>On peut voir que quand le </a:t>
            </a:r>
            <a:r>
              <a:rPr lang="fr-FR" dirty="0" err="1" smtClean="0"/>
              <a:t>coef</a:t>
            </a:r>
            <a:r>
              <a:rPr lang="fr-FR" dirty="0" smtClean="0"/>
              <a:t> d’élasticité est faible la classe enfant a</a:t>
            </a:r>
            <a:r>
              <a:rPr lang="fr-FR" baseline="0" dirty="0" smtClean="0"/>
              <a:t> très peu d’influence sur la classe parent</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21</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C’est la représentation de la distribution conditionnelle pour 10 quantiles et un </a:t>
            </a:r>
            <a:r>
              <a:rPr lang="fr-FR" dirty="0" err="1" smtClean="0"/>
              <a:t>coef</a:t>
            </a:r>
            <a:r>
              <a:rPr lang="fr-FR" dirty="0" smtClean="0"/>
              <a:t> d’</a:t>
            </a:r>
            <a:r>
              <a:rPr lang="fr-FR" dirty="0" err="1" smtClean="0"/>
              <a:t>elasticité</a:t>
            </a:r>
            <a:r>
              <a:rPr lang="fr-FR" dirty="0" smtClean="0"/>
              <a:t> de 0,9</a:t>
            </a:r>
          </a:p>
          <a:p>
            <a:r>
              <a:rPr lang="fr-FR" dirty="0" smtClean="0"/>
              <a:t>On peut voir que quand le </a:t>
            </a:r>
            <a:r>
              <a:rPr lang="fr-FR" dirty="0" err="1" smtClean="0"/>
              <a:t>coef</a:t>
            </a:r>
            <a:r>
              <a:rPr lang="fr-FR" dirty="0" smtClean="0"/>
              <a:t> d’élasticité est élevé la classe enfant a</a:t>
            </a:r>
            <a:r>
              <a:rPr lang="fr-FR" baseline="0" dirty="0" smtClean="0"/>
              <a:t> beaucoup d’influence sur la classe parent</a:t>
            </a:r>
            <a:endParaRPr lang="fr-FR" dirty="0" smtClean="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22</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La P-Value est infiniment faible, le pays est donc un facteur d'influence statistiquement fiable.</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 modèle permet d'expliquer 50% de la somme des carrés. Ceci est un bon début, mais ce n'est pas suffisant pour pouvoir déterminer de manière fiable le revenu d'un individu lambda.</a:t>
            </a:r>
          </a:p>
          <a:p>
            <a:endParaRPr lang="fr-FR" sz="1200" b="0" i="0" kern="1200" dirty="0" smtClean="0">
              <a:solidFill>
                <a:schemeClr val="tx1"/>
              </a:solidFill>
              <a:latin typeface="+mn-lt"/>
              <a:ea typeface="+mn-ea"/>
              <a:cs typeface="+mn-cs"/>
            </a:endParaRPr>
          </a:p>
          <a:p>
            <a:r>
              <a:rPr lang="fr-FR" sz="1200" b="0" i="0" kern="1200" baseline="0" dirty="0" smtClean="0">
                <a:solidFill>
                  <a:schemeClr val="tx1"/>
                </a:solidFill>
                <a:latin typeface="+mn-lt"/>
                <a:ea typeface="+mn-ea"/>
                <a:cs typeface="+mn-cs"/>
              </a:rPr>
              <a:t>L’analyse graphique de notre modèle n’est pas satisfaisante non plus en </a:t>
            </a:r>
            <a:r>
              <a:rPr lang="fr-FR" sz="1200" b="0" i="0" kern="1200" baseline="0" dirty="0" smtClean="0">
                <a:solidFill>
                  <a:schemeClr val="tx1"/>
                </a:solidFill>
                <a:latin typeface="+mn-lt"/>
                <a:ea typeface="+mn-ea"/>
                <a:cs typeface="+mn-cs"/>
              </a:rPr>
              <a:t>effet la variance des résidus varie beaucoup (beaucoup de résidus sont très éloigne de la ligne 0, </a:t>
            </a:r>
            <a:r>
              <a:rPr lang="fr-FR" sz="1200" b="0" i="0" kern="1200" baseline="0" dirty="0" err="1" smtClean="0">
                <a:solidFill>
                  <a:schemeClr val="tx1"/>
                </a:solidFill>
                <a:latin typeface="+mn-lt"/>
                <a:ea typeface="+mn-ea"/>
                <a:cs typeface="+mn-cs"/>
              </a:rPr>
              <a:t>hétéroscédacité</a:t>
            </a:r>
            <a:r>
              <a:rPr lang="fr-FR" sz="1200" b="0" i="0" kern="1200" baseline="0" dirty="0" smtClean="0">
                <a:solidFill>
                  <a:schemeClr val="tx1"/>
                </a:solidFill>
                <a:latin typeface="+mn-lt"/>
                <a:ea typeface="+mn-ea"/>
                <a:cs typeface="+mn-cs"/>
              </a:rPr>
              <a:t>) et les résidus ne sont pas normalement distribué en </a:t>
            </a:r>
            <a:r>
              <a:rPr lang="fr-FR" sz="1200" b="0" i="0" kern="1200" baseline="0" dirty="0" smtClean="0">
                <a:solidFill>
                  <a:schemeClr val="tx1"/>
                </a:solidFill>
                <a:latin typeface="+mn-lt"/>
                <a:ea typeface="+mn-ea"/>
                <a:cs typeface="+mn-cs"/>
              </a:rPr>
              <a:t>effet dans le </a:t>
            </a:r>
            <a:r>
              <a:rPr lang="fr-FR" sz="1200" b="0" i="0" kern="1200" baseline="0" dirty="0" err="1" smtClean="0">
                <a:solidFill>
                  <a:schemeClr val="tx1"/>
                </a:solidFill>
                <a:latin typeface="+mn-lt"/>
                <a:ea typeface="+mn-ea"/>
                <a:cs typeface="+mn-cs"/>
              </a:rPr>
              <a:t>deuxieme</a:t>
            </a:r>
            <a:r>
              <a:rPr lang="fr-FR" sz="1200" b="0" i="0" kern="1200" baseline="0" dirty="0" smtClean="0">
                <a:solidFill>
                  <a:schemeClr val="tx1"/>
                </a:solidFill>
                <a:latin typeface="+mn-lt"/>
                <a:ea typeface="+mn-ea"/>
                <a:cs typeface="+mn-cs"/>
              </a:rPr>
              <a:t> graphique </a:t>
            </a:r>
            <a:r>
              <a:rPr lang="fr-FR" sz="1200" b="0" i="0" kern="1200" baseline="0" dirty="0" smtClean="0">
                <a:solidFill>
                  <a:schemeClr val="tx1"/>
                </a:solidFill>
                <a:latin typeface="+mn-lt"/>
                <a:ea typeface="+mn-ea"/>
                <a:cs typeface="+mn-cs"/>
              </a:rPr>
              <a:t>la courbe s’éloigne très fortement de la droite théorique de répartition des résidus </a:t>
            </a:r>
            <a:r>
              <a:rPr lang="fr-FR" sz="1200" b="0" i="0" kern="1200" baseline="0" dirty="0" smtClean="0">
                <a:solidFill>
                  <a:schemeClr val="tx1"/>
                </a:solidFill>
                <a:latin typeface="+mn-lt"/>
                <a:ea typeface="+mn-ea"/>
                <a:cs typeface="+mn-cs"/>
              </a:rPr>
              <a:t>surtout sur </a:t>
            </a:r>
            <a:r>
              <a:rPr lang="fr-FR" sz="1200" b="0" i="0" kern="1200" baseline="0" dirty="0" smtClean="0">
                <a:solidFill>
                  <a:schemeClr val="tx1"/>
                </a:solidFill>
                <a:latin typeface="+mn-lt"/>
                <a:ea typeface="+mn-ea"/>
                <a:cs typeface="+mn-cs"/>
              </a:rPr>
              <a:t>la fin</a:t>
            </a:r>
            <a:r>
              <a:rPr lang="fr-FR" sz="1200" b="0" i="0" kern="1200" baseline="0" dirty="0" smtClean="0">
                <a:solidFill>
                  <a:schemeClr val="tx1"/>
                </a:solidFill>
                <a:latin typeface="+mn-lt"/>
                <a:ea typeface="+mn-ea"/>
                <a:cs typeface="+mn-cs"/>
              </a:rPr>
              <a:t>)</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a:t>
            </a:r>
            <a:r>
              <a:rPr lang="fr-FR" sz="1200" b="0" i="0" kern="1200" baseline="0" dirty="0" smtClean="0">
                <a:solidFill>
                  <a:schemeClr val="tx1"/>
                </a:solidFill>
                <a:latin typeface="+mn-lt"/>
                <a:ea typeface="+mn-ea"/>
                <a:cs typeface="+mn-cs"/>
              </a:rPr>
              <a:t> modèle n’est en plus pas validé par les tests </a:t>
            </a:r>
            <a:endParaRPr lang="fr-FR" sz="1200" b="0" i="0" kern="1200" dirty="0" smtClean="0">
              <a:solidFill>
                <a:schemeClr val="tx1"/>
              </a:solidFill>
              <a:latin typeface="+mn-lt"/>
              <a:ea typeface="+mn-ea"/>
              <a:cs typeface="+mn-cs"/>
            </a:endParaRPr>
          </a:p>
          <a:p>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A10ED8-D798-40CA-AF64-CA8FD7FC84E6}"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La P-Value est aussi infiniment faible</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 modèle permet d'expliquer 44% de la somme des carrés. C’est moins que le modèle précédent.</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26</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a:t>
            </a:r>
            <a:r>
              <a:rPr lang="fr-FR" sz="1200" b="0" i="0" kern="1200" baseline="0" dirty="0" smtClean="0">
                <a:solidFill>
                  <a:schemeClr val="tx1"/>
                </a:solidFill>
                <a:latin typeface="+mn-lt"/>
                <a:ea typeface="+mn-ea"/>
                <a:cs typeface="+mn-cs"/>
              </a:rPr>
              <a:t> modèle n’est lui non plus pas validé par les </a:t>
            </a:r>
            <a:r>
              <a:rPr lang="fr-FR" sz="1200" b="0" i="0" kern="1200" baseline="0" dirty="0" smtClean="0">
                <a:solidFill>
                  <a:schemeClr val="tx1"/>
                </a:solidFill>
                <a:latin typeface="+mn-lt"/>
                <a:ea typeface="+mn-ea"/>
                <a:cs typeface="+mn-cs"/>
              </a:rPr>
              <a:t>tests. Et n’est pas non plus satisfaisant au niveau graphique </a:t>
            </a:r>
            <a:r>
              <a:rPr lang="fr-FR" sz="1200" b="0" i="0" kern="1200" baseline="0" dirty="0" smtClean="0">
                <a:solidFill>
                  <a:schemeClr val="tx1"/>
                </a:solidFill>
                <a:latin typeface="+mn-lt"/>
                <a:ea typeface="+mn-ea"/>
                <a:cs typeface="+mn-cs"/>
              </a:rPr>
              <a:t>en effet les résidu ne respecte ni l’hypothèse d’</a:t>
            </a:r>
            <a:r>
              <a:rPr lang="fr-FR" sz="1200" b="0" i="0" kern="1200" baseline="0" dirty="0" err="1" smtClean="0">
                <a:solidFill>
                  <a:schemeClr val="tx1"/>
                </a:solidFill>
                <a:latin typeface="+mn-lt"/>
                <a:ea typeface="+mn-ea"/>
                <a:cs typeface="+mn-cs"/>
              </a:rPr>
              <a:t>homoscadicité</a:t>
            </a:r>
            <a:r>
              <a:rPr lang="fr-FR" sz="1200" b="0" i="0" kern="1200" baseline="0" dirty="0" smtClean="0">
                <a:solidFill>
                  <a:schemeClr val="tx1"/>
                </a:solidFill>
                <a:latin typeface="+mn-lt"/>
                <a:ea typeface="+mn-ea"/>
                <a:cs typeface="+mn-cs"/>
              </a:rPr>
              <a:t> ni l’hypothèse d’homogénéité.</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latin typeface="+mn-lt"/>
                <a:ea typeface="+mn-ea"/>
                <a:cs typeface="+mn-cs"/>
              </a:rPr>
              <a:t>On peut aussi voir de nombreux </a:t>
            </a:r>
            <a:r>
              <a:rPr lang="fr-FR" sz="1200" b="0" i="0" kern="1200" baseline="0" dirty="0" err="1" smtClean="0">
                <a:solidFill>
                  <a:schemeClr val="tx1"/>
                </a:solidFill>
                <a:latin typeface="+mn-lt"/>
                <a:ea typeface="+mn-ea"/>
                <a:cs typeface="+mn-cs"/>
              </a:rPr>
              <a:t>outlier</a:t>
            </a:r>
            <a:r>
              <a:rPr lang="fr-FR" sz="1200" b="0" i="0" kern="1200" baseline="0" dirty="0" smtClean="0">
                <a:solidFill>
                  <a:schemeClr val="tx1"/>
                </a:solidFill>
                <a:latin typeface="+mn-lt"/>
                <a:ea typeface="+mn-ea"/>
                <a:cs typeface="+mn-cs"/>
              </a:rPr>
              <a:t>. De nombreuses valeur dépasse très largement le seuil levier.</a:t>
            </a:r>
            <a:endParaRPr lang="fr-FR" sz="1200" b="0" i="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27</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P-value très faible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 modèle permet d'expliquer 66% de la variance. C’est largement mieux</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28</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graphique sont bien plus satisfaisant</a:t>
            </a:r>
          </a:p>
          <a:p>
            <a:r>
              <a:rPr lang="fr-FR" dirty="0" smtClean="0"/>
              <a:t>Les </a:t>
            </a:r>
            <a:r>
              <a:rPr lang="fr-FR" dirty="0" smtClean="0"/>
              <a:t>point sont</a:t>
            </a:r>
            <a:r>
              <a:rPr lang="fr-FR" baseline="0" dirty="0" smtClean="0"/>
              <a:t> très regroupé autour de la ligne </a:t>
            </a:r>
            <a:r>
              <a:rPr lang="fr-FR" baseline="0" dirty="0" smtClean="0"/>
              <a:t>zéro dans le premier</a:t>
            </a:r>
            <a:endParaRPr lang="fr-FR" baseline="0" dirty="0" smtClean="0"/>
          </a:p>
          <a:p>
            <a:r>
              <a:rPr lang="fr-FR" baseline="0" dirty="0" smtClean="0"/>
              <a:t>Les points suivent à peu près la droite dans </a:t>
            </a:r>
            <a:r>
              <a:rPr lang="fr-FR" baseline="0" dirty="0" smtClean="0"/>
              <a:t>le </a:t>
            </a:r>
            <a:r>
              <a:rPr lang="fr-FR" baseline="0" dirty="0" err="1" smtClean="0"/>
              <a:t>qqplot</a:t>
            </a:r>
            <a:r>
              <a:rPr lang="fr-FR" baseline="0" dirty="0" smtClean="0"/>
              <a:t> et </a:t>
            </a:r>
            <a:r>
              <a:rPr lang="fr-FR" baseline="0" dirty="0" smtClean="0"/>
              <a:t>l’histogramme des résidu est en forme de </a:t>
            </a:r>
            <a:r>
              <a:rPr lang="fr-FR" baseline="0" dirty="0" smtClean="0"/>
              <a:t>cloche.</a:t>
            </a:r>
          </a:p>
          <a:p>
            <a:r>
              <a:rPr lang="fr-FR" baseline="0" dirty="0" smtClean="0"/>
              <a:t>La fonction logarithme a permet de </a:t>
            </a:r>
            <a:r>
              <a:rPr lang="fr-FR" baseline="0" dirty="0" err="1" smtClean="0"/>
              <a:t>linéariser</a:t>
            </a:r>
            <a:r>
              <a:rPr lang="fr-FR" baseline="0" dirty="0" smtClean="0"/>
              <a:t> les données</a:t>
            </a:r>
          </a:p>
          <a:p>
            <a:endParaRPr lang="fr-FR" baseline="0" dirty="0" smtClean="0"/>
          </a:p>
          <a:p>
            <a:endParaRPr lang="fr-FR" baseline="0" dirty="0" smtClean="0"/>
          </a:p>
          <a:p>
            <a:r>
              <a:rPr lang="fr-FR" baseline="0" dirty="0" smtClean="0"/>
              <a:t>Tous les test sont encore négatifs, on peut supposer que c’est à cause des </a:t>
            </a:r>
            <a:r>
              <a:rPr lang="fr-FR" baseline="0" dirty="0" err="1" smtClean="0"/>
              <a:t>outliers</a:t>
            </a:r>
            <a:r>
              <a:rPr lang="fr-FR" baseline="0" dirty="0" smtClean="0"/>
              <a:t> toujours présents dans ce modèle.</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29</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P-value très faible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 modèle permet d'expliquer 71% de la variance. C’est le</a:t>
            </a:r>
            <a:r>
              <a:rPr lang="fr-FR" sz="1200" b="0" i="0" kern="1200" baseline="0" dirty="0" smtClean="0">
                <a:solidFill>
                  <a:schemeClr val="tx1"/>
                </a:solidFill>
                <a:latin typeface="+mn-lt"/>
                <a:ea typeface="+mn-ea"/>
                <a:cs typeface="+mn-cs"/>
              </a:rPr>
              <a:t> meilleur taux obtenu depuis le début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30</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est dans le même cas que précédemment</a:t>
            </a:r>
            <a:r>
              <a:rPr lang="fr-FR" baseline="0" dirty="0" smtClean="0"/>
              <a:t> les graphique sont satisfaisant mais les test reviennent négatifs sans doute à cause des nombreux </a:t>
            </a:r>
            <a:r>
              <a:rPr lang="fr-FR" baseline="0" dirty="0" err="1" smtClean="0"/>
              <a:t>outliers</a:t>
            </a:r>
            <a:r>
              <a:rPr lang="fr-FR" baseline="0" dirty="0" smtClean="0"/>
              <a:t>.</a:t>
            </a:r>
          </a:p>
          <a:p>
            <a:endParaRPr lang="fr-FR" baseline="0" dirty="0" smtClean="0"/>
          </a:p>
          <a:p>
            <a:r>
              <a:rPr lang="fr-FR" baseline="0" dirty="0" smtClean="0"/>
              <a:t>Ce modèle est le plus satisfaisant c’est celui que nous allons utilise pour prédire les revenus des enfants</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31</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Attention néanmoins</a:t>
            </a:r>
            <a:r>
              <a:rPr lang="fr-FR" baseline="0" dirty="0" smtClean="0"/>
              <a:t> l’indice de </a:t>
            </a:r>
            <a:r>
              <a:rPr lang="fr-FR" baseline="0" dirty="0" err="1" smtClean="0"/>
              <a:t>gini</a:t>
            </a:r>
            <a:r>
              <a:rPr lang="fr-FR" baseline="0" dirty="0" smtClean="0"/>
              <a:t> était positif dans le </a:t>
            </a:r>
            <a:r>
              <a:rPr lang="fr-FR" baseline="0" dirty="0" err="1" smtClean="0"/>
              <a:t>modele</a:t>
            </a:r>
            <a:r>
              <a:rPr lang="fr-FR" baseline="0" dirty="0" smtClean="0"/>
              <a:t> précédent. </a:t>
            </a:r>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32</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importé les données de la </a:t>
            </a:r>
            <a:r>
              <a:rPr lang="fr-FR" dirty="0" err="1" smtClean="0"/>
              <a:t>wid</a:t>
            </a:r>
            <a:r>
              <a:rPr lang="fr-FR" dirty="0" smtClean="0"/>
              <a:t> depuis</a:t>
            </a:r>
            <a:r>
              <a:rPr lang="fr-FR" baseline="0" dirty="0" smtClean="0"/>
              <a:t> </a:t>
            </a:r>
            <a:r>
              <a:rPr lang="fr-FR" baseline="0" dirty="0" err="1" smtClean="0"/>
              <a:t>openclassrooms</a:t>
            </a:r>
            <a:r>
              <a:rPr lang="fr-FR" baseline="0" dirty="0" smtClean="0"/>
              <a:t>.</a:t>
            </a:r>
          </a:p>
          <a:p>
            <a:r>
              <a:rPr lang="fr-FR" baseline="0" dirty="0" smtClean="0"/>
              <a:t>Les données importées portent sur la période 2004-2011 mais la très grande majorité est entre 2006 et 2010 (+ de 98% des données).</a:t>
            </a:r>
          </a:p>
          <a:p>
            <a:r>
              <a:rPr lang="fr-FR" baseline="0" dirty="0" smtClean="0"/>
              <a:t>Le </a:t>
            </a:r>
            <a:r>
              <a:rPr lang="fr-FR" baseline="0" dirty="0" err="1" smtClean="0"/>
              <a:t>gdpppp</a:t>
            </a:r>
            <a:r>
              <a:rPr lang="fr-FR" baseline="0" dirty="0" smtClean="0"/>
              <a:t> n’a pas changé de façon significative entre 2006 et 2010, après de petits ajustement. J’ai considéré que j’étais suffisamment proche des données de 2008 pour dire que mon étude porté uniquement sur 2008.</a:t>
            </a:r>
          </a:p>
          <a:p>
            <a:endParaRPr lang="fr-FR" baseline="0" dirty="0" smtClean="0"/>
          </a:p>
          <a:p>
            <a:r>
              <a:rPr lang="fr-FR" baseline="0" dirty="0" smtClean="0"/>
              <a:t> </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Certain pays ne figure malheureusement pas sur la liste je les ajoute</a:t>
            </a:r>
          </a:p>
          <a:p>
            <a:r>
              <a:rPr lang="fr-FR" dirty="0" smtClean="0"/>
              <a:t>D’autres ne sont pas écris exactement de la même</a:t>
            </a:r>
            <a:r>
              <a:rPr lang="fr-FR" baseline="0" dirty="0" smtClean="0"/>
              <a:t> façon, je les modifie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Je calcul l’indice de </a:t>
            </a:r>
            <a:r>
              <a:rPr lang="fr-FR" dirty="0" err="1" smtClean="0"/>
              <a:t>gini</a:t>
            </a:r>
            <a:r>
              <a:rPr lang="fr-FR" baseline="0" dirty="0" smtClean="0"/>
              <a:t> de chaque pays à l’aide de la fonction </a:t>
            </a:r>
            <a:r>
              <a:rPr lang="fr-FR" baseline="0" dirty="0" err="1" smtClean="0"/>
              <a:t>gini</a:t>
            </a:r>
            <a:r>
              <a:rPr lang="fr-FR" baseline="0" dirty="0" smtClean="0"/>
              <a:t>.</a:t>
            </a:r>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Puis après </a:t>
            </a:r>
            <a:r>
              <a:rPr lang="fr-FR" baseline="0" dirty="0" smtClean="0"/>
              <a:t>plusieurs jointures j’obtient ma table principale qui rassemble toutes les données de mon études à ce stade.</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 pays ont été enlevé a cause de la date de leurs données 2004 et 2011. le </a:t>
            </a:r>
            <a:r>
              <a:rPr lang="fr-FR" baseline="0" dirty="0" err="1" smtClean="0"/>
              <a:t>fidji</a:t>
            </a:r>
            <a:r>
              <a:rPr lang="fr-FR" baseline="0" dirty="0" smtClean="0"/>
              <a:t>, le </a:t>
            </a:r>
            <a:r>
              <a:rPr lang="fr-FR" baseline="0" dirty="0" err="1" smtClean="0"/>
              <a:t>kosovo</a:t>
            </a:r>
            <a:r>
              <a:rPr lang="fr-FR" baseline="0" dirty="0" smtClean="0"/>
              <a:t> et le territoire palestinien pour des raison de donné manquantes.</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peut ici identifier 3 groupes de courbes les pays développés</a:t>
            </a:r>
            <a:r>
              <a:rPr lang="fr-FR" baseline="0" dirty="0" smtClean="0"/>
              <a:t> qui sont très haut est assez stable les pays d’</a:t>
            </a:r>
            <a:r>
              <a:rPr lang="fr-FR" baseline="0" dirty="0" err="1" smtClean="0"/>
              <a:t>amérique</a:t>
            </a:r>
            <a:r>
              <a:rPr lang="fr-FR" baseline="0" dirty="0" smtClean="0"/>
              <a:t> du sud qui partent de très bas et qui finissent très haut et les pays d’</a:t>
            </a:r>
            <a:r>
              <a:rPr lang="fr-FR" baseline="0" dirty="0" err="1" smtClean="0"/>
              <a:t>afrique</a:t>
            </a:r>
            <a:r>
              <a:rPr lang="fr-FR" baseline="0" dirty="0" smtClean="0"/>
              <a:t> qui partent de très bas mais qui ne monte pas beaucoup.</a:t>
            </a:r>
          </a:p>
          <a:p>
            <a:r>
              <a:rPr lang="fr-FR" baseline="0" dirty="0" smtClean="0"/>
              <a:t>Les états unis sont à part leur courbe est beaucoup moins stable que celle des autres pays développés, c’est le pays développé qui part le plus bas mais c’est aussi le plus haut à partir du 27em centile.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solidFill>
                  <a:prstClr val="black">
                    <a:tint val="75000"/>
                  </a:prstClr>
                </a:solidFill>
              </a:rPr>
              <a:pPr/>
              <a:t>18/08/2020</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ata.worldbank.org/indicator/SI.POV.GIN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openclassrooms.com/fr/projects/148/assignmen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openclassrooms.com/fr/projects/148/assign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ql.sh/514-liste-pays-csv-xml" TargetMode="External"/><Relationship Id="rId5" Type="http://schemas.openxmlformats.org/officeDocument/2006/relationships/image" Target="../media/image5.png"/><Relationship Id="rId4" Type="http://schemas.openxmlformats.org/officeDocument/2006/relationships/hyperlink" Target="http://www.fao.org/faostat/f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7170" name="Picture 2" descr="https://static.latribune.fr/full_width/1409529/bank.jpg"/>
          <p:cNvPicPr>
            <a:picLocks noChangeAspect="1" noChangeArrowheads="1"/>
          </p:cNvPicPr>
          <p:nvPr/>
        </p:nvPicPr>
        <p:blipFill>
          <a:blip r:embed="rId3" cstate="print"/>
          <a:srcRect/>
          <a:stretch>
            <a:fillRect/>
          </a:stretch>
        </p:blipFill>
        <p:spPr bwMode="auto">
          <a:xfrm>
            <a:off x="-18256" y="1700808"/>
            <a:ext cx="9162256" cy="4581128"/>
          </a:xfrm>
          <a:prstGeom prst="rect">
            <a:avLst/>
          </a:prstGeom>
          <a:noFill/>
        </p:spPr>
      </p:pic>
      <p:sp>
        <p:nvSpPr>
          <p:cNvPr id="2" name="Titre 1"/>
          <p:cNvSpPr>
            <a:spLocks noGrp="1"/>
          </p:cNvSpPr>
          <p:nvPr>
            <p:ph type="ctrTitle"/>
          </p:nvPr>
        </p:nvSpPr>
        <p:spPr>
          <a:xfrm>
            <a:off x="755576" y="116632"/>
            <a:ext cx="7772400" cy="1470025"/>
          </a:xfrm>
        </p:spPr>
        <p:txBody>
          <a:bodyPr>
            <a:normAutofit/>
          </a:bodyPr>
          <a:lstStyle/>
          <a:p>
            <a:r>
              <a:rPr lang="fr-FR" dirty="0" smtClean="0">
                <a:solidFill>
                  <a:schemeClr val="bg1"/>
                </a:solidFill>
              </a:rPr>
              <a:t>Effectuez une prédiction de revenus</a:t>
            </a:r>
            <a:endParaRPr lang="fr-FR" dirty="0">
              <a:solidFill>
                <a:schemeClr val="bg1"/>
              </a:solidFill>
            </a:endParaRPr>
          </a:p>
        </p:txBody>
      </p:sp>
      <p:sp>
        <p:nvSpPr>
          <p:cNvPr id="5" name="ZoneTexte 4"/>
          <p:cNvSpPr txBox="1"/>
          <p:nvPr/>
        </p:nvSpPr>
        <p:spPr>
          <a:xfrm>
            <a:off x="5868144" y="6381328"/>
            <a:ext cx="3168352" cy="369332"/>
          </a:xfrm>
          <a:prstGeom prst="rect">
            <a:avLst/>
          </a:prstGeom>
          <a:noFill/>
        </p:spPr>
        <p:txBody>
          <a:bodyPr wrap="square" rtlCol="0">
            <a:spAutoFit/>
          </a:bodyPr>
          <a:lstStyle/>
          <a:p>
            <a:r>
              <a:rPr lang="fr-FR" dirty="0" err="1" smtClean="0">
                <a:solidFill>
                  <a:schemeClr val="bg1"/>
                </a:solidFill>
              </a:rPr>
              <a:t>Pinos</a:t>
            </a:r>
            <a:r>
              <a:rPr lang="fr-FR" dirty="0" smtClean="0">
                <a:solidFill>
                  <a:schemeClr val="bg1"/>
                </a:solidFill>
              </a:rPr>
              <a:t> Bruno</a:t>
            </a:r>
            <a:endParaRPr lang="fr-F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2" y="1412776"/>
            <a:ext cx="8640960" cy="5078313"/>
          </a:xfrm>
          <a:prstGeom prst="rect">
            <a:avLst/>
          </a:prstGeom>
          <a:noFill/>
        </p:spPr>
        <p:txBody>
          <a:bodyPr wrap="square" rtlCol="0">
            <a:spAutoFit/>
          </a:bodyPr>
          <a:lstStyle/>
          <a:p>
            <a:r>
              <a:rPr lang="fr-FR" dirty="0" smtClean="0"/>
              <a:t>Les années utilisées par la WID vont de 2004 à 2011, avec une forte proportion de 2007 et 2008. Mon étude portera seulement sur l’année </a:t>
            </a:r>
            <a:r>
              <a:rPr lang="fr-FR" b="1" dirty="0" smtClean="0"/>
              <a:t>2008</a:t>
            </a:r>
          </a:p>
          <a:p>
            <a:endParaRPr lang="fr-FR" dirty="0"/>
          </a:p>
          <a:p>
            <a:r>
              <a:rPr lang="fr-FR" dirty="0" smtClean="0"/>
              <a:t> 116 pays sont présents dans l'étude de la WID</a:t>
            </a:r>
          </a:p>
          <a:p>
            <a:r>
              <a:rPr lang="fr-FR" dirty="0" smtClean="0"/>
              <a:t>Mon étude portera sur </a:t>
            </a:r>
            <a:r>
              <a:rPr lang="fr-FR" b="1" dirty="0" smtClean="0"/>
              <a:t>111</a:t>
            </a:r>
            <a:r>
              <a:rPr lang="fr-FR" dirty="0" smtClean="0"/>
              <a:t> d’entre eux  (Environ 50% des pays recensés par la FAO) </a:t>
            </a:r>
          </a:p>
          <a:p>
            <a:endParaRPr lang="fr-FR" dirty="0"/>
          </a:p>
          <a:p>
            <a:r>
              <a:rPr lang="fr-FR" dirty="0" smtClean="0"/>
              <a:t>Environ </a:t>
            </a:r>
            <a:r>
              <a:rPr lang="fr-FR" b="1" dirty="0" smtClean="0"/>
              <a:t>6,2 milliards</a:t>
            </a:r>
            <a:r>
              <a:rPr lang="fr-FR" dirty="0" smtClean="0"/>
              <a:t> de personnes sont couvertes par l'étude, soit environ </a:t>
            </a:r>
            <a:r>
              <a:rPr lang="fr-FR" b="1" dirty="0" smtClean="0"/>
              <a:t>88%</a:t>
            </a:r>
            <a:r>
              <a:rPr lang="fr-FR" dirty="0" smtClean="0"/>
              <a:t> de la population mondiale recensée par la FAO.</a:t>
            </a:r>
          </a:p>
          <a:p>
            <a:endParaRPr lang="fr-FR" dirty="0">
              <a:solidFill>
                <a:srgbClr val="C00000"/>
              </a:solidFill>
            </a:endParaRPr>
          </a:p>
          <a:p>
            <a:r>
              <a:rPr lang="fr-FR" dirty="0" smtClean="0"/>
              <a:t>Les quantiles utilisés par la WID sont des </a:t>
            </a:r>
            <a:r>
              <a:rPr lang="fr-FR" b="1" dirty="0" smtClean="0"/>
              <a:t>percentiles</a:t>
            </a:r>
            <a:r>
              <a:rPr lang="fr-FR" dirty="0" smtClean="0"/>
              <a:t>, pour l'ensemble des pays </a:t>
            </a:r>
          </a:p>
          <a:p>
            <a:endParaRPr lang="fr-FR" dirty="0"/>
          </a:p>
          <a:p>
            <a:r>
              <a:rPr lang="fr-FR" dirty="0" smtClean="0"/>
              <a:t>L'utilisation des percentiles est une </a:t>
            </a:r>
            <a:r>
              <a:rPr lang="fr-FR" b="1" dirty="0" smtClean="0"/>
              <a:t>bonne méthode</a:t>
            </a:r>
            <a:r>
              <a:rPr lang="fr-FR" dirty="0" smtClean="0"/>
              <a:t>, car cela permet de considérablement réduire la taille de l'échantillon (versus un individu par personne), tout en préservant suffisamment d'information. </a:t>
            </a:r>
          </a:p>
          <a:p>
            <a:endParaRPr lang="fr-FR" dirty="0"/>
          </a:p>
          <a:p>
            <a:r>
              <a:rPr lang="fr-FR" dirty="0" smtClean="0"/>
              <a:t>Le dollar PPP est une unité qui permet de comparer le pouvoir d'achat entre deux pays sans distorsion due aux taux de change.</a:t>
            </a:r>
            <a:endParaRPr lang="fr-FR" dirty="0">
              <a:solidFill>
                <a:srgbClr val="C00000"/>
              </a:solidFill>
            </a:endParaRPr>
          </a:p>
          <a:p>
            <a:endParaRPr lang="fr-FR" dirty="0"/>
          </a:p>
        </p:txBody>
      </p:sp>
      <p:sp>
        <p:nvSpPr>
          <p:cNvPr id="7"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Conclusion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090466"/>
          </a:xfrm>
        </p:spPr>
        <p:txBody>
          <a:bodyPr>
            <a:normAutofit fontScale="90000"/>
          </a:bodyPr>
          <a:lstStyle/>
          <a:p>
            <a:r>
              <a:rPr lang="fr-FR" sz="6600" dirty="0" smtClean="0">
                <a:solidFill>
                  <a:schemeClr val="bg1"/>
                </a:solidFill>
              </a:rPr>
              <a:t/>
            </a:r>
            <a:br>
              <a:rPr lang="fr-FR" sz="6600" dirty="0" smtClean="0">
                <a:solidFill>
                  <a:schemeClr val="bg1"/>
                </a:solidFill>
              </a:rPr>
            </a:br>
            <a:r>
              <a:rPr lang="fr-FR" sz="6600" dirty="0" smtClean="0">
                <a:solidFill>
                  <a:schemeClr val="bg1"/>
                </a:solidFill>
              </a:rPr>
              <a:t>Mission 2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Répartition des revenus</a:t>
            </a:r>
            <a:endParaRPr lang="fr-FR" sz="6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La distribution des revenus varie selon les pays (échelle </a:t>
            </a:r>
            <a:r>
              <a:rPr lang="fr-FR" dirty="0" err="1" smtClean="0"/>
              <a:t>logaritmique</a:t>
            </a:r>
            <a:r>
              <a:rPr lang="fr-FR" dirty="0" smtClean="0"/>
              <a:t>)</a:t>
            </a:r>
            <a:endParaRPr lang="fr-FR" dirty="0"/>
          </a:p>
        </p:txBody>
      </p:sp>
      <p:pic>
        <p:nvPicPr>
          <p:cNvPr id="36866" name="Picture 2"/>
          <p:cNvPicPr>
            <a:picLocks noChangeAspect="1" noChangeArrowheads="1"/>
          </p:cNvPicPr>
          <p:nvPr/>
        </p:nvPicPr>
        <p:blipFill>
          <a:blip r:embed="rId3" cstate="print"/>
          <a:srcRect/>
          <a:stretch>
            <a:fillRect/>
          </a:stretch>
        </p:blipFill>
        <p:spPr bwMode="auto">
          <a:xfrm>
            <a:off x="62993" y="1556792"/>
            <a:ext cx="9081007" cy="489654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Courbe de Lorenz des USA similaire à celles des pays africains </a:t>
            </a:r>
            <a:endParaRPr lang="fr-FR" dirty="0"/>
          </a:p>
        </p:txBody>
      </p:sp>
      <p:pic>
        <p:nvPicPr>
          <p:cNvPr id="37890" name="Picture 2"/>
          <p:cNvPicPr>
            <a:picLocks noGrp="1" noChangeAspect="1" noChangeArrowheads="1"/>
          </p:cNvPicPr>
          <p:nvPr>
            <p:ph idx="1"/>
          </p:nvPr>
        </p:nvPicPr>
        <p:blipFill>
          <a:blip r:embed="rId3" cstate="print"/>
          <a:srcRect/>
          <a:stretch>
            <a:fillRect/>
          </a:stretch>
        </p:blipFill>
        <p:spPr bwMode="auto">
          <a:xfrm>
            <a:off x="114739" y="1604984"/>
            <a:ext cx="8965692" cy="4920360"/>
          </a:xfrm>
          <a:prstGeom prst="rect">
            <a:avLst/>
          </a:prstGeom>
          <a:noFill/>
          <a:ln w="9525">
            <a:noFill/>
            <a:miter lim="800000"/>
            <a:headEnd/>
            <a:tailEnd/>
          </a:ln>
          <a:effectLst/>
        </p:spPr>
      </p:pic>
      <p:cxnSp>
        <p:nvCxnSpPr>
          <p:cNvPr id="7" name="Connecteur droit 6"/>
          <p:cNvCxnSpPr/>
          <p:nvPr/>
        </p:nvCxnSpPr>
        <p:spPr>
          <a:xfrm>
            <a:off x="899592" y="6021288"/>
            <a:ext cx="72008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100392" y="1988840"/>
            <a:ext cx="0" cy="40324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043608" y="1988840"/>
            <a:ext cx="7215721" cy="4642767"/>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Indice</a:t>
            </a:r>
            <a:r>
              <a:rPr kumimoji="0" lang="fr-FR" sz="4400" b="0" i="0" u="none" strike="noStrike" kern="1200" cap="none" spc="0" normalizeH="0" noProof="0" dirty="0" smtClean="0">
                <a:ln>
                  <a:noFill/>
                </a:ln>
                <a:solidFill>
                  <a:schemeClr val="bg1"/>
                </a:solidFill>
                <a:effectLst/>
                <a:uLnTx/>
                <a:uFillTx/>
                <a:latin typeface="+mj-lt"/>
                <a:ea typeface="+mj-ea"/>
                <a:cs typeface="+mj-cs"/>
              </a:rPr>
              <a:t> de Gini</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ZoneTexte 6"/>
          <p:cNvSpPr txBox="1"/>
          <p:nvPr/>
        </p:nvSpPr>
        <p:spPr>
          <a:xfrm>
            <a:off x="395536" y="1340768"/>
            <a:ext cx="8280920" cy="646331"/>
          </a:xfrm>
          <a:prstGeom prst="rect">
            <a:avLst/>
          </a:prstGeom>
          <a:noFill/>
        </p:spPr>
        <p:txBody>
          <a:bodyPr wrap="square" rtlCol="0">
            <a:spAutoFit/>
          </a:bodyPr>
          <a:lstStyle/>
          <a:p>
            <a:r>
              <a:rPr lang="en-US" dirty="0" smtClean="0"/>
              <a:t>Source : The World Bank: </a:t>
            </a:r>
          </a:p>
          <a:p>
            <a:r>
              <a:rPr lang="fr-FR" dirty="0" smtClean="0">
                <a:hlinkClick r:id="rId4"/>
              </a:rPr>
              <a:t>https://data.worldbank.org/indicator/SI.POV.GINI</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a:stretch>
            <a:fillRect/>
          </a:stretch>
        </p:blipFill>
        <p:spPr bwMode="auto">
          <a:xfrm>
            <a:off x="611560" y="1484784"/>
            <a:ext cx="3084412" cy="2065707"/>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Gini </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rank</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027" name="Picture 3"/>
          <p:cNvPicPr>
            <a:picLocks noChangeAspect="1" noChangeArrowheads="1"/>
          </p:cNvPicPr>
          <p:nvPr/>
        </p:nvPicPr>
        <p:blipFill>
          <a:blip r:embed="rId4" cstate="print"/>
          <a:srcRect/>
          <a:stretch>
            <a:fillRect/>
          </a:stretch>
        </p:blipFill>
        <p:spPr bwMode="auto">
          <a:xfrm>
            <a:off x="4788024" y="1484784"/>
            <a:ext cx="3537574" cy="21602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2339752" y="4653136"/>
            <a:ext cx="3706208" cy="9361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None/>
            </a:pPr>
            <a:r>
              <a:rPr lang="fr-FR" sz="2400" dirty="0" smtClean="0"/>
              <a:t>Au premier abord on pourrait croire que l’indice</a:t>
            </a:r>
          </a:p>
          <a:p>
            <a:pPr>
              <a:buNone/>
            </a:pPr>
            <a:r>
              <a:rPr lang="fr-FR" sz="2400" dirty="0" smtClean="0"/>
              <a:t>de Gini est directement corrélé avec le </a:t>
            </a:r>
            <a:r>
              <a:rPr lang="fr-FR" sz="2400" dirty="0" err="1" smtClean="0"/>
              <a:t>gdpppp</a:t>
            </a:r>
            <a:r>
              <a:rPr lang="fr-FR" sz="2400" dirty="0" smtClean="0"/>
              <a:t> du pays mais</a:t>
            </a:r>
          </a:p>
          <a:p>
            <a:pPr>
              <a:buNone/>
            </a:pPr>
            <a:r>
              <a:rPr lang="fr-FR" sz="2400" dirty="0" smtClean="0"/>
              <a:t>quand on regarde plus précisément on voit que ce n’est pas </a:t>
            </a:r>
          </a:p>
          <a:p>
            <a:pPr>
              <a:buNone/>
            </a:pPr>
            <a:r>
              <a:rPr lang="fr-FR" sz="2400" dirty="0" smtClean="0"/>
              <a:t>aussi simple.</a:t>
            </a:r>
          </a:p>
          <a:p>
            <a:pPr>
              <a:buNone/>
            </a:pPr>
            <a:r>
              <a:rPr lang="fr-FR" sz="2400" dirty="0" smtClean="0"/>
              <a:t> </a:t>
            </a:r>
          </a:p>
          <a:p>
            <a:pPr>
              <a:buNone/>
            </a:pPr>
            <a:r>
              <a:rPr lang="fr-FR" sz="2400" dirty="0" smtClean="0"/>
              <a:t>Les Etats unis au niveau des pays africains,  des pays d’Amérique</a:t>
            </a:r>
          </a:p>
          <a:p>
            <a:pPr>
              <a:buNone/>
            </a:pPr>
            <a:r>
              <a:rPr lang="fr-FR" sz="2400" dirty="0" smtClean="0"/>
              <a:t>du sud dans le worst5 alors que les pays africains sont bien plus</a:t>
            </a:r>
          </a:p>
          <a:p>
            <a:pPr>
              <a:buNone/>
            </a:pPr>
            <a:r>
              <a:rPr lang="fr-FR" sz="2400" dirty="0" smtClean="0"/>
              <a:t>Pauvre, trois pays d’</a:t>
            </a:r>
            <a:r>
              <a:rPr lang="fr-FR" sz="2400" dirty="0" err="1" smtClean="0"/>
              <a:t>europe</a:t>
            </a:r>
            <a:r>
              <a:rPr lang="fr-FR" sz="2400" dirty="0" smtClean="0"/>
              <a:t> de l’est leader dans le top5 alors que</a:t>
            </a:r>
          </a:p>
          <a:p>
            <a:pPr>
              <a:buNone/>
            </a:pPr>
            <a:r>
              <a:rPr lang="fr-FR" sz="2400" dirty="0" smtClean="0"/>
              <a:t> leurs </a:t>
            </a:r>
            <a:r>
              <a:rPr lang="fr-FR" sz="2400" dirty="0" err="1" smtClean="0"/>
              <a:t>gdpppp</a:t>
            </a:r>
            <a:r>
              <a:rPr lang="fr-FR" sz="2400" dirty="0" smtClean="0"/>
              <a:t> sont plutôt moyen </a:t>
            </a:r>
            <a:r>
              <a:rPr lang="fr-FR" sz="2400" dirty="0" err="1" smtClean="0"/>
              <a:t>etc</a:t>
            </a:r>
            <a:r>
              <a:rPr lang="fr-FR" sz="2400" dirty="0" smtClean="0"/>
              <a:t>…</a:t>
            </a:r>
            <a:endParaRPr lang="fr-FR" sz="2400" dirty="0"/>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Conclusion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746650"/>
          </a:xfrm>
        </p:spPr>
        <p:txBody>
          <a:bodyPr>
            <a:normAutofit/>
          </a:bodyPr>
          <a:lstStyle/>
          <a:p>
            <a:pPr marL="571500" indent="-571500"/>
            <a:r>
              <a:rPr lang="fr-FR" sz="6600" dirty="0" smtClean="0">
                <a:solidFill>
                  <a:schemeClr val="bg1"/>
                </a:solidFill>
              </a:rPr>
              <a:t>Mission 3</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000" dirty="0" smtClean="0">
                <a:solidFill>
                  <a:schemeClr val="accent1">
                    <a:lumMod val="75000"/>
                  </a:schemeClr>
                </a:solidFill>
              </a:rPr>
              <a:t> </a:t>
            </a:r>
            <a:r>
              <a:rPr lang="fr-FR" sz="6000" dirty="0" smtClean="0">
                <a:solidFill>
                  <a:schemeClr val="bg1"/>
                </a:solidFill>
              </a:rPr>
              <a:t>Table des probabilités conditionnelles</a:t>
            </a:r>
            <a:endParaRPr lang="fr-FR" sz="6600" dirty="0" smtClean="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cstate="print"/>
          <a:srcRect/>
          <a:stretch>
            <a:fillRect/>
          </a:stretch>
        </p:blipFill>
        <p:spPr bwMode="auto">
          <a:xfrm>
            <a:off x="1675995" y="2229416"/>
            <a:ext cx="5792009" cy="3267531"/>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Coefficient d’élasticité</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ZoneTexte 5"/>
          <p:cNvSpPr txBox="1"/>
          <p:nvPr/>
        </p:nvSpPr>
        <p:spPr>
          <a:xfrm>
            <a:off x="395536" y="1340768"/>
            <a:ext cx="8280920" cy="646331"/>
          </a:xfrm>
          <a:prstGeom prst="rect">
            <a:avLst/>
          </a:prstGeom>
          <a:noFill/>
        </p:spPr>
        <p:txBody>
          <a:bodyPr wrap="square" rtlCol="0">
            <a:spAutoFit/>
          </a:bodyPr>
          <a:lstStyle/>
          <a:p>
            <a:r>
              <a:rPr lang="en-US" dirty="0" smtClean="0"/>
              <a:t>Source : elasticity.txt:</a:t>
            </a:r>
          </a:p>
          <a:p>
            <a:r>
              <a:rPr lang="en-US" dirty="0" smtClean="0"/>
              <a:t> </a:t>
            </a:r>
            <a:r>
              <a:rPr lang="en-US" dirty="0" smtClean="0">
                <a:hlinkClick r:id="rId4"/>
              </a:rPr>
              <a:t>https://openclassrooms.com/fr/projects/148/assignment</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2627784" y="1196752"/>
            <a:ext cx="4255786" cy="3816424"/>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Classement</a:t>
            </a:r>
            <a:r>
              <a:rPr kumimoji="0" lang="fr-FR" sz="4400" b="0" i="0" u="none" strike="noStrike" kern="1200" cap="none" spc="0" normalizeH="0" noProof="0" dirty="0" smtClean="0">
                <a:ln>
                  <a:noFill/>
                </a:ln>
                <a:solidFill>
                  <a:schemeClr val="bg1"/>
                </a:solidFill>
                <a:effectLst/>
                <a:uLnTx/>
                <a:uFillTx/>
                <a:latin typeface="+mj-lt"/>
                <a:ea typeface="+mj-ea"/>
                <a:cs typeface="+mj-cs"/>
              </a:rPr>
              <a:t> </a:t>
            </a:r>
            <a:r>
              <a:rPr lang="fr-FR" sz="4400" dirty="0" smtClean="0">
                <a:solidFill>
                  <a:schemeClr val="bg1"/>
                </a:solidFill>
                <a:latin typeface="+mj-lt"/>
                <a:ea typeface="+mj-ea"/>
                <a:cs typeface="+mj-cs"/>
              </a:rPr>
              <a:t>par région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026" name="Picture 2"/>
          <p:cNvPicPr>
            <a:picLocks noChangeAspect="1" noChangeArrowheads="1"/>
          </p:cNvPicPr>
          <p:nvPr/>
        </p:nvPicPr>
        <p:blipFill>
          <a:blip r:embed="rId4" cstate="print"/>
          <a:srcRect/>
          <a:stretch>
            <a:fillRect/>
          </a:stretch>
        </p:blipFill>
        <p:spPr bwMode="auto">
          <a:xfrm>
            <a:off x="323528" y="5229200"/>
            <a:ext cx="8650287" cy="14192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12776"/>
            <a:ext cx="8229600" cy="5184576"/>
          </a:xfrm>
        </p:spPr>
        <p:txBody>
          <a:bodyPr>
            <a:normAutofit fontScale="85000" lnSpcReduction="10000"/>
          </a:bodyPr>
          <a:lstStyle/>
          <a:p>
            <a:pPr>
              <a:buFont typeface="Wingdings" pitchFamily="2" charset="2"/>
              <a:buChar char="Ø"/>
            </a:pPr>
            <a:r>
              <a:rPr lang="fr-FR" dirty="0" smtClean="0">
                <a:solidFill>
                  <a:schemeClr val="accent1">
                    <a:lumMod val="75000"/>
                  </a:schemeClr>
                </a:solidFill>
              </a:rPr>
              <a:t>  </a:t>
            </a:r>
            <a:r>
              <a:rPr lang="fr-FR" dirty="0" err="1" smtClean="0">
                <a:solidFill>
                  <a:schemeClr val="accent1">
                    <a:lumMod val="75000"/>
                  </a:schemeClr>
                </a:solidFill>
              </a:rPr>
              <a:t>Exucative</a:t>
            </a:r>
            <a:r>
              <a:rPr lang="fr-FR" dirty="0" smtClean="0">
                <a:solidFill>
                  <a:schemeClr val="accent1">
                    <a:lumMod val="75000"/>
                  </a:schemeClr>
                </a:solidFill>
              </a:rPr>
              <a:t> </a:t>
            </a:r>
            <a:r>
              <a:rPr lang="fr-FR" dirty="0" err="1" smtClean="0">
                <a:solidFill>
                  <a:schemeClr val="accent1">
                    <a:lumMod val="75000"/>
                  </a:schemeClr>
                </a:solidFill>
              </a:rPr>
              <a:t>summary</a:t>
            </a:r>
            <a:endParaRPr lang="fr-FR" dirty="0" smtClean="0">
              <a:solidFill>
                <a:schemeClr val="accent1">
                  <a:lumMod val="75000"/>
                </a:schemeClr>
              </a:solidFill>
            </a:endParaRPr>
          </a:p>
          <a:p>
            <a:pPr marL="571500" indent="-571500">
              <a:buNone/>
            </a:pPr>
            <a:endParaRPr lang="fr-FR" dirty="0" smtClean="0">
              <a:solidFill>
                <a:schemeClr val="accent1">
                  <a:lumMod val="75000"/>
                </a:schemeClr>
              </a:solidFill>
            </a:endParaRPr>
          </a:p>
          <a:p>
            <a:pPr>
              <a:buFont typeface="Wingdings" pitchFamily="2" charset="2"/>
              <a:buChar char="Ø"/>
            </a:pPr>
            <a:r>
              <a:rPr lang="fr-FR" dirty="0" smtClean="0">
                <a:solidFill>
                  <a:schemeClr val="accent1">
                    <a:lumMod val="75000"/>
                  </a:schemeClr>
                </a:solidFill>
              </a:rPr>
              <a:t>  Mission 1 : Les Données</a:t>
            </a: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Mission 2 : Répartition des revenus</a:t>
            </a:r>
          </a:p>
          <a:p>
            <a:pPr marL="571500" indent="-571500">
              <a:buFont typeface="Wingdings" pitchFamily="2" charset="2"/>
              <a:buChar char="Ø"/>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Mission 3 : Table des probabilités conditionnelles</a:t>
            </a: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Mission 4 : Création du modèle de prédiction</a:t>
            </a:r>
          </a:p>
          <a:p>
            <a:pPr marL="571500" indent="-571500">
              <a:buNone/>
            </a:pPr>
            <a:endParaRPr lang="fr-FR" dirty="0" smtClean="0">
              <a:solidFill>
                <a:schemeClr val="accent1">
                  <a:lumMod val="75000"/>
                </a:schemeClr>
              </a:solidFill>
            </a:endParaRPr>
          </a:p>
          <a:p>
            <a:pPr marL="571500" indent="-571500">
              <a:buFont typeface="Wingdings" pitchFamily="2" charset="2"/>
              <a:buChar char="Ø"/>
            </a:pPr>
            <a:r>
              <a:rPr lang="fr-FR" dirty="0" smtClean="0">
                <a:solidFill>
                  <a:schemeClr val="accent1">
                    <a:lumMod val="75000"/>
                  </a:schemeClr>
                </a:solidFill>
              </a:rPr>
              <a:t>Bilan</a:t>
            </a: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smtClean="0">
                <a:solidFill>
                  <a:schemeClr val="bg1"/>
                </a:solidFill>
              </a:rPr>
              <a:t>SOMMAIRE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Création de la table des probabilité conditionnelles </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170" name="Picture 2"/>
          <p:cNvPicPr>
            <a:picLocks noGrp="1" noChangeAspect="1" noChangeArrowheads="1"/>
          </p:cNvPicPr>
          <p:nvPr>
            <p:ph idx="1"/>
          </p:nvPr>
        </p:nvPicPr>
        <p:blipFill>
          <a:blip r:embed="rId3" cstate="print"/>
          <a:srcRect/>
          <a:stretch>
            <a:fillRect/>
          </a:stretch>
        </p:blipFill>
        <p:spPr bwMode="auto">
          <a:xfrm>
            <a:off x="2555776" y="2276872"/>
            <a:ext cx="3591426" cy="3801006"/>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2339752" y="1412776"/>
            <a:ext cx="4010025" cy="5619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3" cstate="print"/>
          <a:srcRect/>
          <a:stretch>
            <a:fillRect/>
          </a:stretch>
        </p:blipFill>
        <p:spPr bwMode="auto">
          <a:xfrm>
            <a:off x="1266363" y="1795968"/>
            <a:ext cx="6611273" cy="4134427"/>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Graphique distribution</a:t>
            </a:r>
            <a:r>
              <a:rPr kumimoji="0" lang="fr-FR" sz="4400" b="0" i="0" u="none" strike="noStrike" kern="1200" cap="none" spc="0" normalizeH="0" noProof="0" dirty="0" smtClean="0">
                <a:ln>
                  <a:noFill/>
                </a:ln>
                <a:solidFill>
                  <a:schemeClr val="bg1"/>
                </a:solidFill>
                <a:effectLst/>
                <a:uLnTx/>
                <a:uFillTx/>
                <a:latin typeface="+mj-lt"/>
                <a:ea typeface="+mj-ea"/>
                <a:cs typeface="+mj-cs"/>
              </a:rPr>
              <a:t> conditionnelle</a:t>
            </a:r>
            <a:r>
              <a:rPr kumimoji="0" lang="fr-FR" sz="4400" b="0" i="0" u="none" strike="noStrike" kern="1200" cap="none" spc="0" normalizeH="0" baseline="0" noProof="0" dirty="0" smtClean="0">
                <a:ln>
                  <a:noFill/>
                </a:ln>
                <a:solidFill>
                  <a:schemeClr val="bg1"/>
                </a:solidFill>
                <a:effectLst/>
                <a:uLnTx/>
                <a:uFillTx/>
                <a:latin typeface="+mj-lt"/>
                <a:ea typeface="+mj-ea"/>
                <a:cs typeface="+mj-cs"/>
              </a:rPr>
              <a:t> </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ZoneTexte 6"/>
          <p:cNvSpPr txBox="1"/>
          <p:nvPr/>
        </p:nvSpPr>
        <p:spPr>
          <a:xfrm>
            <a:off x="1907704" y="1268760"/>
            <a:ext cx="5184576" cy="369332"/>
          </a:xfrm>
          <a:prstGeom prst="rect">
            <a:avLst/>
          </a:prstGeom>
          <a:noFill/>
        </p:spPr>
        <p:txBody>
          <a:bodyPr wrap="square" rtlCol="0">
            <a:spAutoFit/>
          </a:bodyPr>
          <a:lstStyle/>
          <a:p>
            <a:r>
              <a:rPr lang="fr-FR" dirty="0" smtClean="0"/>
              <a:t>Nombre de quantile  =  10 / p  = 0.1</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cstate="print"/>
          <a:srcRect/>
          <a:stretch>
            <a:fillRect/>
          </a:stretch>
        </p:blipFill>
        <p:spPr bwMode="auto">
          <a:xfrm>
            <a:off x="1261600" y="1786441"/>
            <a:ext cx="6620799" cy="4153480"/>
          </a:xfrm>
          <a:prstGeom prst="rect">
            <a:avLst/>
          </a:prstGeom>
          <a:noFill/>
          <a:ln w="9525">
            <a:noFill/>
            <a:miter lim="800000"/>
            <a:headEnd/>
            <a:tailEnd/>
          </a:ln>
          <a:effectLst/>
        </p:spPr>
      </p:pic>
      <p:sp>
        <p:nvSpPr>
          <p:cNvPr id="6" name="ZoneTexte 5"/>
          <p:cNvSpPr txBox="1"/>
          <p:nvPr/>
        </p:nvSpPr>
        <p:spPr>
          <a:xfrm>
            <a:off x="1907704" y="1268760"/>
            <a:ext cx="5184576" cy="369332"/>
          </a:xfrm>
          <a:prstGeom prst="rect">
            <a:avLst/>
          </a:prstGeom>
          <a:noFill/>
        </p:spPr>
        <p:txBody>
          <a:bodyPr wrap="square" rtlCol="0">
            <a:spAutoFit/>
          </a:bodyPr>
          <a:lstStyle/>
          <a:p>
            <a:r>
              <a:rPr lang="fr-FR" dirty="0" smtClean="0"/>
              <a:t>Nombre de quantile  =  10 / p  = 0.9</a:t>
            </a:r>
            <a:endParaRPr lang="fr-FR" dirty="0"/>
          </a:p>
        </p:txBody>
      </p:sp>
      <p:sp>
        <p:nvSpPr>
          <p:cNvPr id="7"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Graphique distribution</a:t>
            </a:r>
            <a:r>
              <a:rPr kumimoji="0" lang="fr-FR" sz="4400" b="0" i="0" u="none" strike="noStrike" kern="1200" cap="none" spc="0" normalizeH="0" noProof="0" dirty="0" smtClean="0">
                <a:ln>
                  <a:noFill/>
                </a:ln>
                <a:solidFill>
                  <a:schemeClr val="bg1"/>
                </a:solidFill>
                <a:effectLst/>
                <a:uLnTx/>
                <a:uFillTx/>
                <a:latin typeface="+mj-lt"/>
                <a:ea typeface="+mj-ea"/>
                <a:cs typeface="+mj-cs"/>
              </a:rPr>
              <a:t> conditionnelle</a:t>
            </a:r>
            <a:r>
              <a:rPr kumimoji="0" lang="fr-FR" sz="4400" b="0" i="0" u="none" strike="noStrike" kern="1200" cap="none" spc="0" normalizeH="0" baseline="0" noProof="0" dirty="0" smtClean="0">
                <a:ln>
                  <a:noFill/>
                </a:ln>
                <a:solidFill>
                  <a:schemeClr val="bg1"/>
                </a:solidFill>
                <a:effectLst/>
                <a:uLnTx/>
                <a:uFillTx/>
                <a:latin typeface="+mj-lt"/>
                <a:ea typeface="+mj-ea"/>
                <a:cs typeface="+mj-cs"/>
              </a:rPr>
              <a:t> </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Un coefficient d’élasticité élevé nous permet</a:t>
            </a:r>
          </a:p>
          <a:p>
            <a:pPr>
              <a:buNone/>
            </a:pPr>
            <a:r>
              <a:rPr lang="fr-FR" dirty="0" smtClean="0"/>
              <a:t>donc de mieux prévoir le revenu de l’enfant, </a:t>
            </a:r>
          </a:p>
          <a:p>
            <a:pPr>
              <a:buNone/>
            </a:pPr>
            <a:r>
              <a:rPr lang="fr-FR" dirty="0" smtClean="0"/>
              <a:t>quand on connait le revenu des parents.</a:t>
            </a:r>
          </a:p>
          <a:p>
            <a:pPr>
              <a:buNone/>
            </a:pPr>
            <a:r>
              <a:rPr lang="fr-FR" dirty="0" smtClean="0"/>
              <a:t>Il sera donc sans doute plus facile de faire nos </a:t>
            </a:r>
          </a:p>
          <a:p>
            <a:pPr>
              <a:buNone/>
            </a:pPr>
            <a:r>
              <a:rPr lang="fr-FR" dirty="0" smtClean="0"/>
              <a:t>prédiction sur des pays ayant un coefficient </a:t>
            </a:r>
          </a:p>
          <a:p>
            <a:pPr>
              <a:buNone/>
            </a:pPr>
            <a:r>
              <a:rPr lang="fr-FR" dirty="0" smtClean="0"/>
              <a:t>d’élasticité élevé.</a:t>
            </a:r>
            <a:endParaRPr lang="fr-FR" dirty="0"/>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Conclusion</a:t>
            </a:r>
            <a:endParaRPr lang="fr-FR" sz="32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026570"/>
          </a:xfrm>
        </p:spPr>
        <p:txBody>
          <a:bodyPr>
            <a:normAutofit fontScale="90000"/>
          </a:bodyPr>
          <a:lstStyle/>
          <a:p>
            <a:pPr marL="571500" indent="-571500"/>
            <a:r>
              <a:rPr lang="fr-FR" sz="6600" dirty="0" smtClean="0">
                <a:solidFill>
                  <a:schemeClr val="bg1"/>
                </a:solidFill>
              </a:rPr>
              <a:t>Mission 4</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Création du modèle prédictif</a:t>
            </a:r>
            <a:br>
              <a:rPr lang="fr-FR" sz="6600" dirty="0" smtClean="0">
                <a:solidFill>
                  <a:schemeClr val="bg1"/>
                </a:solidFill>
              </a:rPr>
            </a:br>
            <a:endParaRPr lang="fr-FR" sz="6600" dirty="0" smtClean="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23928" y="2636912"/>
            <a:ext cx="1656184" cy="36004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004048" y="2636912"/>
            <a:ext cx="576064" cy="14401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ANOVA </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income</a:t>
            </a:r>
            <a:r>
              <a:rPr kumimoji="0" lang="fr-FR" sz="4400" b="0" i="0" u="none" strike="noStrike" kern="1200" cap="none" spc="0" normalizeH="0" baseline="0" noProof="0" dirty="0" smtClean="0">
                <a:ln>
                  <a:noFill/>
                </a:ln>
                <a:solidFill>
                  <a:schemeClr val="bg1"/>
                </a:solidFill>
                <a:effectLst/>
                <a:uLnTx/>
                <a:uFillTx/>
                <a:latin typeface="+mj-lt"/>
                <a:ea typeface="+mj-ea"/>
                <a:cs typeface="+mj-cs"/>
              </a:rPr>
              <a:t> ~ country</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8194" name="Picture 2"/>
          <p:cNvPicPr>
            <a:picLocks noGrp="1" noChangeAspect="1" noChangeArrowheads="1"/>
          </p:cNvPicPr>
          <p:nvPr>
            <p:ph idx="1"/>
          </p:nvPr>
        </p:nvPicPr>
        <p:blipFill>
          <a:blip r:embed="rId3" cstate="print"/>
          <a:srcRect r="20455" b="86279"/>
          <a:stretch>
            <a:fillRect/>
          </a:stretch>
        </p:blipFill>
        <p:spPr bwMode="auto">
          <a:xfrm>
            <a:off x="2411760" y="1124744"/>
            <a:ext cx="4536505" cy="1296144"/>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t="91070" r="7967"/>
          <a:stretch>
            <a:fillRect/>
          </a:stretch>
        </p:blipFill>
        <p:spPr bwMode="auto">
          <a:xfrm>
            <a:off x="467544" y="2564904"/>
            <a:ext cx="8064896" cy="1066849"/>
          </a:xfrm>
          <a:prstGeom prst="rect">
            <a:avLst/>
          </a:prstGeom>
          <a:noFill/>
          <a:ln w="9525">
            <a:noFill/>
            <a:miter lim="800000"/>
            <a:headEnd/>
            <a:tailEnd/>
          </a:ln>
          <a:effectLst/>
        </p:spPr>
      </p:pic>
      <p:sp>
        <p:nvSpPr>
          <p:cNvPr id="12" name="Rectangle 11"/>
          <p:cNvSpPr/>
          <p:nvPr/>
        </p:nvSpPr>
        <p:spPr>
          <a:xfrm>
            <a:off x="5940152" y="2924944"/>
            <a:ext cx="25202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196" name="Picture 4"/>
          <p:cNvPicPr>
            <a:picLocks noChangeAspect="1" noChangeArrowheads="1"/>
          </p:cNvPicPr>
          <p:nvPr/>
        </p:nvPicPr>
        <p:blipFill>
          <a:blip r:embed="rId5" cstate="print"/>
          <a:srcRect/>
          <a:stretch>
            <a:fillRect/>
          </a:stretch>
        </p:blipFill>
        <p:spPr bwMode="auto">
          <a:xfrm>
            <a:off x="4860032" y="3621188"/>
            <a:ext cx="4147400" cy="2760140"/>
          </a:xfrm>
          <a:prstGeom prst="rect">
            <a:avLst/>
          </a:prstGeom>
          <a:noFill/>
          <a:ln w="9525">
            <a:noFill/>
            <a:miter lim="800000"/>
            <a:headEnd/>
            <a:tailEnd/>
          </a:ln>
          <a:effectLst/>
        </p:spPr>
      </p:pic>
      <p:pic>
        <p:nvPicPr>
          <p:cNvPr id="8197" name="Picture 5"/>
          <p:cNvPicPr>
            <a:picLocks noChangeAspect="1" noChangeArrowheads="1"/>
          </p:cNvPicPr>
          <p:nvPr/>
        </p:nvPicPr>
        <p:blipFill>
          <a:blip r:embed="rId6" cstate="print"/>
          <a:srcRect/>
          <a:stretch>
            <a:fillRect/>
          </a:stretch>
        </p:blipFill>
        <p:spPr bwMode="auto">
          <a:xfrm>
            <a:off x="0" y="3645024"/>
            <a:ext cx="4863916" cy="266429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income ~ gini + gdpppp</a:t>
            </a:r>
            <a:endParaRPr lang="fr-FR" sz="3200" dirty="0">
              <a:solidFill>
                <a:schemeClr val="bg1"/>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1115616" y="1700808"/>
            <a:ext cx="7121098" cy="4112720"/>
          </a:xfrm>
          <a:prstGeom prst="rect">
            <a:avLst/>
          </a:prstGeom>
          <a:noFill/>
          <a:ln w="9525">
            <a:noFill/>
            <a:miter lim="800000"/>
            <a:headEnd/>
            <a:tailEnd/>
          </a:ln>
          <a:effectLst/>
        </p:spPr>
      </p:pic>
      <p:sp>
        <p:nvSpPr>
          <p:cNvPr id="6" name="Rectangle 5"/>
          <p:cNvSpPr/>
          <p:nvPr/>
        </p:nvSpPr>
        <p:spPr>
          <a:xfrm>
            <a:off x="5508104" y="5229200"/>
            <a:ext cx="2376264"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income ~ gini + gdpppp</a:t>
            </a:r>
            <a:endParaRPr lang="fr-FR" sz="3200" dirty="0">
              <a:solidFill>
                <a:schemeClr val="bg1"/>
              </a:solidFill>
            </a:endParaRPr>
          </a:p>
        </p:txBody>
      </p:sp>
      <p:pic>
        <p:nvPicPr>
          <p:cNvPr id="10242" name="Picture 2"/>
          <p:cNvPicPr>
            <a:picLocks noGrp="1" noChangeAspect="1" noChangeArrowheads="1"/>
          </p:cNvPicPr>
          <p:nvPr>
            <p:ph idx="1"/>
          </p:nvPr>
        </p:nvPicPr>
        <p:blipFill>
          <a:blip r:embed="rId3" cstate="print"/>
          <a:srcRect r="51142"/>
          <a:stretch>
            <a:fillRect/>
          </a:stretch>
        </p:blipFill>
        <p:spPr bwMode="auto">
          <a:xfrm>
            <a:off x="251520" y="1340769"/>
            <a:ext cx="4176464" cy="5237163"/>
          </a:xfrm>
          <a:prstGeom prst="rect">
            <a:avLst/>
          </a:prstGeom>
          <a:noFill/>
          <a:ln w="9525">
            <a:noFill/>
            <a:miter lim="800000"/>
            <a:headEnd/>
            <a:tailEnd/>
          </a:ln>
          <a:effectLst/>
        </p:spPr>
      </p:pic>
      <p:pic>
        <p:nvPicPr>
          <p:cNvPr id="10245" name="Picture 5"/>
          <p:cNvPicPr>
            <a:picLocks noChangeAspect="1" noChangeArrowheads="1"/>
          </p:cNvPicPr>
          <p:nvPr/>
        </p:nvPicPr>
        <p:blipFill>
          <a:blip r:embed="rId4" cstate="print"/>
          <a:srcRect/>
          <a:stretch>
            <a:fillRect/>
          </a:stretch>
        </p:blipFill>
        <p:spPr bwMode="auto">
          <a:xfrm>
            <a:off x="4788024" y="4005064"/>
            <a:ext cx="3936494" cy="2736304"/>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cstate="print"/>
          <a:srcRect/>
          <a:stretch>
            <a:fillRect/>
          </a:stretch>
        </p:blipFill>
        <p:spPr bwMode="auto">
          <a:xfrm>
            <a:off x="4644008" y="1196752"/>
            <a:ext cx="4288652" cy="273630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log(income) ~ gini + log(gdpppp)</a:t>
            </a:r>
            <a:endParaRPr lang="fr-FR" sz="3200" dirty="0">
              <a:solidFill>
                <a:schemeClr val="bg1"/>
              </a:solidFill>
            </a:endParaRPr>
          </a:p>
        </p:txBody>
      </p:sp>
      <p:pic>
        <p:nvPicPr>
          <p:cNvPr id="13314" name="Picture 2"/>
          <p:cNvPicPr>
            <a:picLocks noGrp="1" noChangeAspect="1" noChangeArrowheads="1"/>
          </p:cNvPicPr>
          <p:nvPr>
            <p:ph idx="1"/>
          </p:nvPr>
        </p:nvPicPr>
        <p:blipFill>
          <a:blip r:embed="rId3" cstate="print"/>
          <a:srcRect/>
          <a:stretch>
            <a:fillRect/>
          </a:stretch>
        </p:blipFill>
        <p:spPr bwMode="auto">
          <a:xfrm>
            <a:off x="1619672" y="1700808"/>
            <a:ext cx="6768477" cy="3658007"/>
          </a:xfrm>
          <a:prstGeom prst="rect">
            <a:avLst/>
          </a:prstGeom>
          <a:noFill/>
          <a:ln w="9525">
            <a:noFill/>
            <a:miter lim="800000"/>
            <a:headEnd/>
            <a:tailEnd/>
          </a:ln>
          <a:effectLst/>
        </p:spPr>
      </p:pic>
      <p:sp>
        <p:nvSpPr>
          <p:cNvPr id="7" name="Rectangle 6"/>
          <p:cNvSpPr/>
          <p:nvPr/>
        </p:nvSpPr>
        <p:spPr>
          <a:xfrm>
            <a:off x="5868144" y="4941168"/>
            <a:ext cx="21602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income ~ gini + log(gdpppp)</a:t>
            </a:r>
            <a:endParaRPr lang="fr-FR" sz="3200" dirty="0">
              <a:solidFill>
                <a:schemeClr val="bg1"/>
              </a:solidFill>
            </a:endParaRPr>
          </a:p>
        </p:txBody>
      </p:sp>
      <p:pic>
        <p:nvPicPr>
          <p:cNvPr id="12290" name="Picture 2"/>
          <p:cNvPicPr>
            <a:picLocks noGrp="1" noChangeAspect="1" noChangeArrowheads="1"/>
          </p:cNvPicPr>
          <p:nvPr>
            <p:ph idx="1"/>
          </p:nvPr>
        </p:nvPicPr>
        <p:blipFill>
          <a:blip r:embed="rId3" cstate="print"/>
          <a:srcRect r="44647"/>
          <a:stretch>
            <a:fillRect/>
          </a:stretch>
        </p:blipFill>
        <p:spPr bwMode="auto">
          <a:xfrm>
            <a:off x="467544" y="1556792"/>
            <a:ext cx="4392488" cy="4777438"/>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cstate="print"/>
          <a:srcRect/>
          <a:stretch>
            <a:fillRect/>
          </a:stretch>
        </p:blipFill>
        <p:spPr bwMode="auto">
          <a:xfrm>
            <a:off x="4932040" y="4005064"/>
            <a:ext cx="3888432" cy="2754880"/>
          </a:xfrm>
          <a:prstGeom prst="rect">
            <a:avLst/>
          </a:prstGeom>
          <a:noFill/>
          <a:ln w="9525">
            <a:noFill/>
            <a:miter lim="800000"/>
            <a:headEnd/>
            <a:tailEnd/>
          </a:ln>
          <a:effectLst/>
        </p:spPr>
      </p:pic>
      <p:pic>
        <p:nvPicPr>
          <p:cNvPr id="3074" name="Picture 2"/>
          <p:cNvPicPr>
            <a:picLocks noChangeAspect="1" noChangeArrowheads="1"/>
          </p:cNvPicPr>
          <p:nvPr/>
        </p:nvPicPr>
        <p:blipFill>
          <a:blip r:embed="rId5" cstate="print"/>
          <a:srcRect/>
          <a:stretch>
            <a:fillRect/>
          </a:stretch>
        </p:blipFill>
        <p:spPr bwMode="auto">
          <a:xfrm>
            <a:off x="5004048" y="1340768"/>
            <a:ext cx="3948074" cy="252224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628800"/>
            <a:ext cx="8640960" cy="4997152"/>
          </a:xfrm>
        </p:spPr>
        <p:txBody>
          <a:bodyPr>
            <a:normAutofit fontScale="85000" lnSpcReduction="10000"/>
          </a:bodyPr>
          <a:lstStyle/>
          <a:p>
            <a:pPr>
              <a:buNone/>
            </a:pPr>
            <a:r>
              <a:rPr lang="fr-FR" dirty="0" smtClean="0"/>
              <a:t>L’entreprise souhaite un modèle permettant de déterminer</a:t>
            </a:r>
          </a:p>
          <a:p>
            <a:pPr>
              <a:buNone/>
            </a:pPr>
            <a:r>
              <a:rPr lang="fr-FR" dirty="0" smtClean="0"/>
              <a:t>le revenu potentiel d’une personne à partir seulement de</a:t>
            </a:r>
          </a:p>
          <a:p>
            <a:pPr>
              <a:buNone/>
            </a:pPr>
            <a:r>
              <a:rPr lang="fr-FR" dirty="0" smtClean="0"/>
              <a:t>son pays d’origine et du revenu de ses parents .</a:t>
            </a:r>
          </a:p>
          <a:p>
            <a:pPr>
              <a:buNone/>
            </a:pPr>
            <a:endParaRPr lang="fr-FR" dirty="0" smtClean="0"/>
          </a:p>
          <a:p>
            <a:pPr>
              <a:buNone/>
            </a:pPr>
            <a:r>
              <a:rPr lang="fr-FR" b="1" dirty="0" smtClean="0">
                <a:solidFill>
                  <a:srgbClr val="C00000"/>
                </a:solidFill>
              </a:rPr>
              <a:t>Trouver un modèle efficace pour faire une telle prédiction ?</a:t>
            </a:r>
          </a:p>
          <a:p>
            <a:pPr>
              <a:buNone/>
            </a:pPr>
            <a:endParaRPr lang="fr-FR" dirty="0" smtClean="0">
              <a:solidFill>
                <a:srgbClr val="C00000"/>
              </a:solidFill>
            </a:endParaRPr>
          </a:p>
          <a:p>
            <a:pPr>
              <a:buNone/>
            </a:pPr>
            <a:r>
              <a:rPr lang="fr-FR" dirty="0" smtClean="0"/>
              <a:t>Insight et recommandation:</a:t>
            </a:r>
          </a:p>
          <a:p>
            <a:pPr>
              <a:buNone/>
            </a:pPr>
            <a:endParaRPr lang="fr-FR" dirty="0" smtClean="0"/>
          </a:p>
          <a:p>
            <a:pPr>
              <a:buNone/>
            </a:pPr>
            <a:r>
              <a:rPr lang="fr-FR" b="1" dirty="0" smtClean="0">
                <a:solidFill>
                  <a:srgbClr val="C00000"/>
                </a:solidFill>
              </a:rPr>
              <a:t>Un modèle de régression linéaire appliqué sur le </a:t>
            </a:r>
          </a:p>
          <a:p>
            <a:pPr>
              <a:buNone/>
            </a:pPr>
            <a:r>
              <a:rPr lang="fr-FR" b="1" dirty="0" smtClean="0">
                <a:solidFill>
                  <a:srgbClr val="C00000"/>
                </a:solidFill>
              </a:rPr>
              <a:t>logarithme du revenu permet une assez bonne prédiction . </a:t>
            </a:r>
          </a:p>
          <a:p>
            <a:endParaRPr lang="fr-FR" dirty="0"/>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err="1" smtClean="0">
                <a:solidFill>
                  <a:schemeClr val="bg1"/>
                </a:solidFill>
              </a:rPr>
              <a:t>Exucative</a:t>
            </a:r>
            <a:r>
              <a:rPr lang="fr-FR" sz="4400" dirty="0" smtClean="0">
                <a:solidFill>
                  <a:schemeClr val="bg1"/>
                </a:solidFill>
              </a:rPr>
              <a:t> </a:t>
            </a:r>
            <a:r>
              <a:rPr lang="fr-FR" sz="4400" dirty="0" err="1" smtClean="0">
                <a:solidFill>
                  <a:schemeClr val="bg1"/>
                </a:solidFill>
              </a:rPr>
              <a:t>Summary</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3" cstate="print"/>
          <a:srcRect/>
          <a:stretch>
            <a:fillRect/>
          </a:stretch>
        </p:blipFill>
        <p:spPr bwMode="auto">
          <a:xfrm>
            <a:off x="485430" y="1772816"/>
            <a:ext cx="8164799" cy="4176464"/>
          </a:xfrm>
          <a:prstGeom prst="rect">
            <a:avLst/>
          </a:prstGeom>
          <a:noFill/>
          <a:ln w="9525">
            <a:noFill/>
            <a:miter lim="800000"/>
            <a:headEnd/>
            <a:tailEnd/>
          </a:ln>
          <a:effectLst/>
        </p:spPr>
      </p:pic>
      <p:sp>
        <p:nvSpPr>
          <p:cNvPr id="6"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lnSpcReduction="10000"/>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a:t>
            </a:r>
          </a:p>
          <a:p>
            <a:pPr marL="342900" lvl="0" indent="-342900" algn="ctr">
              <a:spcBef>
                <a:spcPct val="20000"/>
              </a:spcBef>
            </a:pPr>
            <a:r>
              <a:rPr lang="it-IT" sz="3200" dirty="0" smtClean="0">
                <a:solidFill>
                  <a:schemeClr val="bg1"/>
                </a:solidFill>
              </a:rPr>
              <a:t>Log(income) ~ log(gdpppp) + gini + c_i_parent</a:t>
            </a:r>
            <a:endParaRPr lang="fr-FR" sz="3200" dirty="0">
              <a:solidFill>
                <a:schemeClr val="bg1"/>
              </a:solidFill>
            </a:endParaRPr>
          </a:p>
        </p:txBody>
      </p:sp>
      <p:sp>
        <p:nvSpPr>
          <p:cNvPr id="7" name="Rectangle 6"/>
          <p:cNvSpPr/>
          <p:nvPr/>
        </p:nvSpPr>
        <p:spPr>
          <a:xfrm>
            <a:off x="5004048" y="5445224"/>
            <a:ext cx="259228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835696" y="4149080"/>
            <a:ext cx="115212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3" cstate="print"/>
          <a:srcRect r="52223"/>
          <a:stretch>
            <a:fillRect/>
          </a:stretch>
        </p:blipFill>
        <p:spPr bwMode="auto">
          <a:xfrm>
            <a:off x="323528" y="1556792"/>
            <a:ext cx="3432352" cy="4395001"/>
          </a:xfrm>
          <a:prstGeom prst="rect">
            <a:avLst/>
          </a:prstGeom>
          <a:noFill/>
          <a:ln w="9525">
            <a:noFill/>
            <a:miter lim="800000"/>
            <a:headEnd/>
            <a:tailEnd/>
          </a:ln>
          <a:effectLst/>
        </p:spPr>
      </p:pic>
      <p:sp>
        <p:nvSpPr>
          <p:cNvPr id="6"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lnSpcReduction="10000"/>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Régression linéaire : </a:t>
            </a:r>
          </a:p>
          <a:p>
            <a:pPr marL="342900" lvl="0" indent="-342900" algn="ctr">
              <a:spcBef>
                <a:spcPct val="20000"/>
              </a:spcBef>
            </a:pPr>
            <a:r>
              <a:rPr lang="it-IT" sz="3200" dirty="0" smtClean="0">
                <a:solidFill>
                  <a:schemeClr val="bg1"/>
                </a:solidFill>
              </a:rPr>
              <a:t>Log(income) ~ log(gdpppp) + gini + c_i_parent</a:t>
            </a:r>
            <a:endParaRPr lang="fr-FR" sz="3200" dirty="0">
              <a:solidFill>
                <a:schemeClr val="bg1"/>
              </a:solidFill>
            </a:endParaRPr>
          </a:p>
        </p:txBody>
      </p:sp>
      <p:pic>
        <p:nvPicPr>
          <p:cNvPr id="15364" name="Picture 4"/>
          <p:cNvPicPr>
            <a:picLocks noChangeAspect="1" noChangeArrowheads="1"/>
          </p:cNvPicPr>
          <p:nvPr/>
        </p:nvPicPr>
        <p:blipFill>
          <a:blip r:embed="rId4" cstate="print"/>
          <a:srcRect/>
          <a:stretch>
            <a:fillRect/>
          </a:stretch>
        </p:blipFill>
        <p:spPr bwMode="auto">
          <a:xfrm>
            <a:off x="4572000" y="4077072"/>
            <a:ext cx="3816424" cy="2681924"/>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cstate="print"/>
          <a:srcRect/>
          <a:stretch>
            <a:fillRect/>
          </a:stretch>
        </p:blipFill>
        <p:spPr bwMode="auto">
          <a:xfrm>
            <a:off x="4355976" y="1196752"/>
            <a:ext cx="4441403" cy="290003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342900" lvl="0" indent="-342900" algn="ctr">
              <a:spcBef>
                <a:spcPct val="20000"/>
              </a:spcBef>
            </a:pPr>
            <a:r>
              <a:rPr lang="it-IT" sz="3200" dirty="0" smtClean="0">
                <a:solidFill>
                  <a:prstClr val="black"/>
                </a:solidFill>
              </a:rPr>
              <a:t>      </a:t>
            </a:r>
            <a:r>
              <a:rPr lang="it-IT" sz="3200" dirty="0" smtClean="0">
                <a:solidFill>
                  <a:schemeClr val="bg1"/>
                </a:solidFill>
              </a:rPr>
              <a:t>Conclusion</a:t>
            </a:r>
            <a:endParaRPr lang="fr-FR" sz="3200" dirty="0">
              <a:solidFill>
                <a:schemeClr val="bg1"/>
              </a:solidFill>
            </a:endParaRPr>
          </a:p>
        </p:txBody>
      </p:sp>
      <p:sp>
        <p:nvSpPr>
          <p:cNvPr id="7" name="Rectangle 6"/>
          <p:cNvSpPr/>
          <p:nvPr/>
        </p:nvSpPr>
        <p:spPr>
          <a:xfrm>
            <a:off x="179512" y="1225689"/>
            <a:ext cx="8712968" cy="4693593"/>
          </a:xfrm>
          <a:prstGeom prst="rect">
            <a:avLst/>
          </a:prstGeom>
        </p:spPr>
        <p:txBody>
          <a:bodyPr wrap="square">
            <a:spAutoFit/>
          </a:bodyPr>
          <a:lstStyle/>
          <a:p>
            <a:r>
              <a:rPr lang="fr-FR" sz="2300" dirty="0" smtClean="0"/>
              <a:t>En incluant la </a:t>
            </a:r>
            <a:r>
              <a:rPr lang="fr-FR" sz="2300" b="1" dirty="0" smtClean="0"/>
              <a:t>classe de revenu des parents, l’analyse des résidus est</a:t>
            </a:r>
          </a:p>
          <a:p>
            <a:r>
              <a:rPr lang="fr-FR" sz="2300" dirty="0" smtClean="0"/>
              <a:t>sensiblement la même que sur le modèle précédent (ils suivent une loi</a:t>
            </a:r>
          </a:p>
          <a:p>
            <a:r>
              <a:rPr lang="fr-FR" sz="2300" dirty="0" smtClean="0"/>
              <a:t>normale et sont globalement de même variance) mais on gagne </a:t>
            </a:r>
            <a:r>
              <a:rPr lang="fr-FR" sz="2300" b="1" dirty="0" smtClean="0"/>
              <a:t>5 points </a:t>
            </a:r>
            <a:r>
              <a:rPr lang="fr-FR" sz="2300" dirty="0" smtClean="0"/>
              <a:t>sur le coefficient de détermination pour atteindre </a:t>
            </a:r>
            <a:r>
              <a:rPr lang="fr-FR" sz="2300" b="1" dirty="0" smtClean="0"/>
              <a:t>0.7129.</a:t>
            </a:r>
          </a:p>
          <a:p>
            <a:endParaRPr lang="fr-FR" sz="2300" b="1" dirty="0" smtClean="0"/>
          </a:p>
          <a:p>
            <a:r>
              <a:rPr lang="fr-FR" sz="2300" dirty="0" smtClean="0"/>
              <a:t>La variance totale est expliquée à </a:t>
            </a:r>
            <a:r>
              <a:rPr lang="fr-FR" sz="2300" b="1" dirty="0" smtClean="0"/>
              <a:t>71%</a:t>
            </a:r>
            <a:r>
              <a:rPr lang="fr-FR" sz="2300" dirty="0" smtClean="0"/>
              <a:t> par le pays de naissance et le revenu des parents et à</a:t>
            </a:r>
            <a:r>
              <a:rPr lang="fr-FR" sz="2300" b="1" dirty="0" smtClean="0"/>
              <a:t> 19% </a:t>
            </a:r>
            <a:r>
              <a:rPr lang="fr-FR" sz="2300" dirty="0" smtClean="0"/>
              <a:t>par les autres facteurs non considérés dans le modèle.</a:t>
            </a:r>
          </a:p>
          <a:p>
            <a:endParaRPr lang="fr-FR" sz="2300" dirty="0" smtClean="0"/>
          </a:p>
          <a:p>
            <a:endParaRPr lang="fr-FR" sz="2300" dirty="0" smtClean="0"/>
          </a:p>
          <a:p>
            <a:r>
              <a:rPr lang="fr-FR" sz="2300" dirty="0" smtClean="0"/>
              <a:t>Un indice de </a:t>
            </a:r>
            <a:r>
              <a:rPr lang="fr-FR" sz="2300" b="1" dirty="0" err="1" smtClean="0"/>
              <a:t>gini</a:t>
            </a:r>
            <a:r>
              <a:rPr lang="fr-FR" sz="2300" b="1" dirty="0" smtClean="0"/>
              <a:t> plus élevé, défavorise plus de personne qu’il n’en favorise. </a:t>
            </a:r>
            <a:r>
              <a:rPr lang="fr-FR" sz="2300" dirty="0" smtClean="0"/>
              <a:t>Ceci est mis en évidence par le coefficient négatif devant l’indice au sein du modèle.</a:t>
            </a:r>
            <a:endParaRPr lang="fr-FR" sz="23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95536" y="116632"/>
            <a:ext cx="8229600" cy="6336704"/>
          </a:xfrm>
        </p:spPr>
        <p:txBody>
          <a:bodyPr>
            <a:normAutofit fontScale="90000"/>
          </a:bodyPr>
          <a:lstStyle/>
          <a:p>
            <a:pPr marL="571500" indent="-571500"/>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Bilan</a:t>
            </a:r>
            <a:r>
              <a:rPr lang="fr-FR" sz="3200" dirty="0" smtClean="0">
                <a:solidFill>
                  <a:schemeClr val="bg1"/>
                </a:solidFill>
              </a:rPr>
              <a:t/>
            </a:r>
            <a:br>
              <a:rPr lang="fr-FR" sz="3200" dirty="0" smtClean="0">
                <a:solidFill>
                  <a:schemeClr val="bg1"/>
                </a:solidFill>
              </a:rPr>
            </a:br>
            <a:r>
              <a:rPr lang="fr-FR" sz="2800" dirty="0" smtClean="0">
                <a:solidFill>
                  <a:schemeClr val="bg1"/>
                </a:solidFill>
              </a:rPr>
              <a:t> </a:t>
            </a:r>
            <a:r>
              <a:rPr lang="fr-FR" sz="6600" dirty="0" smtClean="0">
                <a:solidFill>
                  <a:schemeClr val="bg1"/>
                </a:solidFill>
              </a:rPr>
              <a:t/>
            </a:r>
            <a:br>
              <a:rPr lang="fr-FR" sz="6600" dirty="0" smtClean="0">
                <a:solidFill>
                  <a:schemeClr val="bg1"/>
                </a:solidFill>
              </a:rPr>
            </a:br>
            <a:r>
              <a:rPr lang="fr-FR" sz="3600" dirty="0" smtClean="0">
                <a:solidFill>
                  <a:schemeClr val="bg1"/>
                </a:solidFill>
              </a:rPr>
              <a:t>Ce projet m’a permis de m’améliorer au niveau de la récupération et du traitement des données. J’en ai aussi appris beaucoup sur les hypothèses de validités des modèles de régression linéaires.</a:t>
            </a:r>
            <a:br>
              <a:rPr lang="fr-FR" sz="3600" dirty="0" smtClean="0">
                <a:solidFill>
                  <a:schemeClr val="bg1"/>
                </a:solidFill>
              </a:rPr>
            </a:br>
            <a:r>
              <a:rPr lang="fr-FR" sz="3600" dirty="0" smtClean="0">
                <a:solidFill>
                  <a:schemeClr val="bg1"/>
                </a:solidFill>
              </a:rPr>
              <a:t/>
            </a:r>
            <a:br>
              <a:rPr lang="fr-FR" sz="3600" dirty="0" smtClean="0">
                <a:solidFill>
                  <a:schemeClr val="bg1"/>
                </a:solidFill>
              </a:rPr>
            </a:br>
            <a:r>
              <a:rPr lang="fr-FR" sz="3600" dirty="0" smtClean="0">
                <a:solidFill>
                  <a:schemeClr val="bg1"/>
                </a:solidFill>
              </a:rPr>
              <a:t>J’ai trouvé la mission 3 un peu confuse.</a:t>
            </a:r>
            <a:br>
              <a:rPr lang="fr-FR" sz="3600" dirty="0" smtClean="0">
                <a:solidFill>
                  <a:schemeClr val="bg1"/>
                </a:solidFill>
              </a:rPr>
            </a:br>
            <a:r>
              <a:rPr lang="fr-FR" sz="3600" dirty="0" smtClean="0">
                <a:solidFill>
                  <a:schemeClr val="bg1"/>
                </a:solidFill>
              </a:rPr>
              <a:t>Il manque un petit texte pour expliquer quelle est le but des 12 opérations.</a:t>
            </a:r>
            <a:r>
              <a:rPr lang="fr-FR" sz="3600" dirty="0" smtClean="0"/>
              <a:t/>
            </a:r>
            <a:br>
              <a:rPr lang="fr-FR" sz="3600" dirty="0" smtClean="0"/>
            </a:br>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endParaRPr lang="fr-FR" sz="6600" dirty="0" smtClean="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fontScale="90000"/>
          </a:bodyPr>
          <a:lstStyle/>
          <a:p>
            <a:r>
              <a:rPr lang="fr-FR" sz="6600" dirty="0" smtClean="0">
                <a:solidFill>
                  <a:schemeClr val="bg1"/>
                </a:solidFill>
              </a:rPr>
              <a:t/>
            </a:r>
            <a:br>
              <a:rPr lang="fr-FR" sz="6600" dirty="0" smtClean="0">
                <a:solidFill>
                  <a:schemeClr val="bg1"/>
                </a:solidFill>
              </a:rPr>
            </a:br>
            <a:r>
              <a:rPr lang="fr-FR" sz="6600" dirty="0" smtClean="0">
                <a:solidFill>
                  <a:schemeClr val="bg1"/>
                </a:solidFill>
              </a:rPr>
              <a:t>Mission 1</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Les Données</a:t>
            </a:r>
            <a:endParaRPr lang="fr-FR" sz="6600" dirty="0">
              <a:solidFill>
                <a:schemeClr val="bg1"/>
              </a:solidFill>
            </a:endParaRPr>
          </a:p>
        </p:txBody>
      </p:sp>
      <p:sp>
        <p:nvSpPr>
          <p:cNvPr id="3" name="Rectangle 2"/>
          <p:cNvSpPr/>
          <p:nvPr/>
        </p:nvSpPr>
        <p:spPr>
          <a:xfrm>
            <a:off x="1187624" y="4221088"/>
            <a:ext cx="6840760" cy="646331"/>
          </a:xfrm>
          <a:prstGeom prst="rect">
            <a:avLst/>
          </a:prstGeom>
        </p:spPr>
        <p:txBody>
          <a:bodyPr wrap="square">
            <a:spAutoFit/>
          </a:bodyPr>
          <a:lstStyle/>
          <a:p>
            <a:r>
              <a:rPr lang="fr-FR" sz="3600" dirty="0" smtClean="0">
                <a:solidFill>
                  <a:schemeClr val="bg1"/>
                </a:solidFill>
              </a:rPr>
              <a:t>« Traitement, nettoyage, analyse »</a:t>
            </a:r>
            <a:endParaRPr lang="fr-FR"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Importation des</a:t>
            </a:r>
            <a:r>
              <a:rPr kumimoji="0" lang="fr-FR" sz="4400" b="0" i="0" u="none" strike="noStrike" kern="1200" cap="none" spc="0" normalizeH="0" noProof="0" dirty="0" smtClean="0">
                <a:ln>
                  <a:noFill/>
                </a:ln>
                <a:solidFill>
                  <a:schemeClr val="bg1"/>
                </a:solidFill>
                <a:effectLst/>
                <a:uLnTx/>
                <a:uFillTx/>
                <a:latin typeface="+mj-lt"/>
                <a:ea typeface="+mj-ea"/>
                <a:cs typeface="+mj-cs"/>
              </a:rPr>
              <a:t>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4099" name="Picture 3"/>
          <p:cNvPicPr>
            <a:picLocks noChangeAspect="1" noChangeArrowheads="1"/>
          </p:cNvPicPr>
          <p:nvPr/>
        </p:nvPicPr>
        <p:blipFill>
          <a:blip r:embed="rId3" cstate="print"/>
          <a:srcRect/>
          <a:stretch>
            <a:fillRect/>
          </a:stretch>
        </p:blipFill>
        <p:spPr bwMode="auto">
          <a:xfrm>
            <a:off x="323528" y="2276872"/>
            <a:ext cx="7824109" cy="1800200"/>
          </a:xfrm>
          <a:prstGeom prst="rect">
            <a:avLst/>
          </a:prstGeom>
          <a:noFill/>
          <a:ln w="9525">
            <a:noFill/>
            <a:miter lim="800000"/>
            <a:headEnd/>
            <a:tailEnd/>
          </a:ln>
          <a:effectLst/>
        </p:spPr>
      </p:pic>
      <p:sp>
        <p:nvSpPr>
          <p:cNvPr id="10" name="ZoneTexte 9"/>
          <p:cNvSpPr txBox="1"/>
          <p:nvPr/>
        </p:nvSpPr>
        <p:spPr>
          <a:xfrm>
            <a:off x="395536" y="1484784"/>
            <a:ext cx="8280920" cy="646331"/>
          </a:xfrm>
          <a:prstGeom prst="rect">
            <a:avLst/>
          </a:prstGeom>
          <a:noFill/>
        </p:spPr>
        <p:txBody>
          <a:bodyPr wrap="square" rtlCol="0">
            <a:spAutoFit/>
          </a:bodyPr>
          <a:lstStyle/>
          <a:p>
            <a:r>
              <a:rPr lang="en-US" dirty="0" smtClean="0"/>
              <a:t>Source : World Income Distribution : </a:t>
            </a:r>
            <a:r>
              <a:rPr lang="en-US" dirty="0" smtClean="0">
                <a:hlinkClick r:id="rId4"/>
              </a:rPr>
              <a:t>https://openclassrooms.com/fr/projects/148/assignment</a:t>
            </a:r>
            <a:endParaRPr lang="fr-FR" dirty="0"/>
          </a:p>
        </p:txBody>
      </p:sp>
      <p:pic>
        <p:nvPicPr>
          <p:cNvPr id="4101" name="Picture 5"/>
          <p:cNvPicPr>
            <a:picLocks noChangeAspect="1" noChangeArrowheads="1"/>
          </p:cNvPicPr>
          <p:nvPr/>
        </p:nvPicPr>
        <p:blipFill>
          <a:blip r:embed="rId5" cstate="print"/>
          <a:srcRect t="31909" r="-536"/>
          <a:stretch>
            <a:fillRect/>
          </a:stretch>
        </p:blipFill>
        <p:spPr bwMode="auto">
          <a:xfrm>
            <a:off x="323528" y="4437112"/>
            <a:ext cx="6120680" cy="199759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Importation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 name="Picture 4"/>
          <p:cNvPicPr>
            <a:picLocks noGrp="1" noChangeAspect="1" noChangeArrowheads="1"/>
          </p:cNvPicPr>
          <p:nvPr>
            <p:ph idx="1"/>
          </p:nvPr>
        </p:nvPicPr>
        <p:blipFill>
          <a:blip r:embed="rId3" cstate="print"/>
          <a:srcRect/>
          <a:stretch>
            <a:fillRect/>
          </a:stretch>
        </p:blipFill>
        <p:spPr bwMode="auto">
          <a:xfrm>
            <a:off x="3851920" y="1844824"/>
            <a:ext cx="4392488" cy="2240763"/>
          </a:xfrm>
          <a:prstGeom prst="rect">
            <a:avLst/>
          </a:prstGeom>
          <a:noFill/>
          <a:ln w="9525">
            <a:noFill/>
            <a:miter lim="800000"/>
            <a:headEnd/>
            <a:tailEnd/>
          </a:ln>
          <a:effectLst/>
        </p:spPr>
      </p:pic>
      <p:sp>
        <p:nvSpPr>
          <p:cNvPr id="8" name="ZoneTexte 7"/>
          <p:cNvSpPr txBox="1"/>
          <p:nvPr/>
        </p:nvSpPr>
        <p:spPr>
          <a:xfrm>
            <a:off x="3635896" y="1412776"/>
            <a:ext cx="4032448" cy="369332"/>
          </a:xfrm>
          <a:prstGeom prst="rect">
            <a:avLst/>
          </a:prstGeom>
          <a:noFill/>
        </p:spPr>
        <p:txBody>
          <a:bodyPr wrap="square" rtlCol="0">
            <a:spAutoFit/>
          </a:bodyPr>
          <a:lstStyle/>
          <a:p>
            <a:r>
              <a:rPr lang="fr-FR" dirty="0" smtClean="0">
                <a:hlinkClick r:id="rId4"/>
              </a:rPr>
              <a:t>http://www.fao.org/faostat/fr/#data/OA</a:t>
            </a:r>
            <a:endParaRPr lang="fr-FR" dirty="0"/>
          </a:p>
        </p:txBody>
      </p:sp>
      <p:sp>
        <p:nvSpPr>
          <p:cNvPr id="10" name="ZoneTexte 9"/>
          <p:cNvSpPr txBox="1"/>
          <p:nvPr/>
        </p:nvSpPr>
        <p:spPr>
          <a:xfrm>
            <a:off x="107504" y="1412776"/>
            <a:ext cx="3816424" cy="369332"/>
          </a:xfrm>
          <a:prstGeom prst="rect">
            <a:avLst/>
          </a:prstGeom>
          <a:noFill/>
        </p:spPr>
        <p:txBody>
          <a:bodyPr wrap="square" rtlCol="0">
            <a:spAutoFit/>
          </a:bodyPr>
          <a:lstStyle/>
          <a:p>
            <a:r>
              <a:rPr lang="en-US" dirty="0" smtClean="0"/>
              <a:t>Source : World Income Distribution :</a:t>
            </a:r>
            <a:endParaRPr lang="fr-FR" dirty="0"/>
          </a:p>
        </p:txBody>
      </p:sp>
      <p:sp>
        <p:nvSpPr>
          <p:cNvPr id="11" name="ZoneTexte 10"/>
          <p:cNvSpPr txBox="1"/>
          <p:nvPr/>
        </p:nvSpPr>
        <p:spPr>
          <a:xfrm>
            <a:off x="107504" y="2132856"/>
            <a:ext cx="3672408" cy="923330"/>
          </a:xfrm>
          <a:prstGeom prst="rect">
            <a:avLst/>
          </a:prstGeom>
          <a:noFill/>
        </p:spPr>
        <p:txBody>
          <a:bodyPr wrap="square" rtlCol="0">
            <a:spAutoFit/>
          </a:bodyPr>
          <a:lstStyle/>
          <a:p>
            <a:r>
              <a:rPr lang="fr-FR" dirty="0" smtClean="0"/>
              <a:t>Problématique : </a:t>
            </a:r>
          </a:p>
          <a:p>
            <a:r>
              <a:rPr lang="fr-FR" dirty="0" smtClean="0"/>
              <a:t>Ici : le nom est donné en français </a:t>
            </a:r>
          </a:p>
          <a:p>
            <a:r>
              <a:rPr lang="fr-FR" dirty="0" smtClean="0"/>
              <a:t>WID : le nom est donné en ISO 3</a:t>
            </a:r>
            <a:endParaRPr lang="fr-FR" dirty="0"/>
          </a:p>
        </p:txBody>
      </p:sp>
      <p:pic>
        <p:nvPicPr>
          <p:cNvPr id="7" name="Picture 2"/>
          <p:cNvPicPr>
            <a:picLocks noChangeAspect="1" noChangeArrowheads="1"/>
          </p:cNvPicPr>
          <p:nvPr/>
        </p:nvPicPr>
        <p:blipFill>
          <a:blip r:embed="rId5" cstate="print"/>
          <a:srcRect r="36367"/>
          <a:stretch>
            <a:fillRect/>
          </a:stretch>
        </p:blipFill>
        <p:spPr bwMode="auto">
          <a:xfrm>
            <a:off x="5004048" y="4365104"/>
            <a:ext cx="3528392" cy="2135922"/>
          </a:xfrm>
          <a:prstGeom prst="rect">
            <a:avLst/>
          </a:prstGeom>
          <a:noFill/>
          <a:ln w="9525">
            <a:noFill/>
            <a:miter lim="800000"/>
            <a:headEnd/>
            <a:tailEnd/>
          </a:ln>
          <a:effectLst/>
        </p:spPr>
      </p:pic>
      <p:sp>
        <p:nvSpPr>
          <p:cNvPr id="9" name="ZoneTexte 8"/>
          <p:cNvSpPr txBox="1"/>
          <p:nvPr/>
        </p:nvSpPr>
        <p:spPr>
          <a:xfrm>
            <a:off x="251520" y="4437112"/>
            <a:ext cx="4536504" cy="369332"/>
          </a:xfrm>
          <a:prstGeom prst="rect">
            <a:avLst/>
          </a:prstGeom>
          <a:noFill/>
        </p:spPr>
        <p:txBody>
          <a:bodyPr wrap="square" rtlCol="0">
            <a:spAutoFit/>
          </a:bodyPr>
          <a:lstStyle/>
          <a:p>
            <a:r>
              <a:rPr lang="fr-FR" dirty="0" smtClean="0"/>
              <a:t>Source : </a:t>
            </a:r>
            <a:r>
              <a:rPr lang="fr-FR" dirty="0" smtClean="0">
                <a:hlinkClick r:id="rId6"/>
              </a:rPr>
              <a:t>https://sql.sh/514-liste-pays-csv-xml</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Importation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ZoneTexte 8"/>
          <p:cNvSpPr txBox="1"/>
          <p:nvPr/>
        </p:nvSpPr>
        <p:spPr>
          <a:xfrm>
            <a:off x="251520" y="2708920"/>
            <a:ext cx="4536504" cy="369332"/>
          </a:xfrm>
          <a:prstGeom prst="rect">
            <a:avLst/>
          </a:prstGeom>
          <a:noFill/>
        </p:spPr>
        <p:txBody>
          <a:bodyPr wrap="square" rtlCol="0">
            <a:spAutoFit/>
          </a:bodyPr>
          <a:lstStyle/>
          <a:p>
            <a:r>
              <a:rPr lang="fr-FR" dirty="0" err="1"/>
              <a:t>R</a:t>
            </a:r>
            <a:r>
              <a:rPr lang="fr-FR" dirty="0" err="1" smtClean="0"/>
              <a:t>enommage</a:t>
            </a:r>
            <a:r>
              <a:rPr lang="fr-FR" dirty="0" smtClean="0"/>
              <a:t> des pays problématiques :</a:t>
            </a:r>
            <a:endParaRPr lang="fr-FR" dirty="0"/>
          </a:p>
        </p:txBody>
      </p:sp>
      <p:pic>
        <p:nvPicPr>
          <p:cNvPr id="34818" name="Picture 2"/>
          <p:cNvPicPr>
            <a:picLocks noChangeAspect="1" noChangeArrowheads="1"/>
          </p:cNvPicPr>
          <p:nvPr/>
        </p:nvPicPr>
        <p:blipFill>
          <a:blip r:embed="rId3" cstate="print"/>
          <a:srcRect/>
          <a:stretch>
            <a:fillRect/>
          </a:stretch>
        </p:blipFill>
        <p:spPr bwMode="auto">
          <a:xfrm>
            <a:off x="251520" y="3232468"/>
            <a:ext cx="6336704" cy="3156990"/>
          </a:xfrm>
          <a:prstGeom prst="rect">
            <a:avLst/>
          </a:prstGeom>
          <a:noFill/>
          <a:ln w="9525">
            <a:noFill/>
            <a:miter lim="800000"/>
            <a:headEnd/>
            <a:tailEnd/>
          </a:ln>
          <a:effectLst/>
        </p:spPr>
      </p:pic>
      <p:sp>
        <p:nvSpPr>
          <p:cNvPr id="10" name="ZoneTexte 9"/>
          <p:cNvSpPr txBox="1"/>
          <p:nvPr/>
        </p:nvSpPr>
        <p:spPr>
          <a:xfrm>
            <a:off x="251520" y="1268760"/>
            <a:ext cx="3960440" cy="369332"/>
          </a:xfrm>
          <a:prstGeom prst="rect">
            <a:avLst/>
          </a:prstGeom>
          <a:noFill/>
        </p:spPr>
        <p:txBody>
          <a:bodyPr wrap="square" rtlCol="0">
            <a:spAutoFit/>
          </a:bodyPr>
          <a:lstStyle/>
          <a:p>
            <a:r>
              <a:rPr lang="fr-FR" dirty="0" smtClean="0"/>
              <a:t>Ajout de deux pays :</a:t>
            </a:r>
            <a:endParaRPr lang="fr-FR" dirty="0"/>
          </a:p>
        </p:txBody>
      </p:sp>
      <p:pic>
        <p:nvPicPr>
          <p:cNvPr id="34819" name="Picture 3"/>
          <p:cNvPicPr>
            <a:picLocks noChangeAspect="1" noChangeArrowheads="1"/>
          </p:cNvPicPr>
          <p:nvPr/>
        </p:nvPicPr>
        <p:blipFill>
          <a:blip r:embed="rId4" cstate="print"/>
          <a:srcRect t="35999" r="48312"/>
          <a:stretch>
            <a:fillRect/>
          </a:stretch>
        </p:blipFill>
        <p:spPr bwMode="auto">
          <a:xfrm>
            <a:off x="251520" y="1844824"/>
            <a:ext cx="4455469" cy="52806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Calcul</a:t>
            </a:r>
            <a:r>
              <a:rPr kumimoji="0" lang="fr-FR" sz="4400" b="0" i="0" u="none" strike="noStrike" kern="1200" cap="none" spc="0" normalizeH="0" noProof="0" dirty="0" smtClean="0">
                <a:ln>
                  <a:noFill/>
                </a:ln>
                <a:solidFill>
                  <a:schemeClr val="bg1"/>
                </a:solidFill>
                <a:effectLst/>
                <a:uLnTx/>
                <a:uFillTx/>
                <a:latin typeface="+mj-lt"/>
                <a:ea typeface="+mj-ea"/>
                <a:cs typeface="+mj-cs"/>
              </a:rPr>
              <a:t> de l’indice de Gini</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2" name="Picture 2"/>
          <p:cNvPicPr>
            <a:picLocks noGrp="1" noChangeAspect="1" noChangeArrowheads="1"/>
          </p:cNvPicPr>
          <p:nvPr>
            <p:ph idx="1"/>
          </p:nvPr>
        </p:nvPicPr>
        <p:blipFill>
          <a:blip r:embed="rId3" cstate="print"/>
          <a:srcRect/>
          <a:stretch>
            <a:fillRect/>
          </a:stretch>
        </p:blipFill>
        <p:spPr bwMode="auto">
          <a:xfrm>
            <a:off x="1475656" y="1700808"/>
            <a:ext cx="6273112" cy="1728192"/>
          </a:xfrm>
          <a:prstGeom prst="rect">
            <a:avLst/>
          </a:prstGeom>
          <a:noFill/>
          <a:ln w="9525">
            <a:noFill/>
            <a:miter lim="800000"/>
            <a:headEnd/>
            <a:tailEnd/>
          </a:ln>
          <a:effectLst/>
        </p:spPr>
      </p:pic>
      <p:pic>
        <p:nvPicPr>
          <p:cNvPr id="13" name="Picture 3"/>
          <p:cNvPicPr>
            <a:picLocks noChangeAspect="1" noChangeArrowheads="1"/>
          </p:cNvPicPr>
          <p:nvPr/>
        </p:nvPicPr>
        <p:blipFill>
          <a:blip r:embed="rId4" cstate="print"/>
          <a:srcRect/>
          <a:stretch>
            <a:fillRect/>
          </a:stretch>
        </p:blipFill>
        <p:spPr bwMode="auto">
          <a:xfrm>
            <a:off x="323528" y="4077072"/>
            <a:ext cx="8312825" cy="15121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3" cstate="print"/>
          <a:srcRect l="2506"/>
          <a:stretch>
            <a:fillRect/>
          </a:stretch>
        </p:blipFill>
        <p:spPr bwMode="auto">
          <a:xfrm>
            <a:off x="216314" y="2132856"/>
            <a:ext cx="8727442" cy="1944216"/>
          </a:xfrm>
          <a:prstGeom prst="rect">
            <a:avLst/>
          </a:prstGeom>
          <a:noFill/>
          <a:ln w="9525">
            <a:noFill/>
            <a:miter lim="800000"/>
            <a:headEnd/>
            <a:tailEnd/>
          </a:ln>
          <a:effectLst/>
        </p:spPr>
      </p:pic>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Création de la table</a:t>
            </a:r>
            <a:r>
              <a:rPr kumimoji="0" lang="fr-FR" sz="4400" b="0" i="0" u="none" strike="noStrike" kern="1200" cap="none" spc="0" normalizeH="0" noProof="0" dirty="0" smtClean="0">
                <a:ln>
                  <a:noFill/>
                </a:ln>
                <a:solidFill>
                  <a:schemeClr val="bg1"/>
                </a:solidFill>
                <a:effectLst/>
                <a:uLnTx/>
                <a:uFillTx/>
                <a:latin typeface="+mj-lt"/>
                <a:ea typeface="+mj-ea"/>
                <a:cs typeface="+mj-cs"/>
              </a:rPr>
              <a:t> principale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4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2545</TotalTime>
  <Words>1768</Words>
  <Application>Microsoft Office PowerPoint</Application>
  <PresentationFormat>Affichage à l'écran (4:3)</PresentationFormat>
  <Paragraphs>198</Paragraphs>
  <Slides>33</Slides>
  <Notes>27</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4_Thème Office</vt:lpstr>
      <vt:lpstr>Effectuez une prédiction de revenus</vt:lpstr>
      <vt:lpstr>Diapositive 2</vt:lpstr>
      <vt:lpstr>Diapositive 3</vt:lpstr>
      <vt:lpstr> Mission 1  Les Données</vt:lpstr>
      <vt:lpstr>Diapositive 5</vt:lpstr>
      <vt:lpstr>Diapositive 6</vt:lpstr>
      <vt:lpstr>Diapositive 7</vt:lpstr>
      <vt:lpstr>Diapositive 8</vt:lpstr>
      <vt:lpstr>Diapositive 9</vt:lpstr>
      <vt:lpstr>Diapositive 10</vt:lpstr>
      <vt:lpstr> Mission 2   Répartition des revenus</vt:lpstr>
      <vt:lpstr>La distribution des revenus varie selon les pays (échelle logaritmique)</vt:lpstr>
      <vt:lpstr>Courbe de Lorenz des USA similaire à celles des pays africains </vt:lpstr>
      <vt:lpstr>Diapositive 14</vt:lpstr>
      <vt:lpstr>Diapositive 15</vt:lpstr>
      <vt:lpstr>Diapositive 16</vt:lpstr>
      <vt:lpstr>Mission 3   Table des probabilités conditionnelles</vt:lpstr>
      <vt:lpstr>Diapositive 18</vt:lpstr>
      <vt:lpstr>Diapositive 19</vt:lpstr>
      <vt:lpstr>Diapositive 20</vt:lpstr>
      <vt:lpstr>Diapositive 21</vt:lpstr>
      <vt:lpstr>Diapositive 22</vt:lpstr>
      <vt:lpstr>Diapositive 23</vt:lpstr>
      <vt:lpstr>Mission 4  Création du modèle prédictif </vt:lpstr>
      <vt:lpstr>Diapositive 25</vt:lpstr>
      <vt:lpstr>Diapositive 26</vt:lpstr>
      <vt:lpstr>Diapositive 27</vt:lpstr>
      <vt:lpstr>Diapositive 28</vt:lpstr>
      <vt:lpstr>Diapositive 29</vt:lpstr>
      <vt:lpstr>Diapositive 30</vt:lpstr>
      <vt:lpstr>Diapositive 31</vt:lpstr>
      <vt:lpstr>Diapositive 32</vt:lpstr>
      <vt:lpstr>  Bilan   Ce projet m’a permis de m’améliorer au niveau de la récupération et du traitement des données. J’en ai aussi appris beaucoup sur les hypothèses de validités des modèles de régression linéaires.  J’ai trouvé la mission 3 un peu confuse. Il manque un petit texte pour expliquer quelle est le but des 12 opérations.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Effectuez une prédiction de revenus</dc:title>
  <dc:creator>Bruno Pinos</dc:creator>
  <cp:lastModifiedBy>Bruno Pinos</cp:lastModifiedBy>
  <cp:revision>21</cp:revision>
  <dcterms:created xsi:type="dcterms:W3CDTF">2020-08-10T10:44:57Z</dcterms:created>
  <dcterms:modified xsi:type="dcterms:W3CDTF">2020-08-18T09:30:56Z</dcterms:modified>
</cp:coreProperties>
</file>