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67" r:id="rId3"/>
    <p:sldId id="268" r:id="rId4"/>
    <p:sldId id="269" r:id="rId5"/>
    <p:sldId id="270" r:id="rId6"/>
    <p:sldId id="280" r:id="rId7"/>
    <p:sldId id="281" r:id="rId8"/>
    <p:sldId id="257" r:id="rId9"/>
    <p:sldId id="272" r:id="rId10"/>
    <p:sldId id="258" r:id="rId11"/>
    <p:sldId id="259" r:id="rId12"/>
    <p:sldId id="260" r:id="rId13"/>
    <p:sldId id="262" r:id="rId14"/>
    <p:sldId id="263" r:id="rId15"/>
    <p:sldId id="301" r:id="rId16"/>
    <p:sldId id="282" r:id="rId17"/>
    <p:sldId id="273" r:id="rId18"/>
    <p:sldId id="264" r:id="rId19"/>
    <p:sldId id="265" r:id="rId20"/>
    <p:sldId id="274" r:id="rId21"/>
    <p:sldId id="283" r:id="rId22"/>
    <p:sldId id="285" r:id="rId23"/>
    <p:sldId id="286" r:id="rId24"/>
    <p:sldId id="287" r:id="rId25"/>
    <p:sldId id="277" r:id="rId26"/>
    <p:sldId id="288" r:id="rId27"/>
    <p:sldId id="290" r:id="rId28"/>
    <p:sldId id="291" r:id="rId29"/>
    <p:sldId id="292" r:id="rId30"/>
    <p:sldId id="293" r:id="rId31"/>
    <p:sldId id="299" r:id="rId32"/>
    <p:sldId id="294" r:id="rId33"/>
    <p:sldId id="297" r:id="rId34"/>
    <p:sldId id="295" r:id="rId35"/>
    <p:sldId id="298" r:id="rId36"/>
    <p:sldId id="296" r:id="rId37"/>
    <p:sldId id="300" r:id="rId3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09" autoAdjust="0"/>
  </p:normalViewPr>
  <p:slideViewPr>
    <p:cSldViewPr>
      <p:cViewPr varScale="1">
        <p:scale>
          <a:sx n="54" d="100"/>
          <a:sy n="54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42E16-CBF7-4A66-8176-2C3E98E4714E}" type="datetimeFigureOut">
              <a:rPr lang="fr-FR" smtClean="0"/>
              <a:pPr/>
              <a:t>24/11/2020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294CF-AE06-4585-8646-ED5226DA22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%C3%A9rie_temporell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r.wikipedia.org/wiki/Moyenne_mobile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2BB17-42CF-4F4F-8C7E-BC15DFDFE2E3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Je décompose ma série en 3:</a:t>
            </a:r>
          </a:p>
          <a:p>
            <a:r>
              <a:rPr lang="fr-FR" dirty="0" smtClean="0"/>
              <a:t>La</a:t>
            </a:r>
            <a:r>
              <a:rPr lang="fr-FR" baseline="0" dirty="0" smtClean="0"/>
              <a:t> tendance</a:t>
            </a:r>
          </a:p>
          <a:p>
            <a:r>
              <a:rPr lang="fr-FR" baseline="0" dirty="0" smtClean="0"/>
              <a:t>La saisonnalité</a:t>
            </a:r>
          </a:p>
          <a:p>
            <a:r>
              <a:rPr lang="fr-FR" baseline="0" dirty="0" smtClean="0"/>
              <a:t>Les résidus</a:t>
            </a:r>
          </a:p>
          <a:p>
            <a:endParaRPr lang="fr-FR" dirty="0" smtClean="0"/>
          </a:p>
          <a:p>
            <a:r>
              <a:rPr lang="fr-FR" dirty="0" smtClean="0"/>
              <a:t>La</a:t>
            </a:r>
            <a:r>
              <a:rPr lang="fr-FR" baseline="0" dirty="0" smtClean="0"/>
              <a:t> série semble être une série additive la saisonnalité est stable. </a:t>
            </a:r>
          </a:p>
          <a:p>
            <a:r>
              <a:rPr lang="fr-FR" baseline="0" dirty="0" smtClean="0"/>
              <a:t>Nous n’avons à priori pas de tendance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94CF-AE06-4585-8646-ED5226DA223A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Mettre l’équation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94CF-AE06-4585-8646-ED5226DA223A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 </a:t>
            </a:r>
            <a:r>
              <a:rPr lang="fr-F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lissage exponentiel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est une méthode empirique de lissage et de prévision de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Série temporelle"/>
              </a:rPr>
              <a:t>données chronologiques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affectées d'aléas. Comme dans la méthode des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Moyenne mobile"/>
              </a:rPr>
              <a:t>moyennes mobiles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chaque donnée est lissée successivement en partant de la valeur initiale. Mais alors que la moyenne mobile accorde le même poids à toutes les observations passées à l'intérieur d'une certaine fenêtre, le lissage exponentiel donne aux observations passées un poids décroissant exponentiellement avec leur ancienneté.</a:t>
            </a:r>
          </a:p>
          <a:p>
            <a:endParaRPr lang="fr-F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 le lissage exponentielle atteint ses limites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 il existe une tendance et/ou une saisonnalité, c’est pour cela qu’on va utilise un lissage exponentiel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holt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winter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fr-FR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nous faut choisir le modèle utilisé pour notre lissage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holt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winter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Il faut pour cela indiquer à la fonction une chaine de 3 lettres</a:t>
            </a:r>
          </a:p>
          <a:p>
            <a:endParaRPr lang="fr-F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 tous les cas, "N" = aucun, "A" = additif, "M" = multiplicatif et "Z" = sélectionné automatiquement</a:t>
            </a:r>
          </a:p>
          <a:p>
            <a:endParaRPr lang="fr-F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première lettre indique le type d'erreur ("A", "M" ou "Z"); la deuxième lettre indique le type de tendance ("N", "A", "M" ou "Z"); et la troisième lettre indique le type de saison ("N", "A", "M" ou "Z"). .</a:t>
            </a:r>
          </a:p>
          <a:p>
            <a:endParaRPr lang="fr-F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va laissé le choix du modèle au logiciel mais on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peut déjà être sure que la troisième lettre sera un A, notre série a une saisonnalité additive.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 final le modèle choisi est le modèle MNA erreur multiplicative, sans tendance avec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saisonalité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additive. </a:t>
            </a:r>
          </a:p>
          <a:p>
            <a:endParaRPr lang="fr-F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94CF-AE06-4585-8646-ED5226DA223A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courbe de prédiction semble bien correspondre au modèle, l’intervalle de confiance à 95%</a:t>
            </a:r>
            <a:r>
              <a:rPr lang="fr-FR" baseline="0" dirty="0" smtClean="0"/>
              <a:t> pourcent est assez petit. Le modèle semble satisfaisant.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94CF-AE06-4585-8646-ED5226DA223A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critère d’</a:t>
            </a:r>
            <a:r>
              <a:rPr lang="fr-FR" dirty="0" err="1" smtClean="0"/>
              <a:t>akaike</a:t>
            </a:r>
            <a:r>
              <a:rPr lang="fr-FR" dirty="0" smtClean="0"/>
              <a:t> est un</a:t>
            </a:r>
            <a:r>
              <a:rPr lang="fr-FR" baseline="0" dirty="0" smtClean="0"/>
              <a:t> critère très important pour évaluer la robustesse d’un modèle, là nous avons AIC = 1735 ça semble assez élevé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RMSE l’erreur quadratique</a:t>
            </a:r>
            <a:r>
              <a:rPr lang="fr-FR" baseline="0" dirty="0" smtClean="0"/>
              <a:t> moyenne est de 743 c’est assez satisfaisant</a:t>
            </a:r>
          </a:p>
          <a:p>
            <a:r>
              <a:rPr lang="fr-FR" baseline="0" dirty="0" smtClean="0"/>
              <a:t>MAPE = 1.77 on a une erreur absolue moyenne de 1,77% c’est très bien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94CF-AE06-4585-8646-ED5226DA223A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Test de blancheur </a:t>
            </a:r>
            <a:r>
              <a:rPr lang="fr-FR" baseline="0" dirty="0" smtClean="0"/>
              <a:t>des résidus validé au niveau 5%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Le test de </a:t>
            </a:r>
            <a:r>
              <a:rPr lang="fr-FR" baseline="0" dirty="0" err="1" smtClean="0"/>
              <a:t>shapiro</a:t>
            </a:r>
            <a:r>
              <a:rPr lang="fr-FR" baseline="0" dirty="0" smtClean="0"/>
              <a:t> en revanche ne passe pas.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AIC élevé + test </a:t>
            </a:r>
            <a:r>
              <a:rPr lang="fr-FR" baseline="0" dirty="0" err="1" smtClean="0"/>
              <a:t>shapiro</a:t>
            </a:r>
            <a:r>
              <a:rPr lang="fr-FR" baseline="0" dirty="0" smtClean="0"/>
              <a:t> qui ne passe pas. Je préfère tester une autre méthode !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94CF-AE06-4585-8646-ED5226DA223A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sortie ACF présente une décroissance lente vers 0, ce qui traduit un problème de non-stationnarité. On effectue donc une différenciation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(I−B)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94CF-AE06-4585-8646-ED5226DA223A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sortie ACF de la série ainsi différenciée présente encore une décroissance lente vers 0 pour les multiples de 12. On effectue cette fois la différenciation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(I−B12)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94CF-AE06-4585-8646-ED5226DA223A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sortie ACF de la série doublement différenciée semble pouvoir être interprétée comme un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autocorrélogramme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simple empirique. On identifiera donc un modèle ARMA sur la série 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(I−B)(I−B12)(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 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94CF-AE06-4585-8646-ED5226DA223A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identifie les coefficient AR et MA maximum pour notre modèle pour la série sans saisonnalité</a:t>
            </a:r>
            <a:r>
              <a:rPr lang="fr-FR" baseline="0" dirty="0" smtClean="0"/>
              <a:t> puis pour notre saison</a:t>
            </a:r>
            <a:endParaRPr lang="fr-FR" dirty="0" smtClean="0"/>
          </a:p>
          <a:p>
            <a:r>
              <a:rPr lang="fr-FR" dirty="0" err="1" smtClean="0"/>
              <a:t>pmax</a:t>
            </a:r>
            <a:r>
              <a:rPr lang="fr-FR" dirty="0" smtClean="0"/>
              <a:t> = 5</a:t>
            </a:r>
          </a:p>
          <a:p>
            <a:r>
              <a:rPr lang="fr-FR" dirty="0" err="1" smtClean="0"/>
              <a:t>qmax</a:t>
            </a:r>
            <a:r>
              <a:rPr lang="fr-FR" dirty="0" smtClean="0"/>
              <a:t> = 2</a:t>
            </a:r>
          </a:p>
          <a:p>
            <a:r>
              <a:rPr lang="fr-FR" dirty="0" err="1" smtClean="0"/>
              <a:t>Pmax</a:t>
            </a:r>
            <a:r>
              <a:rPr lang="fr-FR" dirty="0" smtClean="0"/>
              <a:t> = 0</a:t>
            </a:r>
          </a:p>
          <a:p>
            <a:r>
              <a:rPr lang="fr-FR" dirty="0" err="1" smtClean="0"/>
              <a:t>Qmax</a:t>
            </a:r>
            <a:r>
              <a:rPr lang="fr-FR" dirty="0" smtClean="0"/>
              <a:t> = 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94CF-AE06-4585-8646-ED5226DA223A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ED8-D798-40CA-AF64-CA8FD7FC84E6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test tout les modèles possible. Et on les trie par rapport à leur AIC,</a:t>
            </a:r>
            <a:r>
              <a:rPr lang="fr-FR" baseline="0" dirty="0" smtClean="0"/>
              <a:t> on voit que le modèle numéro 1 en </a:t>
            </a:r>
            <a:r>
              <a:rPr lang="fr-FR" baseline="0" dirty="0" err="1" smtClean="0"/>
              <a:t>tarme</a:t>
            </a:r>
            <a:r>
              <a:rPr lang="fr-FR" baseline="0" dirty="0" smtClean="0"/>
              <a:t> d’AIC l’est aussi pour l’RMSE on choisit donc ce modèle.</a:t>
            </a:r>
            <a:endParaRPr lang="fr-FR" dirty="0" smtClean="0"/>
          </a:p>
          <a:p>
            <a:r>
              <a:rPr lang="fr-FR" dirty="0" smtClean="0"/>
              <a:t>Les modèles</a:t>
            </a:r>
            <a:r>
              <a:rPr lang="fr-FR" baseline="0" dirty="0" smtClean="0"/>
              <a:t> ne passant pas le test de significativité des paramètre n’ont pas été mis dans le tableau.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94CF-AE06-4585-8646-ED5226DA223A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AIC de 1369 et  RMSE de 721</a:t>
            </a:r>
            <a:r>
              <a:rPr lang="fr-FR" baseline="0" dirty="0" smtClean="0"/>
              <a:t> </a:t>
            </a:r>
            <a:r>
              <a:rPr lang="fr-FR" dirty="0" smtClean="0"/>
              <a:t>Et</a:t>
            </a:r>
            <a:r>
              <a:rPr lang="fr-FR" baseline="0" dirty="0" smtClean="0"/>
              <a:t> </a:t>
            </a:r>
            <a:r>
              <a:rPr lang="fr-FR" dirty="0" smtClean="0"/>
              <a:t>une erreur absolu </a:t>
            </a:r>
            <a:r>
              <a:rPr lang="fr-FR" dirty="0" err="1" smtClean="0"/>
              <a:t>myenne</a:t>
            </a:r>
            <a:r>
              <a:rPr lang="fr-FR" dirty="0" smtClean="0"/>
              <a:t> de 1,76% </a:t>
            </a:r>
            <a:r>
              <a:rPr lang="fr-FR" baseline="0" dirty="0" smtClean="0"/>
              <a:t> </a:t>
            </a:r>
            <a:r>
              <a:rPr lang="fr-FR" dirty="0" smtClean="0"/>
              <a:t>c’est mieux que </a:t>
            </a:r>
            <a:r>
              <a:rPr lang="fr-FR" dirty="0" err="1" smtClean="0"/>
              <a:t>holt</a:t>
            </a:r>
            <a:r>
              <a:rPr lang="fr-FR" dirty="0" smtClean="0"/>
              <a:t> </a:t>
            </a:r>
            <a:r>
              <a:rPr lang="fr-FR" dirty="0" err="1" smtClean="0"/>
              <a:t>winter</a:t>
            </a:r>
            <a:r>
              <a:rPr lang="fr-FR" dirty="0" smtClean="0"/>
              <a:t> sur tout les plans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94CF-AE06-4585-8646-ED5226DA223A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Test de blancheur et</a:t>
            </a:r>
            <a:r>
              <a:rPr lang="fr-FR" baseline="0" dirty="0" smtClean="0"/>
              <a:t> de normalité des résidus validé au niveau 5%</a:t>
            </a:r>
          </a:p>
          <a:p>
            <a:r>
              <a:rPr lang="fr-FR" baseline="0" dirty="0" smtClean="0"/>
              <a:t>L’histogramme des résidu en revanche est un peu douteux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94CF-AE06-4585-8646-ED5226DA223A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courbe de prédiction est très proche</a:t>
            </a:r>
            <a:r>
              <a:rPr lang="fr-FR" baseline="0" dirty="0" smtClean="0"/>
              <a:t> du modèle.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94CF-AE06-4585-8646-ED5226DA223A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AIC de 1386,</a:t>
            </a:r>
            <a:r>
              <a:rPr lang="fr-FR" baseline="0" dirty="0" smtClean="0"/>
              <a:t> RMSE de 772 et MAPE de 1.85  c’est moins bien que le modèle précédent sur tout les plans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94CF-AE06-4585-8646-ED5226DA223A}" type="slidenum">
              <a:rPr lang="fr-FR" smtClean="0"/>
              <a:pPr/>
              <a:t>33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courbe de prédiction est très proche</a:t>
            </a:r>
            <a:r>
              <a:rPr lang="fr-FR" baseline="0" dirty="0" smtClean="0"/>
              <a:t> du modèle.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94CF-AE06-4585-8646-ED5226DA223A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Test de blancheur et</a:t>
            </a:r>
            <a:r>
              <a:rPr lang="fr-FR" baseline="0" dirty="0" smtClean="0"/>
              <a:t> de normalité des résidus validé au niveau 5%</a:t>
            </a:r>
          </a:p>
          <a:p>
            <a:r>
              <a:rPr lang="fr-FR" baseline="0" dirty="0" smtClean="0"/>
              <a:t>Le </a:t>
            </a:r>
            <a:r>
              <a:rPr lang="fr-FR" baseline="0" dirty="0" err="1" smtClean="0"/>
              <a:t>shapiro</a:t>
            </a:r>
            <a:r>
              <a:rPr lang="fr-FR" baseline="0" dirty="0" smtClean="0"/>
              <a:t> passe nettement mieux que précédemment</a:t>
            </a:r>
          </a:p>
          <a:p>
            <a:r>
              <a:rPr lang="fr-FR" baseline="0" dirty="0" smtClean="0"/>
              <a:t>L’histogramme des résidus est aussi très satisfaisant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94CF-AE06-4585-8646-ED5226DA223A}" type="slidenum">
              <a:rPr lang="fr-FR" smtClean="0"/>
              <a:pPr/>
              <a:t>35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Forte saisonnalité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D087A-5974-4F91-B5C0-305F98F1BBFA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Je me suis basé sur paris</a:t>
            </a:r>
          </a:p>
          <a:p>
            <a:r>
              <a:rPr lang="fr-FR" dirty="0" smtClean="0"/>
              <a:t>DJU chauffage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D087A-5974-4F91-B5C0-305F98F1BBFA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94CF-AE06-4585-8646-ED5226DA223A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Voici l’équation de mon modèle de régression linéaire.</a:t>
            </a:r>
          </a:p>
          <a:p>
            <a:r>
              <a:rPr lang="fr-FR" dirty="0" smtClean="0"/>
              <a:t>Je</a:t>
            </a:r>
            <a:r>
              <a:rPr lang="fr-FR" baseline="0" dirty="0" smtClean="0"/>
              <a:t> souhaite retrouver mon coefficient b afin de soustraire l’effet des DJU à ma consommation d’électricité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94CF-AE06-4585-8646-ED5226DA223A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94CF-AE06-4585-8646-ED5226DA223A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Je soustrait l’effet des DJU chauffage de ma consommation pour obtenir ma consommation corrigée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94CF-AE06-4585-8646-ED5226DA223A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94CF-AE06-4585-8646-ED5226DA223A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25F-3A4E-43AE-8A0E-F96544F7722C}" type="datetimeFigureOut">
              <a:rPr lang="fr-FR" smtClean="0"/>
              <a:pPr/>
              <a:t>24/11/2020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267E-9E5B-4E0E-9901-53E7552843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25F-3A4E-43AE-8A0E-F96544F7722C}" type="datetimeFigureOut">
              <a:rPr lang="fr-FR" smtClean="0"/>
              <a:pPr/>
              <a:t>24/11/2020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267E-9E5B-4E0E-9901-53E7552843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25F-3A4E-43AE-8A0E-F96544F7722C}" type="datetimeFigureOut">
              <a:rPr lang="fr-FR" smtClean="0"/>
              <a:pPr/>
              <a:t>24/11/2020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267E-9E5B-4E0E-9901-53E7552843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6B6D-246E-474C-98F9-BEFAC82A39A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24/11/2020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C5B-4531-47DF-AB01-D519800CE4E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6B6D-246E-474C-98F9-BEFAC82A39A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24/11/2020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C5B-4531-47DF-AB01-D519800CE4E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6B6D-246E-474C-98F9-BEFAC82A39A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24/11/2020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C5B-4531-47DF-AB01-D519800CE4E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6B6D-246E-474C-98F9-BEFAC82A39A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24/11/2020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C5B-4531-47DF-AB01-D519800CE4E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6B6D-246E-474C-98F9-BEFAC82A39A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24/11/2020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C5B-4531-47DF-AB01-D519800CE4E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6B6D-246E-474C-98F9-BEFAC82A39A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24/11/2020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C5B-4531-47DF-AB01-D519800CE4E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6B6D-246E-474C-98F9-BEFAC82A39A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24/11/2020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C5B-4531-47DF-AB01-D519800CE4E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6B6D-246E-474C-98F9-BEFAC82A39A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24/11/2020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C5B-4531-47DF-AB01-D519800CE4E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25F-3A4E-43AE-8A0E-F96544F7722C}" type="datetimeFigureOut">
              <a:rPr lang="fr-FR" smtClean="0"/>
              <a:pPr/>
              <a:t>24/11/2020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267E-9E5B-4E0E-9901-53E7552843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6B6D-246E-474C-98F9-BEFAC82A39A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24/11/2020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C5B-4531-47DF-AB01-D519800CE4E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6B6D-246E-474C-98F9-BEFAC82A39A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24/11/2020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C5B-4531-47DF-AB01-D519800CE4E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6B6D-246E-474C-98F9-BEFAC82A39A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24/11/2020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C5B-4531-47DF-AB01-D519800CE4E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25F-3A4E-43AE-8A0E-F96544F7722C}" type="datetimeFigureOut">
              <a:rPr lang="fr-FR" smtClean="0"/>
              <a:pPr/>
              <a:t>24/11/2020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267E-9E5B-4E0E-9901-53E7552843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25F-3A4E-43AE-8A0E-F96544F7722C}" type="datetimeFigureOut">
              <a:rPr lang="fr-FR" smtClean="0"/>
              <a:pPr/>
              <a:t>24/11/2020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267E-9E5B-4E0E-9901-53E7552843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25F-3A4E-43AE-8A0E-F96544F7722C}" type="datetimeFigureOut">
              <a:rPr lang="fr-FR" smtClean="0"/>
              <a:pPr/>
              <a:t>24/11/2020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267E-9E5B-4E0E-9901-53E7552843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25F-3A4E-43AE-8A0E-F96544F7722C}" type="datetimeFigureOut">
              <a:rPr lang="fr-FR" smtClean="0"/>
              <a:pPr/>
              <a:t>24/11/2020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267E-9E5B-4E0E-9901-53E7552843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25F-3A4E-43AE-8A0E-F96544F7722C}" type="datetimeFigureOut">
              <a:rPr lang="fr-FR" smtClean="0"/>
              <a:pPr/>
              <a:t>24/11/2020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267E-9E5B-4E0E-9901-53E7552843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25F-3A4E-43AE-8A0E-F96544F7722C}" type="datetimeFigureOut">
              <a:rPr lang="fr-FR" smtClean="0"/>
              <a:pPr/>
              <a:t>24/11/2020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267E-9E5B-4E0E-9901-53E7552843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25F-3A4E-43AE-8A0E-F96544F7722C}" type="datetimeFigureOut">
              <a:rPr lang="fr-FR" smtClean="0"/>
              <a:pPr/>
              <a:t>24/11/2020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267E-9E5B-4E0E-9901-53E7552843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3425F-3A4E-43AE-8A0E-F96544F7722C}" type="datetimeFigureOut">
              <a:rPr lang="fr-FR" smtClean="0"/>
              <a:pPr/>
              <a:t>24/11/2020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D267E-9E5B-4E0E-9901-53E7552843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F6B6D-246E-474C-98F9-BEFAC82A39A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24/11/2020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89C5B-4531-47DF-AB01-D519800CE4E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te-france.com/eco2mix/telecharger-les-indicateu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egibat.grdf.fr/simulateur/calcul-dj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470025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Compétition </a:t>
            </a:r>
            <a:r>
              <a:rPr lang="fr-FR" dirty="0" err="1" smtClean="0">
                <a:solidFill>
                  <a:schemeClr val="bg1"/>
                </a:solidFill>
              </a:rPr>
              <a:t>Kaggle</a:t>
            </a:r>
            <a:r>
              <a:rPr lang="fr-FR" dirty="0" smtClean="0">
                <a:solidFill>
                  <a:schemeClr val="bg1"/>
                </a:solidFill>
              </a:rPr>
              <a:t> :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Survie sur le Titanic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868144" y="63813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prstClr val="white"/>
                </a:solidFill>
              </a:rPr>
              <a:t>Pinos</a:t>
            </a:r>
            <a:r>
              <a:rPr lang="fr-FR" dirty="0">
                <a:solidFill>
                  <a:prstClr val="white"/>
                </a:solidFill>
              </a:rPr>
              <a:t> Bruno</a:t>
            </a:r>
          </a:p>
        </p:txBody>
      </p:sp>
      <p:pic>
        <p:nvPicPr>
          <p:cNvPr id="63492" name="Picture 4" descr="Les bateaux de la mémoire (31) | Escales Maritimes"/>
          <p:cNvPicPr>
            <a:picLocks noChangeAspect="1" noChangeArrowheads="1"/>
          </p:cNvPicPr>
          <p:nvPr/>
        </p:nvPicPr>
        <p:blipFill>
          <a:blip r:embed="rId3" cstate="print"/>
          <a:srcRect b="8660"/>
          <a:stretch>
            <a:fillRect/>
          </a:stretch>
        </p:blipFill>
        <p:spPr bwMode="auto">
          <a:xfrm>
            <a:off x="0" y="1556792"/>
            <a:ext cx="9144000" cy="482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Création indicatrice mois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6480720" cy="189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429000"/>
            <a:ext cx="7631113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llipse 8"/>
          <p:cNvSpPr/>
          <p:nvPr/>
        </p:nvSpPr>
        <p:spPr>
          <a:xfrm rot="1560000">
            <a:off x="2033008" y="4857060"/>
            <a:ext cx="6666005" cy="3922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Création d’une colonne « time »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r="16748"/>
          <a:stretch>
            <a:fillRect/>
          </a:stretch>
        </p:blipFill>
        <p:spPr bwMode="auto">
          <a:xfrm>
            <a:off x="467544" y="3212976"/>
            <a:ext cx="835026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792"/>
            <a:ext cx="822170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051720" y="3212976"/>
            <a:ext cx="792088" cy="2232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Régression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linéaire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268760"/>
            <a:ext cx="6840760" cy="539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907704" y="5229200"/>
            <a:ext cx="151216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899592" y="4221088"/>
            <a:ext cx="936104" cy="115212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0" y="3212976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On récupère le coefficient b de notre modèle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28184" y="6093296"/>
            <a:ext cx="208823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Tests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lang="fr-FR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validités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268760"/>
            <a:ext cx="3906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 r="50000"/>
          <a:stretch>
            <a:fillRect/>
          </a:stretch>
        </p:blipFill>
        <p:spPr bwMode="auto">
          <a:xfrm>
            <a:off x="179512" y="2780928"/>
            <a:ext cx="3168352" cy="3859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68760"/>
            <a:ext cx="4104456" cy="10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2492896"/>
            <a:ext cx="5783511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Modèle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corrigé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956" y="4437112"/>
            <a:ext cx="884953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772816"/>
            <a:ext cx="643611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Consommation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corrigée de l’effet température vs consommation réelle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 r="12257"/>
          <a:stretch>
            <a:fillRect/>
          </a:stretch>
        </p:blipFill>
        <p:spPr bwMode="auto">
          <a:xfrm>
            <a:off x="179512" y="1268759"/>
            <a:ext cx="8352928" cy="543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 l="90459" t="44961" r="6481" b="46622"/>
          <a:stretch>
            <a:fillRect/>
          </a:stretch>
        </p:blipFill>
        <p:spPr bwMode="auto">
          <a:xfrm>
            <a:off x="2267744" y="1268760"/>
            <a:ext cx="50405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2771800" y="1340768"/>
            <a:ext cx="25202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Consommation réelle</a:t>
            </a:r>
          </a:p>
          <a:p>
            <a:endParaRPr lang="fr-FR" sz="400" dirty="0" smtClean="0"/>
          </a:p>
          <a:p>
            <a:r>
              <a:rPr lang="fr-FR" dirty="0" smtClean="0"/>
              <a:t>Consommation corrigée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802434"/>
          </a:xfrm>
        </p:spPr>
        <p:txBody>
          <a:bodyPr>
            <a:normAutofit/>
          </a:bodyPr>
          <a:lstStyle/>
          <a:p>
            <a:r>
              <a:rPr lang="fr-FR" sz="6600" dirty="0" smtClean="0">
                <a:solidFill>
                  <a:schemeClr val="bg1"/>
                </a:solidFill>
              </a:rPr>
              <a:t/>
            </a:r>
            <a:br>
              <a:rPr lang="fr-FR" sz="6600" dirty="0" smtClean="0">
                <a:solidFill>
                  <a:schemeClr val="bg1"/>
                </a:solidFill>
              </a:rPr>
            </a:br>
            <a:r>
              <a:rPr lang="fr-FR" sz="6600" dirty="0" smtClean="0">
                <a:solidFill>
                  <a:schemeClr val="bg1"/>
                </a:solidFill>
              </a:rPr>
              <a:t>Dessaisonalisation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7624" y="4221088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prstClr val="white"/>
                </a:solidFill>
              </a:rPr>
              <a:t>« </a:t>
            </a:r>
            <a:r>
              <a:rPr lang="fr-FR" sz="3600" dirty="0" smtClean="0">
                <a:solidFill>
                  <a:prstClr val="white"/>
                </a:solidFill>
              </a:rPr>
              <a:t>grâce au moyenne mobile</a:t>
            </a:r>
            <a:r>
              <a:rPr lang="fr-FR" sz="3600" dirty="0">
                <a:solidFill>
                  <a:prstClr val="white"/>
                </a:solidFill>
              </a:rPr>
              <a:t>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Décomposition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8034"/>
          <a:stretch>
            <a:fillRect/>
          </a:stretch>
        </p:blipFill>
        <p:spPr bwMode="auto">
          <a:xfrm>
            <a:off x="179512" y="2348880"/>
            <a:ext cx="8665743" cy="45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340768"/>
            <a:ext cx="7704856" cy="646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1" y="1196751"/>
            <a:ext cx="8631947" cy="55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Consommation corrigée vs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consommation corrigée et désaisonnalisée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 l="90459" t="44961" r="6481" b="43479"/>
          <a:stretch>
            <a:fillRect/>
          </a:stretch>
        </p:blipFill>
        <p:spPr bwMode="auto">
          <a:xfrm>
            <a:off x="2267744" y="1196752"/>
            <a:ext cx="504056" cy="98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2699792" y="1196752"/>
            <a:ext cx="2520280" cy="9848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Consommation corrigée</a:t>
            </a:r>
          </a:p>
          <a:p>
            <a:endParaRPr lang="fr-FR" sz="400" dirty="0" smtClean="0"/>
          </a:p>
          <a:p>
            <a:r>
              <a:rPr lang="fr-FR" dirty="0" smtClean="0"/>
              <a:t>Consommation corrigée et désaisonnalisée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802434"/>
          </a:xfrm>
        </p:spPr>
        <p:txBody>
          <a:bodyPr>
            <a:normAutofit fontScale="90000"/>
          </a:bodyPr>
          <a:lstStyle/>
          <a:p>
            <a:r>
              <a:rPr lang="fr-FR" sz="6600" dirty="0" smtClean="0">
                <a:solidFill>
                  <a:schemeClr val="bg1"/>
                </a:solidFill>
              </a:rPr>
              <a:t/>
            </a:r>
            <a:br>
              <a:rPr lang="fr-FR" sz="6600" dirty="0" smtClean="0">
                <a:solidFill>
                  <a:schemeClr val="bg1"/>
                </a:solidFill>
              </a:rPr>
            </a:br>
            <a:r>
              <a:rPr lang="fr-FR" sz="6600" dirty="0" smtClean="0">
                <a:solidFill>
                  <a:schemeClr val="bg1"/>
                </a:solidFill>
              </a:rPr>
              <a:t>Prévision de la consommation méthode Holt-</a:t>
            </a:r>
            <a:r>
              <a:rPr lang="fr-FR" sz="6600" dirty="0" err="1" smtClean="0">
                <a:solidFill>
                  <a:schemeClr val="bg1"/>
                </a:solidFill>
              </a:rPr>
              <a:t>Winters</a:t>
            </a:r>
            <a:r>
              <a:rPr lang="fr-FR" sz="6600" dirty="0" smtClean="0">
                <a:solidFill>
                  <a:schemeClr val="bg1"/>
                </a:solidFill>
              </a:rPr>
              <a:t> 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7624" y="4221088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prstClr val="white"/>
                </a:solidFill>
              </a:rPr>
              <a:t>« </a:t>
            </a:r>
            <a:r>
              <a:rPr lang="fr-FR" sz="3600" dirty="0" smtClean="0">
                <a:solidFill>
                  <a:prstClr val="white"/>
                </a:solidFill>
              </a:rPr>
              <a:t>résultats, analyses</a:t>
            </a:r>
            <a:r>
              <a:rPr lang="fr-FR" sz="3600" dirty="0">
                <a:solidFill>
                  <a:prstClr val="white"/>
                </a:solidFill>
              </a:rPr>
              <a:t>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Exucative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None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Analyse uni-varié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  Analyse bi-varié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  Analyse multi-varié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None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Bilan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4400" dirty="0" smtClean="0">
                <a:solidFill>
                  <a:schemeClr val="bg1"/>
                </a:solidFill>
              </a:rPr>
              <a:t>SOMMAIRE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Décomposition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908720"/>
            <a:ext cx="6984776" cy="73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729" y="1628800"/>
            <a:ext cx="7509081" cy="522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Courbe de prédiction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96752"/>
            <a:ext cx="8964488" cy="549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Analyse du modèle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340768"/>
            <a:ext cx="775735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Tests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lang="fr-FR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validités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264468"/>
            <a:ext cx="5187718" cy="333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323528" y="155679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Test Q de </a:t>
            </a:r>
            <a:r>
              <a:rPr lang="fr-FR" sz="2400" dirty="0" err="1" smtClean="0"/>
              <a:t>Ljung</a:t>
            </a:r>
            <a:r>
              <a:rPr lang="fr-FR" sz="2400" dirty="0" smtClean="0"/>
              <a:t>-Box : </a:t>
            </a:r>
            <a:endParaRPr lang="fr-F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59" y="2492896"/>
            <a:ext cx="2789185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65700" y="1556792"/>
            <a:ext cx="513815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802434"/>
          </a:xfrm>
        </p:spPr>
        <p:txBody>
          <a:bodyPr>
            <a:normAutofit fontScale="90000"/>
          </a:bodyPr>
          <a:lstStyle/>
          <a:p>
            <a:r>
              <a:rPr lang="fr-FR" sz="6600" dirty="0" smtClean="0">
                <a:solidFill>
                  <a:schemeClr val="bg1"/>
                </a:solidFill>
              </a:rPr>
              <a:t/>
            </a:r>
            <a:br>
              <a:rPr lang="fr-FR" sz="6600" dirty="0" smtClean="0">
                <a:solidFill>
                  <a:schemeClr val="bg1"/>
                </a:solidFill>
              </a:rPr>
            </a:br>
            <a:r>
              <a:rPr lang="fr-FR" sz="6600" dirty="0" smtClean="0">
                <a:solidFill>
                  <a:schemeClr val="bg1"/>
                </a:solidFill>
              </a:rPr>
              <a:t>Prévision de la consommation méthode SARIMA 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7624" y="4221088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prstClr val="white"/>
                </a:solidFill>
              </a:rPr>
              <a:t>« résultats, tests, analyses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(I)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2"/>
            <a:ext cx="8315407" cy="67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348880"/>
            <a:ext cx="7391643" cy="432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(I – B)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268760"/>
            <a:ext cx="836092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132855"/>
            <a:ext cx="8208912" cy="461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(I – B)(I – B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12</a:t>
            </a: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792"/>
            <a:ext cx="827713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276872"/>
            <a:ext cx="7632848" cy="42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Partial ACF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t="2083"/>
          <a:stretch>
            <a:fillRect/>
          </a:stretch>
        </p:blipFill>
        <p:spPr bwMode="auto">
          <a:xfrm>
            <a:off x="1331641" y="764704"/>
            <a:ext cx="6624736" cy="362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 b="15814"/>
          <a:stretch>
            <a:fillRect/>
          </a:stretch>
        </p:blipFill>
        <p:spPr bwMode="auto">
          <a:xfrm>
            <a:off x="1403648" y="3508669"/>
            <a:ext cx="6544244" cy="3232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Classement des différent modèle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96752"/>
            <a:ext cx="3528392" cy="548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 t="645" r="1493"/>
          <a:stretch>
            <a:fillRect/>
          </a:stretch>
        </p:blipFill>
        <p:spPr bwMode="auto">
          <a:xfrm>
            <a:off x="4139952" y="1226471"/>
            <a:ext cx="4912874" cy="457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3204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sz="2600" dirty="0" smtClean="0"/>
              <a:t>On </a:t>
            </a:r>
            <a:r>
              <a:rPr lang="fr-FR" sz="2600" dirty="0" smtClean="0"/>
              <a:t>souhaite un modèle permettant de déterminer la</a:t>
            </a:r>
          </a:p>
          <a:p>
            <a:pPr>
              <a:buNone/>
            </a:pPr>
            <a:r>
              <a:rPr lang="fr-FR" sz="2600" dirty="0" smtClean="0"/>
              <a:t>s</a:t>
            </a:r>
            <a:r>
              <a:rPr lang="fr-FR" sz="2600" dirty="0" smtClean="0"/>
              <a:t>urvie ou la mort des passagers du </a:t>
            </a:r>
            <a:r>
              <a:rPr lang="fr-FR" sz="2600" dirty="0" smtClean="0"/>
              <a:t>T</a:t>
            </a:r>
            <a:r>
              <a:rPr lang="fr-FR" sz="2600" dirty="0" smtClean="0"/>
              <a:t>itanic à partir de variables</a:t>
            </a:r>
          </a:p>
          <a:p>
            <a:pPr>
              <a:buNone/>
            </a:pPr>
            <a:r>
              <a:rPr lang="fr-FR" sz="2600" dirty="0" smtClean="0"/>
              <a:t>d</a:t>
            </a:r>
            <a:r>
              <a:rPr lang="fr-FR" sz="2600" dirty="0" smtClean="0"/>
              <a:t>onnées.</a:t>
            </a:r>
            <a:endParaRPr lang="fr-FR" sz="2600" dirty="0" smtClean="0"/>
          </a:p>
          <a:p>
            <a:pPr>
              <a:buNone/>
            </a:pPr>
            <a:endParaRPr lang="fr-FR" sz="2600" dirty="0" smtClean="0"/>
          </a:p>
          <a:p>
            <a:pPr>
              <a:buNone/>
            </a:pPr>
            <a:r>
              <a:rPr lang="fr-FR" sz="2600" b="1" dirty="0" smtClean="0">
                <a:solidFill>
                  <a:srgbClr val="C00000"/>
                </a:solidFill>
              </a:rPr>
              <a:t>Trouver un modèle efficace pour faire une telle prédiction ?</a:t>
            </a:r>
          </a:p>
          <a:p>
            <a:pPr>
              <a:buNone/>
            </a:pPr>
            <a:endParaRPr lang="fr-FR" sz="26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sz="2600" dirty="0" smtClean="0"/>
              <a:t>Insight et recommandation:</a:t>
            </a:r>
          </a:p>
          <a:p>
            <a:pPr>
              <a:buNone/>
            </a:pPr>
            <a:endParaRPr lang="fr-FR" sz="2600" dirty="0" smtClean="0"/>
          </a:p>
          <a:p>
            <a:pPr>
              <a:buNone/>
            </a:pPr>
            <a:r>
              <a:rPr lang="fr-FR" sz="2600" b="1" dirty="0" smtClean="0">
                <a:solidFill>
                  <a:srgbClr val="C00000"/>
                </a:solidFill>
              </a:rPr>
              <a:t>La nature (homme, femme, enfant ) et la classe (1</a:t>
            </a:r>
            <a:r>
              <a:rPr lang="fr-FR" sz="2600" b="1" baseline="30000" dirty="0" smtClean="0">
                <a:solidFill>
                  <a:srgbClr val="C00000"/>
                </a:solidFill>
              </a:rPr>
              <a:t>er</a:t>
            </a:r>
            <a:r>
              <a:rPr lang="fr-FR" sz="2600" b="1" dirty="0" smtClean="0">
                <a:solidFill>
                  <a:srgbClr val="C00000"/>
                </a:solidFill>
              </a:rPr>
              <a:t>,  2</a:t>
            </a:r>
            <a:r>
              <a:rPr lang="fr-FR" sz="2600" b="1" baseline="30000" dirty="0" smtClean="0">
                <a:solidFill>
                  <a:srgbClr val="C00000"/>
                </a:solidFill>
              </a:rPr>
              <a:t>eme</a:t>
            </a:r>
            <a:r>
              <a:rPr lang="fr-FR" sz="2600" b="1" dirty="0" smtClean="0">
                <a:solidFill>
                  <a:srgbClr val="C00000"/>
                </a:solidFill>
              </a:rPr>
              <a:t> et 3</a:t>
            </a:r>
            <a:r>
              <a:rPr lang="fr-FR" sz="2600" b="1" baseline="30000" dirty="0" smtClean="0">
                <a:solidFill>
                  <a:srgbClr val="C00000"/>
                </a:solidFill>
              </a:rPr>
              <a:t>eme</a:t>
            </a:r>
            <a:r>
              <a:rPr lang="fr-FR" sz="2600" b="1" dirty="0" smtClean="0">
                <a:solidFill>
                  <a:srgbClr val="C00000"/>
                </a:solidFill>
              </a:rPr>
              <a:t> )</a:t>
            </a:r>
          </a:p>
          <a:p>
            <a:pPr>
              <a:buNone/>
            </a:pPr>
            <a:r>
              <a:rPr lang="fr-FR" sz="2600" b="1" dirty="0" smtClean="0">
                <a:solidFill>
                  <a:srgbClr val="C00000"/>
                </a:solidFill>
              </a:rPr>
              <a:t>d</a:t>
            </a:r>
            <a:r>
              <a:rPr lang="fr-FR" sz="2600" b="1" dirty="0" smtClean="0">
                <a:solidFill>
                  <a:srgbClr val="C00000"/>
                </a:solidFill>
              </a:rPr>
              <a:t>es</a:t>
            </a:r>
            <a:r>
              <a:rPr lang="fr-FR" sz="2600" b="1" dirty="0" smtClean="0">
                <a:solidFill>
                  <a:srgbClr val="C00000"/>
                </a:solidFill>
              </a:rPr>
              <a:t> </a:t>
            </a:r>
            <a:r>
              <a:rPr lang="fr-FR" sz="2600" b="1" dirty="0" smtClean="0">
                <a:solidFill>
                  <a:srgbClr val="C00000"/>
                </a:solidFill>
              </a:rPr>
              <a:t>individus semblent être les facteurs principaux de la survie des</a:t>
            </a:r>
          </a:p>
          <a:p>
            <a:pPr>
              <a:buNone/>
            </a:pPr>
            <a:r>
              <a:rPr lang="fr-FR" sz="2600" b="1" dirty="0" smtClean="0">
                <a:solidFill>
                  <a:srgbClr val="C00000"/>
                </a:solidFill>
              </a:rPr>
              <a:t>individus.</a:t>
            </a:r>
            <a:endParaRPr lang="fr-FR" sz="2600" b="1" dirty="0" smtClean="0">
              <a:solidFill>
                <a:srgbClr val="C00000"/>
              </a:solidFill>
            </a:endParaRPr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4400" dirty="0" err="1" smtClean="0">
                <a:solidFill>
                  <a:schemeClr val="bg1"/>
                </a:solidFill>
              </a:rPr>
              <a:t>Exucative</a:t>
            </a:r>
            <a:r>
              <a:rPr lang="fr-FR" sz="4400" dirty="0" smtClean="0">
                <a:solidFill>
                  <a:schemeClr val="bg1"/>
                </a:solidFill>
              </a:rPr>
              <a:t> </a:t>
            </a:r>
            <a:r>
              <a:rPr lang="fr-FR" sz="4400" dirty="0" err="1" smtClean="0">
                <a:solidFill>
                  <a:schemeClr val="bg1"/>
                </a:solidFill>
              </a:rPr>
              <a:t>Summary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Modèle choisi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268760"/>
            <a:ext cx="8606519" cy="4605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Tests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lang="fr-FR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validités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628800"/>
            <a:ext cx="4983739" cy="1304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2996952"/>
            <a:ext cx="512163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323528" y="155679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Test Q de </a:t>
            </a:r>
            <a:r>
              <a:rPr lang="fr-FR" sz="2400" dirty="0" err="1" smtClean="0"/>
              <a:t>Ljung</a:t>
            </a:r>
            <a:r>
              <a:rPr lang="fr-FR" sz="2400" dirty="0" smtClean="0"/>
              <a:t>-Box : </a:t>
            </a:r>
            <a:endParaRPr lang="fr-FR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348880"/>
            <a:ext cx="292635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Courbe de prédiction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800" y="1556792"/>
            <a:ext cx="8998200" cy="4940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 SARIMA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12776"/>
            <a:ext cx="8469423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20888"/>
            <a:ext cx="837723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Courbe de prédiction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56792"/>
            <a:ext cx="8990296" cy="483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Tests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lang="fr-FR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validités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04864"/>
            <a:ext cx="294138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 l="1226"/>
          <a:stretch>
            <a:fillRect/>
          </a:stretch>
        </p:blipFill>
        <p:spPr bwMode="auto">
          <a:xfrm>
            <a:off x="4211960" y="1772816"/>
            <a:ext cx="446042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3140968"/>
            <a:ext cx="5172042" cy="318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323528" y="155679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Test Q de </a:t>
            </a:r>
            <a:r>
              <a:rPr lang="fr-FR" sz="2400" dirty="0" err="1" smtClean="0"/>
              <a:t>Ljung</a:t>
            </a:r>
            <a:r>
              <a:rPr lang="fr-FR" sz="2400" dirty="0" smtClean="0"/>
              <a:t>-Box : 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Conclusion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1340768"/>
            <a:ext cx="871296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Le modèle proposé par l’auto ARIMA est moins précis mais me semble plus sûre, beaucoup moins de paramètres et une normalité des résidus très forte.</a:t>
            </a:r>
          </a:p>
          <a:p>
            <a:endParaRPr lang="fr-FR" sz="3200" dirty="0" smtClean="0"/>
          </a:p>
          <a:p>
            <a:pPr>
              <a:buNone/>
            </a:pPr>
            <a:r>
              <a:rPr lang="fr-FR" sz="3200" dirty="0" smtClean="0"/>
              <a:t>Je choisis donc le modèle </a:t>
            </a:r>
            <a:r>
              <a:rPr lang="fr-FR" sz="3200" b="1" dirty="0" smtClean="0"/>
              <a:t>SARIMA(0,0,0)(0,1,1)[12]  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802434"/>
          </a:xfrm>
        </p:spPr>
        <p:txBody>
          <a:bodyPr>
            <a:normAutofit fontScale="90000"/>
          </a:bodyPr>
          <a:lstStyle/>
          <a:p>
            <a:r>
              <a:rPr lang="fr-FR" sz="6600" dirty="0" smtClean="0">
                <a:solidFill>
                  <a:schemeClr val="bg1"/>
                </a:solidFill>
              </a:rPr>
              <a:t/>
            </a:r>
            <a:br>
              <a:rPr lang="fr-FR" sz="6600" dirty="0" smtClean="0">
                <a:solidFill>
                  <a:schemeClr val="bg1"/>
                </a:solidFill>
              </a:rPr>
            </a:br>
            <a:r>
              <a:rPr lang="fr-FR" sz="6600" dirty="0" smtClean="0">
                <a:solidFill>
                  <a:schemeClr val="bg1"/>
                </a:solidFill>
              </a:rPr>
              <a:t>Présentation des données</a:t>
            </a:r>
            <a:br>
              <a:rPr lang="fr-FR" sz="6600" dirty="0" smtClean="0">
                <a:solidFill>
                  <a:schemeClr val="bg1"/>
                </a:solidFill>
              </a:rPr>
            </a:br>
            <a:r>
              <a:rPr lang="fr-FR" sz="6600" dirty="0" smtClean="0">
                <a:solidFill>
                  <a:schemeClr val="bg1"/>
                </a:solidFill>
              </a:rPr>
              <a:t>utilisées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7624" y="4221088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prstClr val="white"/>
                </a:solidFill>
              </a:rPr>
              <a:t>« Traitement, nettoyage, analyse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Consommation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l’électricité en France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79512" y="134076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: </a:t>
            </a:r>
            <a:r>
              <a:rPr lang="fr-FR" dirty="0" smtClean="0">
                <a:hlinkClick r:id="rId3"/>
              </a:rPr>
              <a:t>https://www.rte-france.com/eco2mix/telecharger-les-indicateurs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72816"/>
            <a:ext cx="860390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5" cstate="print"/>
          <a:srcRect r="12077"/>
          <a:stretch>
            <a:fillRect/>
          </a:stretch>
        </p:blipFill>
        <p:spPr bwMode="auto">
          <a:xfrm>
            <a:off x="7380312" y="1196752"/>
            <a:ext cx="169168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Degrés jours Unifiés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95536" y="148478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: </a:t>
            </a:r>
            <a:r>
              <a:rPr lang="fr-FR" dirty="0" smtClean="0">
                <a:hlinkClick r:id="rId3"/>
              </a:rPr>
              <a:t>https://cegibat.grdf.fr/simulateur/calcul-dju</a:t>
            </a:r>
            <a:r>
              <a:rPr lang="en-US" dirty="0" smtClean="0"/>
              <a:t> </a:t>
            </a:r>
            <a:endParaRPr lang="fr-FR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861048"/>
            <a:ext cx="7726363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716016" y="4077072"/>
            <a:ext cx="345638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7956376" y="3573016"/>
            <a:ext cx="0" cy="468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911752" y="314096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Données manquantes en 2020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23528" y="198884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Sur une période et un lieu donnés : somme des écarts entre une température de référence (généralement 18 degrés) et la température moyenne journalière.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84784"/>
            <a:ext cx="5725324" cy="14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Degrés jours Unifiés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74693" r="16462"/>
          <a:stretch>
            <a:fillRect/>
          </a:stretch>
        </p:blipFill>
        <p:spPr bwMode="auto">
          <a:xfrm>
            <a:off x="6012160" y="3501008"/>
            <a:ext cx="64807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940152" y="3429000"/>
            <a:ext cx="792088" cy="25202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6804248" y="3789040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452320" y="3429000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Colonne DJU remplit par les données téléchargées</a:t>
            </a:r>
            <a:endParaRPr lang="fr-FR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 r="36118"/>
          <a:stretch>
            <a:fillRect/>
          </a:stretch>
        </p:blipFill>
        <p:spPr bwMode="auto">
          <a:xfrm>
            <a:off x="1187624" y="3501008"/>
            <a:ext cx="468052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802434"/>
          </a:xfrm>
        </p:spPr>
        <p:txBody>
          <a:bodyPr>
            <a:normAutofit/>
          </a:bodyPr>
          <a:lstStyle/>
          <a:p>
            <a:r>
              <a:rPr lang="fr-FR" sz="6600" dirty="0" smtClean="0">
                <a:solidFill>
                  <a:schemeClr val="bg1"/>
                </a:solidFill>
              </a:rPr>
              <a:t/>
            </a:r>
            <a:br>
              <a:rPr lang="fr-FR" sz="6600" dirty="0" smtClean="0">
                <a:solidFill>
                  <a:schemeClr val="bg1"/>
                </a:solidFill>
              </a:rPr>
            </a:br>
            <a:r>
              <a:rPr lang="fr-FR" sz="6600" dirty="0" smtClean="0">
                <a:solidFill>
                  <a:schemeClr val="bg1"/>
                </a:solidFill>
              </a:rPr>
              <a:t>Correction de l’effet température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7624" y="4221088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prstClr val="white"/>
                </a:solidFill>
              </a:rPr>
              <a:t>« </a:t>
            </a:r>
            <a:r>
              <a:rPr lang="fr-FR" sz="3600" dirty="0" smtClean="0">
                <a:solidFill>
                  <a:prstClr val="white"/>
                </a:solidFill>
              </a:rPr>
              <a:t>modèle, indicatrice mois, time</a:t>
            </a:r>
            <a:r>
              <a:rPr lang="fr-FR" sz="3600" dirty="0">
                <a:solidFill>
                  <a:prstClr val="white"/>
                </a:solidFill>
              </a:rPr>
              <a:t>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55066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755576" y="3933056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</a:t>
            </a:r>
            <a:r>
              <a:rPr lang="fr-FR" dirty="0" smtClean="0"/>
              <a:t>  représente l’évolution temporelle </a:t>
            </a:r>
          </a:p>
          <a:p>
            <a:r>
              <a:rPr lang="fr-FR" b="1" dirty="0" smtClean="0"/>
              <a:t>u</a:t>
            </a:r>
            <a:r>
              <a:rPr lang="fr-FR" dirty="0" smtClean="0"/>
              <a:t> correspond au DJU du mois en cours </a:t>
            </a:r>
          </a:p>
          <a:p>
            <a:r>
              <a:rPr lang="fr-FR" b="1" dirty="0" smtClean="0"/>
              <a:t>c</a:t>
            </a:r>
            <a:r>
              <a:rPr lang="fr-FR" dirty="0" smtClean="0"/>
              <a:t> L’indicatrice du mois en cours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Modèle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5970</TotalTime>
  <Words>818</Words>
  <Application>Microsoft Office PowerPoint</Application>
  <PresentationFormat>Affichage à l'écran (4:3)</PresentationFormat>
  <Paragraphs>167</Paragraphs>
  <Slides>36</Slides>
  <Notes>26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36</vt:i4>
      </vt:variant>
    </vt:vector>
  </HeadingPairs>
  <TitlesOfParts>
    <vt:vector size="38" baseType="lpstr">
      <vt:lpstr>Thème Office</vt:lpstr>
      <vt:lpstr>4_Thème Office</vt:lpstr>
      <vt:lpstr>Compétition Kaggle : Survie sur le Titanic</vt:lpstr>
      <vt:lpstr>Diapositive 2</vt:lpstr>
      <vt:lpstr>Diapositive 3</vt:lpstr>
      <vt:lpstr> Présentation des données utilisées</vt:lpstr>
      <vt:lpstr>Diapositive 5</vt:lpstr>
      <vt:lpstr>Diapositive 6</vt:lpstr>
      <vt:lpstr>Diapositive 7</vt:lpstr>
      <vt:lpstr> Correction de l’effet température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 Dessaisonalisation</vt:lpstr>
      <vt:lpstr>Diapositive 17</vt:lpstr>
      <vt:lpstr>Diapositive 18</vt:lpstr>
      <vt:lpstr> Prévision de la consommation méthode Holt-Winters </vt:lpstr>
      <vt:lpstr>Diapositive 20</vt:lpstr>
      <vt:lpstr>Diapositive 21</vt:lpstr>
      <vt:lpstr>Diapositive 22</vt:lpstr>
      <vt:lpstr>Diapositive 23</vt:lpstr>
      <vt:lpstr> Prévision de la consommation méthode SARIMA 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Prédisez la demande en électricité</dc:title>
  <dc:creator>Bruno Pinos</dc:creator>
  <cp:lastModifiedBy>Bruno Pinos</cp:lastModifiedBy>
  <cp:revision>14</cp:revision>
  <dcterms:created xsi:type="dcterms:W3CDTF">2020-08-26T13:24:35Z</dcterms:created>
  <dcterms:modified xsi:type="dcterms:W3CDTF">2020-11-24T13:55:02Z</dcterms:modified>
</cp:coreProperties>
</file>