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C5E42-DF09-434B-ABED-1252F4EA5983}" type="doc">
      <dgm:prSet loTypeId="urn:microsoft.com/office/officeart/2005/8/layout/hProcess10" loCatId="process" qsTypeId="urn:microsoft.com/office/officeart/2005/8/quickstyle/3d3" qsCatId="3D" csTypeId="urn:microsoft.com/office/officeart/2005/8/colors/accent1_2" csCatId="accent1" phldr="1"/>
      <dgm:spPr/>
    </dgm:pt>
    <dgm:pt modelId="{92A1A1F6-616A-4BAE-A9C0-6985691F1613}">
      <dgm:prSet phldrT="[Texto]"/>
      <dgm:spPr>
        <a:solidFill>
          <a:schemeClr val="tx1"/>
        </a:solidFill>
      </dgm:spPr>
      <dgm:t>
        <a:bodyPr/>
        <a:lstStyle/>
        <a:p>
          <a:r>
            <a:rPr lang="pt-BR" b="0" i="0" dirty="0"/>
            <a:t>O </a:t>
          </a:r>
          <a:r>
            <a:rPr lang="pt-BR" b="1" i="0" dirty="0"/>
            <a:t>desenvolvedor front</a:t>
          </a:r>
          <a:r>
            <a:rPr lang="pt-BR" b="0" i="0" dirty="0"/>
            <a:t>-</a:t>
          </a:r>
          <a:r>
            <a:rPr lang="pt-BR" b="1" i="0" dirty="0" err="1"/>
            <a:t>end</a:t>
          </a:r>
          <a:r>
            <a:rPr lang="pt-BR" b="0" i="0" dirty="0"/>
            <a:t> é responsável pela experiência do usuário dentro de uma aplicação web, é ele quem vai desenhar e desenvolver as páginas com as quais, posteriormente, o usuário irá interagir.</a:t>
          </a:r>
          <a:endParaRPr lang="pt-BR" dirty="0"/>
        </a:p>
      </dgm:t>
    </dgm:pt>
    <dgm:pt modelId="{E84005B8-AC0D-45F7-AD1B-D1C43DF284EB}" type="parTrans" cxnId="{457021B4-BAC8-4372-83A6-27AB04DB2392}">
      <dgm:prSet/>
      <dgm:spPr/>
      <dgm:t>
        <a:bodyPr/>
        <a:lstStyle/>
        <a:p>
          <a:endParaRPr lang="pt-BR"/>
        </a:p>
      </dgm:t>
    </dgm:pt>
    <dgm:pt modelId="{2EB10FB4-49C9-4B37-BE4A-43D8D28C9F23}" type="sibTrans" cxnId="{457021B4-BAC8-4372-83A6-27AB04DB2392}">
      <dgm:prSet/>
      <dgm:spPr/>
      <dgm:t>
        <a:bodyPr/>
        <a:lstStyle/>
        <a:p>
          <a:endParaRPr lang="pt-BR"/>
        </a:p>
      </dgm:t>
    </dgm:pt>
    <dgm:pt modelId="{85826458-11AA-430D-A4AB-F2ECC33D45F3}" type="pres">
      <dgm:prSet presAssocID="{3A6C5E42-DF09-434B-ABED-1252F4EA5983}" presName="Name0" presStyleCnt="0">
        <dgm:presLayoutVars>
          <dgm:dir/>
          <dgm:resizeHandles val="exact"/>
        </dgm:presLayoutVars>
      </dgm:prSet>
      <dgm:spPr/>
    </dgm:pt>
    <dgm:pt modelId="{52BA833E-6613-4E86-A1F6-1F732E344AE8}" type="pres">
      <dgm:prSet presAssocID="{92A1A1F6-616A-4BAE-A9C0-6985691F1613}" presName="composite" presStyleCnt="0"/>
      <dgm:spPr/>
    </dgm:pt>
    <dgm:pt modelId="{29D01275-157F-4477-B42A-ED72E49E12A0}" type="pres">
      <dgm:prSet presAssocID="{92A1A1F6-616A-4BAE-A9C0-6985691F1613}" presName="imagSh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extLst>
        <a:ext uri="{E40237B7-FDA0-4F09-8148-C483321AD2D9}">
          <dgm14:cNvPr xmlns:dgm14="http://schemas.microsoft.com/office/drawing/2010/diagram" id="0" name="" descr="Front-end: a origem e o futuro da área | Geek Blog |"/>
        </a:ext>
      </dgm:extLst>
    </dgm:pt>
    <dgm:pt modelId="{50601532-1C19-4B59-BBF8-7823A72E4EC8}" type="pres">
      <dgm:prSet presAssocID="{92A1A1F6-616A-4BAE-A9C0-6985691F1613}" presName="txNode" presStyleLbl="node1" presStyleIdx="0" presStyleCnt="1">
        <dgm:presLayoutVars>
          <dgm:bulletEnabled val="1"/>
        </dgm:presLayoutVars>
      </dgm:prSet>
      <dgm:spPr/>
    </dgm:pt>
  </dgm:ptLst>
  <dgm:cxnLst>
    <dgm:cxn modelId="{457021B4-BAC8-4372-83A6-27AB04DB2392}" srcId="{3A6C5E42-DF09-434B-ABED-1252F4EA5983}" destId="{92A1A1F6-616A-4BAE-A9C0-6985691F1613}" srcOrd="0" destOrd="0" parTransId="{E84005B8-AC0D-45F7-AD1B-D1C43DF284EB}" sibTransId="{2EB10FB4-49C9-4B37-BE4A-43D8D28C9F23}"/>
    <dgm:cxn modelId="{AEF334B8-82CA-4187-96ED-896920CF6AF8}" type="presOf" srcId="{3A6C5E42-DF09-434B-ABED-1252F4EA5983}" destId="{85826458-11AA-430D-A4AB-F2ECC33D45F3}" srcOrd="0" destOrd="0" presId="urn:microsoft.com/office/officeart/2005/8/layout/hProcess10"/>
    <dgm:cxn modelId="{85F1DFBE-B123-468E-A940-CE7DFB51D983}" type="presOf" srcId="{92A1A1F6-616A-4BAE-A9C0-6985691F1613}" destId="{50601532-1C19-4B59-BBF8-7823A72E4EC8}" srcOrd="0" destOrd="0" presId="urn:microsoft.com/office/officeart/2005/8/layout/hProcess10"/>
    <dgm:cxn modelId="{EF2DF89D-DEC5-4CFD-AE04-66DB56870D23}" type="presParOf" srcId="{85826458-11AA-430D-A4AB-F2ECC33D45F3}" destId="{52BA833E-6613-4E86-A1F6-1F732E344AE8}" srcOrd="0" destOrd="0" presId="urn:microsoft.com/office/officeart/2005/8/layout/hProcess10"/>
    <dgm:cxn modelId="{F1456E45-095F-4C03-9174-07C235A86021}" type="presParOf" srcId="{52BA833E-6613-4E86-A1F6-1F732E344AE8}" destId="{29D01275-157F-4477-B42A-ED72E49E12A0}" srcOrd="0" destOrd="0" presId="urn:microsoft.com/office/officeart/2005/8/layout/hProcess10"/>
    <dgm:cxn modelId="{18625A2E-9A75-49C9-B444-60858F1467F4}" type="presParOf" srcId="{52BA833E-6613-4E86-A1F6-1F732E344AE8}" destId="{50601532-1C19-4B59-BBF8-7823A72E4EC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42618-E5DA-443B-92D1-0B50207B4E71}" type="doc">
      <dgm:prSet loTypeId="urn:microsoft.com/office/officeart/2005/8/layout/hProcess10" loCatId="process" qsTypeId="urn:microsoft.com/office/officeart/2005/8/quickstyle/3d3" qsCatId="3D" csTypeId="urn:microsoft.com/office/officeart/2005/8/colors/accent1_2" csCatId="accent1" phldr="1"/>
      <dgm:spPr/>
    </dgm:pt>
    <dgm:pt modelId="{05CBEB7A-A20F-4FB7-BBD8-BF869FDD469D}">
      <dgm:prSet phldrT="[Texto]"/>
      <dgm:spPr>
        <a:solidFill>
          <a:schemeClr val="tx1"/>
        </a:solidFill>
      </dgm:spPr>
      <dgm:t>
        <a:bodyPr/>
        <a:lstStyle/>
        <a:p>
          <a:r>
            <a:rPr lang="pt-BR" b="0" i="0" dirty="0"/>
            <a:t>Essa forma de </a:t>
          </a:r>
          <a:r>
            <a:rPr lang="pt-BR" b="1" i="0" dirty="0"/>
            <a:t>desenvolvimento</a:t>
          </a:r>
          <a:r>
            <a:rPr lang="pt-BR" b="0" i="0" dirty="0"/>
            <a:t> se relaciona com o que está por trás das aplicações desenvolvidas na programação. Ou seja, tudo que dá estrutura e apoio às ações do usuário da máquina é chamado de </a:t>
          </a:r>
          <a:r>
            <a:rPr lang="pt-BR" b="1" i="0" dirty="0" err="1"/>
            <a:t>back</a:t>
          </a:r>
          <a:r>
            <a:rPr lang="pt-BR" b="0" i="0" dirty="0"/>
            <a:t>-</a:t>
          </a:r>
          <a:r>
            <a:rPr lang="pt-BR" b="1" i="0" dirty="0"/>
            <a:t>end</a:t>
          </a:r>
          <a:r>
            <a:rPr lang="pt-BR" b="0" i="0" dirty="0"/>
            <a:t>.</a:t>
          </a:r>
          <a:endParaRPr lang="pt-BR" dirty="0"/>
        </a:p>
      </dgm:t>
    </dgm:pt>
    <dgm:pt modelId="{680E1921-C33D-4131-A4DC-901A0D5B7578}" type="parTrans" cxnId="{494CFD9D-E97B-4335-B110-2AF689404B77}">
      <dgm:prSet/>
      <dgm:spPr/>
      <dgm:t>
        <a:bodyPr/>
        <a:lstStyle/>
        <a:p>
          <a:endParaRPr lang="pt-BR"/>
        </a:p>
      </dgm:t>
    </dgm:pt>
    <dgm:pt modelId="{1D0E153A-FF46-4FE2-9940-416D00A7BB11}" type="sibTrans" cxnId="{494CFD9D-E97B-4335-B110-2AF689404B77}">
      <dgm:prSet/>
      <dgm:spPr/>
      <dgm:t>
        <a:bodyPr/>
        <a:lstStyle/>
        <a:p>
          <a:endParaRPr lang="pt-BR"/>
        </a:p>
      </dgm:t>
    </dgm:pt>
    <dgm:pt modelId="{B5B8B92F-6158-459D-B482-FDCD06543DDF}" type="pres">
      <dgm:prSet presAssocID="{5C742618-E5DA-443B-92D1-0B50207B4E71}" presName="Name0" presStyleCnt="0">
        <dgm:presLayoutVars>
          <dgm:dir/>
          <dgm:resizeHandles val="exact"/>
        </dgm:presLayoutVars>
      </dgm:prSet>
      <dgm:spPr/>
    </dgm:pt>
    <dgm:pt modelId="{89FD0A9E-C946-4C13-B244-AF319FFF263F}" type="pres">
      <dgm:prSet presAssocID="{05CBEB7A-A20F-4FB7-BBD8-BF869FDD469D}" presName="composite" presStyleCnt="0"/>
      <dgm:spPr/>
    </dgm:pt>
    <dgm:pt modelId="{938396A4-8161-429E-B7C7-DEDA4C6C3293}" type="pres">
      <dgm:prSet presAssocID="{05CBEB7A-A20F-4FB7-BBD8-BF869FDD469D}" presName="imagSh" presStyleLbl="bgImgPlace1" presStyleIdx="0" presStyleCnt="1" custLinFactNeighborX="4790" custLinFactNeighborY="-11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47D79BB9-D7C3-42B9-B178-23474DFB66D8}" type="pres">
      <dgm:prSet presAssocID="{05CBEB7A-A20F-4FB7-BBD8-BF869FDD469D}" presName="txNode" presStyleLbl="node1" presStyleIdx="0" presStyleCnt="1" custLinFactNeighborX="1161" custLinFactNeighborY="-747">
        <dgm:presLayoutVars>
          <dgm:bulletEnabled val="1"/>
        </dgm:presLayoutVars>
      </dgm:prSet>
      <dgm:spPr/>
    </dgm:pt>
  </dgm:ptLst>
  <dgm:cxnLst>
    <dgm:cxn modelId="{15E8A80F-3587-45AC-BEB2-C4EB40DEF2A7}" type="presOf" srcId="{5C742618-E5DA-443B-92D1-0B50207B4E71}" destId="{B5B8B92F-6158-459D-B482-FDCD06543DDF}" srcOrd="0" destOrd="0" presId="urn:microsoft.com/office/officeart/2005/8/layout/hProcess10"/>
    <dgm:cxn modelId="{B9CC9F8B-C260-46D4-AE51-0315A7FE1527}" type="presOf" srcId="{05CBEB7A-A20F-4FB7-BBD8-BF869FDD469D}" destId="{47D79BB9-D7C3-42B9-B178-23474DFB66D8}" srcOrd="0" destOrd="0" presId="urn:microsoft.com/office/officeart/2005/8/layout/hProcess10"/>
    <dgm:cxn modelId="{494CFD9D-E97B-4335-B110-2AF689404B77}" srcId="{5C742618-E5DA-443B-92D1-0B50207B4E71}" destId="{05CBEB7A-A20F-4FB7-BBD8-BF869FDD469D}" srcOrd="0" destOrd="0" parTransId="{680E1921-C33D-4131-A4DC-901A0D5B7578}" sibTransId="{1D0E153A-FF46-4FE2-9940-416D00A7BB11}"/>
    <dgm:cxn modelId="{C6571AA8-4B0B-4756-9A2B-3426C26486D4}" type="presParOf" srcId="{B5B8B92F-6158-459D-B482-FDCD06543DDF}" destId="{89FD0A9E-C946-4C13-B244-AF319FFF263F}" srcOrd="0" destOrd="0" presId="urn:microsoft.com/office/officeart/2005/8/layout/hProcess10"/>
    <dgm:cxn modelId="{57F0960B-A19F-4B60-B73D-E1A968882704}" type="presParOf" srcId="{89FD0A9E-C946-4C13-B244-AF319FFF263F}" destId="{938396A4-8161-429E-B7C7-DEDA4C6C3293}" srcOrd="0" destOrd="0" presId="urn:microsoft.com/office/officeart/2005/8/layout/hProcess10"/>
    <dgm:cxn modelId="{980B3806-B320-4303-8C52-7CC120BDAAD1}" type="presParOf" srcId="{89FD0A9E-C946-4C13-B244-AF319FFF263F}" destId="{47D79BB9-D7C3-42B9-B178-23474DFB66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FBC8E-FCF3-4D51-83E8-FB7246614315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F2321610-B06A-4B19-9718-204E2C50E69A}">
      <dgm:prSet phldrT="[Texto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pt-BR" sz="2000" b="0" i="0" dirty="0">
              <a:solidFill>
                <a:schemeClr val="bg1"/>
              </a:solidFill>
            </a:rPr>
            <a:t>O desenvolvedor </a:t>
          </a:r>
          <a:r>
            <a:rPr lang="pt-BR" sz="2000" b="1" i="0" dirty="0" err="1">
              <a:solidFill>
                <a:schemeClr val="bg1"/>
              </a:solidFill>
            </a:rPr>
            <a:t>Full</a:t>
          </a:r>
          <a:r>
            <a:rPr lang="pt-BR" sz="2000" b="1" i="0" dirty="0">
              <a:solidFill>
                <a:schemeClr val="bg1"/>
              </a:solidFill>
            </a:rPr>
            <a:t> </a:t>
          </a:r>
          <a:r>
            <a:rPr lang="pt-BR" sz="2000" b="1" i="0" dirty="0" err="1">
              <a:solidFill>
                <a:schemeClr val="bg1"/>
              </a:solidFill>
            </a:rPr>
            <a:t>Stack</a:t>
          </a:r>
          <a:r>
            <a:rPr lang="pt-BR" sz="2000" b="0" i="0" dirty="0">
              <a:solidFill>
                <a:schemeClr val="bg1"/>
              </a:solidFill>
            </a:rPr>
            <a:t> é aquele que pode atuar em qualquer etapa do </a:t>
          </a:r>
          <a:r>
            <a:rPr lang="pt-BR" sz="2000" b="1" i="0" dirty="0">
              <a:solidFill>
                <a:schemeClr val="bg1"/>
              </a:solidFill>
            </a:rPr>
            <a:t>desenvolvimento</a:t>
          </a:r>
          <a:r>
            <a:rPr lang="pt-BR" sz="2000" b="0" i="0" dirty="0">
              <a:solidFill>
                <a:schemeClr val="bg1"/>
              </a:solidFill>
            </a:rPr>
            <a:t> de sistemas. Seja no Front-</a:t>
          </a:r>
          <a:r>
            <a:rPr lang="pt-BR" sz="2000" b="0" i="0" dirty="0" err="1">
              <a:solidFill>
                <a:schemeClr val="bg1"/>
              </a:solidFill>
            </a:rPr>
            <a:t>End</a:t>
          </a:r>
          <a:r>
            <a:rPr lang="pt-BR" sz="2000" b="0" i="0" dirty="0">
              <a:solidFill>
                <a:schemeClr val="bg1"/>
              </a:solidFill>
            </a:rPr>
            <a:t> ou no Back-End. </a:t>
          </a:r>
          <a:endParaRPr lang="pt-BR" sz="2000" dirty="0">
            <a:solidFill>
              <a:schemeClr val="bg1"/>
            </a:solidFill>
          </a:endParaRPr>
        </a:p>
      </dgm:t>
    </dgm:pt>
    <dgm:pt modelId="{239537AB-025C-4E76-96E1-5470410D4D30}" type="parTrans" cxnId="{C478B923-DD7F-474F-BCD5-1650AE7833EE}">
      <dgm:prSet/>
      <dgm:spPr/>
      <dgm:t>
        <a:bodyPr/>
        <a:lstStyle/>
        <a:p>
          <a:endParaRPr lang="pt-BR"/>
        </a:p>
      </dgm:t>
    </dgm:pt>
    <dgm:pt modelId="{1F9DBFC9-EB29-4125-BD8E-FECB741EB688}" type="sibTrans" cxnId="{C478B923-DD7F-474F-BCD5-1650AE7833EE}">
      <dgm:prSet/>
      <dgm:spPr/>
      <dgm:t>
        <a:bodyPr/>
        <a:lstStyle/>
        <a:p>
          <a:endParaRPr lang="pt-BR"/>
        </a:p>
      </dgm:t>
    </dgm:pt>
    <dgm:pt modelId="{E495F516-973B-4208-A357-22571EC2A322}" type="pres">
      <dgm:prSet presAssocID="{A88FBC8E-FCF3-4D51-83E8-FB7246614315}" presName="Name0" presStyleCnt="0">
        <dgm:presLayoutVars>
          <dgm:chMax/>
          <dgm:chPref/>
          <dgm:dir/>
        </dgm:presLayoutVars>
      </dgm:prSet>
      <dgm:spPr/>
    </dgm:pt>
    <dgm:pt modelId="{9C8A44F9-4728-41A1-AF0F-68FFE0C1ABA0}" type="pres">
      <dgm:prSet presAssocID="{F2321610-B06A-4B19-9718-204E2C50E69A}" presName="composite" presStyleCnt="0"/>
      <dgm:spPr/>
    </dgm:pt>
    <dgm:pt modelId="{2E8435CA-EBA5-45FA-8398-50BAE0CF37E2}" type="pres">
      <dgm:prSet presAssocID="{F2321610-B06A-4B19-9718-204E2C50E69A}" presName="Accent" presStyleLbl="alignNode1" presStyleIdx="0" presStyleCnt="1">
        <dgm:presLayoutVars>
          <dgm:chMax val="0"/>
          <dgm:chPref val="0"/>
        </dgm:presLayoutVars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DA889465-6269-4FEF-8B29-2EE8CC405390}" type="pres">
      <dgm:prSet presAssocID="{F2321610-B06A-4B19-9718-204E2C50E69A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/>
          <a:srcRect/>
          <a:stretch>
            <a:fillRect l="-23000" r="-23000"/>
          </a:stretch>
        </a:blipFill>
      </dgm:spPr>
    </dgm:pt>
    <dgm:pt modelId="{BBBE1B11-3245-4462-9F9C-ACFBF4E7758A}" type="pres">
      <dgm:prSet presAssocID="{F2321610-B06A-4B19-9718-204E2C50E69A}" presName="Parent" presStyleLbl="fgAccFollowNode1" presStyleIdx="0" presStyleCnt="1" custScaleX="116902">
        <dgm:presLayoutVars>
          <dgm:chMax val="0"/>
          <dgm:chPref val="0"/>
          <dgm:bulletEnabled val="1"/>
        </dgm:presLayoutVars>
      </dgm:prSet>
      <dgm:spPr/>
    </dgm:pt>
    <dgm:pt modelId="{AA8C48BE-D59C-458F-95C6-6C25D762E0E7}" type="pres">
      <dgm:prSet presAssocID="{F2321610-B06A-4B19-9718-204E2C50E69A}" presName="Space" presStyleCnt="0">
        <dgm:presLayoutVars>
          <dgm:chMax val="0"/>
          <dgm:chPref val="0"/>
        </dgm:presLayoutVars>
      </dgm:prSet>
      <dgm:spPr/>
    </dgm:pt>
  </dgm:ptLst>
  <dgm:cxnLst>
    <dgm:cxn modelId="{C478B923-DD7F-474F-BCD5-1650AE7833EE}" srcId="{A88FBC8E-FCF3-4D51-83E8-FB7246614315}" destId="{F2321610-B06A-4B19-9718-204E2C50E69A}" srcOrd="0" destOrd="0" parTransId="{239537AB-025C-4E76-96E1-5470410D4D30}" sibTransId="{1F9DBFC9-EB29-4125-BD8E-FECB741EB688}"/>
    <dgm:cxn modelId="{882F9729-5033-41ED-9AAB-8240A0B175ED}" type="presOf" srcId="{F2321610-B06A-4B19-9718-204E2C50E69A}" destId="{BBBE1B11-3245-4462-9F9C-ACFBF4E7758A}" srcOrd="0" destOrd="0" presId="urn:microsoft.com/office/officeart/2008/layout/AlternatingPictureCircles"/>
    <dgm:cxn modelId="{1A0E7E3D-508E-4673-A5B9-807C7288CEBA}" type="presOf" srcId="{A88FBC8E-FCF3-4D51-83E8-FB7246614315}" destId="{E495F516-973B-4208-A357-22571EC2A322}" srcOrd="0" destOrd="0" presId="urn:microsoft.com/office/officeart/2008/layout/AlternatingPictureCircles"/>
    <dgm:cxn modelId="{4B6C11CF-D9CB-4F04-AEA3-DEDC51A66808}" type="presParOf" srcId="{E495F516-973B-4208-A357-22571EC2A322}" destId="{9C8A44F9-4728-41A1-AF0F-68FFE0C1ABA0}" srcOrd="0" destOrd="0" presId="urn:microsoft.com/office/officeart/2008/layout/AlternatingPictureCircles"/>
    <dgm:cxn modelId="{ECE9EAC4-DE2F-474F-8136-F4321914DDC7}" type="presParOf" srcId="{9C8A44F9-4728-41A1-AF0F-68FFE0C1ABA0}" destId="{2E8435CA-EBA5-45FA-8398-50BAE0CF37E2}" srcOrd="0" destOrd="0" presId="urn:microsoft.com/office/officeart/2008/layout/AlternatingPictureCircles"/>
    <dgm:cxn modelId="{97A80F3D-6E09-4E62-B034-72F213D15EB3}" type="presParOf" srcId="{9C8A44F9-4728-41A1-AF0F-68FFE0C1ABA0}" destId="{DA889465-6269-4FEF-8B29-2EE8CC405390}" srcOrd="1" destOrd="0" presId="urn:microsoft.com/office/officeart/2008/layout/AlternatingPictureCircles"/>
    <dgm:cxn modelId="{7AADA167-087E-45CD-AF2A-AB75A2ED8D40}" type="presParOf" srcId="{9C8A44F9-4728-41A1-AF0F-68FFE0C1ABA0}" destId="{BBBE1B11-3245-4462-9F9C-ACFBF4E7758A}" srcOrd="2" destOrd="0" presId="urn:microsoft.com/office/officeart/2008/layout/AlternatingPictureCircles"/>
    <dgm:cxn modelId="{4521A893-4174-4F83-B46A-E3DE95B5C107}" type="presParOf" srcId="{9C8A44F9-4728-41A1-AF0F-68FFE0C1ABA0}" destId="{AA8C48BE-D59C-458F-95C6-6C25D762E0E7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01275-157F-4477-B42A-ED72E49E12A0}">
      <dsp:nvSpPr>
        <dsp:cNvPr id="0" name=""/>
        <dsp:cNvSpPr/>
      </dsp:nvSpPr>
      <dsp:spPr>
        <a:xfrm>
          <a:off x="3737" y="0"/>
          <a:ext cx="6576260" cy="27049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601532-1C19-4B59-BBF8-7823A72E4EC8}">
      <dsp:nvSpPr>
        <dsp:cNvPr id="0" name=""/>
        <dsp:cNvSpPr/>
      </dsp:nvSpPr>
      <dsp:spPr>
        <a:xfrm>
          <a:off x="1074291" y="1622986"/>
          <a:ext cx="6576260" cy="270497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/>
            <a:t>O </a:t>
          </a:r>
          <a:r>
            <a:rPr lang="pt-BR" sz="2800" b="1" i="0" kern="1200" dirty="0"/>
            <a:t>desenvolvedor front</a:t>
          </a:r>
          <a:r>
            <a:rPr lang="pt-BR" sz="2800" b="0" i="0" kern="1200" dirty="0"/>
            <a:t>-</a:t>
          </a:r>
          <a:r>
            <a:rPr lang="pt-BR" sz="2800" b="1" i="0" kern="1200" dirty="0" err="1"/>
            <a:t>end</a:t>
          </a:r>
          <a:r>
            <a:rPr lang="pt-BR" sz="2800" b="0" i="0" kern="1200" dirty="0"/>
            <a:t> é responsável pela experiência do usuário dentro de uma aplicação web, é ele quem vai desenhar e desenvolver as páginas com as quais, posteriormente, o usuário irá interagir.</a:t>
          </a:r>
          <a:endParaRPr lang="pt-BR" sz="2800" kern="1200" dirty="0"/>
        </a:p>
      </dsp:txBody>
      <dsp:txXfrm>
        <a:off x="1153517" y="1702212"/>
        <a:ext cx="6417808" cy="2546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396A4-8161-429E-B7C7-DEDA4C6C3293}">
      <dsp:nvSpPr>
        <dsp:cNvPr id="0" name=""/>
        <dsp:cNvSpPr/>
      </dsp:nvSpPr>
      <dsp:spPr>
        <a:xfrm>
          <a:off x="345323" y="0"/>
          <a:ext cx="7124724" cy="28180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D79BB9-D7C3-42B9-B178-23474DFB66D8}">
      <dsp:nvSpPr>
        <dsp:cNvPr id="0" name=""/>
        <dsp:cNvSpPr/>
      </dsp:nvSpPr>
      <dsp:spPr>
        <a:xfrm>
          <a:off x="1167937" y="1669800"/>
          <a:ext cx="7124724" cy="2818086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dirty="0"/>
            <a:t>Essa forma de </a:t>
          </a:r>
          <a:r>
            <a:rPr lang="pt-BR" sz="2900" b="1" i="0" kern="1200" dirty="0"/>
            <a:t>desenvolvimento</a:t>
          </a:r>
          <a:r>
            <a:rPr lang="pt-BR" sz="2900" b="0" i="0" kern="1200" dirty="0"/>
            <a:t> se relaciona com o que está por trás das aplicações desenvolvidas na programação. Ou seja, tudo que dá estrutura e apoio às ações do usuário da máquina é chamado de </a:t>
          </a:r>
          <a:r>
            <a:rPr lang="pt-BR" sz="2900" b="1" i="0" kern="1200" dirty="0" err="1"/>
            <a:t>back</a:t>
          </a:r>
          <a:r>
            <a:rPr lang="pt-BR" sz="2900" b="0" i="0" kern="1200" dirty="0"/>
            <a:t>-</a:t>
          </a:r>
          <a:r>
            <a:rPr lang="pt-BR" sz="2900" b="1" i="0" kern="1200" dirty="0"/>
            <a:t>end</a:t>
          </a:r>
          <a:r>
            <a:rPr lang="pt-BR" sz="2900" b="0" i="0" kern="1200" dirty="0"/>
            <a:t>.</a:t>
          </a:r>
          <a:endParaRPr lang="pt-BR" sz="2900" kern="1200" dirty="0"/>
        </a:p>
      </dsp:txBody>
      <dsp:txXfrm>
        <a:off x="1250476" y="1752339"/>
        <a:ext cx="6959646" cy="2653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435CA-EBA5-45FA-8398-50BAE0CF37E2}">
      <dsp:nvSpPr>
        <dsp:cNvPr id="0" name=""/>
        <dsp:cNvSpPr/>
      </dsp:nvSpPr>
      <dsp:spPr>
        <a:xfrm>
          <a:off x="3959219" y="52839"/>
          <a:ext cx="4056597" cy="4056419"/>
        </a:xfrm>
        <a:prstGeom prst="donut">
          <a:avLst>
            <a:gd name="adj" fmla="val 1101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DA889465-6269-4FEF-8B29-2EE8CC405390}">
      <dsp:nvSpPr>
        <dsp:cNvPr id="0" name=""/>
        <dsp:cNvSpPr/>
      </dsp:nvSpPr>
      <dsp:spPr>
        <a:xfrm>
          <a:off x="3576" y="194807"/>
          <a:ext cx="4989222" cy="377230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E1B11-3245-4462-9F9C-ACFBF4E7758A}">
      <dsp:nvSpPr>
        <dsp:cNvPr id="0" name=""/>
        <dsp:cNvSpPr/>
      </dsp:nvSpPr>
      <dsp:spPr>
        <a:xfrm>
          <a:off x="4138108" y="499025"/>
          <a:ext cx="3698818" cy="3163895"/>
        </a:xfrm>
        <a:prstGeom prst="ellipse">
          <a:avLst/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1"/>
              </a:solidFill>
            </a:rPr>
            <a:t>O desenvolvedor </a:t>
          </a:r>
          <a:r>
            <a:rPr lang="pt-BR" sz="2000" b="1" i="0" kern="1200" dirty="0" err="1">
              <a:solidFill>
                <a:schemeClr val="bg1"/>
              </a:solidFill>
            </a:rPr>
            <a:t>Full</a:t>
          </a:r>
          <a:r>
            <a:rPr lang="pt-BR" sz="2000" b="1" i="0" kern="1200" dirty="0">
              <a:solidFill>
                <a:schemeClr val="bg1"/>
              </a:solidFill>
            </a:rPr>
            <a:t> </a:t>
          </a:r>
          <a:r>
            <a:rPr lang="pt-BR" sz="2000" b="1" i="0" kern="1200" dirty="0" err="1">
              <a:solidFill>
                <a:schemeClr val="bg1"/>
              </a:solidFill>
            </a:rPr>
            <a:t>Stack</a:t>
          </a:r>
          <a:r>
            <a:rPr lang="pt-BR" sz="2000" b="0" i="0" kern="1200" dirty="0">
              <a:solidFill>
                <a:schemeClr val="bg1"/>
              </a:solidFill>
            </a:rPr>
            <a:t> é aquele que pode atuar em qualquer etapa do </a:t>
          </a:r>
          <a:r>
            <a:rPr lang="pt-BR" sz="2000" b="1" i="0" kern="1200" dirty="0">
              <a:solidFill>
                <a:schemeClr val="bg1"/>
              </a:solidFill>
            </a:rPr>
            <a:t>desenvolvimento</a:t>
          </a:r>
          <a:r>
            <a:rPr lang="pt-BR" sz="2000" b="0" i="0" kern="1200" dirty="0">
              <a:solidFill>
                <a:schemeClr val="bg1"/>
              </a:solidFill>
            </a:rPr>
            <a:t> de sistemas. Seja no Front-</a:t>
          </a:r>
          <a:r>
            <a:rPr lang="pt-BR" sz="2000" b="0" i="0" kern="1200" dirty="0" err="1">
              <a:solidFill>
                <a:schemeClr val="bg1"/>
              </a:solidFill>
            </a:rPr>
            <a:t>End</a:t>
          </a:r>
          <a:r>
            <a:rPr lang="pt-BR" sz="2000" b="0" i="0" kern="1200" dirty="0">
              <a:solidFill>
                <a:schemeClr val="bg1"/>
              </a:solidFill>
            </a:rPr>
            <a:t> ou no Back-End. </a:t>
          </a:r>
          <a:endParaRPr lang="pt-BR" sz="2000" kern="1200" dirty="0">
            <a:solidFill>
              <a:schemeClr val="bg1"/>
            </a:solidFill>
          </a:endParaRPr>
        </a:p>
      </dsp:txBody>
      <dsp:txXfrm>
        <a:off x="4679787" y="962367"/>
        <a:ext cx="2615460" cy="223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2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3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0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0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22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5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46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9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76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1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9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3715-7170-4AA4-99BE-4D6689DB6B72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8EA1-12D6-4E7D-97C8-56BB7A5CF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2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157786" y="365125"/>
            <a:ext cx="6878003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 Desenvolvimento Web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2"/>
            <a:ext cx="5157787" cy="2578893"/>
          </a:xfrm>
        </p:spPr>
      </p:pic>
      <p:sp>
        <p:nvSpPr>
          <p:cNvPr id="2" name="Retângulo: Cantos Arredondados 1">
            <a:hlinkClick r:id="rId3" action="ppaction://hlinksldjump"/>
            <a:extLst>
              <a:ext uri="{FF2B5EF4-FFF2-40B4-BE49-F238E27FC236}">
                <a16:creationId xmlns:a16="http://schemas.microsoft.com/office/drawing/2014/main" id="{51573071-1CEA-27DF-0C65-D554A6FAAA6A}"/>
              </a:ext>
            </a:extLst>
          </p:cNvPr>
          <p:cNvSpPr/>
          <p:nvPr/>
        </p:nvSpPr>
        <p:spPr>
          <a:xfrm>
            <a:off x="3268300" y="2747727"/>
            <a:ext cx="498845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FRONT-END</a:t>
            </a:r>
          </a:p>
        </p:txBody>
      </p:sp>
      <p:sp>
        <p:nvSpPr>
          <p:cNvPr id="3" name="Retângulo: Cantos Arredondados 2">
            <a:hlinkClick r:id="rId4" action="ppaction://hlinksldjump"/>
            <a:extLst>
              <a:ext uri="{FF2B5EF4-FFF2-40B4-BE49-F238E27FC236}">
                <a16:creationId xmlns:a16="http://schemas.microsoft.com/office/drawing/2014/main" id="{6B6B2331-6AD3-623C-7F8E-DF9C0EC59A0F}"/>
              </a:ext>
            </a:extLst>
          </p:cNvPr>
          <p:cNvSpPr/>
          <p:nvPr/>
        </p:nvSpPr>
        <p:spPr>
          <a:xfrm>
            <a:off x="3268300" y="3509184"/>
            <a:ext cx="498845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BACK-END</a:t>
            </a:r>
          </a:p>
        </p:txBody>
      </p:sp>
      <p:sp>
        <p:nvSpPr>
          <p:cNvPr id="5" name="Retângulo: Cantos Arredondados 4">
            <a:hlinkClick r:id="rId5" action="ppaction://hlinksldjump"/>
            <a:extLst>
              <a:ext uri="{FF2B5EF4-FFF2-40B4-BE49-F238E27FC236}">
                <a16:creationId xmlns:a16="http://schemas.microsoft.com/office/drawing/2014/main" id="{4A69EEBA-74A9-1B5B-AB32-8F2C0A1C3146}"/>
              </a:ext>
            </a:extLst>
          </p:cNvPr>
          <p:cNvSpPr/>
          <p:nvPr/>
        </p:nvSpPr>
        <p:spPr>
          <a:xfrm>
            <a:off x="3268300" y="4270641"/>
            <a:ext cx="498845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FULL STACK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C2BC1E-C34E-490B-EB9F-14C28A20AC68}"/>
              </a:ext>
            </a:extLst>
          </p:cNvPr>
          <p:cNvSpPr txBox="1"/>
          <p:nvPr/>
        </p:nvSpPr>
        <p:spPr>
          <a:xfrm>
            <a:off x="3268299" y="5595042"/>
            <a:ext cx="498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UM OPÇÃO A CIMA PARA TER MAIS INFORMAÇOES</a:t>
            </a:r>
          </a:p>
        </p:txBody>
      </p:sp>
    </p:spTree>
    <p:extLst>
      <p:ext uri="{BB962C8B-B14F-4D97-AF65-F5344CB8AC3E}">
        <p14:creationId xmlns:p14="http://schemas.microsoft.com/office/powerpoint/2010/main" val="270533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157786" y="365125"/>
            <a:ext cx="6878003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Desenvolvimento Web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7787" cy="2578893"/>
          </a:xfr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61012941"/>
              </p:ext>
            </p:extLst>
          </p:nvPr>
        </p:nvGraphicFramePr>
        <p:xfrm>
          <a:off x="2434590" y="2278576"/>
          <a:ext cx="7654290" cy="432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: Cantos Arredondados 2">
            <a:hlinkClick r:id="rId8" action="ppaction://hlinksldjump"/>
            <a:extLst>
              <a:ext uri="{FF2B5EF4-FFF2-40B4-BE49-F238E27FC236}">
                <a16:creationId xmlns:a16="http://schemas.microsoft.com/office/drawing/2014/main" id="{4283DBD9-4357-F99F-EF56-630985C28BA5}"/>
              </a:ext>
            </a:extLst>
          </p:cNvPr>
          <p:cNvSpPr/>
          <p:nvPr/>
        </p:nvSpPr>
        <p:spPr>
          <a:xfrm>
            <a:off x="669958" y="5497095"/>
            <a:ext cx="162056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92191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157786" y="365125"/>
            <a:ext cx="6878003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 Desenvolvimento Web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7787" cy="2578893"/>
          </a:xfr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08198280"/>
              </p:ext>
            </p:extLst>
          </p:nvPr>
        </p:nvGraphicFramePr>
        <p:xfrm>
          <a:off x="1807779" y="2186152"/>
          <a:ext cx="8292662" cy="450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E09588-F303-02C6-8DB0-E8E5328C11B6}"/>
              </a:ext>
            </a:extLst>
          </p:cNvPr>
          <p:cNvSpPr/>
          <p:nvPr/>
        </p:nvSpPr>
        <p:spPr>
          <a:xfrm>
            <a:off x="669958" y="5497095"/>
            <a:ext cx="162056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VOLTAR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98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157786" y="365125"/>
            <a:ext cx="6878003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 Desenvolvimento Web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7787" cy="2578893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24975318"/>
              </p:ext>
            </p:extLst>
          </p:nvPr>
        </p:nvGraphicFramePr>
        <p:xfrm>
          <a:off x="2081048" y="2259723"/>
          <a:ext cx="8019393" cy="416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E3E9AC2-BBD5-42CA-EBC7-460959541A2B}"/>
              </a:ext>
            </a:extLst>
          </p:cNvPr>
          <p:cNvSpPr/>
          <p:nvPr/>
        </p:nvSpPr>
        <p:spPr>
          <a:xfrm>
            <a:off x="230240" y="5740548"/>
            <a:ext cx="1620569" cy="68127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VOLTAR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99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Áreas de Atuação Desenvolvimento Web</vt:lpstr>
      <vt:lpstr>Áreas de Atuação: Desenvolvimento Web</vt:lpstr>
      <vt:lpstr>Áreas de Atuação Desenvolvimento Web</vt:lpstr>
      <vt:lpstr>Áreas de Atuação Desenvolvimento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Áreas de Atuação Desenvolvimento Web</dc:title>
  <dc:creator>Wagner</dc:creator>
  <cp:lastModifiedBy>Bruno Ferreira (AINF)</cp:lastModifiedBy>
  <cp:revision>5</cp:revision>
  <dcterms:created xsi:type="dcterms:W3CDTF">2021-07-13T15:06:21Z</dcterms:created>
  <dcterms:modified xsi:type="dcterms:W3CDTF">2023-05-18T19:44:03Z</dcterms:modified>
</cp:coreProperties>
</file>