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media/image5.jpg" ContentType="image/jpg"/>
  <Override PartName="/ppt/media/image9.jpg" ContentType="image/jpg"/>
  <Override PartName="/ppt/media/image10.jpg" ContentType="image/jpg"/>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6" r:id="rId6"/>
    <p:sldId id="260" r:id="rId7"/>
    <p:sldId id="261" r:id="rId8"/>
    <p:sldId id="262" r:id="rId9"/>
    <p:sldId id="263" r:id="rId10"/>
    <p:sldId id="264" r:id="rId11"/>
    <p:sldId id="265" r:id="rId12"/>
  </p:sldIdLst>
  <p:sldSz cx="12192000" cy="6858000"/>
  <p:notesSz cx="12192000" cy="6858000"/>
  <p:defaultTextStyle>
    <a:defPPr>
      <a:defRPr kern="0"/>
    </a:def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94" d="100"/>
          <a:sy n="94" d="100"/>
        </p:scale>
        <p:origin x="-384" y="18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53998205-480C-4FBF-8631-C015EC6F9899}" type="datetimeFigureOut">
              <a:rPr lang="en-US" smtClean="0"/>
              <a:t>4/1/2024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5A8DE14-C013-48B4-9DD6-6E1715A72F98}" type="slidenum">
              <a:rPr lang="en-US" smtClean="0"/>
              <a:t>‹#›</a:t>
            </a:fld>
            <a:endParaRPr lang="en-US"/>
          </a:p>
        </p:txBody>
      </p:sp>
    </p:spTree>
    <p:extLst>
      <p:ext uri="{BB962C8B-B14F-4D97-AF65-F5344CB8AC3E}">
        <p14:creationId xmlns:p14="http://schemas.microsoft.com/office/powerpoint/2010/main" val="1417874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5A8DE14-C013-48B4-9DD6-6E1715A72F98}" type="slidenum">
              <a:rPr lang="en-US" smtClean="0"/>
              <a:t>11</a:t>
            </a:fld>
            <a:endParaRPr lang="en-US"/>
          </a:p>
        </p:txBody>
      </p:sp>
    </p:spTree>
    <p:extLst>
      <p:ext uri="{BB962C8B-B14F-4D97-AF65-F5344CB8AC3E}">
        <p14:creationId xmlns:p14="http://schemas.microsoft.com/office/powerpoint/2010/main" val="3822757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4/1/2024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p:nvPr/>
        </p:nvSpPr>
        <p:spPr>
          <a:xfrm>
            <a:off x="6400800" y="2057400"/>
            <a:ext cx="3657600" cy="447558"/>
          </a:xfrm>
          <a:prstGeom prst="rect">
            <a:avLst/>
          </a:prstGeom>
        </p:spPr>
        <p:txBody>
          <a:bodyPr vert="horz" wrap="square" lIns="0" tIns="16510" rIns="0" bIns="0" rtlCol="0">
            <a:spAutoFit/>
          </a:bodyPr>
          <a:lstStyle/>
          <a:p>
            <a:pPr marL="12700">
              <a:lnSpc>
                <a:spcPct val="100000"/>
              </a:lnSpc>
              <a:spcBef>
                <a:spcPts val="130"/>
              </a:spcBef>
            </a:pPr>
            <a:r>
              <a:rPr lang="en-US" sz="2800" dirty="0" smtClean="0">
                <a:latin typeface="Times New Roman" panose="02020603050405020304" pitchFamily="18" charset="0"/>
                <a:cs typeface="Times New Roman" panose="02020603050405020304" pitchFamily="18" charset="0"/>
              </a:rPr>
              <a:t>BRUNO RETHNAM J</a:t>
            </a:r>
            <a:endParaRPr sz="28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6484620" y="2821622"/>
            <a:ext cx="1859280" cy="391795"/>
          </a:xfrm>
          <a:prstGeom prst="rect">
            <a:avLst/>
          </a:prstGeom>
        </p:spPr>
        <p:txBody>
          <a:bodyPr vert="horz" wrap="square" lIns="0" tIns="12700" rIns="0" bIns="0" rtlCol="0">
            <a:spAutoFit/>
          </a:bodyPr>
          <a:lstStyle/>
          <a:p>
            <a:pPr marL="12700">
              <a:lnSpc>
                <a:spcPct val="100000"/>
              </a:lnSpc>
              <a:spcBef>
                <a:spcPts val="100"/>
              </a:spcBef>
            </a:pPr>
            <a:r>
              <a:rPr sz="2400" b="1" dirty="0">
                <a:solidFill>
                  <a:srgbClr val="2D936B"/>
                </a:solidFill>
                <a:latin typeface="Trebuchet MS"/>
                <a:cs typeface="Trebuchet MS"/>
              </a:rPr>
              <a:t>Final</a:t>
            </a:r>
            <a:r>
              <a:rPr sz="2400" b="1" spc="-40" dirty="0">
                <a:solidFill>
                  <a:srgbClr val="2D936B"/>
                </a:solidFill>
                <a:latin typeface="Trebuchet MS"/>
                <a:cs typeface="Trebuchet MS"/>
              </a:rPr>
              <a:t> </a:t>
            </a:r>
            <a:r>
              <a:rPr sz="2400" b="1" spc="-10" dirty="0">
                <a:solidFill>
                  <a:srgbClr val="2D936B"/>
                </a:solidFill>
                <a:latin typeface="Trebuchet MS"/>
                <a:cs typeface="Trebuchet MS"/>
              </a:rPr>
              <a:t>Project</a:t>
            </a:r>
            <a:endParaRPr sz="2400">
              <a:latin typeface="Trebuchet MS"/>
              <a:cs typeface="Trebuchet MS"/>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0" name="object 10"/>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p:nvPr/>
        </p:nvSpPr>
        <p:spPr>
          <a:xfrm>
            <a:off x="533400" y="1143002"/>
            <a:ext cx="11353800" cy="5842625"/>
          </a:xfrm>
          <a:prstGeom prst="rect">
            <a:avLst/>
          </a:prstGeom>
        </p:spPr>
        <p:txBody>
          <a:bodyPr vert="horz" wrap="square" lIns="0" tIns="12700" rIns="0" bIns="0" rtlCol="0">
            <a:spAutoFit/>
          </a:bodyPr>
          <a:lstStyle/>
          <a:p>
            <a:r>
              <a:rPr lang="en-IN" b="1" dirty="0"/>
              <a:t>Innovating Musical Frontiers</a:t>
            </a:r>
            <a:r>
              <a:rPr lang="en-IN" b="1" dirty="0" smtClean="0"/>
              <a:t>: </a:t>
            </a:r>
            <a:endParaRPr lang="en-IN" dirty="0"/>
          </a:p>
          <a:p>
            <a:pPr lvl="1"/>
            <a:r>
              <a:rPr lang="en-IN" dirty="0"/>
              <a:t>Pioneer new sonic landscapes, pushing the boundaries of musical creativity</a:t>
            </a:r>
            <a:r>
              <a:rPr lang="en-IN" dirty="0" smtClean="0"/>
              <a:t>.</a:t>
            </a:r>
          </a:p>
          <a:p>
            <a:pPr lvl="1"/>
            <a:endParaRPr lang="en-IN" dirty="0"/>
          </a:p>
          <a:p>
            <a:r>
              <a:rPr lang="en-IN" b="1" dirty="0"/>
              <a:t>Preserving Heritage, Embracing Modernity:</a:t>
            </a:r>
            <a:endParaRPr lang="en-IN" dirty="0"/>
          </a:p>
          <a:p>
            <a:pPr lvl="1"/>
            <a:r>
              <a:rPr lang="en-IN" dirty="0" err="1"/>
              <a:t>Honor</a:t>
            </a:r>
            <a:r>
              <a:rPr lang="en-IN" dirty="0"/>
              <a:t> musical traditions while embracing the transformative potential of AI-driven composition</a:t>
            </a:r>
            <a:r>
              <a:rPr lang="en-IN" dirty="0" smtClean="0"/>
              <a:t>.</a:t>
            </a:r>
          </a:p>
          <a:p>
            <a:pPr lvl="1"/>
            <a:endParaRPr lang="en-IN" dirty="0"/>
          </a:p>
          <a:p>
            <a:r>
              <a:rPr lang="en-IN" b="1" dirty="0"/>
              <a:t>Empowering Artistic Vision:</a:t>
            </a:r>
            <a:endParaRPr lang="en-IN" dirty="0"/>
          </a:p>
          <a:p>
            <a:pPr lvl="1"/>
            <a:r>
              <a:rPr lang="en-IN" dirty="0"/>
              <a:t>Equip composers with tools to amplify their creativity, fostering exploration and innovation</a:t>
            </a:r>
            <a:r>
              <a:rPr lang="en-IN" dirty="0" smtClean="0"/>
              <a:t>.</a:t>
            </a:r>
          </a:p>
          <a:p>
            <a:pPr lvl="1"/>
            <a:endParaRPr lang="en-IN" dirty="0"/>
          </a:p>
          <a:p>
            <a:r>
              <a:rPr lang="en-IN" b="1" dirty="0"/>
              <a:t>Unlocking Creative Potential</a:t>
            </a:r>
            <a:r>
              <a:rPr lang="en-IN" b="1" dirty="0" smtClean="0"/>
              <a:t>:</a:t>
            </a:r>
          </a:p>
          <a:p>
            <a:endParaRPr lang="en-IN" dirty="0"/>
          </a:p>
          <a:p>
            <a:r>
              <a:rPr lang="en-IN" b="1" dirty="0"/>
              <a:t>Inspiring Collaboration:</a:t>
            </a:r>
            <a:endParaRPr lang="en-IN" dirty="0"/>
          </a:p>
          <a:p>
            <a:pPr lvl="1"/>
            <a:r>
              <a:rPr lang="en-IN" dirty="0"/>
              <a:t>Cultivate synergies between human creativity and AI prowess, enriching the collaborative creative process</a:t>
            </a:r>
            <a:r>
              <a:rPr lang="en-IN" dirty="0" smtClean="0"/>
              <a:t>.</a:t>
            </a:r>
          </a:p>
          <a:p>
            <a:pPr lvl="1"/>
            <a:endParaRPr lang="en-IN" dirty="0"/>
          </a:p>
          <a:p>
            <a:r>
              <a:rPr lang="en-IN" b="1" dirty="0"/>
              <a:t>Expanding Artistic Horizons:</a:t>
            </a:r>
            <a:endParaRPr lang="en-IN" dirty="0"/>
          </a:p>
          <a:p>
            <a:pPr lvl="1"/>
            <a:r>
              <a:rPr lang="en-IN" dirty="0"/>
              <a:t>Explore uncharted realms of musical expression, inviting artists to reimagine the possibilities of composition</a:t>
            </a:r>
            <a:r>
              <a:rPr lang="en-IN" dirty="0" smtClean="0"/>
              <a:t>.</a:t>
            </a:r>
          </a:p>
          <a:p>
            <a:pPr lvl="1"/>
            <a:endParaRPr lang="en-IN" dirty="0"/>
          </a:p>
          <a:p>
            <a:r>
              <a:rPr lang="en-IN" b="1" dirty="0" err="1"/>
              <a:t>Catalyzing</a:t>
            </a:r>
            <a:r>
              <a:rPr lang="en-IN" b="1" dirty="0"/>
              <a:t> Cultural Evolution:</a:t>
            </a:r>
            <a:endParaRPr lang="en-IN" dirty="0"/>
          </a:p>
          <a:p>
            <a:pPr lvl="1"/>
            <a:r>
              <a:rPr lang="en-IN" dirty="0"/>
              <a:t>Shape cultural narratives with compositions that resonate across diverse audiences and transcend generational boundaries.</a:t>
            </a:r>
          </a:p>
          <a:p>
            <a:pPr marL="12700">
              <a:lnSpc>
                <a:spcPct val="100000"/>
              </a:lnSpc>
              <a:spcBef>
                <a:spcPts val="100"/>
              </a:spcBef>
            </a:pPr>
            <a:endParaRPr sz="1800" dirty="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dirty="0"/>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dirty="0"/>
              <a:t>MODELLING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smtClean="0">
                <a:solidFill>
                  <a:srgbClr val="2D83C3"/>
                </a:solidFill>
                <a:latin typeface="Trebuchet MS"/>
                <a:cs typeface="Trebuchet MS"/>
              </a:rPr>
              <a:t>A</a:t>
            </a:r>
            <a:r>
              <a:rPr lang="en-US" sz="1100" b="1" dirty="0" smtClean="0">
                <a:solidFill>
                  <a:srgbClr val="2D83C3"/>
                </a:solidFill>
                <a:latin typeface="Trebuchet MS"/>
                <a:cs typeface="Trebuchet MS"/>
              </a:rPr>
              <a:t>nn</a:t>
            </a:r>
            <a:r>
              <a:rPr sz="1100" b="1" dirty="0" smtClean="0">
                <a:solidFill>
                  <a:srgbClr val="2D83C3"/>
                </a:solidFill>
                <a:latin typeface="Trebuchet MS"/>
                <a:cs typeface="Trebuchet MS"/>
              </a:rPr>
              <a:t>ual</a:t>
            </a:r>
            <a:r>
              <a:rPr sz="1100" b="1" spc="-75" dirty="0" smtClean="0">
                <a:solidFill>
                  <a:srgbClr val="2D83C3"/>
                </a:solidFill>
                <a:latin typeface="Trebuchet MS"/>
                <a:cs typeface="Trebuchet MS"/>
              </a:rPr>
              <a:t> </a:t>
            </a:r>
            <a:r>
              <a:rPr sz="1100" b="1" spc="-10" dirty="0">
                <a:solidFill>
                  <a:srgbClr val="2D83C3"/>
                </a:solidFill>
                <a:latin typeface="Trebuchet MS"/>
                <a:cs typeface="Trebuchet MS"/>
              </a:rPr>
              <a:t>Review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dirty="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11</a:t>
            </a:fld>
            <a:endParaRPr spc="-25" dirty="0"/>
          </a:p>
        </p:txBody>
      </p:sp>
      <p:sp>
        <p:nvSpPr>
          <p:cNvPr id="10" name="TextBox 9"/>
          <p:cNvSpPr txBox="1"/>
          <p:nvPr/>
        </p:nvSpPr>
        <p:spPr>
          <a:xfrm>
            <a:off x="381000" y="1949211"/>
            <a:ext cx="11430000" cy="2554545"/>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The final results showcase LSTM networks with attention mechanisms successfully generating diverse and coherent music compositions. User interaction features enable tailored control over style, mood, and thematic elements. Objective evaluations demonstrate the model's ability to match or surpass human-composed music in quality and creativity. Subjective feedback from musicians and AI enthusiasts highlights the solution's value as an inspirational and educational tool. Integration into various applications such as games, films, and multimedia projects demonstrates practical usability. The project's contribution to advancing algorithmic music composition is recognized within the research community. Overall, the results signify a significant milestone in democratizing and innovating music production through AI-driven creativity.</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2400" y="762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sz="2000" dirty="0" smtClean="0"/>
              <a:t>g</a:t>
            </a:r>
            <a:endParaRPr sz="2000"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prstGeom prst="rect">
            <a:avLst/>
          </a:prstGeom>
        </p:spPr>
        <p:txBody>
          <a:bodyPr vert="horz" wrap="square" lIns="0" tIns="460692" rIns="0" bIns="0" rtlCol="0">
            <a:spAutoFit/>
          </a:bodyPr>
          <a:lstStyle/>
          <a:p>
            <a:pPr marL="193675">
              <a:lnSpc>
                <a:spcPct val="100000"/>
              </a:lnSpc>
              <a:spcBef>
                <a:spcPts val="130"/>
              </a:spcBef>
            </a:pPr>
            <a:r>
              <a:rPr sz="4250" dirty="0" smtClean="0"/>
              <a:t>PROJE</a:t>
            </a:r>
            <a:r>
              <a:rPr lang="en-US" sz="4250" dirty="0" smtClean="0"/>
              <a:t>CT 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object 21"/>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2</a:t>
            </a:fld>
            <a:endParaRPr spc="-50" dirty="0"/>
          </a:p>
        </p:txBody>
      </p:sp>
      <p:pic>
        <p:nvPicPr>
          <p:cNvPr id="23" name="Picture 2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243" y="2743200"/>
            <a:ext cx="5826855" cy="3277606"/>
          </a:xfrm>
          <a:prstGeom prst="rect">
            <a:avLst/>
          </a:prstGeom>
        </p:spPr>
      </p:pic>
      <p:sp>
        <p:nvSpPr>
          <p:cNvPr id="24" name="TextBox 23"/>
          <p:cNvSpPr txBox="1"/>
          <p:nvPr/>
        </p:nvSpPr>
        <p:spPr>
          <a:xfrm>
            <a:off x="6498024" y="3409225"/>
            <a:ext cx="5679549" cy="646331"/>
          </a:xfrm>
          <a:prstGeom prst="rect">
            <a:avLst/>
          </a:prstGeom>
          <a:noFill/>
        </p:spPr>
        <p:txBody>
          <a:bodyPr wrap="square" rtlCol="0">
            <a:spAutoFit/>
          </a:bodyPr>
          <a:lstStyle/>
          <a:p>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GENERATIVE MUSIC COMPOSITION WITH LSTM NETWORKS AND ATTENTION.</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dirty="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dirty="0"/>
          </a:p>
        </p:txBody>
      </p:sp>
      <p:sp>
        <p:nvSpPr>
          <p:cNvPr id="23" name="TextBox 22"/>
          <p:cNvSpPr txBox="1"/>
          <p:nvPr/>
        </p:nvSpPr>
        <p:spPr>
          <a:xfrm>
            <a:off x="1741397" y="1219200"/>
            <a:ext cx="10145803" cy="4801314"/>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The agenda for the project "Generative Music Composition with LSTM Networks and Attention" is structured to encompass key stages of development and evaluation. Initially, the project will introduce its objectives and significance in advancing algorithmic music composition. This will be followed by a thorough literature review, examining existing methods in music generation with a focus on LSTM networks and attention mechanisms. Subsequently, attention will shift towards data collection and preprocessing, detailing the dataset used for training and the techniques applied for data preparation. The project will then delve into the design of the model architecture, providing insights into the LSTM-based generative model with attention, including network architecture and </a:t>
            </a:r>
            <a:r>
              <a:rPr lang="en-US" dirty="0" err="1" smtClean="0">
                <a:latin typeface="Times New Roman" panose="02020603050405020304" pitchFamily="18" charset="0"/>
                <a:cs typeface="Times New Roman" panose="02020603050405020304" pitchFamily="18" charset="0"/>
              </a:rPr>
              <a:t>hyperparameter</a:t>
            </a:r>
            <a:r>
              <a:rPr lang="en-US" dirty="0" smtClean="0">
                <a:latin typeface="Times New Roman" panose="02020603050405020304" pitchFamily="18" charset="0"/>
                <a:cs typeface="Times New Roman" panose="02020603050405020304" pitchFamily="18" charset="0"/>
              </a:rPr>
              <a:t> tuning. The training procedure will be discussed next, elucidating the methodology, optimization algorithms, and techniques utilized to enhance model convergence and performance. Following this, the agenda will cover the proposal and justification of objective and subjective evaluation metrics to assess the quality and creativity of the generated compositions. Implementation details of features enabling user interaction and control over the generative process will be presented, enhancing usability. Experimental results, obtained from training and evaluation, will be analyzed, including comparisons with baseline methods and human-composed music. Potential applications of the generated music in various domains such as games, films, education, and entertainment will be explored. Lastly, the agenda will conclude with a discussion on the project's outcomes, limitations, implications for future research, and closing remarks.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dirty="0"/>
              <a:t>PROBLEM</a:t>
            </a:r>
            <a:r>
              <a:rPr sz="4250" dirty="0"/>
              <a:t>	</a:t>
            </a:r>
            <a:r>
              <a:rPr sz="4250" spc="-75" dirty="0"/>
              <a:t>STATEMENT</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dirty="0"/>
          </a:p>
        </p:txBody>
      </p:sp>
      <p:sp>
        <p:nvSpPr>
          <p:cNvPr id="12" name="TextBox 11"/>
          <p:cNvSpPr txBox="1"/>
          <p:nvPr/>
        </p:nvSpPr>
        <p:spPr>
          <a:xfrm>
            <a:off x="304800" y="1253235"/>
            <a:ext cx="7315200" cy="4678204"/>
          </a:xfrm>
          <a:prstGeom prst="rect">
            <a:avLst/>
          </a:prstGeom>
          <a:noFill/>
        </p:spPr>
        <p:txBody>
          <a:bodyPr wrap="square" rtlCol="0">
            <a:spAutoFit/>
          </a:bodyPr>
          <a:lstStyle/>
          <a:p>
            <a:endParaRPr lang="en-US" dirty="0" smtClean="0"/>
          </a:p>
          <a:p>
            <a:r>
              <a:rPr lang="en-US" sz="2000" dirty="0" smtClean="0">
                <a:latin typeface="Times New Roman" panose="02020603050405020304" pitchFamily="18" charset="0"/>
                <a:cs typeface="Times New Roman" panose="02020603050405020304" pitchFamily="18" charset="0"/>
              </a:rPr>
              <a:t>Traditional methods of music generation often struggle to </a:t>
            </a:r>
          </a:p>
          <a:p>
            <a:r>
              <a:rPr lang="en-US" sz="2000" dirty="0" smtClean="0">
                <a:latin typeface="Times New Roman" panose="02020603050405020304" pitchFamily="18" charset="0"/>
                <a:cs typeface="Times New Roman" panose="02020603050405020304" pitchFamily="18" charset="0"/>
              </a:rPr>
              <a:t>Capture the complexity and coherence of human-composed </a:t>
            </a:r>
          </a:p>
          <a:p>
            <a:r>
              <a:rPr lang="en-US" sz="2000" dirty="0" smtClean="0">
                <a:latin typeface="Times New Roman" panose="02020603050405020304" pitchFamily="18" charset="0"/>
                <a:cs typeface="Times New Roman" panose="02020603050405020304" pitchFamily="18" charset="0"/>
              </a:rPr>
              <a:t>music. While LSTM networks show promise in generating music sequences, they may lack structural coherence and diversity. Integrating attention mechanisms into LSTM models presents an opportunity to address these limitations by allowing the model to focus on relevant musical elements. However, challenges remain in capturing musical structure, promoting diversity, enabling user interaction, and developing effective evaluation metrics. This project aims to leverage LSTM networks with attention to generate music that exhibits both coherence and creativity. By addressing these challenges, we seek to advance the state-of-the-art in algorithmic music composition, with potential applications in music production, education, and entertainment.</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956300"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dirty="0"/>
              <a:t>PROJECT</a:t>
            </a:r>
            <a:r>
              <a:rPr sz="4250" dirty="0"/>
              <a:t>	</a:t>
            </a:r>
            <a:r>
              <a:rPr sz="4250" spc="-1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dirty="0"/>
          </a:p>
        </p:txBody>
      </p:sp>
      <p:sp>
        <p:nvSpPr>
          <p:cNvPr id="12" name="TextBox 11"/>
          <p:cNvSpPr txBox="1"/>
          <p:nvPr/>
        </p:nvSpPr>
        <p:spPr>
          <a:xfrm>
            <a:off x="381000" y="1828800"/>
            <a:ext cx="8534400" cy="4678204"/>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Model Architecture Design:</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Designing </a:t>
            </a:r>
            <a:r>
              <a:rPr lang="en-US" sz="2000" dirty="0">
                <a:latin typeface="Times New Roman" panose="02020603050405020304" pitchFamily="18" charset="0"/>
                <a:cs typeface="Times New Roman" panose="02020603050405020304" pitchFamily="18" charset="0"/>
              </a:rPr>
              <a:t>LSTM-based generative models with attention mechanisms tailored </a:t>
            </a:r>
            <a:r>
              <a:rPr lang="en-US" sz="2000" dirty="0" smtClean="0">
                <a:latin typeface="Times New Roman" panose="02020603050405020304" pitchFamily="18" charset="0"/>
                <a:cs typeface="Times New Roman" panose="02020603050405020304" pitchFamily="18" charset="0"/>
              </a:rPr>
              <a:t>  specifically </a:t>
            </a:r>
            <a:r>
              <a:rPr lang="en-US" sz="2000" dirty="0">
                <a:latin typeface="Times New Roman" panose="02020603050405020304" pitchFamily="18" charset="0"/>
                <a:cs typeface="Times New Roman" panose="02020603050405020304" pitchFamily="18" charset="0"/>
              </a:rPr>
              <a:t>for music composition. This will involve experimenting with various architectures and </a:t>
            </a:r>
            <a:r>
              <a:rPr lang="en-US" sz="2000" dirty="0" err="1">
                <a:latin typeface="Times New Roman" panose="02020603050405020304" pitchFamily="18" charset="0"/>
                <a:cs typeface="Times New Roman" panose="02020603050405020304" pitchFamily="18" charset="0"/>
              </a:rPr>
              <a:t>hyperparameters</a:t>
            </a:r>
            <a:r>
              <a:rPr lang="en-US" sz="2000" dirty="0">
                <a:latin typeface="Times New Roman" panose="02020603050405020304" pitchFamily="18" charset="0"/>
                <a:cs typeface="Times New Roman" panose="02020603050405020304" pitchFamily="18" charset="0"/>
              </a:rPr>
              <a:t> to optimize the model's ability to capture musical structure and promote diversity.</a:t>
            </a:r>
          </a:p>
          <a:p>
            <a:r>
              <a:rPr lang="en-US" sz="2000" b="1" dirty="0">
                <a:latin typeface="Times New Roman" panose="02020603050405020304" pitchFamily="18" charset="0"/>
                <a:cs typeface="Times New Roman" panose="02020603050405020304" pitchFamily="18" charset="0"/>
              </a:rPr>
              <a:t>Data Preparation and Preprocessing:</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Curating </a:t>
            </a:r>
            <a:r>
              <a:rPr lang="en-US" sz="2000" dirty="0">
                <a:latin typeface="Times New Roman" panose="02020603050405020304" pitchFamily="18" charset="0"/>
                <a:cs typeface="Times New Roman" panose="02020603050405020304" pitchFamily="18" charset="0"/>
              </a:rPr>
              <a:t>and preprocessing a diverse dataset of musical compositions spanning different genres, styles, and historical periods. This dataset will serve as the training data for the LSTM-based generative models.</a:t>
            </a:r>
          </a:p>
          <a:p>
            <a:r>
              <a:rPr lang="en-US" sz="2000" b="1" dirty="0">
                <a:latin typeface="Times New Roman" panose="02020603050405020304" pitchFamily="18" charset="0"/>
                <a:cs typeface="Times New Roman" panose="02020603050405020304" pitchFamily="18" charset="0"/>
              </a:rPr>
              <a:t>Training and Fine-Tuning:</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Training </a:t>
            </a:r>
            <a:r>
              <a:rPr lang="en-US" sz="2000" dirty="0">
                <a:latin typeface="Times New Roman" panose="02020603050405020304" pitchFamily="18" charset="0"/>
                <a:cs typeface="Times New Roman" panose="02020603050405020304" pitchFamily="18" charset="0"/>
              </a:rPr>
              <a:t>the LSTM networks with attention on the prepared dataset to learn the underlying patterns and structures of music. Fine-tuning the model parameters to optimize the balance between coherence and creativity in the generated compositions.</a:t>
            </a:r>
          </a:p>
          <a:p>
            <a:endParaRPr lang="en-US" dirty="0"/>
          </a:p>
        </p:txBody>
      </p:sp>
    </p:spTree>
    <p:extLst>
      <p:ext uri="{BB962C8B-B14F-4D97-AF65-F5344CB8AC3E}">
        <p14:creationId xmlns:p14="http://schemas.microsoft.com/office/powerpoint/2010/main" val="3860589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object 9"/>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dirty="0"/>
          </a:p>
        </p:txBody>
      </p:sp>
      <p:sp>
        <p:nvSpPr>
          <p:cNvPr id="13" name="TextBox 12"/>
          <p:cNvSpPr txBox="1"/>
          <p:nvPr/>
        </p:nvSpPr>
        <p:spPr>
          <a:xfrm>
            <a:off x="152400" y="533400"/>
            <a:ext cx="8853488" cy="498598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Evaluation and </a:t>
            </a:r>
            <a:r>
              <a:rPr lang="en-US" sz="2000" b="1" dirty="0" smtClean="0">
                <a:latin typeface="Times New Roman" panose="02020603050405020304" pitchFamily="18" charset="0"/>
                <a:cs typeface="Times New Roman" panose="02020603050405020304" pitchFamily="18" charset="0"/>
              </a:rPr>
              <a:t>Validation:</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Developing </a:t>
            </a:r>
            <a:r>
              <a:rPr lang="en-US" sz="2000" dirty="0">
                <a:latin typeface="Times New Roman" panose="02020603050405020304" pitchFamily="18" charset="0"/>
                <a:cs typeface="Times New Roman" panose="02020603050405020304" pitchFamily="18" charset="0"/>
              </a:rPr>
              <a:t>objective evaluation metrics and conducting subjective evaluations to assess the quality and musicality of the generated compositions. This will involve comparing the generated music with human-composed pieces and existing algorithmic compositions.</a:t>
            </a:r>
          </a:p>
          <a:p>
            <a:r>
              <a:rPr lang="en-US" sz="2000" b="1" dirty="0">
                <a:latin typeface="Times New Roman" panose="02020603050405020304" pitchFamily="18" charset="0"/>
                <a:cs typeface="Times New Roman" panose="02020603050405020304" pitchFamily="18" charset="0"/>
              </a:rPr>
              <a:t>User Interaction and Control:</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Implementing </a:t>
            </a:r>
            <a:r>
              <a:rPr lang="en-US" sz="2000" dirty="0">
                <a:latin typeface="Times New Roman" panose="02020603050405020304" pitchFamily="18" charset="0"/>
                <a:cs typeface="Times New Roman" panose="02020603050405020304" pitchFamily="18" charset="0"/>
              </a:rPr>
              <a:t>mechanisms for user interaction and control over the generative process, allowing users to influence the style, mood, and thematic elements of the generated music. This will enhance the usability and practicality of the model for various applications.</a:t>
            </a:r>
          </a:p>
          <a:p>
            <a:r>
              <a:rPr lang="en-US" sz="2000" b="1" dirty="0">
                <a:latin typeface="Times New Roman" panose="02020603050405020304" pitchFamily="18" charset="0"/>
                <a:cs typeface="Times New Roman" panose="02020603050405020304" pitchFamily="18" charset="0"/>
              </a:rPr>
              <a:t>Documentation and Dissemination:</a:t>
            </a:r>
            <a:r>
              <a:rPr lang="en-US" sz="2000" dirty="0">
                <a:latin typeface="Times New Roman" panose="02020603050405020304" pitchFamily="18" charset="0"/>
                <a:cs typeface="Times New Roman" panose="02020603050405020304" pitchFamily="18" charset="0"/>
              </a:rPr>
              <a:t> </a:t>
            </a:r>
            <a:endParaRPr lang="en-US" sz="2000" dirty="0" smtClean="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Documenting </a:t>
            </a:r>
            <a:r>
              <a:rPr lang="en-US" sz="2000" dirty="0">
                <a:latin typeface="Times New Roman" panose="02020603050405020304" pitchFamily="18" charset="0"/>
                <a:cs typeface="Times New Roman" panose="02020603050405020304" pitchFamily="18" charset="0"/>
              </a:rPr>
              <a:t>the entire process, including data collection, model development, training procedures, and evaluation results. Disseminating the findings through academic publications, conference presentations, and open-source software repositories to contribute to the wider research community.</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152400" y="9659"/>
            <a:ext cx="9764395" cy="1122362"/>
          </a:xfrm>
          <a:prstGeom prst="rect">
            <a:avLst/>
          </a:prstGeom>
        </p:spPr>
        <p:txBody>
          <a:bodyPr vert="horz" wrap="square" lIns="0" tIns="522858" rIns="0" bIns="0" rtlCol="0">
            <a:spAutoFit/>
          </a:bodyPr>
          <a:lstStyle/>
          <a:p>
            <a:pPr marL="153670">
              <a:lnSpc>
                <a:spcPct val="100000"/>
              </a:lnSpc>
              <a:spcBef>
                <a:spcPts val="130"/>
              </a:spcBef>
            </a:pPr>
            <a:r>
              <a:rPr sz="3200" dirty="0"/>
              <a:t>WHO</a:t>
            </a:r>
            <a:r>
              <a:rPr sz="3200" spc="-245" dirty="0"/>
              <a:t> </a:t>
            </a:r>
            <a:r>
              <a:rPr sz="3200" dirty="0"/>
              <a:t>ARE</a:t>
            </a:r>
            <a:r>
              <a:rPr sz="3200" spc="-70" dirty="0"/>
              <a:t> </a:t>
            </a:r>
            <a:r>
              <a:rPr sz="3200" dirty="0"/>
              <a:t>THE</a:t>
            </a:r>
            <a:r>
              <a:rPr sz="3200" spc="-55" dirty="0"/>
              <a:t> </a:t>
            </a:r>
            <a:r>
              <a:rPr sz="3200" dirty="0"/>
              <a:t>END</a:t>
            </a:r>
            <a:r>
              <a:rPr sz="3200" spc="-70" dirty="0"/>
              <a:t> </a:t>
            </a:r>
            <a:r>
              <a:rPr sz="3200" spc="-10" dirty="0"/>
              <a:t>USERS?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object 7"/>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dirty="0"/>
          </a:p>
        </p:txBody>
      </p:sp>
      <p:sp>
        <p:nvSpPr>
          <p:cNvPr id="9" name="TextBox 8"/>
          <p:cNvSpPr txBox="1"/>
          <p:nvPr/>
        </p:nvSpPr>
        <p:spPr>
          <a:xfrm>
            <a:off x="304800" y="1219200"/>
            <a:ext cx="10972418" cy="5601533"/>
          </a:xfrm>
          <a:prstGeom prst="rect">
            <a:avLst/>
          </a:prstGeom>
          <a:noFill/>
        </p:spPr>
        <p:txBody>
          <a:bodyPr wrap="square" rtlCol="0">
            <a:spAutoFit/>
          </a:bodyPr>
          <a:lstStyle/>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Musicians and Composers:</a:t>
            </a:r>
            <a:r>
              <a:rPr lang="en-US" sz="2000" dirty="0">
                <a:latin typeface="Times New Roman" panose="02020603050405020304" pitchFamily="18" charset="0"/>
                <a:cs typeface="Times New Roman" panose="02020603050405020304" pitchFamily="18" charset="0"/>
              </a:rPr>
              <a:t> Professional musicians and composers seeking inspiration or assistance in generating new musical ideas, exploring different styles, or overcoming creative blocks.</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Music Producers:</a:t>
            </a:r>
            <a:r>
              <a:rPr lang="en-US" sz="2000" dirty="0">
                <a:latin typeface="Times New Roman" panose="02020603050405020304" pitchFamily="18" charset="0"/>
                <a:cs typeface="Times New Roman" panose="02020603050405020304" pitchFamily="18" charset="0"/>
              </a:rPr>
              <a:t> Professionals involved in music production, including producers, arrangers, and sound designers, who could use the generated music as raw material or starting points for further refinement and production.</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Educators and Students:</a:t>
            </a:r>
            <a:r>
              <a:rPr lang="en-US" sz="2000" dirty="0">
                <a:latin typeface="Times New Roman" panose="02020603050405020304" pitchFamily="18" charset="0"/>
                <a:cs typeface="Times New Roman" panose="02020603050405020304" pitchFamily="18" charset="0"/>
              </a:rPr>
              <a:t> Music educators and students studying composition, music theory, or computer music who could use the generated compositions for educational purposes, analysis, or as examples for learning about musical structures and techniques.</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Game and Film Developers:</a:t>
            </a:r>
            <a:r>
              <a:rPr lang="en-US" sz="2000" dirty="0">
                <a:latin typeface="Times New Roman" panose="02020603050405020304" pitchFamily="18" charset="0"/>
                <a:cs typeface="Times New Roman" panose="02020603050405020304" pitchFamily="18" charset="0"/>
              </a:rPr>
              <a:t> Developers of video games, films, and other multimedia projects who require original music compositions. Generated music could serve as background music, soundtracks, or ambient music for their projects</a:t>
            </a:r>
            <a:r>
              <a:rPr lang="en-US" sz="20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Artificial Intelligence Enthusiasts:</a:t>
            </a:r>
            <a:r>
              <a:rPr lang="en-US" sz="2000" dirty="0">
                <a:latin typeface="Times New Roman" panose="02020603050405020304" pitchFamily="18" charset="0"/>
                <a:cs typeface="Times New Roman" panose="02020603050405020304" pitchFamily="18" charset="0"/>
              </a:rPr>
              <a:t> Individuals interested in artificial intelligence, machine learning, and creative applications of technology who could explore the capabilities of LSTM networks with attention in music composition and potentially contribute to further advancements in the field.</a:t>
            </a:r>
          </a:p>
          <a:p>
            <a:pPr marL="342900" indent="-34290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General Audience:</a:t>
            </a:r>
            <a:r>
              <a:rPr lang="en-US" sz="2000" dirty="0">
                <a:latin typeface="Times New Roman" panose="02020603050405020304" pitchFamily="18" charset="0"/>
                <a:cs typeface="Times New Roman" panose="02020603050405020304" pitchFamily="18" charset="0"/>
              </a:rPr>
              <a:t> Music enthusiasts and listeners who enjoy exploring new music and experiencing different styles and genres. The generated compositions could be shared and enjoyed as standalone pieces or integrated into playlists and streaming platforms for broader consumption.</a:t>
            </a: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609600" y="354013"/>
            <a:ext cx="9764395" cy="1122362"/>
          </a:xfrm>
          <a:prstGeom prst="rect">
            <a:avLst/>
          </a:prstGeom>
        </p:spPr>
        <p:txBody>
          <a:bodyPr vert="horz" wrap="square" lIns="0" tIns="485775" rIns="0" bIns="0" rtlCol="0">
            <a:spAutoFit/>
          </a:bodyPr>
          <a:lstStyle/>
          <a:p>
            <a:pPr marL="12700">
              <a:lnSpc>
                <a:spcPct val="100000"/>
              </a:lnSpc>
              <a:spcBef>
                <a:spcPts val="105"/>
              </a:spcBef>
            </a:pPr>
            <a:r>
              <a:rPr sz="3600" dirty="0"/>
              <a:t>YOUR</a:t>
            </a:r>
            <a:r>
              <a:rPr sz="3600" spc="-95" dirty="0"/>
              <a:t> </a:t>
            </a:r>
            <a:r>
              <a:rPr sz="3600" spc="-10" dirty="0"/>
              <a:t>SOLUTION</a:t>
            </a:r>
            <a:r>
              <a:rPr sz="3600" spc="-345" dirty="0"/>
              <a:t> </a:t>
            </a:r>
            <a:r>
              <a:rPr sz="3600" dirty="0"/>
              <a:t>AND</a:t>
            </a:r>
            <a:r>
              <a:rPr sz="3600" spc="-20" dirty="0"/>
              <a:t> </a:t>
            </a:r>
            <a:r>
              <a:rPr sz="3600" dirty="0"/>
              <a:t>ITS </a:t>
            </a:r>
            <a:r>
              <a:rPr sz="3600" spc="-20" dirty="0"/>
              <a:t>VALUE</a:t>
            </a:r>
            <a:r>
              <a:rPr sz="3600" spc="-120" dirty="0"/>
              <a:t> </a:t>
            </a:r>
            <a:r>
              <a:rPr sz="3600" spc="-10" dirty="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8" name="object 8"/>
          <p:cNvSpPr txBox="1"/>
          <p:nvPr/>
        </p:nvSpPr>
        <p:spPr>
          <a:xfrm>
            <a:off x="739775" y="6473337"/>
            <a:ext cx="1798955" cy="191770"/>
          </a:xfrm>
          <a:prstGeom prst="rect">
            <a:avLst/>
          </a:prstGeom>
        </p:spPr>
        <p:txBody>
          <a:bodyPr vert="horz" wrap="square" lIns="0" tIns="6985" rIns="0" bIns="0" rtlCol="0">
            <a:spAutoFit/>
          </a:bodyPr>
          <a:lstStyle/>
          <a:p>
            <a:pPr marL="12700">
              <a:lnSpc>
                <a:spcPct val="100000"/>
              </a:lnSpc>
              <a:spcBef>
                <a:spcPts val="55"/>
              </a:spcBef>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8</a:t>
            </a:fld>
            <a:endParaRPr spc="-50" dirty="0"/>
          </a:p>
        </p:txBody>
      </p:sp>
      <p:sp>
        <p:nvSpPr>
          <p:cNvPr id="10" name="TextBox 9"/>
          <p:cNvSpPr txBox="1"/>
          <p:nvPr/>
        </p:nvSpPr>
        <p:spPr>
          <a:xfrm>
            <a:off x="3657600" y="1695450"/>
            <a:ext cx="5105400" cy="4801314"/>
          </a:xfrm>
          <a:prstGeom prst="rect">
            <a:avLst/>
          </a:prstGeom>
          <a:noFill/>
        </p:spPr>
        <p:txBody>
          <a:bodyPr wrap="square" rtlCol="0">
            <a:spAutoFit/>
          </a:bodyPr>
          <a:lstStyle/>
          <a:p>
            <a:r>
              <a:rPr lang="en-IN" b="1" dirty="0"/>
              <a:t>Value Proposition</a:t>
            </a:r>
            <a:r>
              <a:rPr lang="en-IN" b="1" dirty="0" smtClean="0"/>
              <a:t>:</a:t>
            </a:r>
          </a:p>
          <a:p>
            <a:endParaRPr lang="en-IN" dirty="0"/>
          </a:p>
          <a:p>
            <a:r>
              <a:rPr lang="en-IN" b="1" dirty="0"/>
              <a:t>Creativity Enhancement</a:t>
            </a:r>
            <a:r>
              <a:rPr lang="en-IN" b="1" dirty="0" smtClean="0"/>
              <a:t>:</a:t>
            </a:r>
            <a:endParaRPr lang="en-IN" dirty="0"/>
          </a:p>
          <a:p>
            <a:pPr lvl="1"/>
            <a:r>
              <a:rPr lang="en-IN" dirty="0"/>
              <a:t>Break free from traditional constraints to explore new musical realms</a:t>
            </a:r>
            <a:r>
              <a:rPr lang="en-IN" dirty="0" smtClean="0"/>
              <a:t>.</a:t>
            </a:r>
          </a:p>
          <a:p>
            <a:pPr lvl="1"/>
            <a:endParaRPr lang="en-IN" dirty="0"/>
          </a:p>
          <a:p>
            <a:r>
              <a:rPr lang="en-IN" b="1" dirty="0"/>
              <a:t>Endless Inspiration:</a:t>
            </a:r>
            <a:endParaRPr lang="en-IN" dirty="0"/>
          </a:p>
          <a:p>
            <a:pPr lvl="1"/>
            <a:r>
              <a:rPr lang="en-IN" dirty="0"/>
              <a:t>Infinite variations provide constant creative stimulation</a:t>
            </a:r>
            <a:r>
              <a:rPr lang="en-IN" dirty="0" smtClean="0"/>
              <a:t>.</a:t>
            </a:r>
          </a:p>
          <a:p>
            <a:pPr lvl="1"/>
            <a:endParaRPr lang="en-IN" dirty="0"/>
          </a:p>
          <a:p>
            <a:r>
              <a:rPr lang="en-IN" b="1" dirty="0"/>
              <a:t>Exploration of Musical Styles:</a:t>
            </a:r>
            <a:endParaRPr lang="en-IN" dirty="0"/>
          </a:p>
          <a:p>
            <a:pPr lvl="1"/>
            <a:r>
              <a:rPr lang="en-IN" dirty="0"/>
              <a:t>Blend diverse influences to create unique compositions</a:t>
            </a:r>
            <a:r>
              <a:rPr lang="en-IN" dirty="0" smtClean="0"/>
              <a:t>.</a:t>
            </a:r>
          </a:p>
          <a:p>
            <a:pPr lvl="1"/>
            <a:endParaRPr lang="en-IN" dirty="0"/>
          </a:p>
          <a:p>
            <a:r>
              <a:rPr lang="en-IN" b="1" dirty="0"/>
              <a:t>Time Efficiency:</a:t>
            </a:r>
            <a:endParaRPr lang="en-IN" dirty="0"/>
          </a:p>
          <a:p>
            <a:pPr lvl="1"/>
            <a:r>
              <a:rPr lang="en-IN" dirty="0"/>
              <a:t>Rapidly generate music to streamline the composition process.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dirty="0">
                <a:solidFill>
                  <a:srgbClr val="2D83C3"/>
                </a:solidFill>
                <a:latin typeface="Trebuchet MS"/>
                <a:cs typeface="Trebuchet MS"/>
              </a:rPr>
              <a:t>3/21/2024</a:t>
            </a:r>
            <a:r>
              <a:rPr sz="1100" spc="180" dirty="0">
                <a:solidFill>
                  <a:srgbClr val="2D83C3"/>
                </a:solidFill>
                <a:latin typeface="Trebuchet MS"/>
                <a:cs typeface="Trebuchet MS"/>
              </a:rPr>
              <a:t>  </a:t>
            </a:r>
            <a:r>
              <a:rPr sz="1100" b="1" dirty="0">
                <a:solidFill>
                  <a:srgbClr val="2D83C3"/>
                </a:solidFill>
                <a:latin typeface="Trebuchet MS"/>
                <a:cs typeface="Trebuchet MS"/>
              </a:rPr>
              <a:t>Annual</a:t>
            </a:r>
            <a:r>
              <a:rPr sz="1100" b="1" spc="-75" dirty="0">
                <a:solidFill>
                  <a:srgbClr val="2D83C3"/>
                </a:solidFill>
                <a:latin typeface="Trebuchet MS"/>
                <a:cs typeface="Trebuchet MS"/>
              </a:rPr>
              <a:t> </a:t>
            </a:r>
            <a:r>
              <a:rPr sz="1100" b="1" spc="-10" dirty="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dirty="0"/>
              <a:t>THE</a:t>
            </a:r>
            <a:r>
              <a:rPr sz="4250" spc="20" dirty="0"/>
              <a:t> </a:t>
            </a:r>
            <a:r>
              <a:rPr sz="4250" dirty="0"/>
              <a:t>WOW</a:t>
            </a:r>
            <a:r>
              <a:rPr sz="4250" spc="90" dirty="0"/>
              <a:t> </a:t>
            </a:r>
            <a:r>
              <a:rPr sz="4250" dirty="0"/>
              <a:t>IN YOUR </a:t>
            </a:r>
            <a:r>
              <a:rPr sz="4250" spc="-10" dirty="0"/>
              <a:t>SOLUTION</a:t>
            </a:r>
            <a:endParaRPr sz="425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dirty="0"/>
          </a:p>
        </p:txBody>
      </p:sp>
      <p:sp>
        <p:nvSpPr>
          <p:cNvPr id="9" name="TextBox 8"/>
          <p:cNvSpPr txBox="1"/>
          <p:nvPr/>
        </p:nvSpPr>
        <p:spPr>
          <a:xfrm>
            <a:off x="2533650" y="1752600"/>
            <a:ext cx="7372350" cy="4524315"/>
          </a:xfrm>
          <a:prstGeom prst="rect">
            <a:avLst/>
          </a:prstGeom>
          <a:noFill/>
        </p:spPr>
        <p:txBody>
          <a:bodyPr wrap="square" rtlCol="0">
            <a:spAutoFit/>
          </a:bodyPr>
          <a:lstStyle/>
          <a:p>
            <a:r>
              <a:rPr lang="en-IN" b="1" dirty="0" smtClean="0"/>
              <a:t>Unprecedented </a:t>
            </a:r>
            <a:r>
              <a:rPr lang="en-IN" b="1" dirty="0"/>
              <a:t>Fusion</a:t>
            </a:r>
            <a:r>
              <a:rPr lang="en-IN" b="1" dirty="0" smtClean="0"/>
              <a:t>: </a:t>
            </a:r>
            <a:endParaRPr lang="en-IN" dirty="0"/>
          </a:p>
          <a:p>
            <a:pPr lvl="1"/>
            <a:r>
              <a:rPr lang="en-IN" dirty="0"/>
              <a:t>Merge the precision of AI algorithms with the soul of musical expression</a:t>
            </a:r>
            <a:r>
              <a:rPr lang="en-IN" dirty="0" smtClean="0"/>
              <a:t>.</a:t>
            </a:r>
          </a:p>
          <a:p>
            <a:pPr lvl="1"/>
            <a:endParaRPr lang="en-IN" dirty="0"/>
          </a:p>
          <a:p>
            <a:r>
              <a:rPr lang="en-IN" b="1" dirty="0"/>
              <a:t>Infinite Melodic Possibilities:</a:t>
            </a:r>
            <a:endParaRPr lang="en-IN" dirty="0"/>
          </a:p>
          <a:p>
            <a:pPr lvl="1"/>
            <a:r>
              <a:rPr lang="en-IN" dirty="0"/>
              <a:t>Experience the thrill of endless musical exploration, limited only by imagination</a:t>
            </a:r>
            <a:r>
              <a:rPr lang="en-IN" dirty="0" smtClean="0"/>
              <a:t>.</a:t>
            </a:r>
          </a:p>
          <a:p>
            <a:pPr lvl="1"/>
            <a:endParaRPr lang="en-IN" dirty="0"/>
          </a:p>
          <a:p>
            <a:r>
              <a:rPr lang="en-IN" b="1" dirty="0"/>
              <a:t>Instant Inspiration:</a:t>
            </a:r>
            <a:endParaRPr lang="en-IN" dirty="0"/>
          </a:p>
          <a:p>
            <a:pPr lvl="1"/>
            <a:r>
              <a:rPr lang="en-IN" dirty="0"/>
              <a:t>Witness the magic of AI generating captivating melodies at the touch of a button</a:t>
            </a:r>
            <a:r>
              <a:rPr lang="en-IN" dirty="0" smtClean="0"/>
              <a:t>.</a:t>
            </a:r>
          </a:p>
          <a:p>
            <a:pPr lvl="1"/>
            <a:endParaRPr lang="en-IN" dirty="0"/>
          </a:p>
          <a:p>
            <a:r>
              <a:rPr lang="en-IN" b="1" dirty="0"/>
              <a:t>Unleash Your Artistic Genius:</a:t>
            </a:r>
            <a:endParaRPr lang="en-IN" dirty="0"/>
          </a:p>
          <a:p>
            <a:pPr lvl="1"/>
            <a:r>
              <a:rPr lang="en-IN" dirty="0"/>
              <a:t>Empower your creativity with cutting-edge technology, pushing the boundaries of musical composition like never before.</a:t>
            </a:r>
          </a:p>
          <a:p>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87</TotalTime>
  <Words>1315</Words>
  <Application>Microsoft Office PowerPoint</Application>
  <PresentationFormat>Custom</PresentationFormat>
  <Paragraphs>103</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PowerPoint Presentation</vt:lpstr>
      <vt:lpstr>PROJECT TITLE</vt:lpstr>
      <vt:lpstr>AGENDA</vt:lpstr>
      <vt:lpstr>PROBLEM STATEMENT</vt:lpstr>
      <vt:lpstr>PROJECT OVERVIEW</vt:lpstr>
      <vt:lpstr>PowerPoint Presentation</vt:lpstr>
      <vt:lpstr>WHO ARE THE END USERS?</vt:lpstr>
      <vt:lpstr>YOUR SOLUTION AND ITS VALUE PROPOSITION</vt:lpstr>
      <vt:lpstr>THE WOW IN YOUR SOLUTION</vt:lpstr>
      <vt:lpstr>MODELLING</vt:lpstr>
      <vt:lpstr>RESULTS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BRUNO RETNAM</dc:creator>
  <cp:lastModifiedBy>2021PITIT226</cp:lastModifiedBy>
  <cp:revision>10</cp:revision>
  <dcterms:created xsi:type="dcterms:W3CDTF">2024-03-31T06:21:15Z</dcterms:created>
  <dcterms:modified xsi:type="dcterms:W3CDTF">2024-04-01T06:44:31Z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2024-03-31T00:00:00Z</vt:filetime>
  </property>
  <property fmtid="{D5CDD505-2E9C-101B-9397-08002B2CF9AE}" pid="4" name="Producer">
    <vt:lpwstr>3-Heights(TM) PDF Security Shell 4.8.25.2 (http://www.pdf-tools.com)</vt:lpwstr>
  </property>
</Properties>
</file>