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3" r:id="rId4"/>
    <p:sldId id="260" r:id="rId5"/>
    <p:sldId id="264" r:id="rId6"/>
    <p:sldId id="265" r:id="rId7"/>
    <p:sldId id="262" r:id="rId8"/>
    <p:sldId id="261"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Faça clique para editar o estilo</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6EEB388-807B-4447-B979-D1202882E91D}" type="datetimeFigureOut">
              <a:rPr lang="en-GB" smtClean="0"/>
              <a:t>23/01/2018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612780727"/>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285548051"/>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628026184"/>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8968883"/>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288647807"/>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F6EEB388-807B-4447-B979-D1202882E91D}" type="datetimeFigureOut">
              <a:rPr lang="en-GB" smtClean="0"/>
              <a:t>23/01/2018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643180137"/>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F6EEB388-807B-4447-B979-D1202882E91D}" type="datetimeFigureOut">
              <a:rPr lang="en-GB" smtClean="0"/>
              <a:t>23/01/2018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581198429"/>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23/01/2018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28180141"/>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23/01/2018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99249922"/>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F6EEB388-807B-4447-B979-D1202882E91D}" type="datetimeFigureOut">
              <a:rPr lang="en-GB" smtClean="0"/>
              <a:t>23/01/2018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612667138"/>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F6EEB388-807B-4447-B979-D1202882E91D}" type="datetimeFigureOut">
              <a:rPr lang="en-GB" smtClean="0"/>
              <a:t>23/01/2018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924601447"/>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F6EEB388-807B-4447-B979-D1202882E91D}" type="datetimeFigureOut">
              <a:rPr lang="en-GB" smtClean="0"/>
              <a:t>23/01/2018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884782702"/>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141410" y="3073397"/>
            <a:ext cx="4878391"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6172200" y="3073397"/>
            <a:ext cx="4875210"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F6EEB388-807B-4447-B979-D1202882E91D}" type="datetimeFigureOut">
              <a:rPr lang="en-GB" smtClean="0"/>
              <a:t>23/01/2018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82377336"/>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F6EEB388-807B-4447-B979-D1202882E91D}" type="datetimeFigureOut">
              <a:rPr lang="en-GB" smtClean="0"/>
              <a:t>23/01/2018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3564691428"/>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EB388-807B-4447-B979-D1202882E91D}" type="datetimeFigureOut">
              <a:rPr lang="en-GB" smtClean="0"/>
              <a:t>23/01/2018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556109910"/>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2870079619"/>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F6EEB388-807B-4447-B979-D1202882E91D}" type="datetimeFigureOut">
              <a:rPr lang="en-GB" smtClean="0"/>
              <a:t>23/01/2018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C7E3E8-A121-4D9E-B4F1-71DF481AAD4A}" type="slidenum">
              <a:rPr lang="en-GB" smtClean="0"/>
              <a:t>‹nº›</a:t>
            </a:fld>
            <a:endParaRPr lang="en-GB"/>
          </a:p>
        </p:txBody>
      </p:sp>
    </p:spTree>
    <p:extLst>
      <p:ext uri="{BB962C8B-B14F-4D97-AF65-F5344CB8AC3E}">
        <p14:creationId xmlns:p14="http://schemas.microsoft.com/office/powerpoint/2010/main" val="1237218295"/>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EEB388-807B-4447-B979-D1202882E91D}" type="datetimeFigureOut">
              <a:rPr lang="en-GB" smtClean="0"/>
              <a:t>23/01/2018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C7E3E8-A121-4D9E-B4F1-71DF481AAD4A}" type="slidenum">
              <a:rPr lang="en-GB" smtClean="0"/>
              <a:t>‹nº›</a:t>
            </a:fld>
            <a:endParaRPr lang="en-GB"/>
          </a:p>
        </p:txBody>
      </p:sp>
    </p:spTree>
    <p:extLst>
      <p:ext uri="{BB962C8B-B14F-4D97-AF65-F5344CB8AC3E}">
        <p14:creationId xmlns:p14="http://schemas.microsoft.com/office/powerpoint/2010/main" val="363377956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96876" y="559398"/>
            <a:ext cx="9144000" cy="826765"/>
          </a:xfrm>
        </p:spPr>
        <p:txBody>
          <a:bodyPr>
            <a:normAutofit/>
          </a:bodyPr>
          <a:lstStyle/>
          <a:p>
            <a:r>
              <a:rPr lang="en-GB" b="1" dirty="0" smtClean="0">
                <a:latin typeface="Arial" panose="020B0604020202020204" pitchFamily="34" charset="0"/>
                <a:cs typeface="Arial" panose="020B0604020202020204" pitchFamily="34" charset="0"/>
              </a:rPr>
              <a:t>Trabalho Pratico</a:t>
            </a:r>
            <a:endParaRPr lang="en-GB" b="1" dirty="0">
              <a:latin typeface="Arial" panose="020B0604020202020204" pitchFamily="34" charset="0"/>
              <a:cs typeface="Arial" panose="020B0604020202020204" pitchFamily="34" charset="0"/>
            </a:endParaRPr>
          </a:p>
        </p:txBody>
      </p:sp>
      <p:sp>
        <p:nvSpPr>
          <p:cNvPr id="4" name="Subtítulo 3"/>
          <p:cNvSpPr>
            <a:spLocks noGrp="1"/>
          </p:cNvSpPr>
          <p:nvPr>
            <p:ph type="subTitle" idx="1"/>
          </p:nvPr>
        </p:nvSpPr>
        <p:spPr>
          <a:xfrm>
            <a:off x="1104659" y="1511801"/>
            <a:ext cx="3316735" cy="553189"/>
          </a:xfrm>
        </p:spPr>
        <p:txBody>
          <a:bodyPr>
            <a:normAutofit/>
          </a:bodyPr>
          <a:lstStyle/>
          <a:p>
            <a:r>
              <a:rPr lang="en-GB" sz="2400" b="1" dirty="0" smtClean="0"/>
              <a:t>UFCD: 0771</a:t>
            </a:r>
            <a:endParaRPr lang="en-GB" sz="2400" b="1" dirty="0"/>
          </a:p>
        </p:txBody>
      </p:sp>
      <p:sp>
        <p:nvSpPr>
          <p:cNvPr id="7" name="CaixaDeTexto 6"/>
          <p:cNvSpPr txBox="1"/>
          <p:nvPr/>
        </p:nvSpPr>
        <p:spPr>
          <a:xfrm>
            <a:off x="8981944" y="5646175"/>
            <a:ext cx="3303287" cy="923330"/>
          </a:xfrm>
          <a:prstGeom prst="rect">
            <a:avLst/>
          </a:prstGeom>
          <a:noFill/>
        </p:spPr>
        <p:txBody>
          <a:bodyPr wrap="square" rtlCol="0">
            <a:spAutoFit/>
          </a:bodyPr>
          <a:lstStyle/>
          <a:p>
            <a:r>
              <a:rPr lang="en-GB" b="1" dirty="0" smtClean="0"/>
              <a:t>Trabalho realizado por</a:t>
            </a:r>
            <a:r>
              <a:rPr lang="en-GB" b="1" dirty="0" smtClean="0"/>
              <a:t>:</a:t>
            </a:r>
          </a:p>
          <a:p>
            <a:r>
              <a:rPr lang="en-GB" b="1" dirty="0" smtClean="0"/>
              <a:t> </a:t>
            </a:r>
            <a:r>
              <a:rPr lang="en-GB" b="1" dirty="0" smtClean="0"/>
              <a:t>Bruno Coelho</a:t>
            </a:r>
          </a:p>
          <a:p>
            <a:r>
              <a:rPr lang="en-GB" b="1" dirty="0" smtClean="0"/>
              <a:t>Data: </a:t>
            </a:r>
            <a:r>
              <a:rPr lang="en-GB" dirty="0" smtClean="0"/>
              <a:t>19/01/2018</a:t>
            </a:r>
            <a:r>
              <a:rPr lang="en-GB" b="1" dirty="0" smtClean="0"/>
              <a:t> </a:t>
            </a:r>
            <a:endParaRPr lang="en-GB" b="1" dirty="0"/>
          </a:p>
        </p:txBody>
      </p:sp>
      <p:sp>
        <p:nvSpPr>
          <p:cNvPr id="8" name="CaixaDeTexto 7"/>
          <p:cNvSpPr txBox="1"/>
          <p:nvPr/>
        </p:nvSpPr>
        <p:spPr>
          <a:xfrm>
            <a:off x="3636086" y="2190628"/>
            <a:ext cx="3550024" cy="461665"/>
          </a:xfrm>
          <a:prstGeom prst="rect">
            <a:avLst/>
          </a:prstGeom>
          <a:noFill/>
        </p:spPr>
        <p:txBody>
          <a:bodyPr wrap="square" rtlCol="0">
            <a:spAutoFit/>
          </a:bodyPr>
          <a:lstStyle/>
          <a:p>
            <a:r>
              <a:rPr lang="en-GB" sz="2400" b="1" dirty="0" smtClean="0">
                <a:latin typeface="Arial" panose="020B0604020202020204" pitchFamily="34" charset="0"/>
                <a:cs typeface="Arial" panose="020B0604020202020204" pitchFamily="34" charset="0"/>
              </a:rPr>
              <a:t>Conexão de Redes</a:t>
            </a:r>
            <a:endParaRPr lang="en-GB" sz="2400" b="1" dirty="0">
              <a:latin typeface="Arial" panose="020B0604020202020204" pitchFamily="34" charset="0"/>
              <a:cs typeface="Arial" panose="020B0604020202020204" pitchFamily="34" charset="0"/>
            </a:endParaRPr>
          </a:p>
        </p:txBody>
      </p:sp>
      <p:pic>
        <p:nvPicPr>
          <p:cNvPr id="1028" name="Picture 4" descr="Resultado de imagem para conexão de re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783" y="2995359"/>
            <a:ext cx="4782185" cy="253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1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23652" y="273541"/>
            <a:ext cx="8390963" cy="1043325"/>
          </a:xfrm>
        </p:spPr>
        <p:txBody>
          <a:bodyPr>
            <a:normAutofit fontScale="90000"/>
          </a:bodyPr>
          <a:lstStyle/>
          <a:p>
            <a:r>
              <a:rPr lang="pt-PT" b="1" dirty="0"/>
              <a:t>Categoria/tipos de Cabos de Rede</a:t>
            </a:r>
            <a:br>
              <a:rPr lang="pt-PT" b="1" dirty="0"/>
            </a:br>
            <a:endParaRPr lang="en-GB" dirty="0"/>
          </a:p>
        </p:txBody>
      </p:sp>
      <p:sp>
        <p:nvSpPr>
          <p:cNvPr id="3" name="Marcador de Posição de Conteúdo 2"/>
          <p:cNvSpPr>
            <a:spLocks noGrp="1"/>
          </p:cNvSpPr>
          <p:nvPr>
            <p:ph idx="1"/>
          </p:nvPr>
        </p:nvSpPr>
        <p:spPr>
          <a:xfrm>
            <a:off x="796066" y="1004892"/>
            <a:ext cx="10008646" cy="5541135"/>
          </a:xfrm>
        </p:spPr>
        <p:txBody>
          <a:bodyPr>
            <a:noAutofit/>
          </a:bodyPr>
          <a:lstStyle/>
          <a:p>
            <a:pPr algn="just"/>
            <a:r>
              <a:rPr lang="pt-PT" sz="1600" b="1" dirty="0">
                <a:latin typeface="Arial" panose="020B0604020202020204" pitchFamily="34" charset="0"/>
                <a:cs typeface="Arial" panose="020B0604020202020204" pitchFamily="34" charset="0"/>
              </a:rPr>
              <a:t>. </a:t>
            </a:r>
            <a:r>
              <a:rPr lang="pt-PT" sz="1600" b="1" dirty="0">
                <a:latin typeface="Arial" panose="020B0604020202020204" pitchFamily="34" charset="0"/>
                <a:cs typeface="Arial" panose="020B0604020202020204" pitchFamily="34" charset="0"/>
              </a:rPr>
              <a:t>Categoria 3 (Cat. 3)</a:t>
            </a:r>
          </a:p>
          <a:p>
            <a:pPr algn="just"/>
            <a:r>
              <a:rPr lang="pt-PT" sz="1600" b="1" dirty="0">
                <a:latin typeface="Arial" panose="020B0604020202020204" pitchFamily="34" charset="0"/>
                <a:cs typeface="Arial" panose="020B0604020202020204" pitchFamily="34" charset="0"/>
              </a:rPr>
              <a:t>Os cabos de Categoria 3 são ainda hoje utilizados em redes que atendam principalmente a parte de telefonia. Por não comportar as atuais velocidades de transmissão de dados, estes cabos não são aconselhados em um projeto de cabeamento estruturado, onde um ponto pode atender dados, telefonia, IPTV, Voip, CFTV entre outros apenas com a manobra do Patch Cord</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Cabo UTP Cat.3</a:t>
            </a:r>
          </a:p>
          <a:p>
            <a:pPr marL="0" indent="0" algn="just">
              <a:buNone/>
            </a:pPr>
            <a:r>
              <a:rPr lang="pt-PT" sz="1600" b="1" dirty="0" smtClean="0">
                <a:latin typeface="Arial" panose="020B0604020202020204" pitchFamily="34" charset="0"/>
                <a:cs typeface="Arial" panose="020B0604020202020204" pitchFamily="34" charset="0"/>
              </a:rPr>
              <a:t> Apesar </a:t>
            </a:r>
            <a:r>
              <a:rPr lang="pt-PT" sz="1600" b="1" dirty="0">
                <a:latin typeface="Arial" panose="020B0604020202020204" pitchFamily="34" charset="0"/>
                <a:cs typeface="Arial" panose="020B0604020202020204" pitchFamily="34" charset="0"/>
              </a:rPr>
              <a:t>de ainda presentes no mercado, os cabos Cat.3 tendem a sumir em breve, visto que cabos de </a:t>
            </a:r>
            <a:r>
              <a:rPr lang="pt-PT" sz="1600" b="1" dirty="0" smtClean="0">
                <a:latin typeface="Arial" panose="020B0604020202020204" pitchFamily="34" charset="0"/>
                <a:cs typeface="Arial" panose="020B0604020202020204" pitchFamily="34" charset="0"/>
              </a:rPr>
              <a:t>       categorias </a:t>
            </a:r>
            <a:r>
              <a:rPr lang="pt-PT" sz="1600" b="1" dirty="0">
                <a:latin typeface="Arial" panose="020B0604020202020204" pitchFamily="34" charset="0"/>
                <a:cs typeface="Arial" panose="020B0604020202020204" pitchFamily="34" charset="0"/>
              </a:rPr>
              <a:t>superiores estão cada vez mais acessíveis e contam com características que tornam o custo/benefício deste cabo inviável</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Banda: 16Mhz</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Velocidade: Até 10Mbps</a:t>
            </a:r>
            <a:r>
              <a:rPr lang="pt-PT" sz="1600" b="1" dirty="0" smtClean="0">
                <a:latin typeface="Arial" panose="020B0604020202020204" pitchFamily="34" charset="0"/>
                <a:cs typeface="Arial" panose="020B0604020202020204" pitchFamily="34" charset="0"/>
              </a:rPr>
              <a:t>;</a:t>
            </a:r>
            <a:endParaRPr lang="pt-PT" sz="1600" b="1" dirty="0">
              <a:latin typeface="Arial" panose="020B0604020202020204" pitchFamily="34" charset="0"/>
              <a:cs typeface="Arial" panose="020B0604020202020204" pitchFamily="34" charset="0"/>
            </a:endParaRPr>
          </a:p>
          <a:p>
            <a:pPr algn="just"/>
            <a:r>
              <a:rPr lang="pt-PT" sz="1600" b="1" dirty="0">
                <a:latin typeface="Arial" panose="020B0604020202020204" pitchFamily="34" charset="0"/>
                <a:cs typeface="Arial" panose="020B0604020202020204" pitchFamily="34" charset="0"/>
              </a:rPr>
              <a:t>Recomendado: Voip ou telefonia analógica.</a:t>
            </a:r>
            <a:endParaRPr lang="en-GB" sz="1600" dirty="0"/>
          </a:p>
        </p:txBody>
      </p:sp>
      <p:pic>
        <p:nvPicPr>
          <p:cNvPr id="8" name="Imagem 7"/>
          <p:cNvPicPr>
            <a:picLocks noChangeAspect="1"/>
          </p:cNvPicPr>
          <p:nvPr/>
        </p:nvPicPr>
        <p:blipFill>
          <a:blip r:embed="rId2"/>
          <a:stretch>
            <a:fillRect/>
          </a:stretch>
        </p:blipFill>
        <p:spPr>
          <a:xfrm>
            <a:off x="6334685" y="4683442"/>
            <a:ext cx="3185833" cy="1514475"/>
          </a:xfrm>
          <a:prstGeom prst="rect">
            <a:avLst/>
          </a:prstGeom>
        </p:spPr>
      </p:pic>
    </p:spTree>
    <p:extLst>
      <p:ext uri="{BB962C8B-B14F-4D97-AF65-F5344CB8AC3E}">
        <p14:creationId xmlns:p14="http://schemas.microsoft.com/office/powerpoint/2010/main" val="759104552"/>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195200" y="657355"/>
            <a:ext cx="9905999" cy="5657384"/>
          </a:xfrm>
        </p:spPr>
        <p:txBody>
          <a:bodyPr>
            <a:normAutofit fontScale="85000" lnSpcReduction="20000"/>
          </a:bodyPr>
          <a:lstStyle/>
          <a:p>
            <a:pPr algn="just" fontAlgn="base"/>
            <a:r>
              <a:rPr lang="pt-PT" b="1" dirty="0">
                <a:latin typeface="Arial" panose="020B0604020202020204" pitchFamily="34" charset="0"/>
                <a:cs typeface="Arial" panose="020B0604020202020204" pitchFamily="34" charset="0"/>
              </a:rPr>
              <a:t>Categoria 5e (Cat. 5e)</a:t>
            </a:r>
            <a:endParaRPr lang="pt-PT" dirty="0">
              <a:latin typeface="Arial" panose="020B0604020202020204" pitchFamily="34" charset="0"/>
              <a:cs typeface="Arial" panose="020B0604020202020204" pitchFamily="34" charset="0"/>
            </a:endParaRPr>
          </a:p>
          <a:p>
            <a:pPr algn="just" fontAlgn="base"/>
            <a:r>
              <a:rPr lang="pt-PT" dirty="0">
                <a:latin typeface="Arial" panose="020B0604020202020204" pitchFamily="34" charset="0"/>
                <a:cs typeface="Arial" panose="020B0604020202020204" pitchFamily="34" charset="0"/>
              </a:rPr>
              <a:t>Os cabos de Categoria 5e hoje são os mais utilizados em pequenas redes, principalmente as domésticas. Essa categoria de cabos é recomendada pela norma TIA/EIA-568-B, que padroniza e regulariza as redes de telecomunicações.</a:t>
            </a:r>
          </a:p>
          <a:p>
            <a:pPr algn="just" fontAlgn="base"/>
            <a:r>
              <a:rPr lang="pt-PT" dirty="0">
                <a:latin typeface="Arial" panose="020B0604020202020204" pitchFamily="34" charset="0"/>
                <a:cs typeface="Arial" panose="020B0604020202020204" pitchFamily="34" charset="0"/>
              </a:rPr>
              <a:t>A categoria 5e nada mais é do que a categoria 5 melhorada e por isso tornou obsoleta a anterior.</a:t>
            </a:r>
          </a:p>
          <a:p>
            <a:pPr algn="just"/>
            <a:r>
              <a:rPr lang="pt-PT" dirty="0">
                <a:latin typeface="Arial" panose="020B0604020202020204" pitchFamily="34" charset="0"/>
                <a:cs typeface="Arial" panose="020B0604020202020204" pitchFamily="34" charset="0"/>
              </a:rPr>
              <a:t>São cabos com 4 pares trançados de formas distintas afim de atenuar a interferência entre os pares e com isso, adquirir maior possibilidade de velocidade de transmissão de dados.</a:t>
            </a:r>
          </a:p>
          <a:p>
            <a:pPr marL="0" indent="0" algn="just">
              <a:buNone/>
            </a:pPr>
            <a:r>
              <a:rPr lang="pt-PT" dirty="0" smtClean="0">
                <a:latin typeface="Arial" panose="020B0604020202020204" pitchFamily="34" charset="0"/>
                <a:cs typeface="Arial" panose="020B0604020202020204" pitchFamily="34" charset="0"/>
              </a:rPr>
              <a:t>   Banda</a:t>
            </a:r>
            <a:r>
              <a:rPr lang="pt-PT" dirty="0">
                <a:latin typeface="Arial" panose="020B0604020202020204" pitchFamily="34" charset="0"/>
                <a:cs typeface="Arial" panose="020B0604020202020204" pitchFamily="34" charset="0"/>
              </a:rPr>
              <a:t>: 100Mhz</a:t>
            </a:r>
            <a:r>
              <a:rPr lang="pt-PT" dirty="0" smtClean="0">
                <a:latin typeface="Arial" panose="020B0604020202020204" pitchFamily="34" charset="0"/>
                <a:cs typeface="Arial" panose="020B0604020202020204" pitchFamily="34" charset="0"/>
              </a:rPr>
              <a:t>;</a:t>
            </a:r>
          </a:p>
          <a:p>
            <a:pPr marL="0" indent="0" algn="just">
              <a:buNone/>
            </a:pPr>
            <a:endParaRPr lang="pt-PT" dirty="0" smtClean="0">
              <a:latin typeface="Arial" panose="020B0604020202020204" pitchFamily="34" charset="0"/>
              <a:cs typeface="Arial" panose="020B0604020202020204" pitchFamily="34" charset="0"/>
            </a:endParaRPr>
          </a:p>
          <a:p>
            <a:pPr algn="just"/>
            <a:r>
              <a:rPr lang="pt-PT" dirty="0" smtClean="0">
                <a:latin typeface="Arial" panose="020B0604020202020204" pitchFamily="34" charset="0"/>
                <a:cs typeface="Arial" panose="020B0604020202020204" pitchFamily="34" charset="0"/>
              </a:rPr>
              <a:t>Velocidade</a:t>
            </a:r>
            <a:r>
              <a:rPr lang="pt-PT" dirty="0">
                <a:latin typeface="Arial" panose="020B0604020202020204" pitchFamily="34" charset="0"/>
                <a:cs typeface="Arial" panose="020B0604020202020204" pitchFamily="34" charset="0"/>
              </a:rPr>
              <a:t>: Até 1Gbps;</a:t>
            </a:r>
          </a:p>
          <a:p>
            <a:pPr algn="just"/>
            <a:endParaRPr lang="pt-PT" dirty="0">
              <a:latin typeface="Arial" panose="020B0604020202020204" pitchFamily="34" charset="0"/>
              <a:cs typeface="Arial" panose="020B0604020202020204" pitchFamily="34" charset="0"/>
            </a:endParaRPr>
          </a:p>
          <a:p>
            <a:pPr algn="just"/>
            <a:r>
              <a:rPr lang="pt-PT" dirty="0">
                <a:latin typeface="Arial" panose="020B0604020202020204" pitchFamily="34" charset="0"/>
                <a:cs typeface="Arial" panose="020B0604020202020204" pitchFamily="34" charset="0"/>
              </a:rPr>
              <a:t>Recomendado: Pequenas redes com tráfego baixo; redes domésticas</a:t>
            </a:r>
            <a:r>
              <a:rPr lang="pt-PT" dirty="0"/>
              <a:t>.</a:t>
            </a:r>
          </a:p>
        </p:txBody>
      </p:sp>
      <p:pic>
        <p:nvPicPr>
          <p:cNvPr id="5" name="Imagem 4"/>
          <p:cNvPicPr>
            <a:picLocks noChangeAspect="1"/>
          </p:cNvPicPr>
          <p:nvPr/>
        </p:nvPicPr>
        <p:blipFill>
          <a:blip r:embed="rId2"/>
          <a:stretch>
            <a:fillRect/>
          </a:stretch>
        </p:blipFill>
        <p:spPr>
          <a:xfrm>
            <a:off x="7949901" y="3723041"/>
            <a:ext cx="3151298" cy="1817147"/>
          </a:xfrm>
          <a:prstGeom prst="rect">
            <a:avLst/>
          </a:prstGeom>
        </p:spPr>
      </p:pic>
    </p:spTree>
    <p:extLst>
      <p:ext uri="{BB962C8B-B14F-4D97-AF65-F5344CB8AC3E}">
        <p14:creationId xmlns:p14="http://schemas.microsoft.com/office/powerpoint/2010/main" val="3301209010"/>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889" y="903808"/>
            <a:ext cx="8911687" cy="688323"/>
          </a:xfrm>
        </p:spPr>
        <p:txBody>
          <a:bodyPr/>
          <a:lstStyle/>
          <a:p>
            <a:pPr algn="ctr"/>
            <a:r>
              <a:rPr lang="en-GB" b="1" dirty="0" smtClean="0"/>
              <a:t>Tipos de Rede</a:t>
            </a:r>
            <a:endParaRPr lang="en-GB" b="1" dirty="0"/>
          </a:p>
        </p:txBody>
      </p:sp>
      <p:sp>
        <p:nvSpPr>
          <p:cNvPr id="3" name="Marcador de Posição de Conteúdo 2"/>
          <p:cNvSpPr>
            <a:spLocks noGrp="1"/>
          </p:cNvSpPr>
          <p:nvPr>
            <p:ph idx="1"/>
          </p:nvPr>
        </p:nvSpPr>
        <p:spPr>
          <a:xfrm>
            <a:off x="1029353" y="1789355"/>
            <a:ext cx="9722223" cy="4643718"/>
          </a:xfrm>
        </p:spPr>
        <p:txBody>
          <a:bodyPr>
            <a:normAutofit/>
          </a:bodyPr>
          <a:lstStyle/>
          <a:p>
            <a:pPr>
              <a:buFont typeface="Wingdings" panose="05000000000000000000" pitchFamily="2" charset="2"/>
              <a:buChar char="ü"/>
            </a:pPr>
            <a:r>
              <a:rPr lang="pt-PT" sz="1600" b="1" dirty="0">
                <a:latin typeface="Arial" panose="020B0604020202020204" pitchFamily="34" charset="0"/>
                <a:cs typeface="Arial" panose="020B0604020202020204" pitchFamily="34" charset="0"/>
              </a:rPr>
              <a:t>Rede </a:t>
            </a:r>
            <a:r>
              <a:rPr lang="pt-PT" sz="1600" b="1" dirty="0" smtClean="0">
                <a:latin typeface="Arial" panose="020B0604020202020204" pitchFamily="34" charset="0"/>
                <a:cs typeface="Arial" panose="020B0604020202020204" pitchFamily="34" charset="0"/>
              </a:rPr>
              <a:t>LAN- </a:t>
            </a:r>
            <a:r>
              <a:rPr lang="pt-PT" sz="1600" dirty="0">
                <a:latin typeface="Arial" panose="020B0604020202020204" pitchFamily="34" charset="0"/>
                <a:cs typeface="Arial" panose="020B0604020202020204" pitchFamily="34" charset="0"/>
              </a:rPr>
              <a:t> quer dizer Local Area Network (em português, Rede Local) e representa um grupo de computadores que pertencem a uma mesma organização e que estão conectados entre eles, numa pequena área geográfica, por meio de uma rede, frequentemente através de uma mesma tecnologia (a mais usada é a </a:t>
            </a:r>
            <a:r>
              <a:rPr lang="pt-PT" sz="1600" u="sng" dirty="0" smtClean="0">
                <a:solidFill>
                  <a:schemeClr val="tx1"/>
                </a:solidFill>
                <a:latin typeface="Arial" panose="020B0604020202020204" pitchFamily="34" charset="0"/>
                <a:cs typeface="Arial" panose="020B0604020202020204" pitchFamily="34" charset="0"/>
              </a:rPr>
              <a:t>Internet</a:t>
            </a:r>
            <a:r>
              <a:rPr lang="pt-PT" sz="1600" dirty="0">
                <a:latin typeface="Arial" panose="020B0604020202020204" pitchFamily="34" charset="0"/>
                <a:cs typeface="Arial" panose="020B0604020202020204" pitchFamily="34" charset="0"/>
              </a:rPr>
              <a:t> </a:t>
            </a:r>
            <a:endParaRPr lang="pt-PT" sz="1600"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pt-PT" sz="1600" dirty="0" smtClean="0">
                <a:latin typeface="Arial" panose="020B0604020202020204" pitchFamily="34" charset="0"/>
                <a:cs typeface="Arial" panose="020B0604020202020204" pitchFamily="34" charset="0"/>
              </a:rPr>
              <a:t>  </a:t>
            </a:r>
            <a:r>
              <a:rPr lang="pt-PT" sz="1600" b="1" dirty="0" smtClean="0">
                <a:latin typeface="Arial" panose="020B0604020202020204" pitchFamily="34" charset="0"/>
                <a:cs typeface="Arial" panose="020B0604020202020204" pitchFamily="34" charset="0"/>
              </a:rPr>
              <a:t>Rede Man- </a:t>
            </a:r>
            <a:r>
              <a:rPr lang="pt-PT" sz="1600" dirty="0" smtClean="0">
                <a:latin typeface="Arial" panose="020B0604020202020204" pitchFamily="34" charset="0"/>
                <a:cs typeface="Arial" panose="020B0604020202020204" pitchFamily="34" charset="0"/>
              </a:rPr>
              <a:t>As MAN (Metropolitan Area Network ou Redes Metropolitanas) interligam várias LAN geograficamente próximas (no máximo, há algumas dezenas de quilômetros) com débitos importantes. Assim, uma MAN permite comunicar dois pontos como se ambos fizessem parte de uma mesma rede local. Uma MAN é formada </a:t>
            </a:r>
            <a:r>
              <a:rPr lang="pt-PT" sz="1600" dirty="0" smtClean="0">
                <a:latin typeface="Arial" panose="020B0604020202020204" pitchFamily="34" charset="0"/>
                <a:cs typeface="Arial" panose="020B0604020202020204" pitchFamily="34" charset="0"/>
              </a:rPr>
              <a:t>por Rodeadores</a:t>
            </a:r>
            <a:r>
              <a:rPr lang="pt-PT" sz="1600" dirty="0" smtClean="0">
                <a:latin typeface="Arial" panose="020B0604020202020204" pitchFamily="34" charset="0"/>
                <a:cs typeface="Arial" panose="020B0604020202020204" pitchFamily="34" charset="0"/>
              </a:rPr>
              <a:t> ou </a:t>
            </a:r>
            <a:r>
              <a:rPr lang="pt-PT" sz="1600" i="1" dirty="0" smtClean="0">
                <a:latin typeface="Arial" panose="020B0604020202020204" pitchFamily="34" charset="0"/>
                <a:cs typeface="Arial" panose="020B0604020202020204" pitchFamily="34" charset="0"/>
              </a:rPr>
              <a:t>switches</a:t>
            </a:r>
            <a:r>
              <a:rPr lang="pt-PT" sz="1600" dirty="0" smtClean="0">
                <a:latin typeface="Arial" panose="020B0604020202020204" pitchFamily="34" charset="0"/>
                <a:cs typeface="Arial" panose="020B0604020202020204" pitchFamily="34" charset="0"/>
              </a:rPr>
              <a:t> interligados por conexões de débito elevado (em geral, em fibra ótica). </a:t>
            </a:r>
          </a:p>
          <a:p>
            <a:pPr>
              <a:buFont typeface="Wingdings" panose="05000000000000000000" pitchFamily="2" charset="2"/>
              <a:buChar char="ü"/>
            </a:pPr>
            <a:r>
              <a:rPr lang="pt-PT" sz="1600" b="1" dirty="0" smtClean="0">
                <a:latin typeface="Arial" panose="020B0604020202020204" pitchFamily="34" charset="0"/>
                <a:cs typeface="Arial" panose="020B0604020202020204" pitchFamily="34" charset="0"/>
              </a:rPr>
              <a:t>Rede WAN- </a:t>
            </a:r>
            <a:r>
              <a:rPr lang="pt-PT" sz="1600" b="1" dirty="0">
                <a:latin typeface="Arial" panose="020B0604020202020204" pitchFamily="34" charset="0"/>
                <a:cs typeface="Arial" panose="020B0604020202020204" pitchFamily="34" charset="0"/>
              </a:rPr>
              <a:t> </a:t>
            </a:r>
            <a:r>
              <a:rPr lang="pt-PT" sz="1600" dirty="0" smtClean="0">
                <a:latin typeface="Arial" panose="020B0604020202020204" pitchFamily="34" charset="0"/>
                <a:cs typeface="Arial" panose="020B0604020202020204" pitchFamily="34" charset="0"/>
              </a:rPr>
              <a:t>Uma</a:t>
            </a:r>
            <a:r>
              <a:rPr lang="pt-PT" sz="1600" dirty="0">
                <a:latin typeface="Arial" panose="020B0604020202020204" pitchFamily="34" charset="0"/>
                <a:cs typeface="Arial" panose="020B0604020202020204" pitchFamily="34" charset="0"/>
              </a:rPr>
              <a:t> </a:t>
            </a:r>
            <a:r>
              <a:rPr lang="pt-PT" sz="1600" b="1" dirty="0">
                <a:latin typeface="Arial" panose="020B0604020202020204" pitchFamily="34" charset="0"/>
                <a:cs typeface="Arial" panose="020B0604020202020204" pitchFamily="34" charset="0"/>
              </a:rPr>
              <a:t>WAN</a:t>
            </a:r>
            <a:r>
              <a:rPr lang="pt-PT" sz="1600" dirty="0">
                <a:latin typeface="Arial" panose="020B0604020202020204" pitchFamily="34" charset="0"/>
                <a:cs typeface="Arial" panose="020B0604020202020204" pitchFamily="34" charset="0"/>
              </a:rPr>
              <a:t> (Wide Area Network ou rede vasta) conecta várias LANs entre si, através de grandes distâncias geográficas. Os débitos à disposição numa WAN resultam de uma arbitragem com o custo das conexões (que aumenta com a distância) e podem ser fracas. As WAN funcionam graças a roteadores que permitem escolher o trajeto mais adequado para atingir um ponto (nó) da rede. O mais conhecido dos WAN é a </a:t>
            </a:r>
            <a:r>
              <a:rPr lang="pt-PT" sz="1600" b="1" dirty="0">
                <a:latin typeface="Arial" panose="020B0604020202020204" pitchFamily="34" charset="0"/>
                <a:cs typeface="Arial" panose="020B0604020202020204" pitchFamily="34" charset="0"/>
              </a:rPr>
              <a:t>Internet</a:t>
            </a:r>
            <a:r>
              <a:rPr lang="pt-PT" sz="1600" dirty="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7663932"/>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7625" y="376518"/>
            <a:ext cx="9905998" cy="753037"/>
          </a:xfrm>
        </p:spPr>
        <p:txBody>
          <a:bodyPr>
            <a:normAutofit fontScale="90000"/>
          </a:bodyPr>
          <a:lstStyle/>
          <a:p>
            <a:r>
              <a:rPr lang="pt-PT" b="1" dirty="0"/>
              <a:t>Categoria 6 (Cat.6)</a:t>
            </a:r>
            <a:r>
              <a:rPr lang="pt-PT" dirty="0"/>
              <a:t/>
            </a:r>
            <a:br>
              <a:rPr lang="pt-PT" dirty="0"/>
            </a:br>
            <a:endParaRPr lang="pt-PT" dirty="0"/>
          </a:p>
        </p:txBody>
      </p:sp>
      <p:sp>
        <p:nvSpPr>
          <p:cNvPr id="3" name="Marcador de Posição de Conteúdo 2"/>
          <p:cNvSpPr>
            <a:spLocks noGrp="1"/>
          </p:cNvSpPr>
          <p:nvPr>
            <p:ph idx="1"/>
          </p:nvPr>
        </p:nvSpPr>
        <p:spPr>
          <a:xfrm>
            <a:off x="872471" y="1096136"/>
            <a:ext cx="9905999" cy="5240118"/>
          </a:xfrm>
        </p:spPr>
        <p:txBody>
          <a:bodyPr>
            <a:normAutofit fontScale="77500" lnSpcReduction="20000"/>
          </a:bodyPr>
          <a:lstStyle/>
          <a:p>
            <a:pPr fontAlgn="base"/>
            <a:r>
              <a:rPr lang="pt-PT" sz="2600" dirty="0">
                <a:latin typeface="Arial" panose="020B0604020202020204" pitchFamily="34" charset="0"/>
                <a:cs typeface="Arial" panose="020B0604020202020204" pitchFamily="34" charset="0"/>
              </a:rPr>
              <a:t>Os cabos da Categoria 6 hoje são os que apresentam maior custo/benefício para redes de médio porte em empresas. São cabos de maior velocidade que os de categoria 5e, melhor blindagem entre os pares, utilizam mais material em cada via de transmissão, e tudo isso em conjunto tornam este mais rápido </a:t>
            </a:r>
            <a:r>
              <a:rPr lang="pt-PT" sz="2600" dirty="0" smtClean="0">
                <a:latin typeface="Arial" panose="020B0604020202020204" pitchFamily="34" charset="0"/>
                <a:cs typeface="Arial" panose="020B0604020202020204" pitchFamily="34" charset="0"/>
              </a:rPr>
              <a:t>e </a:t>
            </a:r>
            <a:r>
              <a:rPr lang="pt-PT" sz="2600" dirty="0">
                <a:latin typeface="Arial" panose="020B0604020202020204" pitchFamily="34" charset="0"/>
                <a:cs typeface="Arial" panose="020B0604020202020204" pitchFamily="34" charset="0"/>
              </a:rPr>
              <a:t>confiável</a:t>
            </a:r>
            <a:r>
              <a:rPr lang="pt-PT" sz="2600" dirty="0" smtClean="0">
                <a:latin typeface="Arial" panose="020B0604020202020204" pitchFamily="34" charset="0"/>
                <a:cs typeface="Arial" panose="020B0604020202020204" pitchFamily="34" charset="0"/>
              </a:rPr>
              <a:t>.</a:t>
            </a:r>
          </a:p>
          <a:p>
            <a:pPr fontAlgn="base"/>
            <a:r>
              <a:rPr lang="pt-PT" sz="2600" dirty="0" smtClean="0">
                <a:latin typeface="Arial" panose="020B0604020202020204" pitchFamily="34" charset="0"/>
                <a:cs typeface="Arial" panose="020B0604020202020204" pitchFamily="34" charset="0"/>
              </a:rPr>
              <a:t> </a:t>
            </a:r>
            <a:r>
              <a:rPr lang="pt-PT" sz="2600" dirty="0">
                <a:latin typeface="Arial" panose="020B0604020202020204" pitchFamily="34" charset="0"/>
                <a:cs typeface="Arial" panose="020B0604020202020204" pitchFamily="34" charset="0"/>
              </a:rPr>
              <a:t>Primeira categoria de cabos metálicos a atingir a linha de </a:t>
            </a:r>
            <a:r>
              <a:rPr lang="pt-PT" sz="2600" i="1" dirty="0">
                <a:latin typeface="Arial" panose="020B0604020202020204" pitchFamily="34" charset="0"/>
                <a:cs typeface="Arial" panose="020B0604020202020204" pitchFamily="34" charset="0"/>
              </a:rPr>
              <a:t>gigabyte</a:t>
            </a:r>
            <a:r>
              <a:rPr lang="pt-PT" sz="2600" dirty="0">
                <a:latin typeface="Arial" panose="020B0604020202020204" pitchFamily="34" charset="0"/>
                <a:cs typeface="Arial" panose="020B0604020202020204" pitchFamily="34" charset="0"/>
              </a:rPr>
              <a:t>, o Cat.6 tornou as transmissões de dados dentro de ambientes empresariais muito mais fluentes, lógico, desde que combinados com equipamentos que supram essa velocidade. Com isso, se tornou possível integrar as mais diversas soluções em uma mesma rede estruturada, visto que mesmo os equipamentos com maior utilização de banda, não causariam lentidão na rede quando instalados com os cabos desta categoria.</a:t>
            </a:r>
          </a:p>
          <a:p>
            <a:pPr fontAlgn="base"/>
            <a:r>
              <a:rPr lang="pt-PT" sz="2600" b="1" dirty="0">
                <a:latin typeface="Arial" panose="020B0604020202020204" pitchFamily="34" charset="0"/>
                <a:cs typeface="Arial" panose="020B0604020202020204" pitchFamily="34" charset="0"/>
              </a:rPr>
              <a:t>Banda</a:t>
            </a:r>
            <a:r>
              <a:rPr lang="pt-PT" sz="2600" dirty="0">
                <a:latin typeface="Arial" panose="020B0604020202020204" pitchFamily="34" charset="0"/>
                <a:cs typeface="Arial" panose="020B0604020202020204" pitchFamily="34" charset="0"/>
              </a:rPr>
              <a:t>: 250Mhz;</a:t>
            </a:r>
          </a:p>
          <a:p>
            <a:pPr fontAlgn="base"/>
            <a:r>
              <a:rPr lang="pt-PT" sz="2600" b="1" dirty="0">
                <a:latin typeface="Arial" panose="020B0604020202020204" pitchFamily="34" charset="0"/>
                <a:cs typeface="Arial" panose="020B0604020202020204" pitchFamily="34" charset="0"/>
              </a:rPr>
              <a:t>Velocidade: </a:t>
            </a:r>
            <a:r>
              <a:rPr lang="pt-PT" sz="2600" dirty="0">
                <a:latin typeface="Arial" panose="020B0604020202020204" pitchFamily="34" charset="0"/>
                <a:cs typeface="Arial" panose="020B0604020202020204" pitchFamily="34" charset="0"/>
              </a:rPr>
              <a:t>Acima de 1Gbps;</a:t>
            </a:r>
          </a:p>
          <a:p>
            <a:pPr fontAlgn="base"/>
            <a:r>
              <a:rPr lang="pt-PT" sz="2600" b="1" dirty="0">
                <a:latin typeface="Arial" panose="020B0604020202020204" pitchFamily="34" charset="0"/>
                <a:cs typeface="Arial" panose="020B0604020202020204" pitchFamily="34" charset="0"/>
              </a:rPr>
              <a:t>Recomendado</a:t>
            </a:r>
            <a:r>
              <a:rPr lang="pt-PT" sz="2600" dirty="0">
                <a:latin typeface="Arial" panose="020B0604020202020204" pitchFamily="34" charset="0"/>
                <a:cs typeface="Arial" panose="020B0604020202020204" pitchFamily="34" charset="0"/>
              </a:rPr>
              <a:t>: Redes estruturadas com diversas tecnologias; empresas com médio a alto tráfego de dados</a:t>
            </a:r>
          </a:p>
          <a:p>
            <a:endParaRPr lang="pt-PT" dirty="0"/>
          </a:p>
        </p:txBody>
      </p:sp>
      <p:pic>
        <p:nvPicPr>
          <p:cNvPr id="4" name="Imagem 3"/>
          <p:cNvPicPr>
            <a:picLocks noChangeAspect="1"/>
          </p:cNvPicPr>
          <p:nvPr/>
        </p:nvPicPr>
        <p:blipFill>
          <a:blip r:embed="rId2"/>
          <a:stretch>
            <a:fillRect/>
          </a:stretch>
        </p:blipFill>
        <p:spPr>
          <a:xfrm>
            <a:off x="7584141" y="4403866"/>
            <a:ext cx="2788504" cy="1231450"/>
          </a:xfrm>
          <a:prstGeom prst="rect">
            <a:avLst/>
          </a:prstGeom>
        </p:spPr>
      </p:pic>
    </p:spTree>
    <p:extLst>
      <p:ext uri="{BB962C8B-B14F-4D97-AF65-F5344CB8AC3E}">
        <p14:creationId xmlns:p14="http://schemas.microsoft.com/office/powerpoint/2010/main" val="4134306380"/>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451821"/>
            <a:ext cx="9905998" cy="1032734"/>
          </a:xfrm>
        </p:spPr>
        <p:txBody>
          <a:bodyPr>
            <a:normAutofit/>
          </a:bodyPr>
          <a:lstStyle/>
          <a:p>
            <a:pPr fontAlgn="base"/>
            <a:r>
              <a:rPr lang="pt-PT" sz="2400" dirty="0">
                <a:latin typeface="Arial" panose="020B0604020202020204" pitchFamily="34" charset="0"/>
                <a:cs typeface="Arial" panose="020B0604020202020204" pitchFamily="34" charset="0"/>
              </a:rPr>
              <a:t>Categoria 6A (Cat.6A)</a:t>
            </a:r>
            <a:r>
              <a:rPr lang="pt-PT" sz="2400" dirty="0">
                <a:solidFill>
                  <a:srgbClr val="444444"/>
                </a:solidFill>
                <a:latin typeface="Arial" panose="020B0604020202020204" pitchFamily="34" charset="0"/>
                <a:cs typeface="Arial" panose="020B0604020202020204" pitchFamily="34" charset="0"/>
              </a:rPr>
              <a:t/>
            </a:r>
            <a:br>
              <a:rPr lang="pt-PT" sz="2400" dirty="0">
                <a:solidFill>
                  <a:srgbClr val="444444"/>
                </a:solidFill>
                <a:latin typeface="Arial" panose="020B0604020202020204" pitchFamily="34" charset="0"/>
                <a:cs typeface="Arial" panose="020B0604020202020204" pitchFamily="34" charset="0"/>
              </a:rPr>
            </a:br>
            <a:endParaRPr lang="pt-PT" sz="2400" dirty="0">
              <a:latin typeface="Arial" panose="020B0604020202020204" pitchFamily="34" charset="0"/>
              <a:cs typeface="Arial" panose="020B0604020202020204" pitchFamily="34" charset="0"/>
            </a:endParaRPr>
          </a:p>
        </p:txBody>
      </p:sp>
      <p:sp>
        <p:nvSpPr>
          <p:cNvPr id="3" name="Marcador de Posição de Conteúdo 2"/>
          <p:cNvSpPr>
            <a:spLocks noGrp="1"/>
          </p:cNvSpPr>
          <p:nvPr>
            <p:ph idx="1"/>
          </p:nvPr>
        </p:nvSpPr>
        <p:spPr>
          <a:xfrm>
            <a:off x="861713" y="1184479"/>
            <a:ext cx="9905999" cy="5194805"/>
          </a:xfrm>
        </p:spPr>
        <p:txBody>
          <a:bodyPr>
            <a:normAutofit/>
          </a:bodyPr>
          <a:lstStyle/>
          <a:p>
            <a:r>
              <a:rPr lang="pt-PT" dirty="0"/>
              <a:t>Os cabos da categoria 6A são uma linhagem aprimorada dos cabos de Categoria 6. O “A” de seu nome significa “Augmented”, ou seja, “Ampliado</a:t>
            </a:r>
            <a:r>
              <a:rPr lang="pt-PT" dirty="0" smtClean="0"/>
              <a:t>”.</a:t>
            </a:r>
            <a:endParaRPr lang="pt-PT" dirty="0"/>
          </a:p>
          <a:p>
            <a:r>
              <a:rPr lang="pt-PT" dirty="0"/>
              <a:t>Devido a melhorias nos materiais de transmissão, no trancamento e na isolação tanto entre pares como entre cabos, os Cat.6A tornaram possíveis a transmissão de dados com o dobro da banda do seu antecessor, fazendo com que, assim, também fosse possível melhorar a velocidade de transmissão, além de possuir uma característica interessante, a capacidade de transmitir em lances de até 55 metros, em velocidade de 10Gbps, um marco na área.</a:t>
            </a:r>
          </a:p>
        </p:txBody>
      </p:sp>
      <p:pic>
        <p:nvPicPr>
          <p:cNvPr id="5" name="Imagem 4"/>
          <p:cNvPicPr>
            <a:picLocks noChangeAspect="1"/>
          </p:cNvPicPr>
          <p:nvPr/>
        </p:nvPicPr>
        <p:blipFill>
          <a:blip r:embed="rId2"/>
          <a:stretch>
            <a:fillRect/>
          </a:stretch>
        </p:blipFill>
        <p:spPr>
          <a:xfrm>
            <a:off x="6971490" y="4948517"/>
            <a:ext cx="2624048" cy="1333948"/>
          </a:xfrm>
          <a:prstGeom prst="rect">
            <a:avLst/>
          </a:prstGeom>
        </p:spPr>
      </p:pic>
    </p:spTree>
    <p:extLst>
      <p:ext uri="{BB962C8B-B14F-4D97-AF65-F5344CB8AC3E}">
        <p14:creationId xmlns:p14="http://schemas.microsoft.com/office/powerpoint/2010/main" val="4097095760"/>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8675" y="575137"/>
            <a:ext cx="8911687" cy="860445"/>
          </a:xfrm>
        </p:spPr>
        <p:txBody>
          <a:bodyPr/>
          <a:lstStyle/>
          <a:p>
            <a:pPr algn="ctr"/>
            <a:r>
              <a:rPr lang="en-GB" b="1" dirty="0" smtClean="0"/>
              <a:t>Tipos de Rede</a:t>
            </a:r>
            <a:endParaRPr lang="en-GB" b="1" dirty="0"/>
          </a:p>
        </p:txBody>
      </p:sp>
      <p:pic>
        <p:nvPicPr>
          <p:cNvPr id="6" name="Imagem 5" descr="Resultado de imagem para lan – rede local"/>
          <p:cNvPicPr/>
          <p:nvPr/>
        </p:nvPicPr>
        <p:blipFill>
          <a:blip r:embed="rId2">
            <a:extLst>
              <a:ext uri="{28A0092B-C50C-407E-A947-70E740481C1C}">
                <a14:useLocalDpi xmlns:a14="http://schemas.microsoft.com/office/drawing/2010/main" val="0"/>
              </a:ext>
            </a:extLst>
          </a:blip>
          <a:srcRect/>
          <a:stretch>
            <a:fillRect/>
          </a:stretch>
        </p:blipFill>
        <p:spPr bwMode="auto">
          <a:xfrm>
            <a:off x="1742740" y="1858996"/>
            <a:ext cx="2786230" cy="1738587"/>
          </a:xfrm>
          <a:prstGeom prst="rect">
            <a:avLst/>
          </a:prstGeom>
          <a:noFill/>
          <a:ln>
            <a:noFill/>
          </a:ln>
        </p:spPr>
      </p:pic>
      <p:pic>
        <p:nvPicPr>
          <p:cNvPr id="7" name="Imagem 6" descr="Resultado de imagem para MAN – Rede Metropolitana"/>
          <p:cNvPicPr/>
          <p:nvPr/>
        </p:nvPicPr>
        <p:blipFill>
          <a:blip r:embed="rId3">
            <a:extLst>
              <a:ext uri="{28A0092B-C50C-407E-A947-70E740481C1C}">
                <a14:useLocalDpi xmlns:a14="http://schemas.microsoft.com/office/drawing/2010/main" val="0"/>
              </a:ext>
            </a:extLst>
          </a:blip>
          <a:srcRect/>
          <a:stretch>
            <a:fillRect/>
          </a:stretch>
        </p:blipFill>
        <p:spPr bwMode="auto">
          <a:xfrm>
            <a:off x="4813356" y="4020995"/>
            <a:ext cx="2720551" cy="2032084"/>
          </a:xfrm>
          <a:prstGeom prst="rect">
            <a:avLst/>
          </a:prstGeom>
          <a:noFill/>
          <a:ln>
            <a:noFill/>
          </a:ln>
        </p:spPr>
      </p:pic>
      <p:pic>
        <p:nvPicPr>
          <p:cNvPr id="8" name="Imagem 7" descr="Imagem relacionada"/>
          <p:cNvPicPr/>
          <p:nvPr/>
        </p:nvPicPr>
        <p:blipFill>
          <a:blip r:embed="rId4">
            <a:extLst>
              <a:ext uri="{28A0092B-C50C-407E-A947-70E740481C1C}">
                <a14:useLocalDpi xmlns:a14="http://schemas.microsoft.com/office/drawing/2010/main" val="0"/>
              </a:ext>
            </a:extLst>
          </a:blip>
          <a:srcRect/>
          <a:stretch>
            <a:fillRect/>
          </a:stretch>
        </p:blipFill>
        <p:spPr bwMode="auto">
          <a:xfrm>
            <a:off x="7533907" y="1858995"/>
            <a:ext cx="2916455" cy="1738587"/>
          </a:xfrm>
          <a:prstGeom prst="rect">
            <a:avLst/>
          </a:prstGeom>
          <a:noFill/>
          <a:ln>
            <a:noFill/>
          </a:ln>
        </p:spPr>
      </p:pic>
      <p:sp>
        <p:nvSpPr>
          <p:cNvPr id="3" name="Retângulo 2"/>
          <p:cNvSpPr/>
          <p:nvPr/>
        </p:nvSpPr>
        <p:spPr>
          <a:xfrm>
            <a:off x="8143538" y="3651663"/>
            <a:ext cx="1785769" cy="369332"/>
          </a:xfrm>
          <a:prstGeom prst="rect">
            <a:avLst/>
          </a:prstGeom>
        </p:spPr>
        <p:txBody>
          <a:bodyPr wrap="square">
            <a:spAutoFit/>
          </a:bodyPr>
          <a:lstStyle/>
          <a:p>
            <a:r>
              <a:rPr lang="pt-PT" dirty="0">
                <a:latin typeface="Arial" panose="020B0604020202020204" pitchFamily="34" charset="0"/>
                <a:cs typeface="Arial" panose="020B0604020202020204" pitchFamily="34" charset="0"/>
              </a:rPr>
              <a:t> Rede </a:t>
            </a:r>
            <a:r>
              <a:rPr lang="pt-PT" dirty="0" smtClean="0">
                <a:latin typeface="Arial" panose="020B0604020202020204" pitchFamily="34" charset="0"/>
                <a:cs typeface="Arial" panose="020B0604020202020204" pitchFamily="34" charset="0"/>
              </a:rPr>
              <a:t>Man </a:t>
            </a:r>
            <a:endParaRPr lang="pt-PT" dirty="0"/>
          </a:p>
        </p:txBody>
      </p:sp>
    </p:spTree>
    <p:extLst>
      <p:ext uri="{BB962C8B-B14F-4D97-AF65-F5344CB8AC3E}">
        <p14:creationId xmlns:p14="http://schemas.microsoft.com/office/powerpoint/2010/main" val="3493435669"/>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0616" y="408791"/>
            <a:ext cx="9541340" cy="701585"/>
          </a:xfrm>
        </p:spPr>
        <p:txBody>
          <a:bodyPr>
            <a:normAutofit fontScale="90000"/>
          </a:bodyPr>
          <a:lstStyle/>
          <a:p>
            <a:pPr algn="ctr"/>
            <a:r>
              <a:rPr lang="pt-PT" b="1" dirty="0" smtClean="0"/>
              <a:t>Equipamentos de rede Ativos/passivos</a:t>
            </a:r>
            <a:r>
              <a:rPr lang="pt-PT" b="1" dirty="0"/>
              <a:t/>
            </a:r>
            <a:br>
              <a:rPr lang="pt-PT" b="1" dirty="0"/>
            </a:br>
            <a:endParaRPr lang="en-GB" dirty="0"/>
          </a:p>
        </p:txBody>
      </p:sp>
      <p:sp>
        <p:nvSpPr>
          <p:cNvPr id="3" name="Marcador de Posição de Conteúdo 2"/>
          <p:cNvSpPr>
            <a:spLocks noGrp="1"/>
          </p:cNvSpPr>
          <p:nvPr>
            <p:ph idx="1"/>
          </p:nvPr>
        </p:nvSpPr>
        <p:spPr>
          <a:xfrm>
            <a:off x="1420011" y="1024315"/>
            <a:ext cx="10187491" cy="5500197"/>
          </a:xfrm>
        </p:spPr>
        <p:txBody>
          <a:bodyPr>
            <a:normAutofit fontScale="25000" lnSpcReduction="20000"/>
          </a:bodyPr>
          <a:lstStyle/>
          <a:p>
            <a:pPr algn="just">
              <a:buFont typeface="Wingdings" panose="05000000000000000000" pitchFamily="2" charset="2"/>
              <a:buChar char="q"/>
            </a:pPr>
            <a:r>
              <a:rPr lang="pt-PT" sz="6400" b="1" dirty="0" smtClean="0">
                <a:latin typeface="Arial" panose="020B0604020202020204" pitchFamily="34" charset="0"/>
                <a:cs typeface="Arial" panose="020B0604020202020204" pitchFamily="34" charset="0"/>
              </a:rPr>
              <a:t>Equipamento ativo:</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São todos os equipamentos geradores, recetores de códigos ou conversor de sinais elétricos ou óticos.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Firewall (no caso de se tratar de uma firewall física)</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Routers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Hubs</a:t>
            </a:r>
          </a:p>
          <a:p>
            <a:pPr algn="just">
              <a:buFont typeface="Wingdings" panose="05000000000000000000" pitchFamily="2" charset="2"/>
              <a:buChar char="ü"/>
            </a:pPr>
            <a:r>
              <a:rPr lang="pt-PT" sz="6400" dirty="0" smtClean="0">
                <a:latin typeface="Arial" panose="020B0604020202020204" pitchFamily="34" charset="0"/>
                <a:cs typeface="Arial" panose="020B0604020202020204" pitchFamily="34" charset="0"/>
              </a:rPr>
              <a:t>- Bridges</a:t>
            </a:r>
          </a:p>
          <a:p>
            <a:pPr algn="just">
              <a:buFont typeface="Wingdings" panose="05000000000000000000" pitchFamily="2" charset="2"/>
              <a:buChar char="q"/>
            </a:pPr>
            <a:r>
              <a:rPr lang="pt-PT" sz="6400" b="1" dirty="0" smtClean="0">
                <a:latin typeface="Arial" panose="020B0604020202020204" pitchFamily="34" charset="0"/>
                <a:cs typeface="Arial" panose="020B0604020202020204" pitchFamily="34" charset="0"/>
              </a:rPr>
              <a:t>Servidores Equipamento passivo</a:t>
            </a:r>
            <a:r>
              <a:rPr lang="pt-PT" sz="6400" dirty="0" smtClean="0">
                <a:latin typeface="Arial" panose="020B0604020202020204" pitchFamily="34" charset="0"/>
                <a:cs typeface="Arial" panose="020B0604020202020204" pitchFamily="34" charset="0"/>
              </a:rPr>
              <a:t>:</a:t>
            </a:r>
            <a:endParaRPr lang="pt-PT" sz="6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São dispositivos que não interferem com os dados ou sinais que passam por </a:t>
            </a:r>
            <a:r>
              <a:rPr lang="pt-PT" sz="6400" dirty="0" smtClean="0">
                <a:latin typeface="Arial" panose="020B0604020202020204" pitchFamily="34" charset="0"/>
                <a:cs typeface="Arial" panose="020B0604020202020204" pitchFamily="34" charset="0"/>
              </a:rPr>
              <a:t>ele </a:t>
            </a:r>
            <a:r>
              <a:rPr lang="pt-PT" sz="6400" dirty="0">
                <a:latin typeface="Arial" panose="020B0604020202020204" pitchFamily="34" charset="0"/>
                <a:cs typeface="Arial" panose="020B0604020202020204" pitchFamily="34" charset="0"/>
              </a:rPr>
              <a:t>que permitem a interligação do equipamento ativo.</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Ups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Bastidores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Calhas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Réguas de alimentação de bastidores</a:t>
            </a:r>
          </a:p>
          <a:p>
            <a:pPr algn="just">
              <a:buFont typeface="Wingdings" panose="05000000000000000000" pitchFamily="2" charset="2"/>
              <a:buChar char="ü"/>
            </a:pPr>
            <a:r>
              <a:rPr lang="pt-PT" sz="6400" dirty="0">
                <a:latin typeface="Arial" panose="020B0604020202020204" pitchFamily="34" charset="0"/>
                <a:cs typeface="Arial" panose="020B0604020202020204" pitchFamily="34" charset="0"/>
              </a:rPr>
              <a:t>- Patch panel’s</a:t>
            </a:r>
          </a:p>
          <a:p>
            <a:pPr algn="just">
              <a:buFont typeface="Wingdings" panose="05000000000000000000" pitchFamily="2" charset="2"/>
              <a:buChar char="ü"/>
            </a:pPr>
            <a:r>
              <a:rPr lang="en-US" sz="6400" dirty="0">
                <a:latin typeface="Arial" panose="020B0604020202020204" pitchFamily="34" charset="0"/>
                <a:cs typeface="Arial" panose="020B0604020202020204" pitchFamily="34" charset="0"/>
              </a:rPr>
              <a:t>- Access </a:t>
            </a:r>
            <a:r>
              <a:rPr lang="en-US" sz="6400" dirty="0" smtClean="0">
                <a:latin typeface="Arial" panose="020B0604020202020204" pitchFamily="34" charset="0"/>
                <a:cs typeface="Arial" panose="020B0604020202020204" pitchFamily="34" charset="0"/>
              </a:rPr>
              <a:t>points</a:t>
            </a:r>
            <a:r>
              <a:rPr lang="en-US" sz="6400" dirty="0">
                <a:latin typeface="Arial" panose="020B0604020202020204" pitchFamily="34" charset="0"/>
                <a:cs typeface="Arial" panose="020B0604020202020204" pitchFamily="34" charset="0"/>
              </a:rPr>
              <a:t> </a:t>
            </a:r>
            <a:endParaRPr lang="pt-PT" sz="64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257754347"/>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250</TotalTime>
  <Words>429</Words>
  <Application>Microsoft Office PowerPoint</Application>
  <PresentationFormat>Ecrã Panorâmico</PresentationFormat>
  <Paragraphs>53</Paragraphs>
  <Slides>8</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8</vt:i4>
      </vt:variant>
    </vt:vector>
  </HeadingPairs>
  <TitlesOfParts>
    <vt:vector size="13" baseType="lpstr">
      <vt:lpstr>Arial</vt:lpstr>
      <vt:lpstr>Trebuchet MS</vt:lpstr>
      <vt:lpstr>Tw Cen MT</vt:lpstr>
      <vt:lpstr>Wingdings</vt:lpstr>
      <vt:lpstr>Circuito</vt:lpstr>
      <vt:lpstr>Trabalho Pratico</vt:lpstr>
      <vt:lpstr>Categoria/tipos de Cabos de Rede </vt:lpstr>
      <vt:lpstr>Apresentação do PowerPoint</vt:lpstr>
      <vt:lpstr>Tipos de Rede</vt:lpstr>
      <vt:lpstr>Categoria 6 (Cat.6) </vt:lpstr>
      <vt:lpstr>Categoria 6A (Cat.6A) </vt:lpstr>
      <vt:lpstr>Tipos de Rede</vt:lpstr>
      <vt:lpstr>Equipamentos de rede Ativos/passivos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Pratico</dc:title>
  <dc:creator>S5_4</dc:creator>
  <cp:lastModifiedBy>S5_4</cp:lastModifiedBy>
  <cp:revision>32</cp:revision>
  <dcterms:created xsi:type="dcterms:W3CDTF">2018-01-19T15:15:24Z</dcterms:created>
  <dcterms:modified xsi:type="dcterms:W3CDTF">2018-01-23T16:52:40Z</dcterms:modified>
</cp:coreProperties>
</file>