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63" r:id="rId4"/>
    <p:sldId id="264" r:id="rId5"/>
    <p:sldId id="266" r:id="rId6"/>
    <p:sldId id="267" r:id="rId7"/>
    <p:sldId id="265" r:id="rId8"/>
    <p:sldId id="26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sorterViewPr>
    <p:cViewPr>
      <p:scale>
        <a:sx n="100" d="100"/>
        <a:sy n="100" d="100"/>
      </p:scale>
      <p:origin x="0" y="-1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pt-PT" smtClean="0"/>
              <a:t>Clique para editar o estilo</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7831722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3994622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4017293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37411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pt-PT" smtClean="0"/>
              <a:t>Clique para editar o estilo</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1298879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01/02/2018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25347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01/02/2018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224589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57692111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pt-PT" smtClean="0"/>
              <a:t>Clique para editar o estilo</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51933202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51588204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pt-PT" smtClean="0"/>
              <a:t>Clique para editar o estilo</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F6EEB388-807B-4447-B979-D1202882E91D}"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70689050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17743170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913795" y="2912232"/>
            <a:ext cx="5107208" cy="287896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172200" y="2912232"/>
            <a:ext cx="5095357" cy="2878968"/>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F6EEB388-807B-4447-B979-D1202882E91D}" type="datetimeFigureOut">
              <a:rPr lang="en-GB" smtClean="0"/>
              <a:t>01/02/2018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62656641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6EEB388-807B-4447-B979-D1202882E91D}" type="datetimeFigureOut">
              <a:rPr lang="en-GB" smtClean="0"/>
              <a:t>01/02/2018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99586818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EB388-807B-4447-B979-D1202882E91D}" type="datetimeFigureOut">
              <a:rPr lang="en-GB" smtClean="0"/>
              <a:t>01/02/2018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02470804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pt-PT" smtClean="0"/>
              <a:t>Clique para editar o estilo</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44545389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59455719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EEB388-807B-4447-B979-D1202882E91D}" type="datetimeFigureOut">
              <a:rPr lang="en-GB" smtClean="0"/>
              <a:t>01/02/2018</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FC7E3E8-A121-4D9E-B4F1-71DF481AAD4A}" type="slidenum">
              <a:rPr lang="en-GB" smtClean="0"/>
              <a:t>‹nº›</a:t>
            </a:fld>
            <a:endParaRPr lang="en-GB"/>
          </a:p>
        </p:txBody>
      </p:sp>
    </p:spTree>
    <p:extLst>
      <p:ext uri="{BB962C8B-B14F-4D97-AF65-F5344CB8AC3E}">
        <p14:creationId xmlns:p14="http://schemas.microsoft.com/office/powerpoint/2010/main" val="1477616190"/>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32790" y="441088"/>
            <a:ext cx="7630757" cy="826765"/>
          </a:xfrm>
        </p:spPr>
        <p:txBody>
          <a:bodyPr>
            <a:normAutofit/>
          </a:bodyPr>
          <a:lstStyle/>
          <a:p>
            <a:r>
              <a:rPr lang="en-GB"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cs typeface="Arial" panose="020B0604020202020204" pitchFamily="34" charset="0"/>
              </a:rPr>
              <a:t>Trabalho Pratico</a:t>
            </a:r>
            <a:endParaRPr lang="en-GB"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cs typeface="Arial" panose="020B0604020202020204" pitchFamily="34" charset="0"/>
            </a:endParaRPr>
          </a:p>
        </p:txBody>
      </p:sp>
      <p:sp>
        <p:nvSpPr>
          <p:cNvPr id="8" name="CaixaDeTexto 7"/>
          <p:cNvSpPr txBox="1"/>
          <p:nvPr/>
        </p:nvSpPr>
        <p:spPr>
          <a:xfrm>
            <a:off x="3897852" y="1401752"/>
            <a:ext cx="3550024" cy="461665"/>
          </a:xfrm>
          <a:prstGeom prst="rect">
            <a:avLst/>
          </a:prstGeom>
          <a:noFill/>
        </p:spPr>
        <p:txBody>
          <a:bodyPr wrap="square" rtlCol="0">
            <a:spAutoFit/>
          </a:bodyPr>
          <a:lstStyle/>
          <a:p>
            <a:pPr algn="ctr"/>
            <a:r>
              <a:rPr lang="en-GB"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cs typeface="Arial" panose="020B0604020202020204" pitchFamily="34" charset="0"/>
              </a:rPr>
              <a:t>Conexão de Redes</a:t>
            </a:r>
            <a:endParaRPr lang="en-GB"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cs typeface="Arial" panose="020B0604020202020204" pitchFamily="34" charset="0"/>
            </a:endParaRPr>
          </a:p>
        </p:txBody>
      </p:sp>
      <p:sp>
        <p:nvSpPr>
          <p:cNvPr id="4" name="Subtítulo 3"/>
          <p:cNvSpPr>
            <a:spLocks noGrp="1"/>
          </p:cNvSpPr>
          <p:nvPr>
            <p:ph type="subTitle" idx="1"/>
          </p:nvPr>
        </p:nvSpPr>
        <p:spPr>
          <a:xfrm>
            <a:off x="4500490" y="2048488"/>
            <a:ext cx="1825005" cy="553189"/>
          </a:xfrm>
        </p:spPr>
        <p:txBody>
          <a:bodyPr>
            <a:normAutofit fontScale="92500"/>
          </a:bodyPr>
          <a:lstStyle/>
          <a:p>
            <a:pPr algn="ctr"/>
            <a:r>
              <a:rPr lang="en-GB" sz="2400" b="1" dirty="0" smtClean="0"/>
              <a:t>UFCD: 0771</a:t>
            </a:r>
            <a:endParaRPr lang="en-GB" sz="2400" b="1" dirty="0"/>
          </a:p>
        </p:txBody>
      </p:sp>
      <p:sp>
        <p:nvSpPr>
          <p:cNvPr id="7" name="CaixaDeTexto 6"/>
          <p:cNvSpPr txBox="1"/>
          <p:nvPr/>
        </p:nvSpPr>
        <p:spPr>
          <a:xfrm>
            <a:off x="8888713" y="5646175"/>
            <a:ext cx="3303287" cy="923330"/>
          </a:xfrm>
          <a:prstGeom prst="rect">
            <a:avLst/>
          </a:prstGeom>
          <a:noFill/>
        </p:spPr>
        <p:txBody>
          <a:bodyPr wrap="square" rtlCol="0">
            <a:spAutoFit/>
          </a:bodyPr>
          <a:lstStyle/>
          <a:p>
            <a:r>
              <a:rPr lang="en-GB" dirty="0" smtClean="0">
                <a:ln w="0"/>
                <a:solidFill>
                  <a:schemeClr val="accent1"/>
                </a:solidFill>
                <a:effectLst>
                  <a:outerShdw blurRad="38100" dist="25400" dir="5400000" algn="ctr" rotWithShape="0">
                    <a:srgbClr val="6E747A">
                      <a:alpha val="43000"/>
                    </a:srgbClr>
                  </a:outerShdw>
                </a:effectLst>
              </a:rPr>
              <a:t>Trabalho realizado por:</a:t>
            </a:r>
          </a:p>
          <a:p>
            <a:r>
              <a:rPr lang="en-GB" dirty="0" smtClean="0">
                <a:ln w="0"/>
                <a:solidFill>
                  <a:schemeClr val="accent1"/>
                </a:solidFill>
                <a:effectLst>
                  <a:outerShdw blurRad="38100" dist="25400" dir="5400000" algn="ctr" rotWithShape="0">
                    <a:srgbClr val="6E747A">
                      <a:alpha val="43000"/>
                    </a:srgbClr>
                  </a:outerShdw>
                </a:effectLst>
              </a:rPr>
              <a:t>Bruno Coelho nº4</a:t>
            </a:r>
            <a:endParaRPr lang="en-GB" dirty="0" smtClean="0">
              <a:ln w="0"/>
              <a:solidFill>
                <a:schemeClr val="accent1"/>
              </a:solidFill>
              <a:effectLst>
                <a:outerShdw blurRad="38100" dist="25400" dir="5400000" algn="ctr" rotWithShape="0">
                  <a:srgbClr val="6E747A">
                    <a:alpha val="43000"/>
                  </a:srgbClr>
                </a:outerShdw>
              </a:effectLst>
            </a:endParaRPr>
          </a:p>
          <a:p>
            <a:r>
              <a:rPr lang="en-GB" dirty="0" smtClean="0">
                <a:ln w="0"/>
                <a:solidFill>
                  <a:schemeClr val="accent1"/>
                </a:solidFill>
                <a:effectLst>
                  <a:outerShdw blurRad="38100" dist="25400" dir="5400000" algn="ctr" rotWithShape="0">
                    <a:srgbClr val="6E747A">
                      <a:alpha val="43000"/>
                    </a:srgbClr>
                  </a:outerShdw>
                </a:effectLst>
              </a:rPr>
              <a:t>Data: 19/01/2018 </a:t>
            </a:r>
            <a:endParaRPr lang="en-GB" dirty="0">
              <a:ln w="0"/>
              <a:solidFill>
                <a:schemeClr val="accent1"/>
              </a:solidFill>
              <a:effectLst>
                <a:outerShdw blurRad="38100" dist="25400" dir="5400000" algn="ctr" rotWithShape="0">
                  <a:srgbClr val="6E747A">
                    <a:alpha val="43000"/>
                  </a:srgbClr>
                </a:outerShdw>
              </a:effectLst>
            </a:endParaRPr>
          </a:p>
        </p:txBody>
      </p:sp>
      <p:pic>
        <p:nvPicPr>
          <p:cNvPr id="5" name="Imagem 4"/>
          <p:cNvPicPr>
            <a:picLocks noChangeAspect="1"/>
          </p:cNvPicPr>
          <p:nvPr/>
        </p:nvPicPr>
        <p:blipFill>
          <a:blip r:embed="rId2"/>
          <a:stretch>
            <a:fillRect/>
          </a:stretch>
        </p:blipFill>
        <p:spPr>
          <a:xfrm>
            <a:off x="2433124" y="2920647"/>
            <a:ext cx="5766099" cy="2725528"/>
          </a:xfrm>
          <a:prstGeom prst="rect">
            <a:avLst/>
          </a:prstGeom>
        </p:spPr>
      </p:pic>
    </p:spTree>
    <p:extLst>
      <p:ext uri="{BB962C8B-B14F-4D97-AF65-F5344CB8AC3E}">
        <p14:creationId xmlns:p14="http://schemas.microsoft.com/office/powerpoint/2010/main" val="346545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23652" y="273541"/>
            <a:ext cx="8390963" cy="835855"/>
          </a:xfrm>
        </p:spPr>
        <p:txBody>
          <a:bodyPr>
            <a:normAutofit fontScale="90000"/>
          </a:bodyPr>
          <a:lstStyle/>
          <a:p>
            <a:r>
              <a:rPr lang="pt-PT" b="1" dirty="0"/>
              <a:t>Categoria/tipos de Cabos de Rede</a:t>
            </a:r>
            <a:br>
              <a:rPr lang="pt-PT" b="1" dirty="0"/>
            </a:br>
            <a:endParaRPr lang="en-GB" dirty="0"/>
          </a:p>
        </p:txBody>
      </p:sp>
      <p:sp>
        <p:nvSpPr>
          <p:cNvPr id="3" name="Marcador de Posição de Conteúdo 2"/>
          <p:cNvSpPr>
            <a:spLocks noGrp="1"/>
          </p:cNvSpPr>
          <p:nvPr>
            <p:ph idx="1"/>
          </p:nvPr>
        </p:nvSpPr>
        <p:spPr>
          <a:xfrm>
            <a:off x="483325" y="1109396"/>
            <a:ext cx="11612881" cy="5541135"/>
          </a:xfrm>
        </p:spPr>
        <p:txBody>
          <a:bodyPr>
            <a:noAutofit/>
          </a:bodyPr>
          <a:lstStyle/>
          <a:p>
            <a:pPr algn="just"/>
            <a:r>
              <a:rPr lang="pt-PT" sz="1600" b="1" dirty="0">
                <a:latin typeface="Arial" panose="020B0604020202020204" pitchFamily="34" charset="0"/>
                <a:cs typeface="Arial" panose="020B0604020202020204" pitchFamily="34" charset="0"/>
              </a:rPr>
              <a:t>. Categoria 3 (Cat. 3)</a:t>
            </a:r>
          </a:p>
          <a:p>
            <a:pPr algn="just"/>
            <a:r>
              <a:rPr lang="pt-PT" sz="1600" b="1" dirty="0">
                <a:latin typeface="Arial" panose="020B0604020202020204" pitchFamily="34" charset="0"/>
                <a:cs typeface="Arial" panose="020B0604020202020204" pitchFamily="34" charset="0"/>
              </a:rPr>
              <a:t>Os cabos de Categoria 3 são ainda hoje utilizados em redes que atendam principalmente a parte de telefonia. Por não comportar as atuais velocidades de transmissão de dados, estes cabos não são aconselhados em um projeto de cabeamento estruturado, onde um ponto pode atender dados, telefonia, IPTV, Voip, CFTV entre outros apenas </a:t>
            </a:r>
            <a:endParaRPr lang="pt-PT" sz="1600" b="1" dirty="0" smtClean="0">
              <a:latin typeface="Arial" panose="020B0604020202020204" pitchFamily="34" charset="0"/>
              <a:cs typeface="Arial" panose="020B0604020202020204" pitchFamily="34" charset="0"/>
            </a:endParaRPr>
          </a:p>
          <a:p>
            <a:pPr marL="0" indent="0" algn="just">
              <a:buNone/>
            </a:pPr>
            <a:r>
              <a:rPr lang="pt-PT" sz="1600" b="1" dirty="0">
                <a:latin typeface="Arial" panose="020B0604020202020204" pitchFamily="34" charset="0"/>
                <a:cs typeface="Arial" panose="020B0604020202020204" pitchFamily="34" charset="0"/>
              </a:rPr>
              <a:t> </a:t>
            </a:r>
            <a:r>
              <a:rPr lang="pt-PT" sz="1600" b="1" dirty="0" smtClean="0">
                <a:latin typeface="Arial" panose="020B0604020202020204" pitchFamily="34" charset="0"/>
                <a:cs typeface="Arial" panose="020B0604020202020204" pitchFamily="34" charset="0"/>
              </a:rPr>
              <a:t>   com </a:t>
            </a:r>
            <a:r>
              <a:rPr lang="pt-PT" sz="1600" b="1" dirty="0">
                <a:latin typeface="Arial" panose="020B0604020202020204" pitchFamily="34" charset="0"/>
                <a:cs typeface="Arial" panose="020B0604020202020204" pitchFamily="34" charset="0"/>
              </a:rPr>
              <a:t>a manobra do Patch Cord</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Cabo UTP Cat.3</a:t>
            </a:r>
          </a:p>
          <a:p>
            <a:pPr marL="0" indent="0">
              <a:buNone/>
            </a:pPr>
            <a:r>
              <a:rPr lang="pt-PT" sz="1600" b="1" dirty="0" smtClean="0">
                <a:latin typeface="Arial" panose="020B0604020202020204" pitchFamily="34" charset="0"/>
                <a:cs typeface="Arial" panose="020B0604020202020204" pitchFamily="34" charset="0"/>
              </a:rPr>
              <a:t> Apesar </a:t>
            </a:r>
            <a:r>
              <a:rPr lang="pt-PT" sz="1600" b="1" dirty="0">
                <a:latin typeface="Arial" panose="020B0604020202020204" pitchFamily="34" charset="0"/>
                <a:cs typeface="Arial" panose="020B0604020202020204" pitchFamily="34" charset="0"/>
              </a:rPr>
              <a:t>de ainda presentes no mercado, os cabos Cat.3 tendem a sumir em breve, visto que cabos </a:t>
            </a:r>
            <a:r>
              <a:rPr lang="pt-PT" sz="1600" b="1" dirty="0" smtClean="0">
                <a:latin typeface="Arial" panose="020B0604020202020204" pitchFamily="34" charset="0"/>
                <a:cs typeface="Arial" panose="020B0604020202020204" pitchFamily="34" charset="0"/>
              </a:rPr>
              <a:t>   de categorias </a:t>
            </a:r>
            <a:r>
              <a:rPr lang="pt-PT" sz="1600" b="1" dirty="0">
                <a:latin typeface="Arial" panose="020B0604020202020204" pitchFamily="34" charset="0"/>
                <a:cs typeface="Arial" panose="020B0604020202020204" pitchFamily="34" charset="0"/>
              </a:rPr>
              <a:t>superiores estão cada vez mais acessíveis e contam com características que tornam o custo/benefício deste cabo inviável</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Banda: 16Mhz</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Velocidade: Até 10Mbps</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Recomendado: </a:t>
            </a:r>
            <a:r>
              <a:rPr lang="pt-PT" sz="1600" b="1" dirty="0" err="1" smtClean="0">
                <a:latin typeface="Arial" panose="020B0604020202020204" pitchFamily="34" charset="0"/>
                <a:cs typeface="Arial" panose="020B0604020202020204" pitchFamily="34" charset="0"/>
              </a:rPr>
              <a:t>Volp</a:t>
            </a:r>
            <a:r>
              <a:rPr lang="pt-PT" sz="1600" b="1" dirty="0" smtClean="0">
                <a:latin typeface="Arial" panose="020B0604020202020204" pitchFamily="34" charset="0"/>
                <a:cs typeface="Arial" panose="020B0604020202020204" pitchFamily="34" charset="0"/>
              </a:rPr>
              <a:t> </a:t>
            </a:r>
            <a:r>
              <a:rPr lang="pt-PT" sz="1600" b="1" dirty="0">
                <a:latin typeface="Arial" panose="020B0604020202020204" pitchFamily="34" charset="0"/>
                <a:cs typeface="Arial" panose="020B0604020202020204" pitchFamily="34" charset="0"/>
              </a:rPr>
              <a:t>ou telefonia analógica.</a:t>
            </a:r>
            <a:endParaRPr lang="en-GB" sz="1600" dirty="0"/>
          </a:p>
        </p:txBody>
      </p:sp>
      <p:pic>
        <p:nvPicPr>
          <p:cNvPr id="8" name="Imagem 7"/>
          <p:cNvPicPr>
            <a:picLocks noChangeAspect="1"/>
          </p:cNvPicPr>
          <p:nvPr/>
        </p:nvPicPr>
        <p:blipFill>
          <a:blip r:embed="rId2"/>
          <a:stretch>
            <a:fillRect/>
          </a:stretch>
        </p:blipFill>
        <p:spPr>
          <a:xfrm>
            <a:off x="6821115" y="4668844"/>
            <a:ext cx="2886892" cy="1514475"/>
          </a:xfrm>
          <a:prstGeom prst="rect">
            <a:avLst/>
          </a:prstGeom>
        </p:spPr>
      </p:pic>
    </p:spTree>
    <p:extLst>
      <p:ext uri="{BB962C8B-B14F-4D97-AF65-F5344CB8AC3E}">
        <p14:creationId xmlns:p14="http://schemas.microsoft.com/office/powerpoint/2010/main" val="759104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95200" y="657355"/>
            <a:ext cx="9905999" cy="5657384"/>
          </a:xfrm>
        </p:spPr>
        <p:txBody>
          <a:bodyPr>
            <a:normAutofit fontScale="92500" lnSpcReduction="10000"/>
          </a:bodyPr>
          <a:lstStyle/>
          <a:p>
            <a:pPr algn="just" fontAlgn="base"/>
            <a:r>
              <a:rPr lang="pt-PT" b="1" dirty="0">
                <a:latin typeface="Arial" panose="020B0604020202020204" pitchFamily="34" charset="0"/>
                <a:cs typeface="Arial" panose="020B0604020202020204" pitchFamily="34" charset="0"/>
              </a:rPr>
              <a:t>Categoria 5e (Cat. 5e)</a:t>
            </a:r>
            <a:endParaRPr lang="pt-PT" dirty="0">
              <a:latin typeface="Arial" panose="020B0604020202020204" pitchFamily="34" charset="0"/>
              <a:cs typeface="Arial" panose="020B0604020202020204" pitchFamily="34" charset="0"/>
            </a:endParaRPr>
          </a:p>
          <a:p>
            <a:pPr algn="just" fontAlgn="base"/>
            <a:r>
              <a:rPr lang="pt-PT" dirty="0">
                <a:latin typeface="Arial" panose="020B0604020202020204" pitchFamily="34" charset="0"/>
                <a:cs typeface="Arial" panose="020B0604020202020204" pitchFamily="34" charset="0"/>
              </a:rPr>
              <a:t>Os cabos de Categoria 5e hoje são os mais utilizados em pequenas redes, principalmente as domésticas. Essa categoria de cabos é recomendada pela norma TIA/EIA-568-B, que padroniza e regulariza as redes de telecomunicações.</a:t>
            </a:r>
          </a:p>
          <a:p>
            <a:pPr algn="just" fontAlgn="base"/>
            <a:r>
              <a:rPr lang="pt-PT" dirty="0">
                <a:latin typeface="Arial" panose="020B0604020202020204" pitchFamily="34" charset="0"/>
                <a:cs typeface="Arial" panose="020B0604020202020204" pitchFamily="34" charset="0"/>
              </a:rPr>
              <a:t>A categoria 5e nada mais é do que a categoria 5 melhorada e por isso tornou obsoleta a anterior.</a:t>
            </a:r>
          </a:p>
          <a:p>
            <a:pPr algn="just"/>
            <a:r>
              <a:rPr lang="pt-PT" dirty="0">
                <a:latin typeface="Arial" panose="020B0604020202020204" pitchFamily="34" charset="0"/>
                <a:cs typeface="Arial" panose="020B0604020202020204" pitchFamily="34" charset="0"/>
              </a:rPr>
              <a:t>São cabos com 4 pares trançados de formas distintas afim de atenuar a interferência entre os pares e com isso, adquirir maior possibilidade de velocidade de transmissão de dados.</a:t>
            </a:r>
          </a:p>
          <a:p>
            <a:pPr marL="0" indent="0" algn="just">
              <a:buNone/>
            </a:pPr>
            <a:r>
              <a:rPr lang="pt-PT" dirty="0" smtClean="0">
                <a:latin typeface="Arial" panose="020B0604020202020204" pitchFamily="34" charset="0"/>
                <a:cs typeface="Arial" panose="020B0604020202020204" pitchFamily="34" charset="0"/>
              </a:rPr>
              <a:t>   Banda</a:t>
            </a:r>
            <a:r>
              <a:rPr lang="pt-PT" dirty="0">
                <a:latin typeface="Arial" panose="020B0604020202020204" pitchFamily="34" charset="0"/>
                <a:cs typeface="Arial" panose="020B0604020202020204" pitchFamily="34" charset="0"/>
              </a:rPr>
              <a:t>: 100Mhz</a:t>
            </a:r>
            <a:r>
              <a:rPr lang="pt-PT" dirty="0" smtClean="0">
                <a:latin typeface="Arial" panose="020B0604020202020204" pitchFamily="34" charset="0"/>
                <a:cs typeface="Arial" panose="020B0604020202020204" pitchFamily="34" charset="0"/>
              </a:rPr>
              <a:t>;</a:t>
            </a:r>
          </a:p>
          <a:p>
            <a:pPr marL="0" indent="0" algn="just">
              <a:buNone/>
            </a:pPr>
            <a:endParaRPr lang="pt-PT" dirty="0" smtClean="0">
              <a:latin typeface="Arial" panose="020B0604020202020204" pitchFamily="34" charset="0"/>
              <a:cs typeface="Arial" panose="020B0604020202020204" pitchFamily="34" charset="0"/>
            </a:endParaRPr>
          </a:p>
          <a:p>
            <a:pPr algn="just"/>
            <a:r>
              <a:rPr lang="pt-PT" dirty="0" smtClean="0">
                <a:latin typeface="Arial" panose="020B0604020202020204" pitchFamily="34" charset="0"/>
                <a:cs typeface="Arial" panose="020B0604020202020204" pitchFamily="34" charset="0"/>
              </a:rPr>
              <a:t>Velocidade</a:t>
            </a:r>
            <a:r>
              <a:rPr lang="pt-PT" dirty="0">
                <a:latin typeface="Arial" panose="020B0604020202020204" pitchFamily="34" charset="0"/>
                <a:cs typeface="Arial" panose="020B0604020202020204" pitchFamily="34" charset="0"/>
              </a:rPr>
              <a:t>: Até 1Gbps;</a:t>
            </a:r>
          </a:p>
          <a:p>
            <a:pPr algn="just"/>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Recomendado: Pequenas redes com tráfego baixo; redes domésticas</a:t>
            </a:r>
            <a:r>
              <a:rPr lang="pt-PT" dirty="0"/>
              <a:t>.</a:t>
            </a:r>
          </a:p>
        </p:txBody>
      </p:sp>
      <p:pic>
        <p:nvPicPr>
          <p:cNvPr id="5" name="Imagem 4"/>
          <p:cNvPicPr>
            <a:picLocks noChangeAspect="1"/>
          </p:cNvPicPr>
          <p:nvPr/>
        </p:nvPicPr>
        <p:blipFill>
          <a:blip r:embed="rId2"/>
          <a:stretch>
            <a:fillRect/>
          </a:stretch>
        </p:blipFill>
        <p:spPr>
          <a:xfrm>
            <a:off x="7949901" y="3723041"/>
            <a:ext cx="3151298" cy="1817147"/>
          </a:xfrm>
          <a:prstGeom prst="rect">
            <a:avLst/>
          </a:prstGeom>
        </p:spPr>
      </p:pic>
    </p:spTree>
    <p:extLst>
      <p:ext uri="{BB962C8B-B14F-4D97-AF65-F5344CB8AC3E}">
        <p14:creationId xmlns:p14="http://schemas.microsoft.com/office/powerpoint/2010/main" val="330120901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675" y="355003"/>
            <a:ext cx="9767942" cy="741133"/>
          </a:xfrm>
        </p:spPr>
        <p:txBody>
          <a:bodyPr>
            <a:normAutofit fontScale="90000"/>
          </a:bodyPr>
          <a:lstStyle/>
          <a:p>
            <a:r>
              <a:rPr lang="pt-PT" b="1" dirty="0"/>
              <a:t>Categoria 6 (Cat.6)</a:t>
            </a:r>
            <a:r>
              <a:rPr lang="pt-PT" dirty="0"/>
              <a:t/>
            </a:r>
            <a:br>
              <a:rPr lang="pt-PT" dirty="0"/>
            </a:br>
            <a:endParaRPr lang="pt-PT" dirty="0"/>
          </a:p>
        </p:txBody>
      </p:sp>
      <p:sp>
        <p:nvSpPr>
          <p:cNvPr id="3" name="Marcador de Posição de Conteúdo 2"/>
          <p:cNvSpPr>
            <a:spLocks noGrp="1"/>
          </p:cNvSpPr>
          <p:nvPr>
            <p:ph idx="1"/>
          </p:nvPr>
        </p:nvSpPr>
        <p:spPr>
          <a:xfrm>
            <a:off x="872471" y="1096136"/>
            <a:ext cx="9905999" cy="5240118"/>
          </a:xfrm>
        </p:spPr>
        <p:txBody>
          <a:bodyPr>
            <a:normAutofit fontScale="77500" lnSpcReduction="20000"/>
          </a:bodyPr>
          <a:lstStyle/>
          <a:p>
            <a:pPr fontAlgn="base"/>
            <a:r>
              <a:rPr lang="pt-PT" sz="2600" dirty="0">
                <a:latin typeface="Arial" panose="020B0604020202020204" pitchFamily="34" charset="0"/>
                <a:cs typeface="Arial" panose="020B0604020202020204" pitchFamily="34" charset="0"/>
              </a:rPr>
              <a:t>Os cabos da Categoria 6 hoje são os que apresentam maior custo/benefício para redes de médio porte em empresas. São cabos de maior velocidade que os de categoria 5e, melhor blindagem entre os pares, utilizam mais material em cada via de transmissão, e tudo isso em conjunto tornam este mais rápido </a:t>
            </a:r>
            <a:r>
              <a:rPr lang="pt-PT" sz="2600" dirty="0" smtClean="0">
                <a:latin typeface="Arial" panose="020B0604020202020204" pitchFamily="34" charset="0"/>
                <a:cs typeface="Arial" panose="020B0604020202020204" pitchFamily="34" charset="0"/>
              </a:rPr>
              <a:t>e </a:t>
            </a:r>
            <a:r>
              <a:rPr lang="pt-PT" sz="2600" dirty="0">
                <a:latin typeface="Arial" panose="020B0604020202020204" pitchFamily="34" charset="0"/>
                <a:cs typeface="Arial" panose="020B0604020202020204" pitchFamily="34" charset="0"/>
              </a:rPr>
              <a:t>confiável</a:t>
            </a:r>
            <a:r>
              <a:rPr lang="pt-PT" sz="2600" dirty="0" smtClean="0">
                <a:latin typeface="Arial" panose="020B0604020202020204" pitchFamily="34" charset="0"/>
                <a:cs typeface="Arial" panose="020B0604020202020204" pitchFamily="34" charset="0"/>
              </a:rPr>
              <a:t>.</a:t>
            </a:r>
          </a:p>
          <a:p>
            <a:pPr fontAlgn="base"/>
            <a:r>
              <a:rPr lang="pt-PT" sz="2600" dirty="0" smtClean="0">
                <a:latin typeface="Arial" panose="020B0604020202020204" pitchFamily="34" charset="0"/>
                <a:cs typeface="Arial" panose="020B0604020202020204" pitchFamily="34" charset="0"/>
              </a:rPr>
              <a:t> </a:t>
            </a:r>
            <a:r>
              <a:rPr lang="pt-PT" sz="2600" dirty="0">
                <a:latin typeface="Arial" panose="020B0604020202020204" pitchFamily="34" charset="0"/>
                <a:cs typeface="Arial" panose="020B0604020202020204" pitchFamily="34" charset="0"/>
              </a:rPr>
              <a:t>Primeira categoria de cabos metálicos a atingir a linha de </a:t>
            </a:r>
            <a:r>
              <a:rPr lang="pt-PT" sz="2600" i="1" dirty="0">
                <a:latin typeface="Arial" panose="020B0604020202020204" pitchFamily="34" charset="0"/>
                <a:cs typeface="Arial" panose="020B0604020202020204" pitchFamily="34" charset="0"/>
              </a:rPr>
              <a:t>gigabyte</a:t>
            </a:r>
            <a:r>
              <a:rPr lang="pt-PT" sz="2600" dirty="0">
                <a:latin typeface="Arial" panose="020B0604020202020204" pitchFamily="34" charset="0"/>
                <a:cs typeface="Arial" panose="020B0604020202020204" pitchFamily="34" charset="0"/>
              </a:rPr>
              <a:t>, o Cat.6 tornou as transmissões de dados dentro de ambientes empresariais muito mais fluentes, lógico, desde que combinados com equipamentos que supram essa velocidade. Com isso, se tornou possível integrar as mais diversas soluções em uma mesma rede estruturada, visto que mesmo os equipamentos com maior utilização de banda, não causariam lentidão na rede quando instalados com os cabos desta categoria.</a:t>
            </a:r>
          </a:p>
          <a:p>
            <a:pPr fontAlgn="base"/>
            <a:r>
              <a:rPr lang="pt-PT" sz="2600" b="1" dirty="0">
                <a:latin typeface="Arial" panose="020B0604020202020204" pitchFamily="34" charset="0"/>
                <a:cs typeface="Arial" panose="020B0604020202020204" pitchFamily="34" charset="0"/>
              </a:rPr>
              <a:t>Banda</a:t>
            </a:r>
            <a:r>
              <a:rPr lang="pt-PT" sz="2600" dirty="0">
                <a:latin typeface="Arial" panose="020B0604020202020204" pitchFamily="34" charset="0"/>
                <a:cs typeface="Arial" panose="020B0604020202020204" pitchFamily="34" charset="0"/>
              </a:rPr>
              <a:t>: 250Mhz;</a:t>
            </a:r>
          </a:p>
          <a:p>
            <a:pPr fontAlgn="base"/>
            <a:r>
              <a:rPr lang="pt-PT" sz="2600" b="1" dirty="0">
                <a:latin typeface="Arial" panose="020B0604020202020204" pitchFamily="34" charset="0"/>
                <a:cs typeface="Arial" panose="020B0604020202020204" pitchFamily="34" charset="0"/>
              </a:rPr>
              <a:t>Velocidade: </a:t>
            </a:r>
            <a:r>
              <a:rPr lang="pt-PT" sz="2600" dirty="0">
                <a:latin typeface="Arial" panose="020B0604020202020204" pitchFamily="34" charset="0"/>
                <a:cs typeface="Arial" panose="020B0604020202020204" pitchFamily="34" charset="0"/>
              </a:rPr>
              <a:t>Acima de 1Gbps;</a:t>
            </a:r>
          </a:p>
          <a:p>
            <a:pPr fontAlgn="base"/>
            <a:r>
              <a:rPr lang="pt-PT" sz="2600" b="1" dirty="0">
                <a:latin typeface="Arial" panose="020B0604020202020204" pitchFamily="34" charset="0"/>
                <a:cs typeface="Arial" panose="020B0604020202020204" pitchFamily="34" charset="0"/>
              </a:rPr>
              <a:t>Recomendado</a:t>
            </a:r>
            <a:r>
              <a:rPr lang="pt-PT" sz="2600" dirty="0">
                <a:latin typeface="Arial" panose="020B0604020202020204" pitchFamily="34" charset="0"/>
                <a:cs typeface="Arial" panose="020B0604020202020204" pitchFamily="34" charset="0"/>
              </a:rPr>
              <a:t>: Redes estruturadas com diversas tecnologias; empresas com médio a alto tráfego de dados</a:t>
            </a:r>
          </a:p>
          <a:p>
            <a:endParaRPr lang="pt-PT" dirty="0"/>
          </a:p>
        </p:txBody>
      </p:sp>
      <p:pic>
        <p:nvPicPr>
          <p:cNvPr id="4" name="Imagem 3"/>
          <p:cNvPicPr>
            <a:picLocks noChangeAspect="1"/>
          </p:cNvPicPr>
          <p:nvPr/>
        </p:nvPicPr>
        <p:blipFill>
          <a:blip r:embed="rId2"/>
          <a:stretch>
            <a:fillRect/>
          </a:stretch>
        </p:blipFill>
        <p:spPr>
          <a:xfrm>
            <a:off x="7822345" y="4386193"/>
            <a:ext cx="2788504" cy="1231450"/>
          </a:xfrm>
          <a:prstGeom prst="rect">
            <a:avLst/>
          </a:prstGeom>
        </p:spPr>
      </p:pic>
    </p:spTree>
    <p:extLst>
      <p:ext uri="{BB962C8B-B14F-4D97-AF65-F5344CB8AC3E}">
        <p14:creationId xmlns:p14="http://schemas.microsoft.com/office/powerpoint/2010/main" val="413430638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3802" y="478670"/>
            <a:ext cx="6772106" cy="973614"/>
          </a:xfrm>
        </p:spPr>
        <p:txBody>
          <a:bodyPr>
            <a:normAutofit fontScale="90000"/>
          </a:bodyPr>
          <a:lstStyle/>
          <a:p>
            <a:r>
              <a:rPr lang="pt-PT" b="1" dirty="0"/>
              <a:t>Categoria 6A (Cat.6A)</a:t>
            </a:r>
            <a:r>
              <a:rPr lang="pt-PT" dirty="0"/>
              <a:t/>
            </a:r>
            <a:br>
              <a:rPr lang="pt-PT" dirty="0"/>
            </a:br>
            <a:endParaRPr lang="pt-PT" dirty="0"/>
          </a:p>
        </p:txBody>
      </p:sp>
      <p:sp>
        <p:nvSpPr>
          <p:cNvPr id="3" name="Marcador de Posição de Conteúdo 2"/>
          <p:cNvSpPr>
            <a:spLocks noGrp="1"/>
          </p:cNvSpPr>
          <p:nvPr>
            <p:ph sz="half" idx="1"/>
          </p:nvPr>
        </p:nvSpPr>
        <p:spPr>
          <a:xfrm>
            <a:off x="732288" y="1692026"/>
            <a:ext cx="5159829" cy="2999846"/>
          </a:xfrm>
        </p:spPr>
        <p:txBody>
          <a:bodyPr>
            <a:normAutofit fontScale="70000" lnSpcReduction="20000"/>
          </a:bodyPr>
          <a:lstStyle/>
          <a:p>
            <a:pPr algn="just"/>
            <a:r>
              <a:rPr lang="pt-PT" dirty="0">
                <a:latin typeface="Arial" panose="020B0604020202020204" pitchFamily="34" charset="0"/>
                <a:cs typeface="Arial" panose="020B0604020202020204" pitchFamily="34" charset="0"/>
              </a:rPr>
              <a:t>Os cabos da categoria 6A são uma linhagem aprimorada dos cabos de Categoria 6</a:t>
            </a:r>
            <a:r>
              <a:rPr lang="pt-PT" dirty="0" smtClean="0">
                <a:latin typeface="Arial" panose="020B0604020202020204" pitchFamily="34" charset="0"/>
                <a:cs typeface="Arial" panose="020B0604020202020204" pitchFamily="34" charset="0"/>
              </a:rPr>
              <a:t>. </a:t>
            </a:r>
            <a:r>
              <a:rPr lang="pt-PT" dirty="0">
                <a:latin typeface="Arial" panose="020B0604020202020204" pitchFamily="34" charset="0"/>
                <a:cs typeface="Arial" panose="020B0604020202020204" pitchFamily="34" charset="0"/>
              </a:rPr>
              <a:t>O “A” de seu </a:t>
            </a:r>
            <a:r>
              <a:rPr lang="pt-PT" dirty="0" smtClean="0">
                <a:latin typeface="Arial" panose="020B0604020202020204" pitchFamily="34" charset="0"/>
                <a:cs typeface="Arial" panose="020B0604020202020204" pitchFamily="34" charset="0"/>
              </a:rPr>
              <a:t>nome </a:t>
            </a:r>
            <a:r>
              <a:rPr lang="pt-PT" dirty="0">
                <a:latin typeface="Arial" panose="020B0604020202020204" pitchFamily="34" charset="0"/>
                <a:cs typeface="Arial" panose="020B0604020202020204" pitchFamily="34" charset="0"/>
              </a:rPr>
              <a:t>significa “Augmented”, ou seja, “Ampliado</a:t>
            </a:r>
            <a:r>
              <a:rPr lang="pt-PT" dirty="0" smtClean="0">
                <a:latin typeface="Arial" panose="020B0604020202020204" pitchFamily="34" charset="0"/>
                <a:cs typeface="Arial" panose="020B0604020202020204" pitchFamily="34" charset="0"/>
              </a:rPr>
              <a:t>”.</a:t>
            </a:r>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Devido a melhorias nos materiais de transmissão, no trancamento e na isolação tanto entre pares como entre cabos, os Cat.6A tornaram possíveis a transmissão de dados com o dobro da banda do seu antecessor, fazendo com que, assim, também fosse possível melhorar a velocidade de transmissão, além de possuir uma característica interessante, a capacidade de transmitir em lances de até 55 metros, em velocidade de 10Gbps, um marco na </a:t>
            </a:r>
            <a:r>
              <a:rPr lang="pt-PT" dirty="0" smtClean="0">
                <a:latin typeface="Arial" panose="020B0604020202020204" pitchFamily="34" charset="0"/>
                <a:cs typeface="Arial" panose="020B0604020202020204" pitchFamily="34" charset="0"/>
              </a:rPr>
              <a:t>área.</a:t>
            </a:r>
            <a:endParaRPr lang="pt-PT" dirty="0">
              <a:latin typeface="Arial" panose="020B0604020202020204" pitchFamily="34" charset="0"/>
              <a:cs typeface="Arial" panose="020B0604020202020204" pitchFamily="34" charset="0"/>
            </a:endParaRPr>
          </a:p>
        </p:txBody>
      </p:sp>
      <p:sp>
        <p:nvSpPr>
          <p:cNvPr id="4" name="Marcador de Posição de Conteúdo 3"/>
          <p:cNvSpPr>
            <a:spLocks noGrp="1"/>
          </p:cNvSpPr>
          <p:nvPr>
            <p:ph sz="half" idx="2"/>
          </p:nvPr>
        </p:nvSpPr>
        <p:spPr>
          <a:xfrm>
            <a:off x="6398061" y="1692025"/>
            <a:ext cx="5115694" cy="3467803"/>
          </a:xfrm>
        </p:spPr>
        <p:txBody>
          <a:bodyPr>
            <a:noAutofit/>
          </a:bodyPr>
          <a:lstStyle/>
          <a:p>
            <a:pPr algn="just"/>
            <a:r>
              <a:rPr lang="pt-PT" sz="1500" dirty="0">
                <a:latin typeface="Arial" panose="020B0604020202020204" pitchFamily="34" charset="0"/>
                <a:cs typeface="Arial" panose="020B0604020202020204" pitchFamily="34" charset="0"/>
              </a:rPr>
              <a:t>Sendo hoje a categoria de cabos homologada mais poderosa, esta é o topo da cadeia de cabos para Telecom, sendo indicada para aplicações mais avançadas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Banda: </a:t>
            </a:r>
            <a:r>
              <a:rPr lang="pt-PT" sz="1500" dirty="0" smtClean="0">
                <a:latin typeface="Arial" panose="020B0604020202020204" pitchFamily="34" charset="0"/>
                <a:cs typeface="Arial" panose="020B0604020202020204" pitchFamily="34" charset="0"/>
              </a:rPr>
              <a:t>500Mhz</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Velocidade: 1Gbps ou 10Gbps em lances de até 55metros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Recomendado:  Pequenos data-centers; Call centers; Empresas com grande fluxo na rede estruturada; empresas que visam crescimento a médio ou longo prazo sem investir em troca de cabeamento</a:t>
            </a:r>
            <a:r>
              <a:rPr lang="pt-PT" sz="1400" dirty="0">
                <a:latin typeface="Arial" panose="020B0604020202020204" pitchFamily="34" charset="0"/>
                <a:cs typeface="Arial" panose="020B0604020202020204" pitchFamily="34" charset="0"/>
              </a:rPr>
              <a:t>.</a:t>
            </a:r>
          </a:p>
        </p:txBody>
      </p:sp>
      <p:pic>
        <p:nvPicPr>
          <p:cNvPr id="5" name="Imagem 4"/>
          <p:cNvPicPr>
            <a:picLocks noChangeAspect="1"/>
          </p:cNvPicPr>
          <p:nvPr/>
        </p:nvPicPr>
        <p:blipFill>
          <a:blip r:embed="rId2"/>
          <a:stretch>
            <a:fillRect/>
          </a:stretch>
        </p:blipFill>
        <p:spPr>
          <a:xfrm>
            <a:off x="2481943" y="4830184"/>
            <a:ext cx="3410174" cy="1840586"/>
          </a:xfrm>
          <a:prstGeom prst="rect">
            <a:avLst/>
          </a:prstGeom>
        </p:spPr>
      </p:pic>
    </p:spTree>
    <p:extLst>
      <p:ext uri="{BB962C8B-B14F-4D97-AF65-F5344CB8AC3E}">
        <p14:creationId xmlns:p14="http://schemas.microsoft.com/office/powerpoint/2010/main" val="4096627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6221" y="360335"/>
            <a:ext cx="9219304" cy="693915"/>
          </a:xfrm>
        </p:spPr>
        <p:txBody>
          <a:bodyPr>
            <a:normAutofit/>
          </a:bodyPr>
          <a:lstStyle/>
          <a:p>
            <a:pPr algn="ctr"/>
            <a:r>
              <a:rPr lang="pt-PT" dirty="0"/>
              <a:t>Tipos de rede</a:t>
            </a:r>
          </a:p>
        </p:txBody>
      </p:sp>
      <p:sp>
        <p:nvSpPr>
          <p:cNvPr id="3" name="Marcador de Posição de Conteúdo 2"/>
          <p:cNvSpPr>
            <a:spLocks noGrp="1"/>
          </p:cNvSpPr>
          <p:nvPr>
            <p:ph idx="1"/>
          </p:nvPr>
        </p:nvSpPr>
        <p:spPr>
          <a:xfrm>
            <a:off x="1141413" y="1292056"/>
            <a:ext cx="9905999" cy="4915106"/>
          </a:xfrm>
        </p:spPr>
        <p:txBody>
          <a:bodyPr>
            <a:normAutofit/>
          </a:bodyPr>
          <a:lstStyle/>
          <a:p>
            <a:r>
              <a:rPr lang="pt-PT" sz="1600" b="1" dirty="0" smtClean="0">
                <a:latin typeface="Arial" panose="020B0604020202020204" pitchFamily="34" charset="0"/>
                <a:cs typeface="Arial" panose="020B0604020202020204" pitchFamily="34" charset="0"/>
              </a:rPr>
              <a:t>LAN – </a:t>
            </a:r>
            <a:r>
              <a:rPr lang="pt-PT" sz="1600" dirty="0" smtClean="0">
                <a:latin typeface="Arial" panose="020B0604020202020204" pitchFamily="34" charset="0"/>
                <a:cs typeface="Arial" panose="020B0604020202020204" pitchFamily="34" charset="0"/>
              </a:rPr>
              <a:t>Rede Local</a:t>
            </a:r>
          </a:p>
          <a:p>
            <a:r>
              <a:rPr lang="pt-PT" sz="1400" dirty="0" smtClean="0">
                <a:latin typeface="Arial" panose="020B0604020202020204" pitchFamily="34" charset="0"/>
                <a:cs typeface="Arial" panose="020B0604020202020204" pitchFamily="34" charset="0"/>
              </a:rPr>
              <a:t>As chamadas Local Area Networks, ou Redes Locais, interligam computadores presentes dentro de um mesmo espaço físico. Isso pode acontecer dentro de uma empresa, de uma escola ou dentro da sua própria casa, sendo possível a troca de informações e recursos entre os dispositivos participantes</a:t>
            </a:r>
            <a:r>
              <a:rPr lang="pt-PT" sz="1400" b="1" dirty="0" smtClean="0">
                <a:latin typeface="Arial" panose="020B0604020202020204" pitchFamily="34" charset="0"/>
                <a:cs typeface="Arial" panose="020B0604020202020204" pitchFamily="34" charset="0"/>
              </a:rPr>
              <a:t>. </a:t>
            </a:r>
            <a:r>
              <a:rPr lang="pt-PT" sz="1400" dirty="0" smtClean="0">
                <a:latin typeface="Arial" panose="020B0604020202020204" pitchFamily="34" charset="0"/>
                <a:cs typeface="Arial" panose="020B0604020202020204" pitchFamily="34" charset="0"/>
              </a:rPr>
              <a:t>(Morimoto, 2008)</a:t>
            </a:r>
          </a:p>
          <a:p>
            <a:pPr algn="just"/>
            <a:r>
              <a:rPr lang="pt-PT" sz="1600" b="1" dirty="0">
                <a:latin typeface="Arial" panose="020B0604020202020204" pitchFamily="34" charset="0"/>
                <a:cs typeface="Arial" panose="020B0604020202020204" pitchFamily="34" charset="0"/>
              </a:rPr>
              <a:t>MAN</a:t>
            </a:r>
            <a:r>
              <a:rPr lang="pt-PT" sz="1600" dirty="0">
                <a:latin typeface="Arial" panose="020B0604020202020204" pitchFamily="34" charset="0"/>
                <a:cs typeface="Arial" panose="020B0604020202020204" pitchFamily="34" charset="0"/>
              </a:rPr>
              <a:t> – Rede Metropolitana</a:t>
            </a:r>
          </a:p>
          <a:p>
            <a:r>
              <a:rPr lang="pt-PT" sz="1500" dirty="0">
                <a:latin typeface="Arial" panose="020B0604020202020204" pitchFamily="34" charset="0"/>
                <a:cs typeface="Arial" panose="020B0604020202020204" pitchFamily="34" charset="0"/>
              </a:rPr>
              <a:t>Imaginemos, por exemplo, que uma empresa possui dois escritórios em uma mesma cidade e deseja que os computadores permaneçam interligados. Para isso existe a Metropolitan Area Network, ou Rede Metropolitana, que conecta diversas Redes Locais dentro de algumas dezenas de </a:t>
            </a:r>
            <a:r>
              <a:rPr lang="pt-PT" sz="1500" dirty="0" smtClean="0">
                <a:latin typeface="Arial" panose="020B0604020202020204" pitchFamily="34" charset="0"/>
                <a:cs typeface="Arial" panose="020B0604020202020204" pitchFamily="34" charset="0"/>
              </a:rPr>
              <a:t>quilómetros</a:t>
            </a:r>
            <a:r>
              <a:rPr lang="pt-PT" sz="1600" dirty="0" smtClean="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Wide Area Network, ou Rede de Longa Distância, vai um pouco além da MAN e consegue abranger uma área maior, como um país ou até mesmo um </a:t>
            </a:r>
            <a:r>
              <a:rPr lang="pt-PT" sz="1600" dirty="0" smtClean="0">
                <a:latin typeface="Arial" panose="020B0604020202020204" pitchFamily="34" charset="0"/>
                <a:cs typeface="Arial" panose="020B0604020202020204" pitchFamily="34" charset="0"/>
              </a:rPr>
              <a:t>continente</a:t>
            </a:r>
          </a:p>
          <a:p>
            <a:r>
              <a:rPr lang="pt-PT" sz="1600" b="1" dirty="0">
                <a:latin typeface="Arial" panose="020B0604020202020204" pitchFamily="34" charset="0"/>
                <a:cs typeface="Arial" panose="020B0604020202020204" pitchFamily="34" charset="0"/>
              </a:rPr>
              <a:t>WLAN</a:t>
            </a:r>
            <a:r>
              <a:rPr lang="pt-PT" sz="1600" dirty="0">
                <a:latin typeface="Arial" panose="020B0604020202020204" pitchFamily="34" charset="0"/>
                <a:cs typeface="Arial" panose="020B0604020202020204" pitchFamily="34" charset="0"/>
              </a:rPr>
              <a:t> – Rede Local Sem Fio</a:t>
            </a:r>
          </a:p>
          <a:p>
            <a:pPr algn="just"/>
            <a:r>
              <a:rPr lang="pt-PT" sz="1600" dirty="0">
                <a:latin typeface="Arial" panose="020B0604020202020204" pitchFamily="34" charset="0"/>
                <a:cs typeface="Arial" panose="020B0604020202020204" pitchFamily="34" charset="0"/>
              </a:rPr>
              <a:t>Para quem quer acabar com os cabos, a WLAN, ou Rede Local Sem Fio, pode ser uma opção. Esse tipo de rede conecta-se à internet e é bastante usado tanto em ambientes residenciais quanto em empresas e em lugares públicos.</a:t>
            </a:r>
          </a:p>
          <a:p>
            <a:endParaRPr lang="pt-PT" sz="1500" dirty="0" smtClean="0">
              <a:latin typeface="Arial" panose="020B0604020202020204" pitchFamily="34" charset="0"/>
            </a:endParaRPr>
          </a:p>
          <a:p>
            <a:endParaRPr lang="pt-PT" sz="1500" dirty="0"/>
          </a:p>
        </p:txBody>
      </p:sp>
    </p:spTree>
    <p:extLst>
      <p:ext uri="{BB962C8B-B14F-4D97-AF65-F5344CB8AC3E}">
        <p14:creationId xmlns:p14="http://schemas.microsoft.com/office/powerpoint/2010/main" val="260490174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smtClean="0"/>
              <a:t>Tipos de rede</a:t>
            </a:r>
            <a:endParaRPr lang="pt-PT" dirty="0"/>
          </a:p>
        </p:txBody>
      </p:sp>
      <p:pic>
        <p:nvPicPr>
          <p:cNvPr id="5" name="Imagem 4"/>
          <p:cNvPicPr>
            <a:picLocks noChangeAspect="1"/>
          </p:cNvPicPr>
          <p:nvPr/>
        </p:nvPicPr>
        <p:blipFill>
          <a:blip r:embed="rId2"/>
          <a:stretch>
            <a:fillRect/>
          </a:stretch>
        </p:blipFill>
        <p:spPr>
          <a:xfrm>
            <a:off x="849457" y="2972044"/>
            <a:ext cx="2844395" cy="2065701"/>
          </a:xfrm>
          <a:prstGeom prst="rect">
            <a:avLst/>
          </a:prstGeom>
        </p:spPr>
      </p:pic>
      <p:pic>
        <p:nvPicPr>
          <p:cNvPr id="6" name="Imagem 5"/>
          <p:cNvPicPr>
            <a:picLocks noChangeAspect="1"/>
          </p:cNvPicPr>
          <p:nvPr/>
        </p:nvPicPr>
        <p:blipFill>
          <a:blip r:embed="rId3"/>
          <a:stretch>
            <a:fillRect/>
          </a:stretch>
        </p:blipFill>
        <p:spPr>
          <a:xfrm>
            <a:off x="4432174" y="2972044"/>
            <a:ext cx="2796677" cy="2094808"/>
          </a:xfrm>
          <a:prstGeom prst="rect">
            <a:avLst/>
          </a:prstGeom>
        </p:spPr>
      </p:pic>
      <p:pic>
        <p:nvPicPr>
          <p:cNvPr id="7" name="Imagem 6"/>
          <p:cNvPicPr>
            <a:picLocks noChangeAspect="1"/>
          </p:cNvPicPr>
          <p:nvPr/>
        </p:nvPicPr>
        <p:blipFill>
          <a:blip r:embed="rId4"/>
          <a:stretch>
            <a:fillRect/>
          </a:stretch>
        </p:blipFill>
        <p:spPr>
          <a:xfrm>
            <a:off x="7891177" y="3001151"/>
            <a:ext cx="3156234" cy="2094808"/>
          </a:xfrm>
          <a:prstGeom prst="rect">
            <a:avLst/>
          </a:prstGeom>
        </p:spPr>
      </p:pic>
    </p:spTree>
    <p:extLst>
      <p:ext uri="{BB962C8B-B14F-4D97-AF65-F5344CB8AC3E}">
        <p14:creationId xmlns:p14="http://schemas.microsoft.com/office/powerpoint/2010/main" val="347758570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0616" y="408791"/>
            <a:ext cx="9541340" cy="701585"/>
          </a:xfrm>
        </p:spPr>
        <p:txBody>
          <a:bodyPr>
            <a:normAutofit fontScale="90000"/>
          </a:bodyPr>
          <a:lstStyle/>
          <a:p>
            <a:pPr algn="ctr"/>
            <a:r>
              <a:rPr lang="pt-PT" b="1" dirty="0" smtClean="0"/>
              <a:t>Equipamentos de rede Ativos/passivos</a:t>
            </a:r>
            <a:r>
              <a:rPr lang="pt-PT" b="1" dirty="0"/>
              <a:t/>
            </a:r>
            <a:br>
              <a:rPr lang="pt-PT" b="1" dirty="0"/>
            </a:br>
            <a:endParaRPr lang="en-GB" dirty="0"/>
          </a:p>
        </p:txBody>
      </p:sp>
      <p:sp>
        <p:nvSpPr>
          <p:cNvPr id="3" name="Marcador de Posição de Conteúdo 2"/>
          <p:cNvSpPr>
            <a:spLocks noGrp="1"/>
          </p:cNvSpPr>
          <p:nvPr>
            <p:ph idx="1"/>
          </p:nvPr>
        </p:nvSpPr>
        <p:spPr>
          <a:xfrm>
            <a:off x="1420011" y="1024315"/>
            <a:ext cx="10187491" cy="5500197"/>
          </a:xfrm>
        </p:spPr>
        <p:txBody>
          <a:bodyPr>
            <a:normAutofit fontScale="25000" lnSpcReduction="20000"/>
          </a:bodyPr>
          <a:lstStyle/>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Equipamento ativo:</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São todos os equipamentos geradores, recetores de códigos ou conversor de sinais elétricos ou óticos.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Firewall (no caso de se tratar de uma firewall física)</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Routers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Hubs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Bridges</a:t>
            </a:r>
          </a:p>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Servidores Equipamento passivo</a:t>
            </a:r>
            <a:r>
              <a:rPr lang="pt-PT" sz="6400" dirty="0" smtClean="0">
                <a:latin typeface="Arial" panose="020B0604020202020204" pitchFamily="34" charset="0"/>
                <a:cs typeface="Arial" panose="020B0604020202020204" pitchFamily="34" charset="0"/>
              </a:rPr>
              <a:t>:</a:t>
            </a:r>
            <a:endParaRPr lang="pt-PT" sz="6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São dispositivos que não interferem com os dados ou sinais que passam por </a:t>
            </a:r>
            <a:r>
              <a:rPr lang="pt-PT" sz="6400" dirty="0" smtClean="0">
                <a:latin typeface="Arial" panose="020B0604020202020204" pitchFamily="34" charset="0"/>
                <a:cs typeface="Arial" panose="020B0604020202020204" pitchFamily="34" charset="0"/>
              </a:rPr>
              <a:t>ele </a:t>
            </a:r>
            <a:r>
              <a:rPr lang="pt-PT" sz="6400" dirty="0">
                <a:latin typeface="Arial" panose="020B0604020202020204" pitchFamily="34" charset="0"/>
                <a:cs typeface="Arial" panose="020B0604020202020204" pitchFamily="34" charset="0"/>
              </a:rPr>
              <a:t>que permitem a interligação do equipamento ativo.</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Ups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Calhas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Réguas de alimentação de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Patch panel’s</a:t>
            </a:r>
          </a:p>
          <a:p>
            <a:pPr algn="just">
              <a:buFont typeface="Wingdings" panose="05000000000000000000" pitchFamily="2" charset="2"/>
              <a:buChar char="ü"/>
            </a:pPr>
            <a:r>
              <a:rPr lang="en-US" sz="6400" dirty="0">
                <a:latin typeface="Arial" panose="020B0604020202020204" pitchFamily="34" charset="0"/>
                <a:cs typeface="Arial" panose="020B0604020202020204" pitchFamily="34" charset="0"/>
              </a:rPr>
              <a:t>- Access </a:t>
            </a:r>
            <a:r>
              <a:rPr lang="en-US" sz="6400" dirty="0" smtClean="0">
                <a:latin typeface="Arial" panose="020B0604020202020204" pitchFamily="34" charset="0"/>
                <a:cs typeface="Arial" panose="020B0604020202020204" pitchFamily="34" charset="0"/>
              </a:rPr>
              <a:t>points</a:t>
            </a:r>
            <a:r>
              <a:rPr lang="en-US" sz="6400" dirty="0">
                <a:latin typeface="Arial" panose="020B0604020202020204" pitchFamily="34" charset="0"/>
                <a:cs typeface="Arial" panose="020B0604020202020204" pitchFamily="34" charset="0"/>
              </a:rPr>
              <a:t> </a:t>
            </a:r>
            <a:endParaRPr lang="pt-PT" sz="64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5775434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599</TotalTime>
  <Words>690</Words>
  <Application>Microsoft Office PowerPoint</Application>
  <PresentationFormat>Ecrã Panorâmico</PresentationFormat>
  <Paragraphs>60</Paragraphs>
  <Slides>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8</vt:i4>
      </vt:variant>
    </vt:vector>
  </HeadingPairs>
  <TitlesOfParts>
    <vt:vector size="13" baseType="lpstr">
      <vt:lpstr>Arial</vt:lpstr>
      <vt:lpstr>Bookman Old Style</vt:lpstr>
      <vt:lpstr>Rockwell</vt:lpstr>
      <vt:lpstr>Wingdings</vt:lpstr>
      <vt:lpstr>Damask</vt:lpstr>
      <vt:lpstr>Trabalho Pratico</vt:lpstr>
      <vt:lpstr>Categoria/tipos de Cabos de Rede </vt:lpstr>
      <vt:lpstr>Apresentação do PowerPoint</vt:lpstr>
      <vt:lpstr>Categoria 6 (Cat.6) </vt:lpstr>
      <vt:lpstr>Categoria 6A (Cat.6A) </vt:lpstr>
      <vt:lpstr>Tipos de rede</vt:lpstr>
      <vt:lpstr>Tipos de rede</vt:lpstr>
      <vt:lpstr>Equipamentos de rede Ativos/passivos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Pratico</dc:title>
  <dc:creator>S5_4</dc:creator>
  <cp:lastModifiedBy>S5_4</cp:lastModifiedBy>
  <cp:revision>71</cp:revision>
  <dcterms:created xsi:type="dcterms:W3CDTF">2018-01-19T15:15:24Z</dcterms:created>
  <dcterms:modified xsi:type="dcterms:W3CDTF">2018-02-01T14:49:32Z</dcterms:modified>
</cp:coreProperties>
</file>