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15"/>
  </p:notesMasterIdLst>
  <p:sldIdLst>
    <p:sldId id="256" r:id="rId2"/>
    <p:sldId id="257" r:id="rId3"/>
    <p:sldId id="258" r:id="rId4"/>
    <p:sldId id="259" r:id="rId5"/>
    <p:sldId id="261" r:id="rId6"/>
    <p:sldId id="277" r:id="rId7"/>
    <p:sldId id="263" r:id="rId8"/>
    <p:sldId id="279" r:id="rId9"/>
    <p:sldId id="264" r:id="rId10"/>
    <p:sldId id="267" r:id="rId11"/>
    <p:sldId id="266" r:id="rId12"/>
    <p:sldId id="268"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ão Gil" initials="JG" lastIdx="1" clrIdx="0">
    <p:extLst>
      <p:ext uri="{19B8F6BF-5375-455C-9EA6-DF929625EA0E}">
        <p15:presenceInfo xmlns:p15="http://schemas.microsoft.com/office/powerpoint/2012/main" userId="cd8d792b968ec0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6EE50A-DEFA-44F0-BA6D-8AF59745F88F}" type="datetimeFigureOut">
              <a:rPr lang="en-US" smtClean="0"/>
              <a:t>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D87AD-7F15-454B-AEBB-C308D2F86D9B}" type="slidenum">
              <a:rPr lang="en-US" smtClean="0"/>
              <a:t>‹nº›</a:t>
            </a:fld>
            <a:endParaRPr lang="en-US"/>
          </a:p>
        </p:txBody>
      </p:sp>
    </p:spTree>
    <p:extLst>
      <p:ext uri="{BB962C8B-B14F-4D97-AF65-F5344CB8AC3E}">
        <p14:creationId xmlns:p14="http://schemas.microsoft.com/office/powerpoint/2010/main" val="396069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7DE8FD0-B8D1-4CF8-B65B-341A3FE1C371}" type="datetime1">
              <a:rPr lang="pt-PT" smtClean="0"/>
              <a:t>04/01/2021</a:t>
            </a:fld>
            <a:endParaRPr lang="pt-PT"/>
          </a:p>
        </p:txBody>
      </p:sp>
      <p:sp>
        <p:nvSpPr>
          <p:cNvPr id="5" name="Footer Placeholder 4"/>
          <p:cNvSpPr>
            <a:spLocks noGrp="1"/>
          </p:cNvSpPr>
          <p:nvPr>
            <p:ph type="ftr" sz="quarter" idx="11"/>
          </p:nvPr>
        </p:nvSpPr>
        <p:spPr>
          <a:xfrm>
            <a:off x="1876424" y="5410201"/>
            <a:ext cx="5124886" cy="365125"/>
          </a:xfrm>
        </p:spPr>
        <p:txBody>
          <a:bodyPr/>
          <a:lstStyle/>
          <a:p>
            <a:r>
              <a:rPr lang="pt-PT"/>
              <a:t>pastStream.txt</a:t>
            </a:r>
          </a:p>
        </p:txBody>
      </p:sp>
      <p:sp>
        <p:nvSpPr>
          <p:cNvPr id="6" name="Slide Number Placeholder 5"/>
          <p:cNvSpPr>
            <a:spLocks noGrp="1"/>
          </p:cNvSpPr>
          <p:nvPr>
            <p:ph type="sldNum" sz="quarter" idx="12"/>
          </p:nvPr>
        </p:nvSpPr>
        <p:spPr>
          <a:xfrm>
            <a:off x="9896911" y="5410199"/>
            <a:ext cx="771089" cy="365125"/>
          </a:xfrm>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63832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95478E-DBF5-43C3-A369-08A84CC12EB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9732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60499F-8424-4F23-8E82-B14204570DD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555706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6D8D5-C49C-4B12-95FD-F66350576C7D}"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03930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2AA66-6185-4FA3-A72C-E6CBCF0A6930}"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55364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853F53-A3A2-4982-B5B3-DDD492D2B770}" type="datetime1">
              <a:rPr lang="pt-PT" smtClean="0"/>
              <a:t>04/01/2021</a:t>
            </a:fld>
            <a:endParaRPr lang="pt-PT"/>
          </a:p>
        </p:txBody>
      </p:sp>
      <p:sp>
        <p:nvSpPr>
          <p:cNvPr id="4" name="Footer Placeholder 3"/>
          <p:cNvSpPr>
            <a:spLocks noGrp="1"/>
          </p:cNvSpPr>
          <p:nvPr>
            <p:ph type="ftr" sz="quarter" idx="11"/>
          </p:nvPr>
        </p:nvSpPr>
        <p:spPr/>
        <p:txBody>
          <a:bodyPr/>
          <a:lstStyle/>
          <a:p>
            <a:r>
              <a:rPr lang="pt-PT"/>
              <a:t>pastStream.txt</a:t>
            </a:r>
          </a:p>
        </p:txBody>
      </p:sp>
      <p:sp>
        <p:nvSpPr>
          <p:cNvPr id="5" name="Slide Number Placeholder 4"/>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339344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2B9A31-2C19-477D-B1A5-188153B08B11}" type="datetime1">
              <a:rPr lang="pt-PT" smtClean="0"/>
              <a:t>04/01/2021</a:t>
            </a:fld>
            <a:endParaRPr lang="pt-PT"/>
          </a:p>
        </p:txBody>
      </p:sp>
      <p:sp>
        <p:nvSpPr>
          <p:cNvPr id="4" name="Footer Placeholder 3"/>
          <p:cNvSpPr>
            <a:spLocks noGrp="1"/>
          </p:cNvSpPr>
          <p:nvPr>
            <p:ph type="ftr" sz="quarter" idx="11"/>
          </p:nvPr>
        </p:nvSpPr>
        <p:spPr/>
        <p:txBody>
          <a:bodyPr/>
          <a:lstStyle/>
          <a:p>
            <a:r>
              <a:rPr lang="pt-PT"/>
              <a:t>pastStream.txt</a:t>
            </a:r>
          </a:p>
        </p:txBody>
      </p:sp>
      <p:sp>
        <p:nvSpPr>
          <p:cNvPr id="5" name="Slide Number Placeholder 4"/>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2292796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FAF22-9758-4D36-8C39-FBAB9C6B0E56}"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663684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A86143-14B8-4393-8072-6285109451CD}"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08376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2628B-060C-4ECB-955E-D39E4333B094}"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60365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7688C-C1A7-4ADF-844C-914343A5196F}"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66963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636DAA-B9A4-4BD7-8FA9-71C8178E0C2D}"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4503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A687B3-4116-4224-95AC-60ED592E9AE2}" type="datetime1">
              <a:rPr lang="pt-PT" smtClean="0"/>
              <a:t>04/01/2021</a:t>
            </a:fld>
            <a:endParaRPr lang="pt-PT"/>
          </a:p>
        </p:txBody>
      </p:sp>
      <p:sp>
        <p:nvSpPr>
          <p:cNvPr id="8" name="Footer Placeholder 7"/>
          <p:cNvSpPr>
            <a:spLocks noGrp="1"/>
          </p:cNvSpPr>
          <p:nvPr>
            <p:ph type="ftr" sz="quarter" idx="11"/>
          </p:nvPr>
        </p:nvSpPr>
        <p:spPr/>
        <p:txBody>
          <a:bodyPr/>
          <a:lstStyle/>
          <a:p>
            <a:r>
              <a:rPr lang="pt-PT"/>
              <a:t>pastStream.txt</a:t>
            </a:r>
          </a:p>
        </p:txBody>
      </p:sp>
      <p:sp>
        <p:nvSpPr>
          <p:cNvPr id="9" name="Slide Number Placeholder 8"/>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08798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0725B-1634-4FC2-BC65-86DC7EE043BE}" type="datetime1">
              <a:rPr lang="pt-PT" smtClean="0"/>
              <a:t>04/01/2021</a:t>
            </a:fld>
            <a:endParaRPr lang="pt-PT"/>
          </a:p>
        </p:txBody>
      </p:sp>
      <p:sp>
        <p:nvSpPr>
          <p:cNvPr id="4" name="Footer Placeholder 3"/>
          <p:cNvSpPr>
            <a:spLocks noGrp="1"/>
          </p:cNvSpPr>
          <p:nvPr>
            <p:ph type="ftr" sz="quarter" idx="11"/>
          </p:nvPr>
        </p:nvSpPr>
        <p:spPr/>
        <p:txBody>
          <a:bodyPr/>
          <a:lstStyle/>
          <a:p>
            <a:r>
              <a:rPr lang="pt-PT"/>
              <a:t>pastStream.txt</a:t>
            </a:r>
          </a:p>
        </p:txBody>
      </p:sp>
      <p:sp>
        <p:nvSpPr>
          <p:cNvPr id="5" name="Slide Number Placeholder 4"/>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89577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B111F-DDAD-46F2-AF00-A2166420382E}" type="datetime1">
              <a:rPr lang="pt-PT" smtClean="0"/>
              <a:t>04/01/2021</a:t>
            </a:fld>
            <a:endParaRPr lang="pt-PT"/>
          </a:p>
        </p:txBody>
      </p:sp>
      <p:sp>
        <p:nvSpPr>
          <p:cNvPr id="3" name="Footer Placeholder 2"/>
          <p:cNvSpPr>
            <a:spLocks noGrp="1"/>
          </p:cNvSpPr>
          <p:nvPr>
            <p:ph type="ftr" sz="quarter" idx="11"/>
          </p:nvPr>
        </p:nvSpPr>
        <p:spPr/>
        <p:txBody>
          <a:bodyPr/>
          <a:lstStyle/>
          <a:p>
            <a:r>
              <a:rPr lang="pt-PT"/>
              <a:t>pastStream.txt</a:t>
            </a:r>
          </a:p>
        </p:txBody>
      </p:sp>
      <p:sp>
        <p:nvSpPr>
          <p:cNvPr id="4" name="Slide Number Placeholder 3"/>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288494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684B5-5D91-4586-A091-85811B1BBCE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15318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CEE88-EDC7-409F-915E-E3F464B307F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35164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CFD873-FE55-4C14-B00F-33C689AAB81F}" type="datetime1">
              <a:rPr lang="pt-PT" smtClean="0"/>
              <a:t>04/01/2021</a:t>
            </a:fld>
            <a:endParaRPr lang="pt-P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pt-PT"/>
              <a:t>pastStream.txt</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FE1B0E-D763-4525-8983-8614C84C5E4B}" type="slidenum">
              <a:rPr lang="pt-PT" smtClean="0"/>
              <a:t>‹nº›</a:t>
            </a:fld>
            <a:endParaRPr lang="pt-PT"/>
          </a:p>
        </p:txBody>
      </p:sp>
    </p:spTree>
    <p:extLst>
      <p:ext uri="{BB962C8B-B14F-4D97-AF65-F5344CB8AC3E}">
        <p14:creationId xmlns:p14="http://schemas.microsoft.com/office/powerpoint/2010/main" val="3193810924"/>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403FF-12CC-405E-9141-35E6A34B26E4}"/>
              </a:ext>
            </a:extLst>
          </p:cNvPr>
          <p:cNvSpPr>
            <a:spLocks noGrp="1"/>
          </p:cNvSpPr>
          <p:nvPr>
            <p:ph type="ctrTitle"/>
          </p:nvPr>
        </p:nvSpPr>
        <p:spPr>
          <a:xfrm>
            <a:off x="2667000" y="1921079"/>
            <a:ext cx="6857999" cy="1628498"/>
          </a:xfrm>
        </p:spPr>
        <p:txBody>
          <a:bodyPr>
            <a:normAutofit/>
          </a:bodyPr>
          <a:lstStyle/>
          <a:p>
            <a:pPr algn="ctr"/>
            <a:r>
              <a:rPr lang="pt-PT" sz="7300" dirty="0" err="1">
                <a:solidFill>
                  <a:schemeClr val="tx2"/>
                </a:solidFill>
                <a:latin typeface="Charlemagne Std" panose="00000800000000000000" pitchFamily="50" charset="0"/>
              </a:rPr>
              <a:t>StreamZ</a:t>
            </a:r>
            <a:br>
              <a:rPr lang="pt-PT" dirty="0">
                <a:solidFill>
                  <a:srgbClr val="FFFFFF"/>
                </a:solidFill>
              </a:rPr>
            </a:br>
            <a:r>
              <a:rPr lang="pt-PT" sz="3200" dirty="0">
                <a:solidFill>
                  <a:schemeClr val="tx2"/>
                </a:solidFill>
              </a:rPr>
              <a:t>Projeto 2 </a:t>
            </a:r>
            <a:r>
              <a:rPr lang="pt-PT" sz="3200" dirty="0" err="1">
                <a:solidFill>
                  <a:schemeClr val="tx2"/>
                </a:solidFill>
              </a:rPr>
              <a:t>aeda</a:t>
            </a:r>
            <a:r>
              <a:rPr lang="pt-PT" sz="3200" dirty="0">
                <a:solidFill>
                  <a:schemeClr val="tx2"/>
                </a:solidFill>
              </a:rPr>
              <a:t> 2020/21</a:t>
            </a:r>
            <a:endParaRPr lang="pt-PT" dirty="0">
              <a:solidFill>
                <a:srgbClr val="FFFFFF"/>
              </a:solidFill>
            </a:endParaRPr>
          </a:p>
        </p:txBody>
      </p:sp>
      <p:sp>
        <p:nvSpPr>
          <p:cNvPr id="3" name="Subtítulo 2">
            <a:extLst>
              <a:ext uri="{FF2B5EF4-FFF2-40B4-BE49-F238E27FC236}">
                <a16:creationId xmlns:a16="http://schemas.microsoft.com/office/drawing/2014/main" id="{F6F86B39-1A3D-47F3-AA73-86F83C4EBBEC}"/>
              </a:ext>
            </a:extLst>
          </p:cNvPr>
          <p:cNvSpPr>
            <a:spLocks noGrp="1"/>
          </p:cNvSpPr>
          <p:nvPr>
            <p:ph type="subTitle" idx="1"/>
          </p:nvPr>
        </p:nvSpPr>
        <p:spPr>
          <a:xfrm>
            <a:off x="2667000" y="4004710"/>
            <a:ext cx="6930005" cy="1448134"/>
          </a:xfrm>
        </p:spPr>
        <p:txBody>
          <a:bodyPr>
            <a:noAutofit/>
          </a:bodyPr>
          <a:lstStyle/>
          <a:p>
            <a:pPr algn="ctr">
              <a:lnSpc>
                <a:spcPct val="110000"/>
              </a:lnSpc>
            </a:pPr>
            <a:r>
              <a:rPr lang="pt-PT" sz="1800" dirty="0">
                <a:solidFill>
                  <a:schemeClr val="bg2"/>
                </a:solidFill>
              </a:rPr>
              <a:t>Bruno Rosendo up201906334</a:t>
            </a:r>
          </a:p>
          <a:p>
            <a:pPr algn="ctr">
              <a:lnSpc>
                <a:spcPct val="110000"/>
              </a:lnSpc>
            </a:pPr>
            <a:r>
              <a:rPr lang="pt-PT" sz="1800" dirty="0">
                <a:solidFill>
                  <a:schemeClr val="bg2"/>
                </a:solidFill>
              </a:rPr>
              <a:t>Guilherme Garrido up201905047</a:t>
            </a:r>
          </a:p>
          <a:p>
            <a:pPr algn="ctr">
              <a:lnSpc>
                <a:spcPct val="110000"/>
              </a:lnSpc>
            </a:pPr>
            <a:r>
              <a:rPr lang="pt-PT" sz="1800" dirty="0">
                <a:solidFill>
                  <a:schemeClr val="bg2"/>
                </a:solidFill>
              </a:rPr>
              <a:t>João Mesquita up201906682</a:t>
            </a:r>
          </a:p>
        </p:txBody>
      </p:sp>
      <p:pic>
        <p:nvPicPr>
          <p:cNvPr id="5" name="Imagem 4" descr="Uma imagem com símbolo, exterior, sentado, paragem&#10;&#10;Descrição gerada automaticamente">
            <a:extLst>
              <a:ext uri="{FF2B5EF4-FFF2-40B4-BE49-F238E27FC236}">
                <a16:creationId xmlns:a16="http://schemas.microsoft.com/office/drawing/2014/main" id="{517661C9-95F9-417A-8CD4-98844FE29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561" y="236331"/>
            <a:ext cx="2820437" cy="927611"/>
          </a:xfrm>
          <a:prstGeom prst="rect">
            <a:avLst/>
          </a:prstGeom>
        </p:spPr>
      </p:pic>
    </p:spTree>
    <p:extLst>
      <p:ext uri="{BB962C8B-B14F-4D97-AF65-F5344CB8AC3E}">
        <p14:creationId xmlns:p14="http://schemas.microsoft.com/office/powerpoint/2010/main" val="18948449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BAB5E-9653-4495-8BA8-0A05312290F4}"/>
              </a:ext>
            </a:extLst>
          </p:cNvPr>
          <p:cNvSpPr>
            <a:spLocks noGrp="1"/>
          </p:cNvSpPr>
          <p:nvPr>
            <p:ph type="title"/>
          </p:nvPr>
        </p:nvSpPr>
        <p:spPr/>
        <p:txBody>
          <a:bodyPr/>
          <a:lstStyle/>
          <a:p>
            <a:pPr algn="ctr"/>
            <a:r>
              <a:rPr lang="pt-PT" b="0" i="0" dirty="0">
                <a:effectLst/>
                <a:latin typeface="-apple-system"/>
              </a:rPr>
              <a:t>Destaque de funcionalidade – uso de </a:t>
            </a:r>
            <a:r>
              <a:rPr lang="pt-PT" b="0" i="0" dirty="0" err="1">
                <a:effectLst/>
                <a:latin typeface="-apple-system"/>
              </a:rPr>
              <a:t>Map</a:t>
            </a:r>
            <a:endParaRPr lang="pt-PT" dirty="0"/>
          </a:p>
        </p:txBody>
      </p:sp>
      <p:sp>
        <p:nvSpPr>
          <p:cNvPr id="3" name="Marcador de Posição de Conteúdo 2">
            <a:extLst>
              <a:ext uri="{FF2B5EF4-FFF2-40B4-BE49-F238E27FC236}">
                <a16:creationId xmlns:a16="http://schemas.microsoft.com/office/drawing/2014/main" id="{2B6290E6-1AF2-4B28-B896-14C029157B5D}"/>
              </a:ext>
            </a:extLst>
          </p:cNvPr>
          <p:cNvSpPr>
            <a:spLocks noGrp="1"/>
          </p:cNvSpPr>
          <p:nvPr>
            <p:ph idx="1"/>
          </p:nvPr>
        </p:nvSpPr>
        <p:spPr/>
        <p:txBody>
          <a:bodyPr>
            <a:normAutofit fontScale="92500"/>
          </a:bodyPr>
          <a:lstStyle/>
          <a:p>
            <a:r>
              <a:rPr lang="pt-PT" dirty="0"/>
              <a:t>Simplifica as operações CRUD que envolvem utilizadores e </a:t>
            </a:r>
            <a:r>
              <a:rPr lang="pt-PT" dirty="0" err="1"/>
              <a:t>streams</a:t>
            </a:r>
            <a:r>
              <a:rPr lang="pt-PT" dirty="0"/>
              <a:t>.</a:t>
            </a:r>
          </a:p>
          <a:p>
            <a:r>
              <a:rPr lang="pt-PT" dirty="0"/>
              <a:t>Torna a complexidade temporal constante onde é usado.</a:t>
            </a:r>
          </a:p>
          <a:p>
            <a:r>
              <a:rPr lang="pt-PT" dirty="0"/>
              <a:t>Utilizado para guardar Users(Streamers e Viewers) e </a:t>
            </a:r>
            <a:r>
              <a:rPr lang="pt-PT" dirty="0" err="1"/>
              <a:t>PastStreams</a:t>
            </a:r>
            <a:r>
              <a:rPr lang="pt-PT" dirty="0"/>
              <a:t>.</a:t>
            </a:r>
          </a:p>
          <a:p>
            <a:pPr marL="0" indent="0">
              <a:buNone/>
            </a:pPr>
            <a:r>
              <a:rPr lang="pt-PT" dirty="0"/>
              <a:t>		(Key = ID, Value = Objeto) </a:t>
            </a:r>
          </a:p>
          <a:p>
            <a:r>
              <a:rPr lang="pt-PT" dirty="0"/>
              <a:t>Utilizado para associar o Nickname de cada User ao seu ID, ajudando no login.</a:t>
            </a:r>
          </a:p>
          <a:p>
            <a:r>
              <a:rPr lang="pt-PT" dirty="0"/>
              <a:t>Static variables (nextID) nas classes User e Stream, que guardam o ID seguinte.</a:t>
            </a:r>
          </a:p>
        </p:txBody>
      </p:sp>
    </p:spTree>
    <p:extLst>
      <p:ext uri="{BB962C8B-B14F-4D97-AF65-F5344CB8AC3E}">
        <p14:creationId xmlns:p14="http://schemas.microsoft.com/office/powerpoint/2010/main" val="38667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88CC53-CC20-4B95-A85C-43207608E2AB}"/>
              </a:ext>
            </a:extLst>
          </p:cNvPr>
          <p:cNvSpPr>
            <a:spLocks noGrp="1"/>
          </p:cNvSpPr>
          <p:nvPr>
            <p:ph type="title"/>
          </p:nvPr>
        </p:nvSpPr>
        <p:spPr/>
        <p:txBody>
          <a:bodyPr/>
          <a:lstStyle/>
          <a:p>
            <a:pPr algn="ctr"/>
            <a:r>
              <a:rPr lang="pt-PT" b="0" i="0" dirty="0">
                <a:effectLst/>
                <a:latin typeface="-apple-system"/>
              </a:rPr>
              <a:t>Principais dificuldades encontradas; esforço de cada elemento do grupo</a:t>
            </a:r>
            <a:endParaRPr lang="pt-PT" dirty="0"/>
          </a:p>
        </p:txBody>
      </p:sp>
      <p:sp>
        <p:nvSpPr>
          <p:cNvPr id="3" name="Marcador de Posição de Conteúdo 2">
            <a:extLst>
              <a:ext uri="{FF2B5EF4-FFF2-40B4-BE49-F238E27FC236}">
                <a16:creationId xmlns:a16="http://schemas.microsoft.com/office/drawing/2014/main" id="{41B63C47-EBC0-4050-83FE-48C23BDD0FAB}"/>
              </a:ext>
            </a:extLst>
          </p:cNvPr>
          <p:cNvSpPr>
            <a:spLocks noGrp="1"/>
          </p:cNvSpPr>
          <p:nvPr>
            <p:ph idx="1"/>
          </p:nvPr>
        </p:nvSpPr>
        <p:spPr>
          <a:xfrm>
            <a:off x="1141412" y="2249487"/>
            <a:ext cx="9905999" cy="4080292"/>
          </a:xfrm>
        </p:spPr>
        <p:txBody>
          <a:bodyPr>
            <a:normAutofit/>
          </a:bodyPr>
          <a:lstStyle/>
          <a:p>
            <a:pPr lvl="1"/>
            <a:r>
              <a:rPr lang="pt-PT" sz="2200" dirty="0"/>
              <a:t>A principal dificuldade foi, provavelmente, a partilha de informação de objetos entre todas as classes (por exemplo, um objeto </a:t>
            </a:r>
            <a:r>
              <a:rPr lang="pt-PT" sz="2200" dirty="0" err="1"/>
              <a:t>Viewer</a:t>
            </a:r>
            <a:r>
              <a:rPr lang="pt-PT" sz="2200" dirty="0"/>
              <a:t> poderá ser guardado ou usado pela classe </a:t>
            </a:r>
            <a:r>
              <a:rPr lang="pt-PT" sz="2200" dirty="0" err="1"/>
              <a:t>StreamZ</a:t>
            </a:r>
            <a:r>
              <a:rPr lang="pt-PT" sz="2200" dirty="0"/>
              <a:t>, </a:t>
            </a:r>
            <a:r>
              <a:rPr lang="pt-PT" sz="2200" dirty="0" err="1"/>
              <a:t>Stream</a:t>
            </a:r>
            <a:r>
              <a:rPr lang="pt-PT" sz="2200" dirty="0"/>
              <a:t>, </a:t>
            </a:r>
            <a:r>
              <a:rPr lang="pt-PT" sz="2200" dirty="0" err="1"/>
              <a:t>Streamer</a:t>
            </a:r>
            <a:r>
              <a:rPr lang="pt-PT" sz="2200" dirty="0"/>
              <a:t> e </a:t>
            </a:r>
            <a:r>
              <a:rPr lang="pt-PT" sz="2200" dirty="0" err="1"/>
              <a:t>Admin</a:t>
            </a:r>
            <a:r>
              <a:rPr lang="pt-PT" sz="2200" dirty="0"/>
              <a:t>).</a:t>
            </a:r>
          </a:p>
          <a:p>
            <a:pPr lvl="1"/>
            <a:r>
              <a:rPr lang="pt-PT" sz="2200" dirty="0"/>
              <a:t>Isto foi resolvido usando IDs, hash maps e guardando pointers para objetos ao invés dos próprios objetos (polimorfismo).</a:t>
            </a:r>
          </a:p>
          <a:p>
            <a:pPr lvl="1"/>
            <a:r>
              <a:rPr lang="pt-PT" sz="2200" dirty="0"/>
              <a:t>Divisão do trabalho de cada elemento por funcionalidades:</a:t>
            </a:r>
          </a:p>
          <a:p>
            <a:pPr marL="457200" lvl="1" indent="0">
              <a:buNone/>
            </a:pPr>
            <a:r>
              <a:rPr lang="en-US" sz="2200" dirty="0" err="1"/>
              <a:t>Árvore</a:t>
            </a:r>
            <a:r>
              <a:rPr lang="en-US" sz="2200" dirty="0"/>
              <a:t> </a:t>
            </a:r>
            <a:r>
              <a:rPr lang="en-US" sz="2200" dirty="0" err="1"/>
              <a:t>binária</a:t>
            </a:r>
            <a:r>
              <a:rPr lang="en-US" sz="2200" dirty="0"/>
              <a:t> de </a:t>
            </a:r>
            <a:r>
              <a:rPr lang="en-US" sz="2200" dirty="0" err="1"/>
              <a:t>pesquisa</a:t>
            </a:r>
            <a:r>
              <a:rPr lang="en-US" dirty="0"/>
              <a:t>	    Fila de </a:t>
            </a:r>
            <a:r>
              <a:rPr lang="en-US" dirty="0" err="1"/>
              <a:t>propridade</a:t>
            </a:r>
            <a:r>
              <a:rPr lang="en-US" dirty="0"/>
              <a:t>	    </a:t>
            </a:r>
            <a:r>
              <a:rPr lang="en-US" dirty="0" err="1"/>
              <a:t>Tabela</a:t>
            </a:r>
            <a:r>
              <a:rPr lang="en-US" dirty="0"/>
              <a:t> de </a:t>
            </a:r>
            <a:r>
              <a:rPr lang="en-US" dirty="0" err="1"/>
              <a:t>dispersão</a:t>
            </a:r>
            <a:r>
              <a:rPr lang="en-US" dirty="0"/>
              <a:t>	</a:t>
            </a:r>
          </a:p>
          <a:p>
            <a:pPr marL="457200" lvl="1" indent="0">
              <a:buNone/>
            </a:pPr>
            <a:endParaRPr lang="en-US" sz="2000" dirty="0"/>
          </a:p>
          <a:p>
            <a:pPr marL="457200" lvl="1" indent="0">
              <a:buNone/>
            </a:pPr>
            <a:r>
              <a:rPr lang="en-US" dirty="0"/>
              <a:t>			           	            </a:t>
            </a:r>
            <a:r>
              <a:rPr lang="en-US" dirty="0" err="1"/>
              <a:t>StreamZ</a:t>
            </a:r>
            <a:r>
              <a:rPr lang="pt-PT" sz="2000" dirty="0"/>
              <a:t>		</a:t>
            </a:r>
          </a:p>
        </p:txBody>
      </p:sp>
      <p:cxnSp>
        <p:nvCxnSpPr>
          <p:cNvPr id="8" name="Straight Arrow Connector 7">
            <a:extLst>
              <a:ext uri="{FF2B5EF4-FFF2-40B4-BE49-F238E27FC236}">
                <a16:creationId xmlns:a16="http://schemas.microsoft.com/office/drawing/2014/main" id="{DE66C6D7-4D15-4E2D-9640-C1B3C56D2A5E}"/>
              </a:ext>
            </a:extLst>
          </p:cNvPr>
          <p:cNvCxnSpPr>
            <a:cxnSpLocks/>
          </p:cNvCxnSpPr>
          <p:nvPr/>
        </p:nvCxnSpPr>
        <p:spPr>
          <a:xfrm>
            <a:off x="3338005" y="5323641"/>
            <a:ext cx="2148396" cy="627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0F51CE6-70D9-4C56-88EF-DF91997E57A8}"/>
              </a:ext>
            </a:extLst>
          </p:cNvPr>
          <p:cNvCxnSpPr>
            <a:cxnSpLocks/>
          </p:cNvCxnSpPr>
          <p:nvPr/>
        </p:nvCxnSpPr>
        <p:spPr>
          <a:xfrm>
            <a:off x="6094411" y="5291091"/>
            <a:ext cx="0" cy="4882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60D0E6-5C3E-4996-90B6-D6559D23C2ED}"/>
              </a:ext>
            </a:extLst>
          </p:cNvPr>
          <p:cNvCxnSpPr>
            <a:cxnSpLocks/>
          </p:cNvCxnSpPr>
          <p:nvPr/>
        </p:nvCxnSpPr>
        <p:spPr>
          <a:xfrm flipH="1">
            <a:off x="6871317" y="5323642"/>
            <a:ext cx="1982308" cy="62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48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448B0-11DE-4C9F-92A8-11138BF61570}"/>
              </a:ext>
            </a:extLst>
          </p:cNvPr>
          <p:cNvSpPr>
            <a:spLocks noGrp="1"/>
          </p:cNvSpPr>
          <p:nvPr>
            <p:ph type="title"/>
          </p:nvPr>
        </p:nvSpPr>
        <p:spPr>
          <a:xfrm>
            <a:off x="1141412" y="327514"/>
            <a:ext cx="9905998" cy="1478570"/>
          </a:xfrm>
        </p:spPr>
        <p:txBody>
          <a:bodyPr/>
          <a:lstStyle/>
          <a:p>
            <a:pPr algn="ctr"/>
            <a:r>
              <a:rPr lang="pt-PT" b="0" i="0" dirty="0">
                <a:effectLst/>
                <a:latin typeface="-apple-system"/>
              </a:rPr>
              <a:t>informação adicional</a:t>
            </a:r>
            <a:endParaRPr lang="pt-PT" dirty="0"/>
          </a:p>
        </p:txBody>
      </p:sp>
      <p:sp>
        <p:nvSpPr>
          <p:cNvPr id="3" name="Marcador de Posição de Conteúdo 2">
            <a:extLst>
              <a:ext uri="{FF2B5EF4-FFF2-40B4-BE49-F238E27FC236}">
                <a16:creationId xmlns:a16="http://schemas.microsoft.com/office/drawing/2014/main" id="{66C89DB1-32F4-48DD-AFF2-0FE3079D4DF2}"/>
              </a:ext>
            </a:extLst>
          </p:cNvPr>
          <p:cNvSpPr>
            <a:spLocks noGrp="1"/>
          </p:cNvSpPr>
          <p:nvPr>
            <p:ph idx="1"/>
          </p:nvPr>
        </p:nvSpPr>
        <p:spPr>
          <a:xfrm>
            <a:off x="1141412" y="1806084"/>
            <a:ext cx="9905999" cy="4124933"/>
          </a:xfrm>
        </p:spPr>
        <p:txBody>
          <a:bodyPr>
            <a:normAutofit/>
          </a:bodyPr>
          <a:lstStyle/>
          <a:p>
            <a:pPr algn="just">
              <a:lnSpc>
                <a:spcPct val="150000"/>
              </a:lnSpc>
            </a:pPr>
            <a:r>
              <a:rPr lang="pt-PT" sz="2200" dirty="0"/>
              <a:t>Algumas funcionalidades foram adicionadas ou alteradas em relação ao enunciado:</a:t>
            </a:r>
          </a:p>
          <a:p>
            <a:pPr algn="just">
              <a:lnSpc>
                <a:spcPct val="150000"/>
              </a:lnSpc>
              <a:buSzPct val="70000"/>
              <a:buFont typeface="Wingdings" panose="05000000000000000000" pitchFamily="2" charset="2"/>
              <a:buChar char="v"/>
            </a:pPr>
            <a:r>
              <a:rPr lang="pt-PT" sz="2200" dirty="0"/>
              <a:t>Ao invés de apenas dar essa opção ao </a:t>
            </a:r>
            <a:r>
              <a:rPr lang="pt-PT" sz="2200" i="1" dirty="0" err="1"/>
              <a:t>streamers</a:t>
            </a:r>
            <a:r>
              <a:rPr lang="pt-PT" sz="2200" dirty="0"/>
              <a:t>, e de forma a aproveitar o sistema usado no 1º projeto (</a:t>
            </a:r>
            <a:r>
              <a:rPr lang="pt-PT" sz="2200" dirty="0" err="1"/>
              <a:t>map</a:t>
            </a:r>
            <a:r>
              <a:rPr lang="pt-PT" sz="2200" dirty="0"/>
              <a:t> com todos os </a:t>
            </a:r>
            <a:r>
              <a:rPr lang="pt-PT" sz="2200" i="1" dirty="0" err="1"/>
              <a:t>Users</a:t>
            </a:r>
            <a:r>
              <a:rPr lang="pt-PT" sz="2200" dirty="0"/>
              <a:t>, tendo sido mudado para unordered_map), registamos as contas ativas e inativas de todos os utilizadores e todos eles têm a opção de reativar a sua conta (sendo que apenas os </a:t>
            </a:r>
            <a:r>
              <a:rPr lang="pt-PT" sz="2200" i="1" dirty="0" err="1"/>
              <a:t>streamers</a:t>
            </a:r>
            <a:r>
              <a:rPr lang="pt-PT" sz="2200" dirty="0"/>
              <a:t> recebem um bónus por isso).</a:t>
            </a:r>
          </a:p>
          <a:p>
            <a:pPr algn="just">
              <a:lnSpc>
                <a:spcPct val="150000"/>
              </a:lnSpc>
              <a:buSzPct val="70000"/>
              <a:buFont typeface="Wingdings" panose="05000000000000000000" pitchFamily="2" charset="2"/>
              <a:buChar char="v"/>
            </a:pPr>
            <a:r>
              <a:rPr lang="pt-PT" sz="2200" dirty="0"/>
              <a:t>Para tirar partido da BST, foi adicionada uma listagem dos 10 maiores donativos.</a:t>
            </a:r>
          </a:p>
          <a:p>
            <a:pPr marL="0" indent="0" algn="just">
              <a:buSzPct val="70000"/>
              <a:buNone/>
            </a:pPr>
            <a:endParaRPr lang="pt-PT" dirty="0"/>
          </a:p>
        </p:txBody>
      </p:sp>
    </p:spTree>
    <p:extLst>
      <p:ext uri="{BB962C8B-B14F-4D97-AF65-F5344CB8AC3E}">
        <p14:creationId xmlns:p14="http://schemas.microsoft.com/office/powerpoint/2010/main" val="100612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A45EE-78E0-465E-A5FE-BBA9C304C666}"/>
              </a:ext>
            </a:extLst>
          </p:cNvPr>
          <p:cNvSpPr>
            <a:spLocks noGrp="1"/>
          </p:cNvSpPr>
          <p:nvPr>
            <p:ph type="title"/>
          </p:nvPr>
        </p:nvSpPr>
        <p:spPr>
          <a:xfrm>
            <a:off x="2667000" y="2442414"/>
            <a:ext cx="6858000" cy="986586"/>
          </a:xfrm>
        </p:spPr>
        <p:txBody>
          <a:bodyPr vert="horz" lIns="91440" tIns="45720" rIns="91440" bIns="45720" rtlCol="0" anchor="b">
            <a:normAutofit/>
          </a:bodyPr>
          <a:lstStyle/>
          <a:p>
            <a:pPr algn="ctr"/>
            <a:r>
              <a:rPr lang="en-US" sz="6000" dirty="0">
                <a:solidFill>
                  <a:schemeClr val="tx2"/>
                </a:solidFill>
                <a:latin typeface="Charlemagne Std" panose="00000800000000000000" pitchFamily="50" charset="0"/>
              </a:rPr>
              <a:t>FIM</a:t>
            </a:r>
          </a:p>
        </p:txBody>
      </p:sp>
    </p:spTree>
    <p:extLst>
      <p:ext uri="{BB962C8B-B14F-4D97-AF65-F5344CB8AC3E}">
        <p14:creationId xmlns:p14="http://schemas.microsoft.com/office/powerpoint/2010/main" val="279047119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C7686-3499-4F94-B506-0F35B6906E61}"/>
              </a:ext>
            </a:extLst>
          </p:cNvPr>
          <p:cNvSpPr>
            <a:spLocks noGrp="1"/>
          </p:cNvSpPr>
          <p:nvPr>
            <p:ph type="title"/>
          </p:nvPr>
        </p:nvSpPr>
        <p:spPr>
          <a:xfrm>
            <a:off x="1141412" y="182291"/>
            <a:ext cx="9905998" cy="1478570"/>
          </a:xfrm>
        </p:spPr>
        <p:txBody>
          <a:bodyPr/>
          <a:lstStyle/>
          <a:p>
            <a:r>
              <a:rPr lang="pt-PT" dirty="0"/>
              <a:t>Problema proposto (</a:t>
            </a:r>
            <a:r>
              <a:rPr lang="pt-PT" dirty="0" err="1"/>
              <a:t>StreamZ</a:t>
            </a:r>
            <a:r>
              <a:rPr lang="pt-PT" dirty="0"/>
              <a:t>)</a:t>
            </a:r>
          </a:p>
        </p:txBody>
      </p:sp>
      <p:sp>
        <p:nvSpPr>
          <p:cNvPr id="3" name="Marcador de Posição de Conteúdo 2">
            <a:extLst>
              <a:ext uri="{FF2B5EF4-FFF2-40B4-BE49-F238E27FC236}">
                <a16:creationId xmlns:a16="http://schemas.microsoft.com/office/drawing/2014/main" id="{EEE8D04C-98B4-4556-8BCC-2B3ECA90B737}"/>
              </a:ext>
            </a:extLst>
          </p:cNvPr>
          <p:cNvSpPr>
            <a:spLocks noGrp="1"/>
          </p:cNvSpPr>
          <p:nvPr>
            <p:ph idx="1"/>
          </p:nvPr>
        </p:nvSpPr>
        <p:spPr>
          <a:xfrm>
            <a:off x="1057014" y="1518407"/>
            <a:ext cx="9990398" cy="5157301"/>
          </a:xfrm>
        </p:spPr>
        <p:txBody>
          <a:bodyPr>
            <a:normAutofit/>
          </a:bodyPr>
          <a:lstStyle/>
          <a:p>
            <a:pPr algn="just"/>
            <a:r>
              <a:rPr lang="pt-PT" dirty="0"/>
              <a:t>A plataforma </a:t>
            </a:r>
            <a:r>
              <a:rPr lang="pt-PT" dirty="0" err="1"/>
              <a:t>StreamZ</a:t>
            </a:r>
            <a:r>
              <a:rPr lang="pt-PT" dirty="0"/>
              <a:t> contém agora um sistema de donativos. Cada donativo é caracterizado pelo nome do destinatário, montante e, ainda, uma avaliação ao </a:t>
            </a:r>
            <a:r>
              <a:rPr lang="pt-PT" i="1" dirty="0" err="1"/>
              <a:t>streamer</a:t>
            </a:r>
            <a:r>
              <a:rPr lang="pt-PT" dirty="0"/>
              <a:t>.</a:t>
            </a:r>
            <a:endParaRPr lang="pt-PT" i="1" dirty="0"/>
          </a:p>
          <a:p>
            <a:pPr algn="just"/>
            <a:r>
              <a:rPr lang="pt-PT" dirty="0"/>
              <a:t>Também é permitido aos </a:t>
            </a:r>
            <a:r>
              <a:rPr lang="pt-PT" i="1" dirty="0" err="1"/>
              <a:t>streamers</a:t>
            </a:r>
            <a:r>
              <a:rPr lang="pt-PT" dirty="0"/>
              <a:t> venderem os seus produtos (</a:t>
            </a:r>
            <a:r>
              <a:rPr lang="pt-PT" i="1" dirty="0"/>
              <a:t>merchandising</a:t>
            </a:r>
            <a:r>
              <a:rPr lang="pt-PT" dirty="0"/>
              <a:t>), a pedido dos seus visualizadores.</a:t>
            </a:r>
          </a:p>
          <a:p>
            <a:r>
              <a:rPr lang="pt-PT" dirty="0"/>
              <a:t>Foi ainda pedida uma implementação para manter um registo de todos os </a:t>
            </a:r>
            <a:r>
              <a:rPr lang="pt-PT" i="1" dirty="0" err="1"/>
              <a:t>streamers</a:t>
            </a:r>
            <a:r>
              <a:rPr lang="pt-PT" dirty="0"/>
              <a:t> (ativos ou com conta eliminada) da plataforma, possibilitando o retorno de utilizadores que eliminaram a sua conta.</a:t>
            </a:r>
          </a:p>
        </p:txBody>
      </p:sp>
    </p:spTree>
    <p:extLst>
      <p:ext uri="{BB962C8B-B14F-4D97-AF65-F5344CB8AC3E}">
        <p14:creationId xmlns:p14="http://schemas.microsoft.com/office/powerpoint/2010/main" val="203563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16FE6-D53A-4666-AD7B-CFF0D814E1E0}"/>
              </a:ext>
            </a:extLst>
          </p:cNvPr>
          <p:cNvSpPr>
            <a:spLocks noGrp="1"/>
          </p:cNvSpPr>
          <p:nvPr>
            <p:ph type="title"/>
          </p:nvPr>
        </p:nvSpPr>
        <p:spPr>
          <a:xfrm>
            <a:off x="1141412" y="0"/>
            <a:ext cx="9905998" cy="1478570"/>
          </a:xfrm>
        </p:spPr>
        <p:txBody>
          <a:bodyPr/>
          <a:lstStyle/>
          <a:p>
            <a:pPr algn="ctr"/>
            <a:r>
              <a:rPr lang="pt-PT" b="0" i="0" dirty="0">
                <a:effectLst/>
                <a:latin typeface="-apple-system"/>
              </a:rPr>
              <a:t>Descrição da solução</a:t>
            </a:r>
            <a:endParaRPr lang="pt-PT" dirty="0"/>
          </a:p>
        </p:txBody>
      </p:sp>
      <p:sp>
        <p:nvSpPr>
          <p:cNvPr id="3" name="Marcador de Posição de Conteúdo 2">
            <a:extLst>
              <a:ext uri="{FF2B5EF4-FFF2-40B4-BE49-F238E27FC236}">
                <a16:creationId xmlns:a16="http://schemas.microsoft.com/office/drawing/2014/main" id="{26BA60B8-429F-4C07-993F-9EED541D2278}"/>
              </a:ext>
            </a:extLst>
          </p:cNvPr>
          <p:cNvSpPr>
            <a:spLocks noGrp="1"/>
          </p:cNvSpPr>
          <p:nvPr>
            <p:ph idx="1"/>
          </p:nvPr>
        </p:nvSpPr>
        <p:spPr>
          <a:xfrm>
            <a:off x="1141412" y="1233182"/>
            <a:ext cx="9905999" cy="5503178"/>
          </a:xfrm>
        </p:spPr>
        <p:txBody>
          <a:bodyPr>
            <a:normAutofit lnSpcReduction="10000"/>
          </a:bodyPr>
          <a:lstStyle/>
          <a:p>
            <a:pPr algn="just"/>
            <a:r>
              <a:rPr lang="pt-PT" dirty="0"/>
              <a:t>De modo a implementar o sistemas de donativos, foi usada uma árvore binária de pesquisa (que foi fornecida pela regente da UC), onde estes se encontram ordenados pelo montante doado e, em caso de empate, pela avaliação que acompanha o donativo.</a:t>
            </a:r>
          </a:p>
          <a:p>
            <a:pPr algn="just"/>
            <a:r>
              <a:rPr lang="pt-PT" dirty="0"/>
              <a:t>Para os </a:t>
            </a:r>
            <a:r>
              <a:rPr lang="pt-PT" i="1" dirty="0" err="1"/>
              <a:t>streamers</a:t>
            </a:r>
            <a:r>
              <a:rPr lang="pt-PT" dirty="0"/>
              <a:t> poderem vender </a:t>
            </a:r>
            <a:r>
              <a:rPr lang="pt-PT" i="1" dirty="0"/>
              <a:t>merchandising</a:t>
            </a:r>
            <a:r>
              <a:rPr lang="pt-PT" dirty="0"/>
              <a:t>, foi usada uma fila de prioridade, que ordena os pedidos dos utilizadores por menor número de produtos a adquirir, seguido da maior disponibilidade de compra, em caso de empate.</a:t>
            </a:r>
          </a:p>
          <a:p>
            <a:pPr algn="just"/>
            <a:r>
              <a:rPr lang="pt-PT" dirty="0"/>
              <a:t>Por fim, foi usada uma tabela de dispersão para manter o registo de todos os utilizadores, ativos ou com conta eliminada, que são distinguidos pelo seu ID. Quando alguém com conta eliminada tenta entrar no </a:t>
            </a:r>
            <a:r>
              <a:rPr lang="pt-PT" i="1" dirty="0"/>
              <a:t>site</a:t>
            </a:r>
            <a:r>
              <a:rPr lang="pt-PT" dirty="0"/>
              <a:t>, pode escolher reativá-la. </a:t>
            </a:r>
          </a:p>
        </p:txBody>
      </p:sp>
    </p:spTree>
    <p:extLst>
      <p:ext uri="{BB962C8B-B14F-4D97-AF65-F5344CB8AC3E}">
        <p14:creationId xmlns:p14="http://schemas.microsoft.com/office/powerpoint/2010/main" val="150550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337A8-FFAC-4018-A070-F99FDE74D0DE}"/>
              </a:ext>
            </a:extLst>
          </p:cNvPr>
          <p:cNvSpPr>
            <a:spLocks noGrp="1"/>
          </p:cNvSpPr>
          <p:nvPr>
            <p:ph type="title"/>
          </p:nvPr>
        </p:nvSpPr>
        <p:spPr>
          <a:xfrm>
            <a:off x="1143001" y="0"/>
            <a:ext cx="9905998" cy="1478570"/>
          </a:xfrm>
        </p:spPr>
        <p:txBody>
          <a:bodyPr/>
          <a:lstStyle/>
          <a:p>
            <a:pPr algn="ctr"/>
            <a:r>
              <a:rPr lang="pt-PT" b="0" i="0" dirty="0">
                <a:effectLst/>
                <a:latin typeface="-apple-system"/>
              </a:rPr>
              <a:t>algoritmos relevantes (da 2ª parte)</a:t>
            </a:r>
            <a:endParaRPr lang="pt-PT" dirty="0"/>
          </a:p>
        </p:txBody>
      </p:sp>
      <p:sp>
        <p:nvSpPr>
          <p:cNvPr id="3" name="Marcador de Posição de Conteúdo 2">
            <a:extLst>
              <a:ext uri="{FF2B5EF4-FFF2-40B4-BE49-F238E27FC236}">
                <a16:creationId xmlns:a16="http://schemas.microsoft.com/office/drawing/2014/main" id="{18261AF7-7A9D-4FB0-BB24-447740A94001}"/>
              </a:ext>
            </a:extLst>
          </p:cNvPr>
          <p:cNvSpPr>
            <a:spLocks noGrp="1"/>
          </p:cNvSpPr>
          <p:nvPr>
            <p:ph idx="1"/>
          </p:nvPr>
        </p:nvSpPr>
        <p:spPr>
          <a:xfrm>
            <a:off x="822631" y="1185775"/>
            <a:ext cx="10963502" cy="3368499"/>
          </a:xfrm>
        </p:spPr>
        <p:txBody>
          <a:bodyPr/>
          <a:lstStyle/>
          <a:p>
            <a:r>
              <a:rPr lang="pt-PT" dirty="0"/>
              <a:t>Navegação através de menus (</a:t>
            </a:r>
            <a:r>
              <a:rPr lang="pt-PT" dirty="0" err="1"/>
              <a:t>StreamZ</a:t>
            </a:r>
            <a:r>
              <a:rPr lang="pt-PT" dirty="0"/>
              <a:t>).</a:t>
            </a:r>
          </a:p>
          <a:p>
            <a:r>
              <a:rPr lang="pt-PT" dirty="0"/>
              <a:t>Enquanto assiste a uma </a:t>
            </a:r>
            <a:r>
              <a:rPr lang="pt-PT" i="1" dirty="0" err="1"/>
              <a:t>stream</a:t>
            </a:r>
            <a:r>
              <a:rPr lang="pt-PT" dirty="0"/>
              <a:t>, o visualizador pode oferecer um donativo ao </a:t>
            </a:r>
            <a:r>
              <a:rPr lang="pt-PT" i="1" dirty="0" err="1"/>
              <a:t>streamer</a:t>
            </a:r>
            <a:r>
              <a:rPr lang="pt-PT" i="1" dirty="0"/>
              <a:t>. </a:t>
            </a:r>
            <a:r>
              <a:rPr lang="pt-PT" dirty="0"/>
              <a:t>Por sua vez, os </a:t>
            </a:r>
            <a:r>
              <a:rPr lang="pt-PT" i="1" dirty="0" err="1"/>
              <a:t>streamers</a:t>
            </a:r>
            <a:r>
              <a:rPr lang="pt-PT" dirty="0"/>
              <a:t> podem ver todas as suas doações. Isto também se aplica para o </a:t>
            </a:r>
            <a:r>
              <a:rPr lang="pt-PT" i="1" dirty="0"/>
              <a:t>merchandising</a:t>
            </a:r>
            <a:r>
              <a:rPr lang="pt-PT" dirty="0"/>
              <a:t>, sendo que o </a:t>
            </a:r>
            <a:r>
              <a:rPr lang="pt-PT" i="1" dirty="0" err="1"/>
              <a:t>streamer</a:t>
            </a:r>
            <a:r>
              <a:rPr lang="pt-PT" dirty="0"/>
              <a:t> pode confirmar as compras dos </a:t>
            </a:r>
            <a:r>
              <a:rPr lang="pt-PT" i="1" dirty="0" err="1"/>
              <a:t>viewers</a:t>
            </a:r>
            <a:r>
              <a:rPr lang="pt-PT" dirty="0"/>
              <a:t>.</a:t>
            </a:r>
          </a:p>
          <a:p>
            <a:r>
              <a:rPr lang="pt-PT" dirty="0"/>
              <a:t>Após eliminarem a sua conta, os utilizadores podem escolher reativá-la, sendo que os </a:t>
            </a:r>
            <a:r>
              <a:rPr lang="pt-PT" i="1" dirty="0" err="1"/>
              <a:t>streamers</a:t>
            </a:r>
            <a:r>
              <a:rPr lang="pt-PT" dirty="0"/>
              <a:t> receberão 50 </a:t>
            </a:r>
            <a:r>
              <a:rPr lang="pt-PT" i="1" dirty="0"/>
              <a:t>likes</a:t>
            </a:r>
            <a:r>
              <a:rPr lang="pt-PT" dirty="0"/>
              <a:t> na sua próxima </a:t>
            </a:r>
            <a:r>
              <a:rPr lang="pt-PT" i="1" dirty="0" err="1"/>
              <a:t>stream</a:t>
            </a:r>
            <a:r>
              <a:rPr lang="pt-PT" dirty="0"/>
              <a:t>.</a:t>
            </a:r>
          </a:p>
        </p:txBody>
      </p:sp>
      <p:pic>
        <p:nvPicPr>
          <p:cNvPr id="6" name="Imagem 5" descr="Uma imagem com texto&#10;&#10;Descrição gerada automaticamente">
            <a:extLst>
              <a:ext uri="{FF2B5EF4-FFF2-40B4-BE49-F238E27FC236}">
                <a16:creationId xmlns:a16="http://schemas.microsoft.com/office/drawing/2014/main" id="{28F8AA06-AC37-4B0C-BBB2-81245FDCA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762" y="4485919"/>
            <a:ext cx="4156214" cy="1822602"/>
          </a:xfrm>
          <a:prstGeom prst="rect">
            <a:avLst/>
          </a:prstGeom>
          <a:ln>
            <a:noFill/>
          </a:ln>
          <a:effectLst>
            <a:outerShdw blurRad="190500" algn="tl" rotWithShape="0">
              <a:srgbClr val="000000">
                <a:alpha val="70000"/>
              </a:srgbClr>
            </a:outerShdw>
          </a:effectLst>
        </p:spPr>
      </p:pic>
      <p:pic>
        <p:nvPicPr>
          <p:cNvPr id="9" name="Imagem 8" descr="Uma imagem com texto&#10;&#10;Descrição gerada automaticamente">
            <a:extLst>
              <a:ext uri="{FF2B5EF4-FFF2-40B4-BE49-F238E27FC236}">
                <a16:creationId xmlns:a16="http://schemas.microsoft.com/office/drawing/2014/main" id="{55D2FD77-1337-4F0C-8F9F-4ABAD7745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104" y="4236440"/>
            <a:ext cx="4654134" cy="22729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638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1CA9A1-2C59-4CA2-B505-CF2B74F04A90}"/>
              </a:ext>
            </a:extLst>
          </p:cNvPr>
          <p:cNvSpPr>
            <a:spLocks noGrp="1"/>
          </p:cNvSpPr>
          <p:nvPr>
            <p:ph type="title"/>
          </p:nvPr>
        </p:nvSpPr>
        <p:spPr/>
        <p:txBody>
          <a:bodyPr>
            <a:normAutofit/>
          </a:bodyPr>
          <a:lstStyle/>
          <a:p>
            <a:r>
              <a:rPr lang="pt-PT" b="0" i="0" dirty="0">
                <a:effectLst/>
                <a:latin typeface="-apple-system"/>
              </a:rPr>
              <a:t>Estrutura dos ficheiros</a:t>
            </a:r>
            <a:r>
              <a:rPr lang="pt-PT" b="0" i="0" dirty="0">
                <a:solidFill>
                  <a:srgbClr val="373A3C"/>
                </a:solidFill>
                <a:effectLst/>
                <a:latin typeface="-apple-system"/>
              </a:rPr>
              <a:t> </a:t>
            </a:r>
            <a:endParaRPr lang="pt-PT" dirty="0"/>
          </a:p>
        </p:txBody>
      </p:sp>
      <p:sp>
        <p:nvSpPr>
          <p:cNvPr id="3" name="Marcador de Posição de Conteúdo 2">
            <a:extLst>
              <a:ext uri="{FF2B5EF4-FFF2-40B4-BE49-F238E27FC236}">
                <a16:creationId xmlns:a16="http://schemas.microsoft.com/office/drawing/2014/main" id="{060642D2-65FD-48E2-A37D-A391536B07DB}"/>
              </a:ext>
            </a:extLst>
          </p:cNvPr>
          <p:cNvSpPr>
            <a:spLocks noGrp="1"/>
          </p:cNvSpPr>
          <p:nvPr>
            <p:ph idx="1"/>
          </p:nvPr>
        </p:nvSpPr>
        <p:spPr>
          <a:xfrm>
            <a:off x="1141413" y="1707946"/>
            <a:ext cx="5561228" cy="4089170"/>
          </a:xfrm>
        </p:spPr>
        <p:txBody>
          <a:bodyPr>
            <a:normAutofit fontScale="70000" lnSpcReduction="20000"/>
          </a:bodyPr>
          <a:lstStyle/>
          <a:p>
            <a:r>
              <a:rPr lang="pt-PT" dirty="0"/>
              <a:t>Joao Gil   	//name</a:t>
            </a:r>
          </a:p>
          <a:p>
            <a:r>
              <a:rPr lang="pt-PT" dirty="0"/>
              <a:t>Monkin      	//nick</a:t>
            </a:r>
          </a:p>
          <a:p>
            <a:r>
              <a:rPr lang="pt-PT" dirty="0"/>
              <a:t>07/04/2001  	//date</a:t>
            </a:r>
          </a:p>
          <a:p>
            <a:r>
              <a:rPr lang="pt-PT" dirty="0"/>
              <a:t>0           	//id do user</a:t>
            </a:r>
          </a:p>
          <a:p>
            <a:r>
              <a:rPr lang="pt-PT" dirty="0"/>
              <a:t>*1          	//id da pastStream  (*)</a:t>
            </a:r>
          </a:p>
          <a:p>
            <a:r>
              <a:rPr lang="pt-PT" dirty="0"/>
              <a:t>*3         	//id da pastStream  (*)</a:t>
            </a:r>
          </a:p>
          <a:p>
            <a:r>
              <a:rPr lang="pt-PT" dirty="0"/>
              <a:t>*7        	//id da pastStream  (*)</a:t>
            </a:r>
          </a:p>
          <a:p>
            <a:r>
              <a:rPr lang="pt-PT" dirty="0"/>
              <a:t>/0  		//subscriber por id   (/)</a:t>
            </a:r>
          </a:p>
          <a:p>
            <a:r>
              <a:rPr lang="pt-PT" dirty="0"/>
              <a:t>/2       		//subscriber por id</a:t>
            </a:r>
          </a:p>
          <a:p>
            <a:r>
              <a:rPr lang="pt-PT" dirty="0"/>
              <a:t>Outro User  	//2º user</a:t>
            </a:r>
          </a:p>
        </p:txBody>
      </p:sp>
      <p:sp>
        <p:nvSpPr>
          <p:cNvPr id="4" name="TextBox 3">
            <a:extLst>
              <a:ext uri="{FF2B5EF4-FFF2-40B4-BE49-F238E27FC236}">
                <a16:creationId xmlns:a16="http://schemas.microsoft.com/office/drawing/2014/main" id="{3A819233-C751-4AF9-9379-8EF9A456DCB3}"/>
              </a:ext>
            </a:extLst>
          </p:cNvPr>
          <p:cNvSpPr txBox="1"/>
          <p:nvPr/>
        </p:nvSpPr>
        <p:spPr>
          <a:xfrm>
            <a:off x="6475630" y="1707946"/>
            <a:ext cx="435005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Stream1			// Title</a:t>
            </a:r>
          </a:p>
          <a:p>
            <a:pPr marL="285750" indent="-285750">
              <a:buFont typeface="Arial" panose="020B0604020202020204" pitchFamily="34" charset="0"/>
              <a:buChar char="•"/>
            </a:pPr>
            <a:r>
              <a:rPr lang="en-US" dirty="0"/>
              <a:t>0					// id</a:t>
            </a:r>
          </a:p>
          <a:p>
            <a:pPr marL="285750" indent="-285750">
              <a:buFont typeface="Arial" panose="020B0604020202020204" pitchFamily="34" charset="0"/>
              <a:buChar char="•"/>
            </a:pPr>
            <a:r>
              <a:rPr lang="en-US" dirty="0"/>
              <a:t>400				// nº views</a:t>
            </a:r>
          </a:p>
          <a:p>
            <a:pPr marL="285750" indent="-285750">
              <a:buFont typeface="Arial" panose="020B0604020202020204" pitchFamily="34" charset="0"/>
              <a:buChar char="•"/>
            </a:pPr>
            <a:r>
              <a:rPr lang="en-US" dirty="0"/>
              <a:t>2020/11/13		// start date</a:t>
            </a:r>
          </a:p>
          <a:p>
            <a:pPr marL="285750" indent="-285750">
              <a:buFont typeface="Arial" panose="020B0604020202020204" pitchFamily="34" charset="0"/>
              <a:buChar char="•"/>
            </a:pPr>
            <a:r>
              <a:rPr lang="en-US" dirty="0"/>
              <a:t>Stream2		       // Title</a:t>
            </a:r>
          </a:p>
          <a:p>
            <a:pPr marL="285750" indent="-285750">
              <a:buFont typeface="Arial" panose="020B0604020202020204" pitchFamily="34" charset="0"/>
              <a:buChar char="•"/>
            </a:pPr>
            <a:r>
              <a:rPr lang="en-US" dirty="0"/>
              <a:t>1					// id</a:t>
            </a:r>
          </a:p>
          <a:p>
            <a:pPr marL="285750" indent="-285750">
              <a:buFont typeface="Arial" panose="020B0604020202020204" pitchFamily="34" charset="0"/>
              <a:buChar char="•"/>
            </a:pPr>
            <a:r>
              <a:rPr lang="en-US" dirty="0"/>
              <a:t>7					// nº views</a:t>
            </a:r>
          </a:p>
          <a:p>
            <a:pPr marL="285750" indent="-285750">
              <a:buFont typeface="Arial" panose="020B0604020202020204" pitchFamily="34" charset="0"/>
              <a:buChar char="•"/>
            </a:pPr>
            <a:r>
              <a:rPr lang="en-US" dirty="0"/>
              <a:t>2020/11/14		// start date</a:t>
            </a:r>
          </a:p>
        </p:txBody>
      </p:sp>
      <p:cxnSp>
        <p:nvCxnSpPr>
          <p:cNvPr id="8" name="Straight Connector 7">
            <a:extLst>
              <a:ext uri="{FF2B5EF4-FFF2-40B4-BE49-F238E27FC236}">
                <a16:creationId xmlns:a16="http://schemas.microsoft.com/office/drawing/2014/main" id="{6073A990-2532-4FB6-AF8F-DF6CFC473812}"/>
              </a:ext>
            </a:extLst>
          </p:cNvPr>
          <p:cNvCxnSpPr/>
          <p:nvPr/>
        </p:nvCxnSpPr>
        <p:spPr>
          <a:xfrm>
            <a:off x="5983550" y="2244046"/>
            <a:ext cx="0" cy="3943690"/>
          </a:xfrm>
          <a:prstGeom prst="line">
            <a:avLst/>
          </a:prstGeom>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D514AF5E-A2F4-439E-9531-593C7DED1BB5}"/>
              </a:ext>
            </a:extLst>
          </p:cNvPr>
          <p:cNvSpPr txBox="1"/>
          <p:nvPr/>
        </p:nvSpPr>
        <p:spPr>
          <a:xfrm>
            <a:off x="4019683" y="6187736"/>
            <a:ext cx="1355820" cy="369332"/>
          </a:xfrm>
          <a:prstGeom prst="rect">
            <a:avLst/>
          </a:prstGeom>
          <a:noFill/>
          <a:ln>
            <a:solidFill>
              <a:schemeClr val="tx1">
                <a:lumMod val="50000"/>
              </a:schemeClr>
            </a:solidFill>
          </a:ln>
        </p:spPr>
        <p:txBody>
          <a:bodyPr wrap="none" rtlCol="0">
            <a:spAutoFit/>
          </a:bodyPr>
          <a:lstStyle/>
          <a:p>
            <a:r>
              <a:rPr lang="en-US" dirty="0"/>
              <a:t>streamers.txt</a:t>
            </a:r>
          </a:p>
        </p:txBody>
      </p:sp>
      <p:sp>
        <p:nvSpPr>
          <p:cNvPr id="10" name="TextBox 9">
            <a:extLst>
              <a:ext uri="{FF2B5EF4-FFF2-40B4-BE49-F238E27FC236}">
                <a16:creationId xmlns:a16="http://schemas.microsoft.com/office/drawing/2014/main" id="{E6E7796E-3242-4C9E-8522-A4E66C4CE33C}"/>
              </a:ext>
            </a:extLst>
          </p:cNvPr>
          <p:cNvSpPr txBox="1"/>
          <p:nvPr/>
        </p:nvSpPr>
        <p:spPr>
          <a:xfrm>
            <a:off x="8797347" y="6187736"/>
            <a:ext cx="1594667" cy="369332"/>
          </a:xfrm>
          <a:prstGeom prst="rect">
            <a:avLst/>
          </a:prstGeom>
          <a:noFill/>
          <a:ln>
            <a:solidFill>
              <a:schemeClr val="tx1">
                <a:lumMod val="50000"/>
              </a:schemeClr>
            </a:solidFill>
          </a:ln>
        </p:spPr>
        <p:txBody>
          <a:bodyPr wrap="none" rtlCol="0">
            <a:spAutoFit/>
          </a:bodyPr>
          <a:lstStyle/>
          <a:p>
            <a:r>
              <a:rPr lang="en-US" dirty="0"/>
              <a:t>pastStreams.txt</a:t>
            </a:r>
          </a:p>
        </p:txBody>
      </p:sp>
    </p:spTree>
    <p:extLst>
      <p:ext uri="{BB962C8B-B14F-4D97-AF65-F5344CB8AC3E}">
        <p14:creationId xmlns:p14="http://schemas.microsoft.com/office/powerpoint/2010/main" val="285172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25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60" name="Group 144">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6"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7"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8"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9"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0"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1"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4"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5"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6"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7"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8"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9"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0"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1"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2"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3"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4"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75"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6"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7"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8"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9"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0"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1"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2"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3"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4"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5"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6"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87"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8"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9"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0"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1"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2"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3"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4"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5"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6"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7"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8"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9"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262" name="Rectangle 200">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3" name="Group 202">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204"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3"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8"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3"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5"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259"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486C0E-EAD0-412B-89DE-A89EA4E50E6C}"/>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4200" dirty="0" err="1"/>
              <a:t>FUNCIonalidades</a:t>
            </a:r>
            <a:r>
              <a:rPr lang="en-US" sz="4200" dirty="0"/>
              <a:t> </a:t>
            </a:r>
            <a:r>
              <a:rPr lang="en-US" sz="4200" dirty="0" err="1"/>
              <a:t>implementadas</a:t>
            </a:r>
            <a:endParaRPr lang="en-US" sz="4200" dirty="0"/>
          </a:p>
        </p:txBody>
      </p:sp>
      <p:cxnSp>
        <p:nvCxnSpPr>
          <p:cNvPr id="261" name="Straight Connector 260">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68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368C61-B0DF-42B2-A5FC-8E8EFFB60AE8}"/>
              </a:ext>
            </a:extLst>
          </p:cNvPr>
          <p:cNvSpPr>
            <a:spLocks noGrp="1"/>
          </p:cNvSpPr>
          <p:nvPr>
            <p:ph type="title"/>
          </p:nvPr>
        </p:nvSpPr>
        <p:spPr>
          <a:xfrm>
            <a:off x="1141413" y="338700"/>
            <a:ext cx="9905998" cy="1478570"/>
          </a:xfrm>
        </p:spPr>
        <p:txBody>
          <a:bodyPr/>
          <a:lstStyle/>
          <a:p>
            <a:r>
              <a:rPr lang="pt-PT" b="0" i="0" dirty="0">
                <a:effectLst/>
                <a:latin typeface="-apple-system"/>
              </a:rPr>
              <a:t>Novas Operações </a:t>
            </a:r>
            <a:r>
              <a:rPr lang="pt-PT" b="0" i="0" dirty="0" err="1">
                <a:effectLst/>
                <a:latin typeface="-apple-system"/>
              </a:rPr>
              <a:t>crud</a:t>
            </a:r>
            <a:endParaRPr lang="pt-PT" dirty="0"/>
          </a:p>
        </p:txBody>
      </p:sp>
      <p:sp>
        <p:nvSpPr>
          <p:cNvPr id="3" name="Marcador de Posição de Conteúdo 2">
            <a:extLst>
              <a:ext uri="{FF2B5EF4-FFF2-40B4-BE49-F238E27FC236}">
                <a16:creationId xmlns:a16="http://schemas.microsoft.com/office/drawing/2014/main" id="{106A6725-4256-4A5F-AB00-39745331648D}"/>
              </a:ext>
            </a:extLst>
          </p:cNvPr>
          <p:cNvSpPr>
            <a:spLocks noGrp="1"/>
          </p:cNvSpPr>
          <p:nvPr>
            <p:ph idx="1"/>
          </p:nvPr>
        </p:nvSpPr>
        <p:spPr>
          <a:xfrm>
            <a:off x="1141413" y="1649672"/>
            <a:ext cx="10745788" cy="3954174"/>
          </a:xfrm>
        </p:spPr>
        <p:txBody>
          <a:bodyPr>
            <a:normAutofit lnSpcReduction="10000"/>
          </a:bodyPr>
          <a:lstStyle/>
          <a:p>
            <a:r>
              <a:rPr lang="pt-PT" dirty="0"/>
              <a:t>Utilizadores (</a:t>
            </a:r>
            <a:r>
              <a:rPr lang="pt-PT" i="1" dirty="0"/>
              <a:t>Viewer</a:t>
            </a:r>
            <a:r>
              <a:rPr lang="pt-PT" dirty="0"/>
              <a:t> e </a:t>
            </a:r>
            <a:r>
              <a:rPr lang="pt-PT" i="1" dirty="0" err="1"/>
              <a:t>Streamer</a:t>
            </a:r>
            <a:r>
              <a:rPr lang="pt-PT" dirty="0"/>
              <a:t>): Agora podem eliminar as suas contas e voltar ativá-las se pretenderem.</a:t>
            </a:r>
          </a:p>
          <a:p>
            <a:r>
              <a:rPr lang="pt-PT" dirty="0"/>
              <a:t>Donativos: Os </a:t>
            </a:r>
            <a:r>
              <a:rPr lang="pt-PT" i="1" dirty="0" err="1"/>
              <a:t>viewers</a:t>
            </a:r>
            <a:r>
              <a:rPr lang="pt-PT" dirty="0"/>
              <a:t> podem “criar” donativos. Os </a:t>
            </a:r>
            <a:r>
              <a:rPr lang="pt-PT" i="1" dirty="0" err="1"/>
              <a:t>streamers</a:t>
            </a:r>
            <a:r>
              <a:rPr lang="pt-PT" i="1" dirty="0"/>
              <a:t> </a:t>
            </a:r>
            <a:r>
              <a:rPr lang="pt-PT" dirty="0"/>
              <a:t>podem ler o que lhes foi doado e o</a:t>
            </a:r>
            <a:r>
              <a:rPr lang="pt-PT" i="1" dirty="0"/>
              <a:t> </a:t>
            </a:r>
            <a:r>
              <a:rPr lang="pt-PT" i="1" dirty="0" err="1"/>
              <a:t>Admin</a:t>
            </a:r>
            <a:r>
              <a:rPr lang="pt-PT" dirty="0"/>
              <a:t> pode listar todos os donativos, o top 10 ou especificar um intervalo de avaliações.</a:t>
            </a:r>
          </a:p>
          <a:p>
            <a:r>
              <a:rPr lang="pt-PT" i="1" dirty="0"/>
              <a:t>Merchandising: </a:t>
            </a:r>
            <a:r>
              <a:rPr lang="pt-PT" dirty="0"/>
              <a:t>Os </a:t>
            </a:r>
            <a:r>
              <a:rPr lang="pt-PT" i="1" dirty="0" err="1"/>
              <a:t>viewers</a:t>
            </a:r>
            <a:r>
              <a:rPr lang="pt-PT" dirty="0"/>
              <a:t> podem criar pedidos de compra, enquanto que os </a:t>
            </a:r>
            <a:r>
              <a:rPr lang="pt-PT" i="1" dirty="0" err="1"/>
              <a:t>streamers</a:t>
            </a:r>
            <a:r>
              <a:rPr lang="pt-PT" dirty="0"/>
              <a:t> podem aceitá-los (se pretenderem), se o limite de compras não for excedido. Os pedidos de compra podem ser eliminados e o limite pode ser alterado.</a:t>
            </a:r>
            <a:endParaRPr lang="pt-PT" i="1" dirty="0"/>
          </a:p>
        </p:txBody>
      </p:sp>
      <p:sp>
        <p:nvSpPr>
          <p:cNvPr id="100" name="TextBox 99">
            <a:extLst>
              <a:ext uri="{FF2B5EF4-FFF2-40B4-BE49-F238E27FC236}">
                <a16:creationId xmlns:a16="http://schemas.microsoft.com/office/drawing/2014/main" id="{D27923EC-E051-41B8-8E76-3C3928CDFF8D}"/>
              </a:ext>
            </a:extLst>
          </p:cNvPr>
          <p:cNvSpPr txBox="1"/>
          <p:nvPr/>
        </p:nvSpPr>
        <p:spPr>
          <a:xfrm>
            <a:off x="7757129" y="5839372"/>
            <a:ext cx="2254928"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err="1">
                <a:solidFill>
                  <a:schemeClr val="accent1"/>
                </a:solidFill>
              </a:rPr>
              <a:t>Completa</a:t>
            </a:r>
            <a:endParaRPr lang="en-US" sz="2000" dirty="0">
              <a:solidFill>
                <a:schemeClr val="accent1"/>
              </a:solidFill>
            </a:endParaRPr>
          </a:p>
        </p:txBody>
      </p:sp>
    </p:spTree>
    <p:extLst>
      <p:ext uri="{BB962C8B-B14F-4D97-AF65-F5344CB8AC3E}">
        <p14:creationId xmlns:p14="http://schemas.microsoft.com/office/powerpoint/2010/main" val="191092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30368C61-B0DF-42B2-A5FC-8E8EFFB60AE8}"/>
              </a:ext>
            </a:extLst>
          </p:cNvPr>
          <p:cNvSpPr>
            <a:spLocks noGrp="1"/>
          </p:cNvSpPr>
          <p:nvPr>
            <p:ph type="title"/>
          </p:nvPr>
        </p:nvSpPr>
        <p:spPr>
          <a:xfrm>
            <a:off x="1177396" y="1558720"/>
            <a:ext cx="2869416" cy="3441056"/>
          </a:xfrm>
        </p:spPr>
        <p:txBody>
          <a:bodyPr>
            <a:normAutofit/>
          </a:bodyPr>
          <a:lstStyle/>
          <a:p>
            <a:pPr algn="r"/>
            <a:r>
              <a:rPr lang="pt-PT" sz="3700" dirty="0">
                <a:latin typeface="-apple-system"/>
              </a:rPr>
              <a:t>Algoritmos de pesquisa</a:t>
            </a:r>
            <a:endParaRPr lang="pt-PT" sz="37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6A6725-4256-4A5F-AB00-39745331648D}"/>
              </a:ext>
            </a:extLst>
          </p:cNvPr>
          <p:cNvSpPr>
            <a:spLocks noGrp="1"/>
          </p:cNvSpPr>
          <p:nvPr>
            <p:ph idx="1"/>
          </p:nvPr>
        </p:nvSpPr>
        <p:spPr>
          <a:xfrm>
            <a:off x="5284383" y="396080"/>
            <a:ext cx="5751237" cy="2668589"/>
          </a:xfrm>
        </p:spPr>
        <p:txBody>
          <a:bodyPr anchor="ctr">
            <a:normAutofit/>
          </a:bodyPr>
          <a:lstStyle/>
          <a:p>
            <a:r>
              <a:rPr lang="pt-PT" sz="1800" dirty="0"/>
              <a:t>As novas opções de pesquisa são:</a:t>
            </a:r>
          </a:p>
          <a:p>
            <a:pPr lvl="1"/>
            <a:r>
              <a:rPr lang="pt-PT" sz="1800" dirty="0"/>
              <a:t>Pesquisa de donativos a partir de um intervalo de avaliações ao </a:t>
            </a:r>
            <a:r>
              <a:rPr lang="pt-PT" sz="1800" i="1" dirty="0" err="1"/>
              <a:t>streamer</a:t>
            </a:r>
            <a:r>
              <a:rPr lang="pt-PT" sz="1800" dirty="0"/>
              <a:t> (seguida de listagem).</a:t>
            </a:r>
          </a:p>
          <a:p>
            <a:pPr lvl="1"/>
            <a:r>
              <a:rPr lang="pt-PT" sz="1800" dirty="0"/>
              <a:t>Pesquisa de </a:t>
            </a:r>
            <a:r>
              <a:rPr lang="pt-PT" sz="1800" i="1" dirty="0" err="1"/>
              <a:t>streamer</a:t>
            </a:r>
            <a:r>
              <a:rPr lang="pt-PT" sz="1800" dirty="0"/>
              <a:t> pelo seu </a:t>
            </a:r>
            <a:r>
              <a:rPr lang="pt-PT" sz="1800" i="1" dirty="0" err="1"/>
              <a:t>nickname</a:t>
            </a:r>
            <a:r>
              <a:rPr lang="pt-PT" sz="1800" dirty="0"/>
              <a:t>, obtendo a informação da sua existência e se está ativo ou não.</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2" name="TextBox 51">
            <a:extLst>
              <a:ext uri="{FF2B5EF4-FFF2-40B4-BE49-F238E27FC236}">
                <a16:creationId xmlns:a16="http://schemas.microsoft.com/office/drawing/2014/main" id="{1C550272-81FA-4B8B-91C8-DE9A9CA73650}"/>
              </a:ext>
            </a:extLst>
          </p:cNvPr>
          <p:cNvSpPr txBox="1"/>
          <p:nvPr/>
        </p:nvSpPr>
        <p:spPr>
          <a:xfrm>
            <a:off x="7790684" y="5942841"/>
            <a:ext cx="2254928"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err="1">
                <a:solidFill>
                  <a:schemeClr val="accent1"/>
                </a:solidFill>
              </a:rPr>
              <a:t>Completa</a:t>
            </a:r>
            <a:endParaRPr lang="en-US" sz="2000" dirty="0">
              <a:solidFill>
                <a:schemeClr val="accent1"/>
              </a:solidFill>
            </a:endParaRPr>
          </a:p>
        </p:txBody>
      </p:sp>
      <p:pic>
        <p:nvPicPr>
          <p:cNvPr id="4" name="Imagem 3">
            <a:extLst>
              <a:ext uri="{FF2B5EF4-FFF2-40B4-BE49-F238E27FC236}">
                <a16:creationId xmlns:a16="http://schemas.microsoft.com/office/drawing/2014/main" id="{18B9E239-4575-4013-A4F0-88D7F44A0615}"/>
              </a:ext>
            </a:extLst>
          </p:cNvPr>
          <p:cNvPicPr>
            <a:picLocks noChangeAspect="1"/>
          </p:cNvPicPr>
          <p:nvPr/>
        </p:nvPicPr>
        <p:blipFill>
          <a:blip r:embed="rId2"/>
          <a:stretch>
            <a:fillRect/>
          </a:stretch>
        </p:blipFill>
        <p:spPr>
          <a:xfrm>
            <a:off x="5405713" y="2931437"/>
            <a:ext cx="5843998" cy="27028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8654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30368C61-B0DF-42B2-A5FC-8E8EFFB60AE8}"/>
              </a:ext>
            </a:extLst>
          </p:cNvPr>
          <p:cNvSpPr>
            <a:spLocks noGrp="1"/>
          </p:cNvSpPr>
          <p:nvPr>
            <p:ph type="title"/>
          </p:nvPr>
        </p:nvSpPr>
        <p:spPr>
          <a:xfrm>
            <a:off x="1189303" y="1903413"/>
            <a:ext cx="2869416" cy="2720830"/>
          </a:xfrm>
        </p:spPr>
        <p:txBody>
          <a:bodyPr>
            <a:normAutofit/>
          </a:bodyPr>
          <a:lstStyle/>
          <a:p>
            <a:pPr algn="r"/>
            <a:r>
              <a:rPr lang="pt-PT" sz="3700" b="0" i="0" dirty="0">
                <a:effectLst/>
                <a:latin typeface="-apple-system"/>
              </a:rPr>
              <a:t>Algoritmos de Listagem</a:t>
            </a:r>
            <a:endParaRPr lang="pt-PT" sz="37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6A6725-4256-4A5F-AB00-39745331648D}"/>
              </a:ext>
            </a:extLst>
          </p:cNvPr>
          <p:cNvSpPr>
            <a:spLocks noGrp="1"/>
          </p:cNvSpPr>
          <p:nvPr>
            <p:ph idx="1"/>
          </p:nvPr>
        </p:nvSpPr>
        <p:spPr>
          <a:xfrm>
            <a:off x="5033182" y="291900"/>
            <a:ext cx="6311886" cy="2448326"/>
          </a:xfrm>
        </p:spPr>
        <p:txBody>
          <a:bodyPr anchor="ctr">
            <a:noAutofit/>
          </a:bodyPr>
          <a:lstStyle/>
          <a:p>
            <a:r>
              <a:rPr lang="pt-PT" sz="1800" dirty="0"/>
              <a:t>As novas opções de listagem são:</a:t>
            </a:r>
          </a:p>
          <a:p>
            <a:pPr lvl="1"/>
            <a:r>
              <a:rPr lang="pt-PT" sz="1700" dirty="0"/>
              <a:t>Listagem dos donativos dados a um determinado </a:t>
            </a:r>
            <a:r>
              <a:rPr lang="pt-PT" sz="1700" i="1" dirty="0" err="1"/>
              <a:t>streamer</a:t>
            </a:r>
            <a:r>
              <a:rPr lang="pt-PT" sz="1700" dirty="0"/>
              <a:t> (disponibilizada a ele próprio).</a:t>
            </a:r>
          </a:p>
          <a:p>
            <a:pPr lvl="1"/>
            <a:r>
              <a:rPr lang="pt-PT" sz="1700" dirty="0"/>
              <a:t>Listagem de todos os donativos do </a:t>
            </a:r>
            <a:r>
              <a:rPr lang="pt-PT" sz="1700" i="1" dirty="0"/>
              <a:t>site</a:t>
            </a:r>
            <a:r>
              <a:rPr lang="pt-PT" sz="1700" dirty="0"/>
              <a:t> ou do top 10 (disponibilizada ao administrador</a:t>
            </a:r>
            <a:r>
              <a:rPr lang="pt-PT" sz="1700" i="1" dirty="0"/>
              <a:t>).</a:t>
            </a:r>
          </a:p>
          <a:p>
            <a:pPr lvl="1"/>
            <a:r>
              <a:rPr lang="pt-PT" sz="1700" dirty="0"/>
              <a:t>Listagem dos pedidos de compra de um determinado </a:t>
            </a:r>
            <a:r>
              <a:rPr lang="pt-PT" sz="1700" i="1" dirty="0" err="1"/>
              <a:t>streamer</a:t>
            </a:r>
            <a:r>
              <a:rPr lang="pt-PT" sz="1700" dirty="0"/>
              <a:t>.</a:t>
            </a:r>
          </a:p>
          <a:p>
            <a:pPr lvl="1"/>
            <a:r>
              <a:rPr lang="pt-PT" sz="1700" dirty="0"/>
              <a:t>Listagem de utilizadores ativos ou ativos e inativos (todos).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2" name="TextBox 51">
            <a:extLst>
              <a:ext uri="{FF2B5EF4-FFF2-40B4-BE49-F238E27FC236}">
                <a16:creationId xmlns:a16="http://schemas.microsoft.com/office/drawing/2014/main" id="{1C550272-81FA-4B8B-91C8-DE9A9CA73650}"/>
              </a:ext>
            </a:extLst>
          </p:cNvPr>
          <p:cNvSpPr txBox="1"/>
          <p:nvPr/>
        </p:nvSpPr>
        <p:spPr>
          <a:xfrm>
            <a:off x="7731962" y="5707063"/>
            <a:ext cx="2254928"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err="1">
                <a:solidFill>
                  <a:schemeClr val="accent1"/>
                </a:solidFill>
              </a:rPr>
              <a:t>Completa</a:t>
            </a:r>
            <a:endParaRPr lang="en-US" sz="2000" dirty="0">
              <a:solidFill>
                <a:schemeClr val="accent1"/>
              </a:solidFill>
            </a:endParaRPr>
          </a:p>
        </p:txBody>
      </p:sp>
      <p:pic>
        <p:nvPicPr>
          <p:cNvPr id="5" name="Imagem 4">
            <a:extLst>
              <a:ext uri="{FF2B5EF4-FFF2-40B4-BE49-F238E27FC236}">
                <a16:creationId xmlns:a16="http://schemas.microsoft.com/office/drawing/2014/main" id="{7F2B63B5-6462-4DCC-B22B-8F72C4010F88}"/>
              </a:ext>
            </a:extLst>
          </p:cNvPr>
          <p:cNvPicPr>
            <a:picLocks noChangeAspect="1"/>
          </p:cNvPicPr>
          <p:nvPr/>
        </p:nvPicPr>
        <p:blipFill>
          <a:blip r:embed="rId2"/>
          <a:stretch>
            <a:fillRect/>
          </a:stretch>
        </p:blipFill>
        <p:spPr>
          <a:xfrm>
            <a:off x="5380292" y="3053556"/>
            <a:ext cx="6141783" cy="21240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03002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951</Words>
  <Application>Microsoft Office PowerPoint</Application>
  <PresentationFormat>Ecrã Panorâmico</PresentationFormat>
  <Paragraphs>74</Paragraphs>
  <Slides>13</Slides>
  <Notes>0</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13</vt:i4>
      </vt:variant>
    </vt:vector>
  </HeadingPairs>
  <TitlesOfParts>
    <vt:vector size="20" baseType="lpstr">
      <vt:lpstr>-apple-system</vt:lpstr>
      <vt:lpstr>Arial</vt:lpstr>
      <vt:lpstr>Calibri</vt:lpstr>
      <vt:lpstr>Charlemagne Std</vt:lpstr>
      <vt:lpstr>Tw Cen MT</vt:lpstr>
      <vt:lpstr>Wingdings</vt:lpstr>
      <vt:lpstr>Circuit</vt:lpstr>
      <vt:lpstr>StreamZ Projeto 2 aeda 2020/21</vt:lpstr>
      <vt:lpstr>Problema proposto (StreamZ)</vt:lpstr>
      <vt:lpstr>Descrição da solução</vt:lpstr>
      <vt:lpstr>algoritmos relevantes (da 2ª parte)</vt:lpstr>
      <vt:lpstr>Estrutura dos ficheiros </vt:lpstr>
      <vt:lpstr>FUNCIonalidades implementadas</vt:lpstr>
      <vt:lpstr>Novas Operações crud</vt:lpstr>
      <vt:lpstr>Algoritmos de pesquisa</vt:lpstr>
      <vt:lpstr>Algoritmos de Listagem</vt:lpstr>
      <vt:lpstr>Destaque de funcionalidade – uso de Map</vt:lpstr>
      <vt:lpstr>Principais dificuldades encontradas; esforço de cada elemento do grupo</vt:lpstr>
      <vt:lpstr>informação adicional</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 Projeto 1 aeda 2020/21</dc:title>
  <dc:creator>Bruno André Moreira Rosendo</dc:creator>
  <cp:lastModifiedBy>Bruno André Moreira Rosendo</cp:lastModifiedBy>
  <cp:revision>40</cp:revision>
  <dcterms:created xsi:type="dcterms:W3CDTF">2020-11-18T16:50:11Z</dcterms:created>
  <dcterms:modified xsi:type="dcterms:W3CDTF">2021-01-04T15:55:14Z</dcterms:modified>
</cp:coreProperties>
</file>