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
</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br"/>
            <a:t>2017</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endParaRPr lang="pt-br"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br"/>
            <a:t>2018</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br"/>
            <a:t>Lorem ipsum dolor sit amet</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br"/>
            <a:t>2019</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br"/>
            <a:t>Lorem ipsum dolor sit amet</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dirty="0" err="1"/>
            <a:t>Lorem</a:t>
          </a:r>
          <a:r>
            <a:rPr lang="pt-br" sz="1100" kern="1200" dirty="0"/>
            <a:t> ipsum </a:t>
          </a:r>
          <a:r>
            <a:rPr lang="pt-br" sz="1100" kern="1200" dirty="0" err="1"/>
            <a:t>dolor</a:t>
          </a:r>
          <a:r>
            <a:rPr lang="pt-br" sz="1100" kern="1200" dirty="0"/>
            <a:t> </a:t>
          </a:r>
          <a:r>
            <a:rPr lang="pt-br" sz="1100" kern="1200" dirty="0" err="1"/>
            <a:t>sit</a:t>
          </a:r>
          <a:r>
            <a:rPr lang="pt-br" sz="1100" kern="1200" dirty="0"/>
            <a:t> </a:t>
          </a:r>
          <a:r>
            <a:rPr lang="pt-br" sz="1100" kern="1200" dirty="0" err="1"/>
            <a:t>amet</a:t>
          </a:r>
          <a:endParaRPr lang="pt-br"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br"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br"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7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7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7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8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8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8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9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9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19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9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20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2"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20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20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205"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20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207"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1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16"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18"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19"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24"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225"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2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9"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31"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32"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33"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35"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236"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40"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241"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3"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244"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245"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246"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247"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248"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97520" cy="33368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4"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5"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8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5"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6"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7" name="CustomShape 4"/>
          <p:cNvSpPr/>
          <p:nvPr/>
        </p:nvSpPr>
        <p:spPr>
          <a:xfrm>
            <a:off x="446400" y="3085920"/>
            <a:ext cx="11297520" cy="33368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28"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12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67"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68"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69" name="CustomShape 4"/>
          <p:cNvSpPr/>
          <p:nvPr/>
        </p:nvSpPr>
        <p:spPr>
          <a:xfrm>
            <a:off x="446400" y="3085920"/>
            <a:ext cx="11297520" cy="33368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70"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17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09"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10"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11"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212"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CustomShape 1"/>
          <p:cNvSpPr/>
          <p:nvPr/>
        </p:nvSpPr>
        <p:spPr>
          <a:xfrm>
            <a:off x="0" y="0"/>
            <a:ext cx="12190680" cy="6856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50" name="CustomShape 2"/>
          <p:cNvSpPr/>
          <p:nvPr/>
        </p:nvSpPr>
        <p:spPr>
          <a:xfrm>
            <a:off x="581040" y="1020600"/>
            <a:ext cx="10992240" cy="147348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pt-BR" sz="3600" spc="-1" strike="noStrike" cap="all">
                <a:solidFill>
                  <a:srgbClr val="404040"/>
                </a:solidFill>
                <a:latin typeface="Ubuntu"/>
                <a:ea typeface="DejaVu Sans"/>
              </a:rPr>
              <a:t>Segmentação de clientes</a:t>
            </a:r>
            <a:endParaRPr b="0" lang="pt-BR" sz="3600" spc="-1" strike="noStrike">
              <a:latin typeface="Arial"/>
            </a:endParaRPr>
          </a:p>
        </p:txBody>
      </p:sp>
      <p:sp>
        <p:nvSpPr>
          <p:cNvPr id="251" name="CustomShape 3"/>
          <p:cNvSpPr/>
          <p:nvPr/>
        </p:nvSpPr>
        <p:spPr>
          <a:xfrm>
            <a:off x="581040" y="2495520"/>
            <a:ext cx="10992240" cy="46692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320"/>
              </a:spcBef>
              <a:spcAft>
                <a:spcPts val="601"/>
              </a:spcAft>
              <a:tabLst>
                <a:tab algn="l" pos="0"/>
              </a:tabLst>
            </a:pPr>
            <a:r>
              <a:rPr b="0" lang="pt-BR" sz="1600" spc="-1" strike="noStrike" cap="all">
                <a:solidFill>
                  <a:srgbClr val="1cade4"/>
                </a:solidFill>
                <a:latin typeface="Ubuntu"/>
                <a:ea typeface="DejaVu Sans"/>
              </a:rPr>
              <a:t>Bruno de lima santos</a:t>
            </a:r>
            <a:endParaRPr b="0" lang="pt-BR" sz="1600" spc="-1" strike="noStrike">
              <a:latin typeface="Arial"/>
            </a:endParaRPr>
          </a:p>
        </p:txBody>
      </p:sp>
      <p:sp>
        <p:nvSpPr>
          <p:cNvPr id="252" name="CustomShape 4"/>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53" name="CustomShape 5"/>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54" name="CustomShape 6"/>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255" name="Imagem 5" descr="Imagem ampliada de um logotipo&#10;&#10;Descrição gerada automaticamente"/>
          <p:cNvPicPr/>
          <p:nvPr/>
        </p:nvPicPr>
        <p:blipFill>
          <a:blip r:embed="rId1"/>
          <a:stretch/>
        </p:blipFill>
        <p:spPr>
          <a:xfrm>
            <a:off x="448560" y="3081960"/>
            <a:ext cx="11259360" cy="3309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81040" y="702000"/>
            <a:ext cx="11028240" cy="11872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0" lang="pt-BR" sz="2800" spc="-1" strike="noStrike" cap="all">
                <a:solidFill>
                  <a:srgbClr val="404040"/>
                </a:solidFill>
                <a:latin typeface="Franklin Gothic Demi"/>
                <a:ea typeface="DejaVu Sans"/>
              </a:rPr>
              <a:t>Title Lorem Ipsum Dolor Sit Amet</a:t>
            </a:r>
            <a:endParaRPr b="0" lang="pt-BR" sz="2800" spc="-1" strike="noStrike">
              <a:latin typeface="Arial"/>
            </a:endParaRPr>
          </a:p>
        </p:txBody>
      </p:sp>
      <p:graphicFrame>
        <p:nvGraphicFramePr>
          <p:cNvPr id="1" name="Diagram1"/>
          <p:cNvGraphicFramePr/>
          <p:nvPr>
            <p:extLst>
              <p:ext uri="{D42A27DB-BD31-4B8C-83A1-F6EECF244321}">
                <p14:modId xmlns:p14="http://schemas.microsoft.com/office/powerpoint/2010/main" val="2559112217"/>
              </p:ext>
            </p:extLst>
          </p:nvPr>
        </p:nvGraphicFramePr>
        <p:xfrm>
          <a:off x="581040" y="2341440"/>
          <a:ext cx="11028600" cy="3632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81040" y="70200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4400" spc="-1" strike="noStrike">
                <a:solidFill>
                  <a:srgbClr val="000000"/>
                </a:solidFill>
                <a:latin typeface="Ubuntu"/>
                <a:ea typeface="DejaVu Sans"/>
              </a:rPr>
              <a:t>PERGUNTAS DE DIRECIONAMENTO</a:t>
            </a:r>
            <a:endParaRPr b="0" lang="pt-BR" sz="4400" spc="-1" strike="noStrike">
              <a:latin typeface="Arial"/>
            </a:endParaRPr>
          </a:p>
        </p:txBody>
      </p:sp>
      <p:sp>
        <p:nvSpPr>
          <p:cNvPr id="257" name="CustomShape 2"/>
          <p:cNvSpPr/>
          <p:nvPr/>
        </p:nvSpPr>
        <p:spPr>
          <a:xfrm>
            <a:off x="576000" y="3168000"/>
            <a:ext cx="10971720" cy="3184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Como podemos agrupar clientes nas suas características?</a:t>
            </a:r>
            <a:endParaRPr b="0" lang="pt-BR" sz="3200" spc="-1" strike="noStrike">
              <a:latin typeface="Arial"/>
            </a:endParaRPr>
          </a:p>
          <a:p>
            <a:pPr>
              <a:lnSpc>
                <a:spcPct val="100000"/>
              </a:lnSpc>
              <a:spcBef>
                <a:spcPts val="1417"/>
              </a:spcBef>
            </a:pPr>
            <a:endParaRPr b="0" lang="pt-BR"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Quais a característica mais importante?</a:t>
            </a:r>
            <a:endParaRPr b="0" lang="pt-BR" sz="3200" spc="-1" strike="noStrike">
              <a:latin typeface="Arial"/>
            </a:endParaRPr>
          </a:p>
          <a:p>
            <a:pPr>
              <a:lnSpc>
                <a:spcPct val="100000"/>
              </a:lnSpc>
              <a:spcBef>
                <a:spcPts val="1417"/>
              </a:spcBef>
            </a:pPr>
            <a:endParaRPr b="0" lang="pt-BR"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O que cada grupo consome e por onde?</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81040" y="2340720"/>
            <a:ext cx="11028240" cy="3633120"/>
          </a:xfrm>
          <a:prstGeom prst="rect">
            <a:avLst/>
          </a:prstGeom>
          <a:noFill/>
          <a:ln>
            <a:noFill/>
          </a:ln>
        </p:spPr>
        <p:style>
          <a:lnRef idx="0"/>
          <a:fillRef idx="0"/>
          <a:effectRef idx="0"/>
          <a:fontRef idx="minor"/>
        </p:style>
        <p:txBody>
          <a:bodyPr lIns="90000" rIns="90000" tIns="45000" bIns="45000" anchor="ctr">
            <a:noAutofit/>
          </a:bodyPr>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Estatisticamente, estado civil e escolaridade não representam características não se diferenciam quando comparados com os outras categorias de clientes, como crianças ou adolescentes, renda e idade.</a:t>
            </a:r>
            <a:endParaRPr b="0" lang="pt-BR" sz="2000" spc="-1" strike="noStrike">
              <a:latin typeface="Arial"/>
            </a:endParaRPr>
          </a:p>
          <a:p>
            <a:pPr>
              <a:lnSpc>
                <a:spcPct val="110000"/>
              </a:lnSpc>
              <a:spcBef>
                <a:spcPts val="340"/>
              </a:spcBef>
              <a:spcAft>
                <a:spcPts val="601"/>
              </a:spcAft>
            </a:pP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De todas as características, a renda é a mais importante para segmentar os clientes dentro dos grupos. Famílias com crianças possuem menos renda do que famílias com adolescentes ou sem nenhum filho.</a:t>
            </a:r>
            <a:endParaRPr b="0" lang="pt-BR" sz="2000" spc="-1" strike="noStrike">
              <a:latin typeface="Arial"/>
            </a:endParaRPr>
          </a:p>
        </p:txBody>
      </p:sp>
      <p:sp>
        <p:nvSpPr>
          <p:cNvPr id="259" name="CustomShape 2"/>
          <p:cNvSpPr/>
          <p:nvPr/>
        </p:nvSpPr>
        <p:spPr>
          <a:xfrm>
            <a:off x="7606080" y="6423840"/>
            <a:ext cx="2843280" cy="3636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4968B86-5D7D-46E6-A984-FEC41F6F7949}" type="datetime1">
              <a:rPr b="0" lang="pt-BR" sz="900" spc="-1" strike="noStrike">
                <a:solidFill>
                  <a:srgbClr val="404040"/>
                </a:solidFill>
                <a:latin typeface="Franklin Gothic Book"/>
                <a:ea typeface="DejaVu Sans"/>
              </a:rPr>
              <a:t>27/01/2022</a:t>
            </a:fld>
            <a:endParaRPr b="0" lang="pt-BR" sz="900" spc="-1" strike="noStrike">
              <a:latin typeface="Arial"/>
            </a:endParaRPr>
          </a:p>
        </p:txBody>
      </p:sp>
      <p:sp>
        <p:nvSpPr>
          <p:cNvPr id="260" name="CustomShape 3"/>
          <p:cNvSpPr/>
          <p:nvPr/>
        </p:nvSpPr>
        <p:spPr>
          <a:xfrm>
            <a:off x="581040" y="70236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Grupos de clientes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81040" y="70236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Grupos de clientes</a:t>
            </a:r>
            <a:endParaRPr b="0" lang="pt-BR" sz="2800" spc="-1" strike="noStrike">
              <a:latin typeface="Arial"/>
            </a:endParaRPr>
          </a:p>
        </p:txBody>
      </p:sp>
      <p:sp>
        <p:nvSpPr>
          <p:cNvPr id="262" name="CustomShape 2"/>
          <p:cNvSpPr/>
          <p:nvPr/>
        </p:nvSpPr>
        <p:spPr>
          <a:xfrm>
            <a:off x="576000" y="2250360"/>
            <a:ext cx="2878920" cy="113256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0</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51k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52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adolescente</a:t>
            </a:r>
            <a:endParaRPr b="0" lang="pt-BR" sz="1800" spc="-1" strike="noStrike">
              <a:latin typeface="Arial"/>
            </a:endParaRPr>
          </a:p>
        </p:txBody>
      </p:sp>
      <p:sp>
        <p:nvSpPr>
          <p:cNvPr id="263" name="CustomShape 3"/>
          <p:cNvSpPr/>
          <p:nvPr/>
        </p:nvSpPr>
        <p:spPr>
          <a:xfrm>
            <a:off x="4644000" y="2250360"/>
            <a:ext cx="2878920" cy="113256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1</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26k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32 – 52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criança</a:t>
            </a:r>
            <a:endParaRPr b="0" lang="pt-BR" sz="1800" spc="-1" strike="noStrike">
              <a:latin typeface="Arial"/>
            </a:endParaRPr>
          </a:p>
        </p:txBody>
      </p:sp>
      <p:sp>
        <p:nvSpPr>
          <p:cNvPr id="264" name="CustomShape 4"/>
          <p:cNvSpPr/>
          <p:nvPr/>
        </p:nvSpPr>
        <p:spPr>
          <a:xfrm>
            <a:off x="8712000" y="2250360"/>
            <a:ext cx="2878920" cy="113256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41k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52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2 (criança e ado.)</a:t>
            </a:r>
            <a:endParaRPr b="0" lang="pt-BR" sz="1800" spc="-1" strike="noStrike">
              <a:latin typeface="Arial"/>
            </a:endParaRPr>
          </a:p>
        </p:txBody>
      </p:sp>
      <p:sp>
        <p:nvSpPr>
          <p:cNvPr id="265" name="CustomShape 5"/>
          <p:cNvSpPr/>
          <p:nvPr/>
        </p:nvSpPr>
        <p:spPr>
          <a:xfrm>
            <a:off x="1944000" y="4698360"/>
            <a:ext cx="2878920" cy="113256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3</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66k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42 – 72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adolescente</a:t>
            </a:r>
            <a:endParaRPr b="0" lang="pt-BR" sz="1800" spc="-1" strike="noStrike">
              <a:latin typeface="Arial"/>
            </a:endParaRPr>
          </a:p>
        </p:txBody>
      </p:sp>
      <p:sp>
        <p:nvSpPr>
          <p:cNvPr id="266" name="CustomShape 6"/>
          <p:cNvSpPr/>
          <p:nvPr/>
        </p:nvSpPr>
        <p:spPr>
          <a:xfrm>
            <a:off x="6480000" y="4698360"/>
            <a:ext cx="2878920" cy="1132560"/>
          </a:xfrm>
          <a:prstGeom prst="rect">
            <a:avLst/>
          </a:prstGeom>
          <a:solidFill>
            <a:srgbClr val="808080"/>
          </a:solidFill>
          <a:ln>
            <a:noFill/>
          </a:ln>
        </p:spPr>
        <p:style>
          <a:lnRef idx="0"/>
          <a:fillRef idx="0"/>
          <a:effectRef idx="0"/>
          <a:fontRef idx="minor"/>
        </p:style>
        <p:txBody>
          <a:bodyPr wrap="none" lIns="90000" rIns="90000" tIns="45000" bIns="45000" anchor="ctr">
            <a:noAutofit/>
          </a:bodyPr>
          <a:p>
            <a:pPr>
              <a:lnSpc>
                <a:spcPct val="100000"/>
              </a:lnSpc>
            </a:pPr>
            <a:r>
              <a:rPr b="1" lang="pt-BR" sz="1800" spc="-1" strike="noStrike">
                <a:solidFill>
                  <a:srgbClr val="ffffff"/>
                </a:solidFill>
                <a:latin typeface="Ubuntu"/>
                <a:ea typeface="DejaVu Sans"/>
              </a:rPr>
              <a:t>Grupo 4</a:t>
            </a:r>
            <a:endParaRPr b="0" lang="pt-BR" sz="1800" spc="-1" strike="noStrike">
              <a:latin typeface="Arial"/>
            </a:endParaRPr>
          </a:p>
          <a:p>
            <a:pPr>
              <a:lnSpc>
                <a:spcPct val="100000"/>
              </a:lnSpc>
            </a:pPr>
            <a:r>
              <a:rPr b="0" lang="pt-BR" sz="1800" spc="-1" strike="noStrike">
                <a:solidFill>
                  <a:srgbClr val="ffffff"/>
                </a:solidFill>
                <a:latin typeface="Ubuntu"/>
                <a:ea typeface="DejaVu Sans"/>
              </a:rPr>
              <a:t>Renda média: 36k</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Faixa de idade: 32 – 52</a:t>
            </a:r>
            <a:endParaRPr b="0" lang="pt-BR" sz="1800" spc="-1" strike="noStrike">
              <a:latin typeface="Arial"/>
            </a:endParaRPr>
          </a:p>
          <a:p>
            <a:pPr>
              <a:lnSpc>
                <a:spcPct val="100000"/>
              </a:lnSpc>
            </a:pPr>
            <a:r>
              <a:rPr b="0" lang="pt-BR" sz="1800" spc="-1" strike="noStrike">
                <a:solidFill>
                  <a:srgbClr val="ffffff"/>
                </a:solidFill>
                <a:latin typeface="Ubuntu"/>
                <a:ea typeface="DejaVu Sans"/>
              </a:rPr>
              <a:t>Filhos: 1 criança</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81040" y="70236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INTERPRETANDO AS DISTRIBUIÇÕES</a:t>
            </a:r>
            <a:endParaRPr b="0" lang="pt-BR" sz="2800" spc="-1" strike="noStrike">
              <a:latin typeface="Arial"/>
            </a:endParaRPr>
          </a:p>
        </p:txBody>
      </p:sp>
      <p:sp>
        <p:nvSpPr>
          <p:cNvPr id="268" name="CustomShape 2"/>
          <p:cNvSpPr/>
          <p:nvPr/>
        </p:nvSpPr>
        <p:spPr>
          <a:xfrm>
            <a:off x="581040" y="2340720"/>
            <a:ext cx="11028240" cy="3633120"/>
          </a:xfrm>
          <a:prstGeom prst="rect">
            <a:avLst/>
          </a:prstGeom>
          <a:noFill/>
          <a:ln>
            <a:noFill/>
          </a:ln>
        </p:spPr>
        <p:style>
          <a:lnRef idx="0"/>
          <a:fillRef idx="0"/>
          <a:effectRef idx="0"/>
          <a:fontRef idx="minor"/>
        </p:style>
        <p:txBody>
          <a:bodyPr lIns="90000" rIns="90000" tIns="45000" bIns="45000" anchor="ctr">
            <a:noAutofit/>
          </a:bodyPr>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Clientes do grupo com menor renda média são os mais sensíveis aos produtos premium. Por outro lado, os clientes com maior renda possuem pouca vontade de consumir produtos premium. A categoria destes produtos parece afetar mais o emocional do grupo de menor renda, talvez algo relacionado com a cultura do local.</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Vinho é um produto sempre bem recebido em qualquer grupo. Sua menor participação na fatia é para o grupo 1, com 28%.</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Peixes, frutas e doces são produtos pouco consumidos.</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1 tende a consumir de forma menos concentrada um determinado tipo de produto, variando as suas compras.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81040" y="70236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INTERPRETANDO AS DISTRIBUIÇÕES</a:t>
            </a:r>
            <a:endParaRPr b="0" lang="pt-BR" sz="2800" spc="-1" strike="noStrike">
              <a:latin typeface="Arial"/>
            </a:endParaRPr>
          </a:p>
        </p:txBody>
      </p:sp>
      <p:sp>
        <p:nvSpPr>
          <p:cNvPr id="270" name="CustomShape 2"/>
          <p:cNvSpPr/>
          <p:nvPr/>
        </p:nvSpPr>
        <p:spPr>
          <a:xfrm>
            <a:off x="581040" y="2340720"/>
            <a:ext cx="11028240" cy="3633120"/>
          </a:xfrm>
          <a:prstGeom prst="rect">
            <a:avLst/>
          </a:prstGeom>
          <a:noFill/>
          <a:ln>
            <a:noFill/>
          </a:ln>
        </p:spPr>
        <p:style>
          <a:lnRef idx="0"/>
          <a:fillRef idx="0"/>
          <a:effectRef idx="0"/>
          <a:fontRef idx="minor"/>
        </p:style>
        <p:txBody>
          <a:bodyPr lIns="90000" rIns="90000" tIns="45000" bIns="45000" anchor="ctr">
            <a:noAutofit/>
          </a:bodyPr>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de maior renda é pouco sensível às promoções.</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Vendas por catálogo são relevantes apenas para o grupo de maior renda.</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De modo geral, clientes que compram na loja também compram pela internet.</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de maior renda é o que mais responde positivamente às campanhas de marketing.</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A forma de compra não parece representar um fator decisivo para a escolha do cliente, quando ele deseja um produto, utiliza os meios disponíveis. Não seria eficiente focar neste ponto para campanhas.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581040" y="70200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4400" spc="-1" strike="noStrike">
                <a:solidFill>
                  <a:srgbClr val="000000"/>
                </a:solidFill>
                <a:latin typeface="Ubuntu"/>
                <a:ea typeface="DejaVu Sans"/>
              </a:rPr>
              <a:t>PRIMEIRAS SAÍDAS</a:t>
            </a:r>
            <a:endParaRPr b="0" lang="pt-BR" sz="4400" spc="-1" strike="noStrike">
              <a:latin typeface="Arial"/>
            </a:endParaRPr>
          </a:p>
        </p:txBody>
      </p:sp>
      <p:sp>
        <p:nvSpPr>
          <p:cNvPr id="272" name="CustomShape 2"/>
          <p:cNvSpPr/>
          <p:nvPr/>
        </p:nvSpPr>
        <p:spPr>
          <a:xfrm>
            <a:off x="576000" y="3168000"/>
            <a:ext cx="10971720" cy="3184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Definir duas campanhas, uma para os clientes de baixa renda e outra para clientes de maior renda.</a:t>
            </a:r>
            <a:endParaRPr b="0" lang="pt-BR"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Vinho é o produto mais consumido, campanhas que o envolvam tendem a gerar mais retorno. Seria bom gerar engajamento sobre o produto.</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581040" y="70200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4400" spc="-1" strike="noStrike">
                <a:solidFill>
                  <a:srgbClr val="000000"/>
                </a:solidFill>
                <a:latin typeface="Ubuntu"/>
                <a:ea typeface="DejaVu Sans"/>
              </a:rPr>
              <a:t>PERGUNTAS DE DIRECIONAMENTO</a:t>
            </a:r>
            <a:endParaRPr b="0" lang="pt-BR" sz="4400" spc="-1" strike="noStrike">
              <a:latin typeface="Arial"/>
            </a:endParaRPr>
          </a:p>
        </p:txBody>
      </p:sp>
      <p:sp>
        <p:nvSpPr>
          <p:cNvPr id="274" name="CustomShape 2"/>
          <p:cNvSpPr/>
          <p:nvPr/>
        </p:nvSpPr>
        <p:spPr>
          <a:xfrm>
            <a:off x="576000" y="3168000"/>
            <a:ext cx="10971720" cy="3184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Qual o </a:t>
            </a:r>
            <a:r>
              <a:rPr b="0" lang="pt-BR" sz="3200" spc="-1" strike="noStrike">
                <a:solidFill>
                  <a:srgbClr val="ffffff"/>
                </a:solidFill>
                <a:latin typeface="Ubuntu"/>
                <a:ea typeface="DejaVu Sans"/>
              </a:rPr>
              <a:t>comportam</a:t>
            </a:r>
            <a:r>
              <a:rPr b="0" lang="pt-BR" sz="3200" spc="-1" strike="noStrike">
                <a:solidFill>
                  <a:srgbClr val="ffffff"/>
                </a:solidFill>
                <a:latin typeface="Ubuntu"/>
                <a:ea typeface="DejaVu Sans"/>
              </a:rPr>
              <a:t>ento </a:t>
            </a:r>
            <a:r>
              <a:rPr b="0" lang="pt-BR" sz="3200" spc="-1" strike="noStrike">
                <a:solidFill>
                  <a:srgbClr val="ffffff"/>
                </a:solidFill>
                <a:latin typeface="Ubuntu"/>
                <a:ea typeface="DejaVu Sans"/>
              </a:rPr>
              <a:t>daqueles </a:t>
            </a:r>
            <a:r>
              <a:rPr b="0" lang="pt-BR" sz="3200" spc="-1" strike="noStrike">
                <a:solidFill>
                  <a:srgbClr val="ffffff"/>
                </a:solidFill>
                <a:latin typeface="Ubuntu"/>
                <a:ea typeface="DejaVu Sans"/>
              </a:rPr>
              <a:t>que </a:t>
            </a:r>
            <a:r>
              <a:rPr b="0" lang="pt-BR" sz="3200" spc="-1" strike="noStrike">
                <a:solidFill>
                  <a:srgbClr val="ffffff"/>
                </a:solidFill>
                <a:latin typeface="Ubuntu"/>
                <a:ea typeface="DejaVu Sans"/>
              </a:rPr>
              <a:t>respondem </a:t>
            </a:r>
            <a:r>
              <a:rPr b="0" lang="pt-BR" sz="3200" spc="-1" strike="noStrike">
                <a:solidFill>
                  <a:srgbClr val="ffffff"/>
                </a:solidFill>
                <a:latin typeface="Ubuntu"/>
                <a:ea typeface="DejaVu Sans"/>
              </a:rPr>
              <a:t>positivamen</a:t>
            </a:r>
            <a:r>
              <a:rPr b="0" lang="pt-BR" sz="3200" spc="-1" strike="noStrike">
                <a:solidFill>
                  <a:srgbClr val="ffffff"/>
                </a:solidFill>
                <a:latin typeface="Ubuntu"/>
                <a:ea typeface="DejaVu Sans"/>
              </a:rPr>
              <a:t>te para as </a:t>
            </a:r>
            <a:r>
              <a:rPr b="0" lang="pt-BR" sz="3200" spc="-1" strike="noStrike">
                <a:solidFill>
                  <a:srgbClr val="ffffff"/>
                </a:solidFill>
                <a:latin typeface="Ubuntu"/>
                <a:ea typeface="DejaVu Sans"/>
              </a:rPr>
              <a:t>campanhas?</a:t>
            </a:r>
            <a:endParaRPr b="0" lang="pt-BR" sz="3200" spc="-1" strike="noStrike">
              <a:latin typeface="Arial"/>
            </a:endParaRPr>
          </a:p>
          <a:p>
            <a:pPr marL="432000" indent="-323280">
              <a:lnSpc>
                <a:spcPct val="100000"/>
              </a:lnSpc>
              <a:spcBef>
                <a:spcPts val="1417"/>
              </a:spcBef>
              <a:buClr>
                <a:srgbClr val="000000"/>
              </a:buClr>
              <a:buSzPct val="45000"/>
              <a:buFont typeface="Wingdings" charset="2"/>
              <a:buChar char=""/>
            </a:pPr>
            <a:endParaRPr b="0" lang="pt-BR" sz="32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3200" spc="-1" strike="noStrike">
                <a:solidFill>
                  <a:srgbClr val="ffffff"/>
                </a:solidFill>
                <a:latin typeface="Ubuntu"/>
                <a:ea typeface="DejaVu Sans"/>
              </a:rPr>
              <a:t>Como saber </a:t>
            </a:r>
            <a:r>
              <a:rPr b="0" lang="pt-BR" sz="3200" spc="-1" strike="noStrike">
                <a:solidFill>
                  <a:srgbClr val="ffffff"/>
                </a:solidFill>
                <a:latin typeface="Ubuntu"/>
                <a:ea typeface="DejaVu Sans"/>
              </a:rPr>
              <a:t>a </a:t>
            </a:r>
            <a:r>
              <a:rPr b="0" lang="pt-BR" sz="3200" spc="-1" strike="noStrike">
                <a:solidFill>
                  <a:srgbClr val="ffffff"/>
                </a:solidFill>
                <a:latin typeface="Ubuntu"/>
                <a:ea typeface="DejaVu Sans"/>
              </a:rPr>
              <a:t>probabilida</a:t>
            </a:r>
            <a:r>
              <a:rPr b="0" lang="pt-BR" sz="3200" spc="-1" strike="noStrike">
                <a:solidFill>
                  <a:srgbClr val="ffffff"/>
                </a:solidFill>
                <a:latin typeface="Ubuntu"/>
                <a:ea typeface="DejaVu Sans"/>
              </a:rPr>
              <a:t>de de um </a:t>
            </a:r>
            <a:r>
              <a:rPr b="0" lang="pt-BR" sz="3200" spc="-1" strike="noStrike">
                <a:solidFill>
                  <a:srgbClr val="ffffff"/>
                </a:solidFill>
                <a:latin typeface="Ubuntu"/>
                <a:ea typeface="DejaVu Sans"/>
              </a:rPr>
              <a:t>determinad</a:t>
            </a:r>
            <a:r>
              <a:rPr b="0" lang="pt-BR" sz="3200" spc="-1" strike="noStrike">
                <a:solidFill>
                  <a:srgbClr val="ffffff"/>
                </a:solidFill>
                <a:latin typeface="Ubuntu"/>
                <a:ea typeface="DejaVu Sans"/>
              </a:rPr>
              <a:t>o perfil ser </a:t>
            </a:r>
            <a:r>
              <a:rPr b="0" lang="pt-BR" sz="3200" spc="-1" strike="noStrike">
                <a:solidFill>
                  <a:srgbClr val="ffffff"/>
                </a:solidFill>
                <a:latin typeface="Ubuntu"/>
                <a:ea typeface="DejaVu Sans"/>
              </a:rPr>
              <a:t>aderente à </a:t>
            </a:r>
            <a:r>
              <a:rPr b="0" lang="pt-BR" sz="3200" spc="-1" strike="noStrike">
                <a:solidFill>
                  <a:srgbClr val="ffffff"/>
                </a:solidFill>
                <a:latin typeface="Ubuntu"/>
                <a:ea typeface="DejaVu Sans"/>
              </a:rPr>
              <a:t>campanha?</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81040" y="702360"/>
            <a:ext cx="11028240" cy="1187280"/>
          </a:xfrm>
          <a:prstGeom prst="rect">
            <a:avLst/>
          </a:prstGeom>
          <a:noFill/>
          <a:ln>
            <a:noFill/>
          </a:ln>
        </p:spPr>
        <p:style>
          <a:lnRef idx="0"/>
          <a:fillRef idx="0"/>
          <a:effectRef idx="0"/>
          <a:fontRef idx="minor"/>
        </p:style>
        <p:txBody>
          <a:bodyPr lIns="0" rIns="0" tIns="0" bIns="0" anchor="ctr">
            <a:noAutofit/>
          </a:bodyPr>
          <a:p>
            <a:pPr>
              <a:lnSpc>
                <a:spcPct val="100000"/>
              </a:lnSpc>
            </a:pPr>
            <a:r>
              <a:rPr b="0" lang="pt-BR" sz="2800" spc="-1" strike="noStrike" cap="all">
                <a:solidFill>
                  <a:srgbClr val="404040"/>
                </a:solidFill>
                <a:latin typeface="Ubuntu"/>
                <a:ea typeface="DejaVu Sans"/>
              </a:rPr>
              <a:t>INTERPRETANDO AS DISTRIBUIÇÕES</a:t>
            </a:r>
            <a:endParaRPr b="0" lang="pt-BR" sz="2800" spc="-1" strike="noStrike">
              <a:latin typeface="Arial"/>
            </a:endParaRPr>
          </a:p>
        </p:txBody>
      </p:sp>
      <p:sp>
        <p:nvSpPr>
          <p:cNvPr id="276" name="CustomShape 2"/>
          <p:cNvSpPr/>
          <p:nvPr/>
        </p:nvSpPr>
        <p:spPr>
          <a:xfrm>
            <a:off x="581040" y="2340720"/>
            <a:ext cx="11028240" cy="3633120"/>
          </a:xfrm>
          <a:prstGeom prst="rect">
            <a:avLst/>
          </a:prstGeom>
          <a:noFill/>
          <a:ln>
            <a:noFill/>
          </a:ln>
        </p:spPr>
        <p:style>
          <a:lnRef idx="0"/>
          <a:fillRef idx="0"/>
          <a:effectRef idx="0"/>
          <a:fontRef idx="minor"/>
        </p:style>
        <p:txBody>
          <a:bodyPr lIns="90000" rIns="90000" tIns="45000" bIns="45000" anchor="ctr">
            <a:noAutofit/>
          </a:bodyPr>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 grupo de menor </a:t>
            </a:r>
            <a:r>
              <a:rPr b="0" lang="pt-BR" sz="2000" spc="-1" strike="noStrike">
                <a:solidFill>
                  <a:srgbClr val="404040"/>
                </a:solidFill>
                <a:latin typeface="Ubuntu"/>
                <a:ea typeface="DejaVu Sans"/>
              </a:rPr>
              <a:t>renda tende a </a:t>
            </a:r>
            <a:r>
              <a:rPr b="0" lang="pt-BR" sz="2000" spc="-1" strike="noStrike">
                <a:solidFill>
                  <a:srgbClr val="404040"/>
                </a:solidFill>
                <a:latin typeface="Ubuntu"/>
                <a:ea typeface="DejaVu Sans"/>
              </a:rPr>
              <a:t>mudar as </a:t>
            </a:r>
            <a:r>
              <a:rPr b="0" lang="pt-BR" sz="2000" spc="-1" strike="noStrike">
                <a:solidFill>
                  <a:srgbClr val="404040"/>
                </a:solidFill>
                <a:latin typeface="Ubuntu"/>
                <a:ea typeface="DejaVu Sans"/>
              </a:rPr>
              <a:t>preferências de </a:t>
            </a:r>
            <a:r>
              <a:rPr b="0" lang="pt-BR" sz="2000" spc="-1" strike="noStrike">
                <a:solidFill>
                  <a:srgbClr val="404040"/>
                </a:solidFill>
                <a:latin typeface="Ubuntu"/>
                <a:ea typeface="DejaVu Sans"/>
              </a:rPr>
              <a:t>compra quando </a:t>
            </a:r>
            <a:r>
              <a:rPr b="0" lang="pt-BR" sz="2000" spc="-1" strike="noStrike">
                <a:solidFill>
                  <a:srgbClr val="404040"/>
                </a:solidFill>
                <a:latin typeface="Ubuntu"/>
                <a:ea typeface="DejaVu Sans"/>
              </a:rPr>
              <a:t>responde às </a:t>
            </a:r>
            <a:r>
              <a:rPr b="0" lang="pt-BR" sz="2000" spc="-1" strike="noStrike">
                <a:solidFill>
                  <a:srgbClr val="404040"/>
                </a:solidFill>
                <a:latin typeface="Ubuntu"/>
                <a:ea typeface="DejaVu Sans"/>
              </a:rPr>
              <a:t>campanhas.</a:t>
            </a:r>
            <a:endParaRPr b="0" lang="pt-BR" sz="2000" spc="-1" strike="noStrike">
              <a:latin typeface="Arial"/>
            </a:endParaRPr>
          </a:p>
          <a:p>
            <a:pPr marL="306000" indent="-304560">
              <a:lnSpc>
                <a:spcPct val="110000"/>
              </a:lnSpc>
              <a:spcBef>
                <a:spcPts val="340"/>
              </a:spcBef>
              <a:spcAft>
                <a:spcPts val="601"/>
              </a:spcAft>
              <a:buClr>
                <a:srgbClr val="1cade4"/>
              </a:buClr>
              <a:buSzPct val="92000"/>
              <a:buFont typeface="Wingdings 2" charset="2"/>
              <a:buChar char=""/>
            </a:pPr>
            <a:r>
              <a:rPr b="0" lang="pt-BR" sz="2000" spc="-1" strike="noStrike">
                <a:solidFill>
                  <a:srgbClr val="404040"/>
                </a:solidFill>
                <a:latin typeface="Ubuntu"/>
                <a:ea typeface="DejaVu Sans"/>
              </a:rPr>
              <a:t>Os demais grupos </a:t>
            </a:r>
            <a:r>
              <a:rPr b="0" lang="pt-BR" sz="2000" spc="-1" strike="noStrike">
                <a:solidFill>
                  <a:srgbClr val="404040"/>
                </a:solidFill>
                <a:latin typeface="Ubuntu"/>
                <a:ea typeface="DejaVu Sans"/>
              </a:rPr>
              <a:t>que respondem </a:t>
            </a:r>
            <a:r>
              <a:rPr b="0" lang="pt-BR" sz="2000" spc="-1" strike="noStrike">
                <a:solidFill>
                  <a:srgbClr val="404040"/>
                </a:solidFill>
                <a:latin typeface="Ubuntu"/>
                <a:ea typeface="DejaVu Sans"/>
              </a:rPr>
              <a:t>positivamente não </a:t>
            </a:r>
            <a:r>
              <a:rPr b="0" lang="pt-BR" sz="2000" spc="-1" strike="noStrike">
                <a:solidFill>
                  <a:srgbClr val="404040"/>
                </a:solidFill>
                <a:latin typeface="Ubuntu"/>
                <a:ea typeface="DejaVu Sans"/>
              </a:rPr>
              <a:t>alteram </a:t>
            </a:r>
            <a:r>
              <a:rPr b="0" lang="pt-BR" sz="2000" spc="-1" strike="noStrike">
                <a:solidFill>
                  <a:srgbClr val="404040"/>
                </a:solidFill>
                <a:latin typeface="Ubuntu"/>
                <a:ea typeface="DejaVu Sans"/>
              </a:rPr>
              <a:t>preferências, mas </a:t>
            </a:r>
            <a:r>
              <a:rPr b="0" lang="pt-BR" sz="2000" spc="-1" strike="noStrike">
                <a:solidFill>
                  <a:srgbClr val="404040"/>
                </a:solidFill>
                <a:latin typeface="Ubuntu"/>
                <a:ea typeface="DejaVu Sans"/>
              </a:rPr>
              <a:t>consomem mais, </a:t>
            </a:r>
            <a:r>
              <a:rPr b="0" lang="pt-BR" sz="2000" spc="-1" strike="noStrike">
                <a:solidFill>
                  <a:srgbClr val="404040"/>
                </a:solidFill>
                <a:latin typeface="Ubuntu"/>
                <a:ea typeface="DejaVu Sans"/>
              </a:rPr>
              <a:t>comparativamente.</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{398E16F0-9F3B-4793-AF3B-DEB92478994F}tf33552983_win32</Template>
  <TotalTime>95</TotalTime>
  <Application>LibreOffice/6.4.7.2$Linux_X86_64 LibreOffice_project/40$Build-2</Application>
  <Words>31</Words>
  <Paragraphs>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2022-01-24T20:20:24Z</dcterms:created>
  <dc:creator>Bruno De Lima Santos (JG)</dc:creator>
  <dc:description/>
  <dc:language>pt-BR</dc:language>
  <cp:lastModifiedBy/>
  <dcterms:modified xsi:type="dcterms:W3CDTF">2022-01-27T22:46:11Z</dcterms:modified>
  <cp:revision>15</cp:revision>
  <dc:subject/>
  <dc:title>Title Lorem Ipsum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