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97880" cy="33372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609480" y="273600"/>
            <a:ext cx="10972080" cy="1144440"/>
          </a:xfrm>
          <a:prstGeom prst="rect">
            <a:avLst/>
          </a:prstGeom>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5"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800" spc="-1" strike="noStrike">
                <a:latin typeface="Arial"/>
              </a:rPr>
              <a:t>Clique para editar o formato do texto da estrutura de tópicos</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2.º nível da estrutura de tópicos</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3.º nível da estrutura de tópicos</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4.º nível da estrutura de tópicos</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5.º nível da estrutura de tópicos</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6.º nível da estrutura de tópicos</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7.º nível da estrutura de tópicos</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4"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5"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8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5"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6"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7" name="CustomShape 4"/>
          <p:cNvSpPr/>
          <p:nvPr/>
        </p:nvSpPr>
        <p:spPr>
          <a:xfrm>
            <a:off x="446400" y="3085920"/>
            <a:ext cx="11297880" cy="33372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8" name="PlaceHolder 5"/>
          <p:cNvSpPr>
            <a:spLocks noGrp="1"/>
          </p:cNvSpPr>
          <p:nvPr>
            <p:ph type="title"/>
          </p:nvPr>
        </p:nvSpPr>
        <p:spPr>
          <a:xfrm>
            <a:off x="609480" y="273600"/>
            <a:ext cx="10972080" cy="1144440"/>
          </a:xfrm>
          <a:prstGeom prst="rect">
            <a:avLst/>
          </a:prstGeom>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129"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800" spc="-1" strike="noStrike">
                <a:latin typeface="Arial"/>
              </a:rPr>
              <a:t>Clique para editar o formato do texto da estrutura de tópicos</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2.º nível da estrutura de tópicos</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3.º nível da estrutura de tópicos</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4.º nível da estrutura de tópicos</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5.º nível da estrutura de tópicos</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6.º nível da estrutura de tópicos</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7.º nível da estrutura de tópicos</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7" name="CustomShape 2"/>
          <p:cNvSpPr/>
          <p:nvPr/>
        </p:nvSpPr>
        <p:spPr>
          <a:xfrm>
            <a:off x="581040" y="1020600"/>
            <a:ext cx="10992600" cy="14738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pt-BR" sz="3600" spc="-1" strike="noStrike" cap="all">
                <a:solidFill>
                  <a:srgbClr val="404040"/>
                </a:solidFill>
                <a:latin typeface="Ubuntu"/>
                <a:ea typeface="DejaVu Sans"/>
              </a:rPr>
              <a:t>Segmentação de clientes</a:t>
            </a:r>
            <a:endParaRPr b="0" lang="pt-BR" sz="3600" spc="-1" strike="noStrike">
              <a:latin typeface="Arial"/>
            </a:endParaRPr>
          </a:p>
        </p:txBody>
      </p:sp>
      <p:sp>
        <p:nvSpPr>
          <p:cNvPr id="168" name="CustomShape 3"/>
          <p:cNvSpPr/>
          <p:nvPr/>
        </p:nvSpPr>
        <p:spPr>
          <a:xfrm>
            <a:off x="581040" y="2495520"/>
            <a:ext cx="10992600" cy="46728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320"/>
              </a:spcBef>
              <a:spcAft>
                <a:spcPts val="601"/>
              </a:spcAft>
              <a:tabLst>
                <a:tab algn="l" pos="0"/>
              </a:tabLst>
            </a:pPr>
            <a:r>
              <a:rPr b="0" lang="pt-BR" sz="1600" spc="-1" strike="noStrike" cap="all">
                <a:solidFill>
                  <a:srgbClr val="1cade4"/>
                </a:solidFill>
                <a:latin typeface="Ubuntu"/>
                <a:ea typeface="DejaVu Sans"/>
              </a:rPr>
              <a:t>Bruno de lima santos</a:t>
            </a:r>
            <a:endParaRPr b="0" lang="pt-BR" sz="1600" spc="-1" strike="noStrike">
              <a:latin typeface="Arial"/>
            </a:endParaRPr>
          </a:p>
        </p:txBody>
      </p:sp>
      <p:sp>
        <p:nvSpPr>
          <p:cNvPr id="169" name="CustomShape 4"/>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70" name="CustomShape 5"/>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71" name="CustomShape 6"/>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172" name="Imagem 5" descr="Imagem ampliada de um logotipo&#10;&#10;Descrição gerada automaticamente"/>
          <p:cNvPicPr/>
          <p:nvPr/>
        </p:nvPicPr>
        <p:blipFill>
          <a:blip r:embed="rId1"/>
          <a:stretch/>
        </p:blipFill>
        <p:spPr>
          <a:xfrm>
            <a:off x="448560" y="3081960"/>
            <a:ext cx="11259720" cy="33094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81040" y="702000"/>
            <a:ext cx="11028600" cy="118764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4400" spc="-1" strike="noStrike">
                <a:latin typeface="Ubuntu"/>
              </a:rPr>
              <a:t>PERGUNTAS DE DIRECIONAMENTO</a:t>
            </a:r>
            <a:endParaRPr b="0" lang="pt-BR" sz="4400" spc="-1" strike="noStrike">
              <a:latin typeface="Arial"/>
            </a:endParaRPr>
          </a:p>
        </p:txBody>
      </p:sp>
      <p:sp>
        <p:nvSpPr>
          <p:cNvPr id="174" name="CustomShape 2"/>
          <p:cNvSpPr/>
          <p:nvPr/>
        </p:nvSpPr>
        <p:spPr>
          <a:xfrm>
            <a:off x="576000" y="3168000"/>
            <a:ext cx="10972080" cy="3184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rPr>
              <a:t>Como podemos agrupar clientes nas suas características?</a:t>
            </a:r>
            <a:endParaRPr b="0" lang="pt-BR" sz="3200" spc="-1" strike="noStrike">
              <a:latin typeface="Arial"/>
            </a:endParaRPr>
          </a:p>
          <a:p>
            <a:pPr>
              <a:lnSpc>
                <a:spcPct val="100000"/>
              </a:lnSpc>
              <a:spcBef>
                <a:spcPts val="1417"/>
              </a:spcBef>
            </a:pPr>
            <a:endParaRPr b="0" lang="pt-B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rPr>
              <a:t>Quais a característica mais importante?</a:t>
            </a:r>
            <a:endParaRPr b="0" lang="pt-BR" sz="3200" spc="-1" strike="noStrike">
              <a:latin typeface="Arial"/>
            </a:endParaRPr>
          </a:p>
          <a:p>
            <a:pPr>
              <a:lnSpc>
                <a:spcPct val="100000"/>
              </a:lnSpc>
              <a:spcBef>
                <a:spcPts val="1417"/>
              </a:spcBef>
            </a:pPr>
            <a:endParaRPr b="0" lang="pt-B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rPr>
              <a:t>O que cada grupo consome e por onde?</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81040" y="2340720"/>
            <a:ext cx="11028600" cy="3633480"/>
          </a:xfrm>
          <a:prstGeom prst="rect">
            <a:avLst/>
          </a:prstGeom>
          <a:noFill/>
          <a:ln>
            <a:noFill/>
          </a:ln>
        </p:spPr>
        <p:style>
          <a:lnRef idx="0"/>
          <a:fillRef idx="0"/>
          <a:effectRef idx="0"/>
          <a:fontRef idx="minor"/>
        </p:style>
        <p:txBody>
          <a:bodyPr lIns="90000" rIns="90000" tIns="45000" bIns="45000" anchor="ctr">
            <a:noAutofit/>
          </a:bodyPr>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Estatisticamente, estado civil e escolaridade não representam características não se diferenciam quando comparados com os outras categorias de clientes, como crianças ou adolescentes, renda e idade.</a:t>
            </a:r>
            <a:endParaRPr b="0" lang="pt-BR" sz="2000" spc="-1" strike="noStrike">
              <a:latin typeface="Arial"/>
            </a:endParaRPr>
          </a:p>
          <a:p>
            <a:pPr>
              <a:lnSpc>
                <a:spcPct val="110000"/>
              </a:lnSpc>
              <a:spcBef>
                <a:spcPts val="340"/>
              </a:spcBef>
              <a:spcAft>
                <a:spcPts val="601"/>
              </a:spcAft>
            </a:pP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De todas as características, a renda é a mais importante para segmentar os clientes dentro dos grupos. Famílias com crianças possuem menos renda do que famílias com adolescentes ou sem nenhum filho.</a:t>
            </a:r>
            <a:endParaRPr b="0" lang="pt-BR" sz="2000" spc="-1" strike="noStrike">
              <a:latin typeface="Arial"/>
            </a:endParaRPr>
          </a:p>
        </p:txBody>
      </p:sp>
      <p:sp>
        <p:nvSpPr>
          <p:cNvPr id="176" name="CustomShape 2"/>
          <p:cNvSpPr/>
          <p:nvPr/>
        </p:nvSpPr>
        <p:spPr>
          <a:xfrm>
            <a:off x="7606080" y="6423840"/>
            <a:ext cx="2843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2D9FA9E-45B8-4019-A2A2-73524B9E7C28}" type="datetime1">
              <a:rPr b="0" lang="pt-BR" sz="900" spc="-1" strike="noStrike">
                <a:solidFill>
                  <a:srgbClr val="404040"/>
                </a:solidFill>
                <a:latin typeface="Franklin Gothic Book"/>
                <a:ea typeface="DejaVu Sans"/>
              </a:rPr>
              <a:t>26/01/2022</a:t>
            </a:fld>
            <a:endParaRPr b="0" lang="pt-BR" sz="900" spc="-1" strike="noStrike">
              <a:latin typeface="Arial"/>
            </a:endParaRPr>
          </a:p>
        </p:txBody>
      </p:sp>
      <p:sp>
        <p:nvSpPr>
          <p:cNvPr id="177" name="CustomShape 3"/>
          <p:cNvSpPr/>
          <p:nvPr/>
        </p:nvSpPr>
        <p:spPr>
          <a:xfrm>
            <a:off x="581040" y="702360"/>
            <a:ext cx="11028600" cy="118764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Grupos de clientes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81040" y="702360"/>
            <a:ext cx="11028600" cy="118764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Grupos de clientes</a:t>
            </a:r>
            <a:endParaRPr b="0" lang="pt-BR" sz="2800" spc="-1" strike="noStrike">
              <a:latin typeface="Arial"/>
            </a:endParaRPr>
          </a:p>
        </p:txBody>
      </p:sp>
      <p:sp>
        <p:nvSpPr>
          <p:cNvPr id="179" name="CustomShape 2"/>
          <p:cNvSpPr/>
          <p:nvPr/>
        </p:nvSpPr>
        <p:spPr>
          <a:xfrm>
            <a:off x="576000" y="2250360"/>
            <a:ext cx="2879280" cy="113292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0</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51k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52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adolescente</a:t>
            </a:r>
            <a:endParaRPr b="0" lang="pt-BR" sz="1800" spc="-1" strike="noStrike">
              <a:latin typeface="Arial"/>
            </a:endParaRPr>
          </a:p>
        </p:txBody>
      </p:sp>
      <p:sp>
        <p:nvSpPr>
          <p:cNvPr id="180" name="CustomShape 3"/>
          <p:cNvSpPr/>
          <p:nvPr/>
        </p:nvSpPr>
        <p:spPr>
          <a:xfrm>
            <a:off x="4644000" y="2250360"/>
            <a:ext cx="2879280" cy="113292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1</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26k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32 – 52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criança</a:t>
            </a:r>
            <a:endParaRPr b="0" lang="pt-BR" sz="1800" spc="-1" strike="noStrike">
              <a:latin typeface="Arial"/>
            </a:endParaRPr>
          </a:p>
        </p:txBody>
      </p:sp>
      <p:sp>
        <p:nvSpPr>
          <p:cNvPr id="181" name="CustomShape 4"/>
          <p:cNvSpPr/>
          <p:nvPr/>
        </p:nvSpPr>
        <p:spPr>
          <a:xfrm>
            <a:off x="8712000" y="2250360"/>
            <a:ext cx="2879280" cy="113292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41k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52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2 (criança e ado.)</a:t>
            </a:r>
            <a:endParaRPr b="0" lang="pt-BR" sz="1800" spc="-1" strike="noStrike">
              <a:latin typeface="Arial"/>
            </a:endParaRPr>
          </a:p>
        </p:txBody>
      </p:sp>
      <p:sp>
        <p:nvSpPr>
          <p:cNvPr id="182" name="CustomShape 5"/>
          <p:cNvSpPr/>
          <p:nvPr/>
        </p:nvSpPr>
        <p:spPr>
          <a:xfrm>
            <a:off x="1944000" y="4698360"/>
            <a:ext cx="2879280" cy="113292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3</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66k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42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adolescente</a:t>
            </a:r>
            <a:endParaRPr b="0" lang="pt-BR" sz="1800" spc="-1" strike="noStrike">
              <a:latin typeface="Arial"/>
            </a:endParaRPr>
          </a:p>
        </p:txBody>
      </p:sp>
      <p:sp>
        <p:nvSpPr>
          <p:cNvPr id="183" name="CustomShape 6"/>
          <p:cNvSpPr/>
          <p:nvPr/>
        </p:nvSpPr>
        <p:spPr>
          <a:xfrm>
            <a:off x="6480000" y="4698360"/>
            <a:ext cx="2879280" cy="113292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4</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36k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32 – 52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criança</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581040" y="702360"/>
            <a:ext cx="11028600" cy="118764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PERFIS</a:t>
            </a:r>
            <a:endParaRPr b="0" lang="pt-BR" sz="2800" spc="-1" strike="noStrike">
              <a:latin typeface="Arial"/>
            </a:endParaRPr>
          </a:p>
        </p:txBody>
      </p:sp>
      <p:sp>
        <p:nvSpPr>
          <p:cNvPr id="185" name="CustomShape 2"/>
          <p:cNvSpPr/>
          <p:nvPr/>
        </p:nvSpPr>
        <p:spPr>
          <a:xfrm>
            <a:off x="581040" y="2340720"/>
            <a:ext cx="11028600" cy="3633480"/>
          </a:xfrm>
          <a:prstGeom prst="rect">
            <a:avLst/>
          </a:prstGeom>
          <a:noFill/>
          <a:ln>
            <a:noFill/>
          </a:ln>
        </p:spPr>
        <p:style>
          <a:lnRef idx="0"/>
          <a:fillRef idx="0"/>
          <a:effectRef idx="0"/>
          <a:fontRef idx="minor"/>
        </p:style>
        <p:txBody>
          <a:bodyPr lIns="90000" rIns="90000" tIns="45000" bIns="45000" anchor="ctr">
            <a:noAutofit/>
          </a:bodyPr>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Clientes do grupo com menor renda média são os mais sensíveis aos produtos premium. Por outro lado, os clientes com maior renda possuem pouca vontade de consumir produtos premium. A categoria destes produtos parece afetar mais o emocional do grupo de menor renda, talvez algo relacionado com a cultura do local.</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Vinho é um produto sempre bem recebido em qualquer grupo. Sua menor participação na fatia é para o grupo 1, com 28%.</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Peixes, frutas e doces são produtos pouco consumidos.</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1 tende a consumir de forma menos concentrada um determinado tipo de produto, variando as suas compras.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81040" y="702360"/>
            <a:ext cx="11028600" cy="118764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PERFIS</a:t>
            </a:r>
            <a:endParaRPr b="0" lang="pt-BR" sz="2800" spc="-1" strike="noStrike">
              <a:latin typeface="Arial"/>
            </a:endParaRPr>
          </a:p>
        </p:txBody>
      </p:sp>
      <p:sp>
        <p:nvSpPr>
          <p:cNvPr id="187" name="CustomShape 2"/>
          <p:cNvSpPr/>
          <p:nvPr/>
        </p:nvSpPr>
        <p:spPr>
          <a:xfrm>
            <a:off x="581040" y="2340720"/>
            <a:ext cx="11028600" cy="3633480"/>
          </a:xfrm>
          <a:prstGeom prst="rect">
            <a:avLst/>
          </a:prstGeom>
          <a:noFill/>
          <a:ln>
            <a:noFill/>
          </a:ln>
        </p:spPr>
        <p:style>
          <a:lnRef idx="0"/>
          <a:fillRef idx="0"/>
          <a:effectRef idx="0"/>
          <a:fontRef idx="minor"/>
        </p:style>
        <p:txBody>
          <a:bodyPr lIns="90000" rIns="90000" tIns="45000" bIns="45000" anchor="ctr">
            <a:noAutofit/>
          </a:bodyPr>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de maior </a:t>
            </a:r>
            <a:r>
              <a:rPr b="0" lang="pt-BR" sz="2000" spc="-1" strike="noStrike">
                <a:solidFill>
                  <a:srgbClr val="404040"/>
                </a:solidFill>
                <a:latin typeface="Ubuntu"/>
                <a:ea typeface="DejaVu Sans"/>
              </a:rPr>
              <a:t>renda é pouco </a:t>
            </a:r>
            <a:r>
              <a:rPr b="0" lang="pt-BR" sz="2000" spc="-1" strike="noStrike">
                <a:solidFill>
                  <a:srgbClr val="404040"/>
                </a:solidFill>
                <a:latin typeface="Ubuntu"/>
                <a:ea typeface="DejaVu Sans"/>
              </a:rPr>
              <a:t>sensível às </a:t>
            </a:r>
            <a:r>
              <a:rPr b="0" lang="pt-BR" sz="2000" spc="-1" strike="noStrike">
                <a:solidFill>
                  <a:srgbClr val="404040"/>
                </a:solidFill>
                <a:latin typeface="Ubuntu"/>
                <a:ea typeface="DejaVu Sans"/>
              </a:rPr>
              <a:t>promoções, </a:t>
            </a:r>
            <a:r>
              <a:rPr b="0" lang="pt-BR" sz="2000" spc="-1" strike="noStrike">
                <a:solidFill>
                  <a:srgbClr val="404040"/>
                </a:solidFill>
                <a:latin typeface="Ubuntu"/>
                <a:ea typeface="DejaVu Sans"/>
              </a:rPr>
              <a:t>comprando </a:t>
            </a:r>
            <a:r>
              <a:rPr b="0" lang="pt-BR" sz="2000" spc="-1" strike="noStrike">
                <a:solidFill>
                  <a:srgbClr val="404040"/>
                </a:solidFill>
                <a:latin typeface="Ubuntu"/>
                <a:ea typeface="DejaVu Sans"/>
              </a:rPr>
              <a:t>preferencialmente </a:t>
            </a:r>
            <a:r>
              <a:rPr b="0" lang="pt-BR" sz="2000" spc="-1" strike="noStrike">
                <a:solidFill>
                  <a:srgbClr val="404040"/>
                </a:solidFill>
                <a:latin typeface="Ubuntu"/>
                <a:ea typeface="DejaVu Sans"/>
              </a:rPr>
              <a:t>nas lojas (1º lugar) </a:t>
            </a:r>
            <a:r>
              <a:rPr b="0" lang="pt-BR" sz="2000" spc="-1" strike="noStrike">
                <a:solidFill>
                  <a:srgbClr val="404040"/>
                </a:solidFill>
                <a:latin typeface="Ubuntu"/>
                <a:ea typeface="DejaVu Sans"/>
              </a:rPr>
              <a:t>ou online (2º lugar).</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Vendas por catálogo </a:t>
            </a:r>
            <a:r>
              <a:rPr b="0" lang="pt-BR" sz="2000" spc="-1" strike="noStrike">
                <a:solidFill>
                  <a:srgbClr val="404040"/>
                </a:solidFill>
                <a:latin typeface="Ubuntu"/>
                <a:ea typeface="DejaVu Sans"/>
              </a:rPr>
              <a:t>são relevantes </a:t>
            </a:r>
            <a:r>
              <a:rPr b="0" lang="pt-BR" sz="2000" spc="-1" strike="noStrike">
                <a:solidFill>
                  <a:srgbClr val="404040"/>
                </a:solidFill>
                <a:latin typeface="Ubuntu"/>
                <a:ea typeface="DejaVu Sans"/>
              </a:rPr>
              <a:t>apenas para o grupo </a:t>
            </a:r>
            <a:r>
              <a:rPr b="0" lang="pt-BR" sz="2000" spc="-1" strike="noStrike">
                <a:solidFill>
                  <a:srgbClr val="404040"/>
                </a:solidFill>
                <a:latin typeface="Ubuntu"/>
                <a:ea typeface="DejaVu Sans"/>
              </a:rPr>
              <a:t>de maior renda.</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De modo geral, </a:t>
            </a:r>
            <a:r>
              <a:rPr b="0" lang="pt-BR" sz="2000" spc="-1" strike="noStrike">
                <a:solidFill>
                  <a:srgbClr val="404040"/>
                </a:solidFill>
                <a:latin typeface="Ubuntu"/>
                <a:ea typeface="DejaVu Sans"/>
              </a:rPr>
              <a:t>clientes que </a:t>
            </a:r>
            <a:r>
              <a:rPr b="0" lang="pt-BR" sz="2000" spc="-1" strike="noStrike">
                <a:solidFill>
                  <a:srgbClr val="404040"/>
                </a:solidFill>
                <a:latin typeface="Ubuntu"/>
                <a:ea typeface="DejaVu Sans"/>
              </a:rPr>
              <a:t>compram na loja </a:t>
            </a:r>
            <a:r>
              <a:rPr b="0" lang="pt-BR" sz="2000" spc="-1" strike="noStrike">
                <a:solidFill>
                  <a:srgbClr val="404040"/>
                </a:solidFill>
                <a:latin typeface="Ubuntu"/>
                <a:ea typeface="DejaVu Sans"/>
              </a:rPr>
              <a:t>também compram </a:t>
            </a:r>
            <a:r>
              <a:rPr b="0" lang="pt-BR" sz="2000" spc="-1" strike="noStrike">
                <a:solidFill>
                  <a:srgbClr val="404040"/>
                </a:solidFill>
                <a:latin typeface="Ubuntu"/>
                <a:ea typeface="DejaVu Sans"/>
              </a:rPr>
              <a:t>pela internet.</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de maior </a:t>
            </a:r>
            <a:r>
              <a:rPr b="0" lang="pt-BR" sz="2000" spc="-1" strike="noStrike">
                <a:solidFill>
                  <a:srgbClr val="404040"/>
                </a:solidFill>
                <a:latin typeface="Ubuntu"/>
                <a:ea typeface="DejaVu Sans"/>
              </a:rPr>
              <a:t>renda é o que mais </a:t>
            </a:r>
            <a:r>
              <a:rPr b="0" lang="pt-BR" sz="2000" spc="-1" strike="noStrike">
                <a:solidFill>
                  <a:srgbClr val="404040"/>
                </a:solidFill>
                <a:latin typeface="Ubuntu"/>
                <a:ea typeface="DejaVu Sans"/>
              </a:rPr>
              <a:t>responde </a:t>
            </a:r>
            <a:r>
              <a:rPr b="0" lang="pt-BR" sz="2000" spc="-1" strike="noStrike">
                <a:solidFill>
                  <a:srgbClr val="404040"/>
                </a:solidFill>
                <a:latin typeface="Ubuntu"/>
                <a:ea typeface="DejaVu Sans"/>
              </a:rPr>
              <a:t>positivamente às </a:t>
            </a:r>
            <a:r>
              <a:rPr b="0" lang="pt-BR" sz="2000" spc="-1" strike="noStrike">
                <a:solidFill>
                  <a:srgbClr val="404040"/>
                </a:solidFill>
                <a:latin typeface="Ubuntu"/>
                <a:ea typeface="DejaVu Sans"/>
              </a:rPr>
              <a:t>campanhas de </a:t>
            </a:r>
            <a:r>
              <a:rPr b="0" lang="pt-BR" sz="2000" spc="-1" strike="noStrike">
                <a:solidFill>
                  <a:srgbClr val="404040"/>
                </a:solidFill>
                <a:latin typeface="Ubuntu"/>
                <a:ea typeface="DejaVu Sans"/>
              </a:rPr>
              <a:t>marketing.</a:t>
            </a:r>
            <a:endParaRPr b="0" lang="pt-BR" sz="2000" spc="-1" strike="noStrike">
              <a:latin typeface="Arial"/>
            </a:endParaRPr>
          </a:p>
          <a:p>
            <a:pPr marL="306000" indent="-30492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A forma de compra </a:t>
            </a:r>
            <a:r>
              <a:rPr b="0" lang="pt-BR" sz="2000" spc="-1" strike="noStrike">
                <a:solidFill>
                  <a:srgbClr val="404040"/>
                </a:solidFill>
                <a:latin typeface="Ubuntu"/>
                <a:ea typeface="DejaVu Sans"/>
              </a:rPr>
              <a:t>não parece </a:t>
            </a:r>
            <a:r>
              <a:rPr b="0" lang="pt-BR" sz="2000" spc="-1" strike="noStrike">
                <a:solidFill>
                  <a:srgbClr val="404040"/>
                </a:solidFill>
                <a:latin typeface="Ubuntu"/>
                <a:ea typeface="DejaVu Sans"/>
              </a:rPr>
              <a:t>representar um </a:t>
            </a:r>
            <a:r>
              <a:rPr b="0" lang="pt-BR" sz="2000" spc="-1" strike="noStrike">
                <a:solidFill>
                  <a:srgbClr val="404040"/>
                </a:solidFill>
                <a:latin typeface="Ubuntu"/>
                <a:ea typeface="DejaVu Sans"/>
              </a:rPr>
              <a:t>fator decisivo para a </a:t>
            </a:r>
            <a:r>
              <a:rPr b="0" lang="pt-BR" sz="2000" spc="-1" strike="noStrike">
                <a:solidFill>
                  <a:srgbClr val="404040"/>
                </a:solidFill>
                <a:latin typeface="Ubuntu"/>
                <a:ea typeface="DejaVu Sans"/>
              </a:rPr>
              <a:t>escolha do cliente, </a:t>
            </a:r>
            <a:r>
              <a:rPr b="0" lang="pt-BR" sz="2000" spc="-1" strike="noStrike">
                <a:solidFill>
                  <a:srgbClr val="404040"/>
                </a:solidFill>
                <a:latin typeface="Ubuntu"/>
                <a:ea typeface="DejaVu Sans"/>
              </a:rPr>
              <a:t>quando ele deseja </a:t>
            </a:r>
            <a:r>
              <a:rPr b="0" lang="pt-BR" sz="2000" spc="-1" strike="noStrike">
                <a:solidFill>
                  <a:srgbClr val="404040"/>
                </a:solidFill>
                <a:latin typeface="Ubuntu"/>
                <a:ea typeface="DejaVu Sans"/>
              </a:rPr>
              <a:t>um produto, utiliza </a:t>
            </a:r>
            <a:r>
              <a:rPr b="0" lang="pt-BR" sz="2000" spc="-1" strike="noStrike">
                <a:solidFill>
                  <a:srgbClr val="404040"/>
                </a:solidFill>
                <a:latin typeface="Ubuntu"/>
                <a:ea typeface="DejaVu Sans"/>
              </a:rPr>
              <a:t>os meios </a:t>
            </a:r>
            <a:r>
              <a:rPr b="0" lang="pt-BR" sz="2000" spc="-1" strike="noStrike">
                <a:solidFill>
                  <a:srgbClr val="404040"/>
                </a:solidFill>
                <a:latin typeface="Ubuntu"/>
                <a:ea typeface="DejaVu Sans"/>
              </a:rPr>
              <a:t>disponíveis. Não </a:t>
            </a:r>
            <a:r>
              <a:rPr b="0" lang="pt-BR" sz="2000" spc="-1" strike="noStrike">
                <a:solidFill>
                  <a:srgbClr val="404040"/>
                </a:solidFill>
                <a:latin typeface="Ubuntu"/>
                <a:ea typeface="DejaVu Sans"/>
              </a:rPr>
              <a:t>seria eficiente focar </a:t>
            </a:r>
            <a:r>
              <a:rPr b="0" lang="pt-BR" sz="2000" spc="-1" strike="noStrike">
                <a:solidFill>
                  <a:srgbClr val="404040"/>
                </a:solidFill>
                <a:latin typeface="Ubuntu"/>
                <a:ea typeface="DejaVu Sans"/>
              </a:rPr>
              <a:t>neste ponto para </a:t>
            </a:r>
            <a:r>
              <a:rPr b="0" lang="pt-BR" sz="2000" spc="-1" strike="noStrike">
                <a:solidFill>
                  <a:srgbClr val="404040"/>
                </a:solidFill>
                <a:latin typeface="Ubuntu"/>
                <a:ea typeface="DejaVu Sans"/>
              </a:rPr>
              <a:t>campanhas.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81040" y="702000"/>
            <a:ext cx="11028600" cy="118764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4400" spc="-1" strike="noStrike">
                <a:latin typeface="Ubuntu"/>
              </a:rPr>
              <a:t>PROPOSTAS</a:t>
            </a:r>
            <a:endParaRPr b="0" lang="pt-BR" sz="4400" spc="-1" strike="noStrike">
              <a:latin typeface="Arial"/>
            </a:endParaRPr>
          </a:p>
        </p:txBody>
      </p:sp>
      <p:sp>
        <p:nvSpPr>
          <p:cNvPr id="189" name="CustomShape 2"/>
          <p:cNvSpPr/>
          <p:nvPr/>
        </p:nvSpPr>
        <p:spPr>
          <a:xfrm>
            <a:off x="576000" y="3168000"/>
            <a:ext cx="10972080" cy="3184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rPr>
              <a:t>Segm</a:t>
            </a:r>
            <a:r>
              <a:rPr b="0" lang="pt-BR" sz="3200" spc="-1" strike="noStrike">
                <a:solidFill>
                  <a:srgbClr val="ffffff"/>
                </a:solidFill>
                <a:latin typeface="Ubuntu"/>
              </a:rPr>
              <a:t>entar </a:t>
            </a:r>
            <a:r>
              <a:rPr b="0" lang="pt-BR" sz="3200" spc="-1" strike="noStrike">
                <a:solidFill>
                  <a:srgbClr val="ffffff"/>
                </a:solidFill>
                <a:latin typeface="Ubuntu"/>
              </a:rPr>
              <a:t>as </a:t>
            </a:r>
            <a:r>
              <a:rPr b="0" lang="pt-BR" sz="3200" spc="-1" strike="noStrike">
                <a:solidFill>
                  <a:srgbClr val="ffffff"/>
                </a:solidFill>
                <a:latin typeface="Ubuntu"/>
              </a:rPr>
              <a:t>campa</a:t>
            </a:r>
            <a:r>
              <a:rPr b="0" lang="pt-BR" sz="3200" spc="-1" strike="noStrike">
                <a:solidFill>
                  <a:srgbClr val="ffffff"/>
                </a:solidFill>
                <a:latin typeface="Ubuntu"/>
              </a:rPr>
              <a:t>nhas </a:t>
            </a:r>
            <a:r>
              <a:rPr b="0" lang="pt-BR" sz="3200" spc="-1" strike="noStrike">
                <a:solidFill>
                  <a:srgbClr val="ffffff"/>
                </a:solidFill>
                <a:latin typeface="Ubuntu"/>
              </a:rPr>
              <a:t>em </a:t>
            </a:r>
            <a:r>
              <a:rPr b="0" lang="pt-BR" sz="3200" spc="-1" strike="noStrike">
                <a:solidFill>
                  <a:srgbClr val="ffffff"/>
                </a:solidFill>
                <a:latin typeface="Ubuntu"/>
              </a:rPr>
              <a:t>duas, </a:t>
            </a:r>
            <a:r>
              <a:rPr b="0" lang="pt-BR" sz="3200" spc="-1" strike="noStrike">
                <a:solidFill>
                  <a:srgbClr val="ffffff"/>
                </a:solidFill>
                <a:latin typeface="Ubuntu"/>
              </a:rPr>
              <a:t>uma </a:t>
            </a:r>
            <a:r>
              <a:rPr b="0" lang="pt-BR" sz="3200" spc="-1" strike="noStrike">
                <a:solidFill>
                  <a:srgbClr val="ffffff"/>
                </a:solidFill>
                <a:latin typeface="Ubuntu"/>
              </a:rPr>
              <a:t>com </a:t>
            </a:r>
            <a:r>
              <a:rPr b="0" lang="pt-BR" sz="3200" spc="-1" strike="noStrike">
                <a:solidFill>
                  <a:srgbClr val="ffffff"/>
                </a:solidFill>
                <a:latin typeface="Ubuntu"/>
              </a:rPr>
              <a:t>foco </a:t>
            </a:r>
            <a:r>
              <a:rPr b="0" lang="pt-BR" sz="3200" spc="-1" strike="noStrike">
                <a:solidFill>
                  <a:srgbClr val="ffffff"/>
                </a:solidFill>
                <a:latin typeface="Ubuntu"/>
              </a:rPr>
              <a:t>no </a:t>
            </a:r>
            <a:r>
              <a:rPr b="0" lang="pt-BR" sz="3200" spc="-1" strike="noStrike">
                <a:solidFill>
                  <a:srgbClr val="ffffff"/>
                </a:solidFill>
                <a:latin typeface="Ubuntu"/>
              </a:rPr>
              <a:t>grupo </a:t>
            </a:r>
            <a:r>
              <a:rPr b="0" lang="pt-BR" sz="3200" spc="-1" strike="noStrike">
                <a:solidFill>
                  <a:srgbClr val="ffffff"/>
                </a:solidFill>
                <a:latin typeface="Ubuntu"/>
              </a:rPr>
              <a:t>de </a:t>
            </a:r>
            <a:r>
              <a:rPr b="0" lang="pt-BR" sz="3200" spc="-1" strike="noStrike">
                <a:solidFill>
                  <a:srgbClr val="ffffff"/>
                </a:solidFill>
                <a:latin typeface="Ubuntu"/>
              </a:rPr>
              <a:t>baixa </a:t>
            </a:r>
            <a:r>
              <a:rPr b="0" lang="pt-BR" sz="3200" spc="-1" strike="noStrike">
                <a:solidFill>
                  <a:srgbClr val="ffffff"/>
                </a:solidFill>
                <a:latin typeface="Ubuntu"/>
              </a:rPr>
              <a:t>renda </a:t>
            </a:r>
            <a:r>
              <a:rPr b="0" lang="pt-BR" sz="3200" spc="-1" strike="noStrike">
                <a:solidFill>
                  <a:srgbClr val="ffffff"/>
                </a:solidFill>
                <a:latin typeface="Ubuntu"/>
              </a:rPr>
              <a:t>e </a:t>
            </a:r>
            <a:r>
              <a:rPr b="0" lang="pt-BR" sz="3200" spc="-1" strike="noStrike">
                <a:solidFill>
                  <a:srgbClr val="ffffff"/>
                </a:solidFill>
                <a:latin typeface="Ubuntu"/>
              </a:rPr>
              <a:t>outro </a:t>
            </a:r>
            <a:r>
              <a:rPr b="0" lang="pt-BR" sz="3200" spc="-1" strike="noStrike">
                <a:solidFill>
                  <a:srgbClr val="ffffff"/>
                </a:solidFill>
                <a:latin typeface="Ubuntu"/>
              </a:rPr>
              <a:t>com </a:t>
            </a:r>
            <a:r>
              <a:rPr b="0" lang="pt-BR" sz="3200" spc="-1" strike="noStrike">
                <a:solidFill>
                  <a:srgbClr val="ffffff"/>
                </a:solidFill>
                <a:latin typeface="Ubuntu"/>
              </a:rPr>
              <a:t>foco </a:t>
            </a:r>
            <a:r>
              <a:rPr b="0" lang="pt-BR" sz="3200" spc="-1" strike="noStrike">
                <a:solidFill>
                  <a:srgbClr val="ffffff"/>
                </a:solidFill>
                <a:latin typeface="Ubuntu"/>
              </a:rPr>
              <a:t>no </a:t>
            </a:r>
            <a:r>
              <a:rPr b="0" lang="pt-BR" sz="3200" spc="-1" strike="noStrike">
                <a:solidFill>
                  <a:srgbClr val="ffffff"/>
                </a:solidFill>
                <a:latin typeface="Ubuntu"/>
              </a:rPr>
              <a:t>grupo </a:t>
            </a:r>
            <a:r>
              <a:rPr b="0" lang="pt-BR" sz="3200" spc="-1" strike="noStrike">
                <a:solidFill>
                  <a:srgbClr val="ffffff"/>
                </a:solidFill>
                <a:latin typeface="Ubuntu"/>
              </a:rPr>
              <a:t>de </a:t>
            </a:r>
            <a:r>
              <a:rPr b="0" lang="pt-BR" sz="3200" spc="-1" strike="noStrike">
                <a:solidFill>
                  <a:srgbClr val="ffffff"/>
                </a:solidFill>
                <a:latin typeface="Ubuntu"/>
              </a:rPr>
              <a:t>maior </a:t>
            </a:r>
            <a:r>
              <a:rPr b="0" lang="pt-BR" sz="3200" spc="-1" strike="noStrike">
                <a:solidFill>
                  <a:srgbClr val="ffffff"/>
                </a:solidFill>
                <a:latin typeface="Ubuntu"/>
              </a:rPr>
              <a:t>renda.</a:t>
            </a:r>
            <a:endParaRPr b="0" lang="pt-BR" sz="32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rPr>
              <a:t>Vinho </a:t>
            </a:r>
            <a:r>
              <a:rPr b="0" lang="pt-BR" sz="3200" spc="-1" strike="noStrike">
                <a:solidFill>
                  <a:srgbClr val="ffffff"/>
                </a:solidFill>
                <a:latin typeface="Ubuntu"/>
              </a:rPr>
              <a:t>é o </a:t>
            </a:r>
            <a:r>
              <a:rPr b="0" lang="pt-BR" sz="3200" spc="-1" strike="noStrike">
                <a:solidFill>
                  <a:srgbClr val="ffffff"/>
                </a:solidFill>
                <a:latin typeface="Ubuntu"/>
              </a:rPr>
              <a:t>produ</a:t>
            </a:r>
            <a:r>
              <a:rPr b="0" lang="pt-BR" sz="3200" spc="-1" strike="noStrike">
                <a:solidFill>
                  <a:srgbClr val="ffffff"/>
                </a:solidFill>
                <a:latin typeface="Ubuntu"/>
              </a:rPr>
              <a:t>to </a:t>
            </a:r>
            <a:r>
              <a:rPr b="0" lang="pt-BR" sz="3200" spc="-1" strike="noStrike">
                <a:solidFill>
                  <a:srgbClr val="ffffff"/>
                </a:solidFill>
                <a:latin typeface="Ubuntu"/>
              </a:rPr>
              <a:t>mais </a:t>
            </a:r>
            <a:r>
              <a:rPr b="0" lang="pt-BR" sz="3200" spc="-1" strike="noStrike">
                <a:solidFill>
                  <a:srgbClr val="ffffff"/>
                </a:solidFill>
                <a:latin typeface="Ubuntu"/>
              </a:rPr>
              <a:t>consu</a:t>
            </a:r>
            <a:r>
              <a:rPr b="0" lang="pt-BR" sz="3200" spc="-1" strike="noStrike">
                <a:solidFill>
                  <a:srgbClr val="ffffff"/>
                </a:solidFill>
                <a:latin typeface="Ubuntu"/>
              </a:rPr>
              <a:t>mido, </a:t>
            </a:r>
            <a:r>
              <a:rPr b="0" lang="pt-BR" sz="3200" spc="-1" strike="noStrike">
                <a:solidFill>
                  <a:srgbClr val="ffffff"/>
                </a:solidFill>
                <a:latin typeface="Ubuntu"/>
              </a:rPr>
              <a:t>campa</a:t>
            </a:r>
            <a:r>
              <a:rPr b="0" lang="pt-BR" sz="3200" spc="-1" strike="noStrike">
                <a:solidFill>
                  <a:srgbClr val="ffffff"/>
                </a:solidFill>
                <a:latin typeface="Ubuntu"/>
              </a:rPr>
              <a:t>nhas </a:t>
            </a:r>
            <a:r>
              <a:rPr b="0" lang="pt-BR" sz="3200" spc="-1" strike="noStrike">
                <a:solidFill>
                  <a:srgbClr val="ffffff"/>
                </a:solidFill>
                <a:latin typeface="Ubuntu"/>
              </a:rPr>
              <a:t>que o </a:t>
            </a:r>
            <a:r>
              <a:rPr b="0" lang="pt-BR" sz="3200" spc="-1" strike="noStrike">
                <a:solidFill>
                  <a:srgbClr val="ffffff"/>
                </a:solidFill>
                <a:latin typeface="Ubuntu"/>
              </a:rPr>
              <a:t>envolv</a:t>
            </a:r>
            <a:r>
              <a:rPr b="0" lang="pt-BR" sz="3200" spc="-1" strike="noStrike">
                <a:solidFill>
                  <a:srgbClr val="ffffff"/>
                </a:solidFill>
                <a:latin typeface="Ubuntu"/>
              </a:rPr>
              <a:t>am </a:t>
            </a:r>
            <a:r>
              <a:rPr b="0" lang="pt-BR" sz="3200" spc="-1" strike="noStrike">
                <a:solidFill>
                  <a:srgbClr val="ffffff"/>
                </a:solidFill>
                <a:latin typeface="Ubuntu"/>
              </a:rPr>
              <a:t>tende</a:t>
            </a:r>
            <a:r>
              <a:rPr b="0" lang="pt-BR" sz="3200" spc="-1" strike="noStrike">
                <a:solidFill>
                  <a:srgbClr val="ffffff"/>
                </a:solidFill>
                <a:latin typeface="Ubuntu"/>
              </a:rPr>
              <a:t>m a </a:t>
            </a:r>
            <a:r>
              <a:rPr b="0" lang="pt-BR" sz="3200" spc="-1" strike="noStrike">
                <a:solidFill>
                  <a:srgbClr val="ffffff"/>
                </a:solidFill>
                <a:latin typeface="Ubuntu"/>
              </a:rPr>
              <a:t>gerar </a:t>
            </a:r>
            <a:r>
              <a:rPr b="0" lang="pt-BR" sz="3200" spc="-1" strike="noStrike">
                <a:solidFill>
                  <a:srgbClr val="ffffff"/>
                </a:solidFill>
                <a:latin typeface="Ubuntu"/>
              </a:rPr>
              <a:t>mais </a:t>
            </a:r>
            <a:r>
              <a:rPr b="0" lang="pt-BR" sz="3200" spc="-1" strike="noStrike">
                <a:solidFill>
                  <a:srgbClr val="ffffff"/>
                </a:solidFill>
                <a:latin typeface="Ubuntu"/>
              </a:rPr>
              <a:t>retorn</a:t>
            </a:r>
            <a:r>
              <a:rPr b="0" lang="pt-BR" sz="3200" spc="-1" strike="noStrike">
                <a:solidFill>
                  <a:srgbClr val="ffffff"/>
                </a:solidFill>
                <a:latin typeface="Ubuntu"/>
              </a:rPr>
              <a:t>o. </a:t>
            </a:r>
            <a:r>
              <a:rPr b="0" lang="pt-BR" sz="3200" spc="-1" strike="noStrike">
                <a:solidFill>
                  <a:srgbClr val="ffffff"/>
                </a:solidFill>
                <a:latin typeface="Ubuntu"/>
              </a:rPr>
              <a:t>Seria </a:t>
            </a:r>
            <a:r>
              <a:rPr b="0" lang="pt-BR" sz="3200" spc="-1" strike="noStrike">
                <a:solidFill>
                  <a:srgbClr val="ffffff"/>
                </a:solidFill>
                <a:latin typeface="Ubuntu"/>
              </a:rPr>
              <a:t>bom </a:t>
            </a:r>
            <a:r>
              <a:rPr b="0" lang="pt-BR" sz="3200" spc="-1" strike="noStrike">
                <a:solidFill>
                  <a:srgbClr val="ffffff"/>
                </a:solidFill>
                <a:latin typeface="Ubuntu"/>
              </a:rPr>
              <a:t>gerar </a:t>
            </a:r>
            <a:r>
              <a:rPr b="0" lang="pt-BR" sz="3200" spc="-1" strike="noStrike">
                <a:solidFill>
                  <a:srgbClr val="ffffff"/>
                </a:solidFill>
                <a:latin typeface="Ubuntu"/>
              </a:rPr>
              <a:t>engaja</a:t>
            </a:r>
            <a:r>
              <a:rPr b="0" lang="pt-BR" sz="3200" spc="-1" strike="noStrike">
                <a:solidFill>
                  <a:srgbClr val="ffffff"/>
                </a:solidFill>
                <a:latin typeface="Ubuntu"/>
              </a:rPr>
              <a:t>mento </a:t>
            </a:r>
            <a:r>
              <a:rPr b="0" lang="pt-BR" sz="3200" spc="-1" strike="noStrike">
                <a:solidFill>
                  <a:srgbClr val="ffffff"/>
                </a:solidFill>
                <a:latin typeface="Ubuntu"/>
              </a:rPr>
              <a:t>sobre </a:t>
            </a:r>
            <a:r>
              <a:rPr b="0" lang="pt-BR" sz="3200" spc="-1" strike="noStrike">
                <a:solidFill>
                  <a:srgbClr val="ffffff"/>
                </a:solidFill>
                <a:latin typeface="Ubuntu"/>
              </a:rPr>
              <a:t>o </a:t>
            </a:r>
            <a:r>
              <a:rPr b="0" lang="pt-BR" sz="3200" spc="-1" strike="noStrike">
                <a:solidFill>
                  <a:srgbClr val="ffffff"/>
                </a:solidFill>
                <a:latin typeface="Ubuntu"/>
              </a:rPr>
              <a:t>produ</a:t>
            </a:r>
            <a:r>
              <a:rPr b="0" lang="pt-BR" sz="3200" spc="-1" strike="noStrike">
                <a:solidFill>
                  <a:srgbClr val="ffffff"/>
                </a:solidFill>
                <a:latin typeface="Ubuntu"/>
              </a:rPr>
              <a:t>to.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81040" y="702000"/>
            <a:ext cx="11028600" cy="11876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pt-BR" sz="2800" spc="-1" strike="noStrike" cap="all">
                <a:solidFill>
                  <a:srgbClr val="404040"/>
                </a:solidFill>
                <a:latin typeface="Franklin Gothic Demi"/>
                <a:ea typeface="DejaVu Sans"/>
              </a:rPr>
              <a:t>Title Lorem Ipsum Dolor Sit Amet</a:t>
            </a:r>
            <a:endParaRPr b="0" lang="pt-BR" sz="2800" spc="-1" strike="noStrike">
              <a:latin typeface="Arial"/>
            </a:endParaRPr>
          </a:p>
        </p:txBody>
      </p:sp>
      <p:graphicFrame>
        <p:nvGraphicFramePr>
          <p:cNvPr id="1" name="Diagram1"/>
          <p:cNvGraphicFramePr/>
          <p:nvPr>
            <p:extLst>
              <p:ext uri="{D42A27DB-BD31-4B8C-83A1-F6EECF244321}">
                <p14:modId xmlns:p14="http://schemas.microsoft.com/office/powerpoint/2010/main" val="3046486596"/>
              </p:ext>
            </p:extLst>
          </p:nvPr>
        </p:nvGraphicFramePr>
        <p:xfrm>
          <a:off x="581040" y="2341440"/>
          <a:ext cx="11028960" cy="36327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{398E16F0-9F3B-4793-AF3B-DEB92478994F}tf33552983_win32</Template>
  <TotalTime>45</TotalTime>
  <Application>LibreOffice/6.4.7.2$Linux_X86_64 LibreOffice_project/40$Build-2</Application>
  <Words>31</Words>
  <Paragraphs>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2022-01-24T20:20:24Z</dcterms:created>
  <dc:creator>Bruno De Lima Santos (JG)</dc:creator>
  <dc:description/>
  <dc:language>pt-BR</dc:language>
  <cp:lastModifiedBy/>
  <dcterms:modified xsi:type="dcterms:W3CDTF">2022-01-26T07:50:44Z</dcterms:modified>
  <cp:revision>11</cp:revision>
  <dc:subject/>
  <dc:title>Title Lorem Ipsum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