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71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7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411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7022-06A0-4F4F-839B-E9CEA3828757}" type="datetime1">
              <a:rPr lang="pt-BR" smtClean="0"/>
              <a:t>08/10/2020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B95DC-465E-43BE-845D-396316C31BBF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82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40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95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7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35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Como a apresentação beneficiará o público: Os adultos têm mais interesse em um assunto se eles sabem como e por que ele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Nível de conhecimento do apresentador no assunto: Indique, de maneira breve, suas credenciais nesta área ou explique por que os participantes devem prestar atenção em você.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A descrição da aula deve ser breve.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dirty="0"/>
              <a:t>Exemplo de objetivos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BR" dirty="0"/>
              <a:t>Ao final desta aula, você saberá como: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Salvar arquivos no servidor Web da equipe.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Mover arquivos para locais diferentes no servidor Web da equipe.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Compartilhar arquivos no servidor Web da equipe.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Como a apresentação beneficiará o público: Os adultos têm mais interesse em um assunto se eles sabem como e por que ele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Nível de conhecimento do apresentador no assunto: Indique, de maneira breve, suas credenciais nesta área ou explique por que os participantes devem prestar atenção em você.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7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40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72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49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23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573DD8F-43E1-4FF1-AAE3-4C36FF610002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29" name="Espaço Reservado para o Número do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18C39-1B97-42CD-AD2F-6FFEE33D0FBE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noProof="0" dirty="0"/>
              <a:t>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BR" noProof="0" dirty="0"/>
              <a:t>Clique para editar o texto Mestre</a:t>
            </a:r>
          </a:p>
          <a:p>
            <a:pPr lvl="1" rtl="0" eaLnBrk="1" latinLnBrk="0" hangingPunct="1"/>
            <a:r>
              <a:rPr lang="pt-BR" noProof="0" dirty="0"/>
              <a:t>Segundo nível</a:t>
            </a:r>
          </a:p>
          <a:p>
            <a:pPr lvl="2" rtl="0" eaLnBrk="1" latinLnBrk="0" hangingPunct="1"/>
            <a:r>
              <a:rPr lang="pt-BR" noProof="0" dirty="0"/>
              <a:t>Terceiro nível</a:t>
            </a:r>
          </a:p>
          <a:p>
            <a:pPr lvl="3" rtl="0" eaLnBrk="1" latinLnBrk="0" hangingPunct="1"/>
            <a:r>
              <a:rPr lang="pt-BR" noProof="0" dirty="0"/>
              <a:t>Quarto nível</a:t>
            </a:r>
          </a:p>
          <a:p>
            <a:pPr lvl="4" rtl="0" eaLnBrk="1" latinLnBrk="0" hangingPunct="1"/>
            <a:r>
              <a:rPr lang="pt-BR" noProof="0" dirty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3FC38-E1FC-41C7-B75F-07DC0510ACA6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DFCAE-A983-4BCF-BF31-FED25A77B7FE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kumimoji="0"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6A196-942E-4C98-8B85-0CCDCC97F28F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17C08-CFB2-4949-A043-FC10382DFDAF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35E1BC-2297-46A4-A075-6024946D485C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8DF568F-22EC-4C10-A541-818AB92F7279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8595-97CE-4B6A-AFA9-A84DB1CC0C76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BR" noProof="0" dirty="0"/>
              <a:t>Editar o estilo do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  <a:p>
            <a:pPr lvl="1" rtl="0" eaLnBrk="1" latinLnBrk="0" hangingPunct="1"/>
            <a:r>
              <a:rPr lang="pt-BR" noProof="0"/>
              <a:t>Segundo nível</a:t>
            </a:r>
          </a:p>
          <a:p>
            <a:pPr lvl="2" rtl="0" eaLnBrk="1" latinLnBrk="0" hangingPunct="1"/>
            <a:r>
              <a:rPr lang="pt-BR" noProof="0"/>
              <a:t>Terceiro nível</a:t>
            </a:r>
          </a:p>
          <a:p>
            <a:pPr lvl="3" rtl="0" eaLnBrk="1" latinLnBrk="0" hangingPunct="1"/>
            <a:r>
              <a:rPr lang="pt-BR" noProof="0"/>
              <a:t>Quarto nível</a:t>
            </a:r>
          </a:p>
          <a:p>
            <a:pPr lvl="4" rtl="0" eaLnBrk="1" latinLnBrk="0" hangingPunct="1"/>
            <a:r>
              <a:rPr lang="pt-BR" noProof="0"/>
              <a:t>Quinto nível</a:t>
            </a:r>
            <a:endParaRPr kumimoji="0"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DE855A-53F9-4640-9993-01E1A326509F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kumimoji="0"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D20EF-DBC4-4FBE-9A01-076152AFD127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noProof="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C2D030EE-0086-4DBE-941D-5372F9EFE774}" type="datetime1">
              <a:rPr lang="pt-BR" noProof="0" smtClean="0"/>
              <a:t>08/10/2020</a:t>
            </a:fld>
            <a:endParaRPr lang="pt-BR" noProof="0" dirty="0"/>
          </a:p>
        </p:txBody>
      </p:sp>
      <p:sp>
        <p:nvSpPr>
          <p:cNvPr id="23" name="Espaço Reservado para o Número do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Interação Humano computador – Estilos de Interação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Bruno Severo Camilo</a:t>
            </a:r>
          </a:p>
          <a:p>
            <a:pPr rtl="0"/>
            <a:r>
              <a:rPr lang="pt-BR" dirty="0"/>
              <a:t>TIA: 41781619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Preenchimento de formulários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4"/>
            <a:ext cx="5384800" cy="564329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Parece com formulários em papel, contendo campos que o usuário deve preencher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Simplifica a entrada de dados</a:t>
            </a:r>
          </a:p>
          <a:p>
            <a:pPr lvl="1"/>
            <a:r>
              <a:rPr lang="pt-BR" dirty="0"/>
              <a:t>Guia o usuário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Ocupa espaço na tela</a:t>
            </a:r>
          </a:p>
          <a:p>
            <a:pPr lvl="1"/>
            <a:r>
              <a:rPr lang="pt-BR" dirty="0"/>
              <a:t>Inflexibilidade de comandos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pic>
        <p:nvPicPr>
          <p:cNvPr id="2050" name="Picture 2" descr="Adicionando e Apagando Campos em seu Formulário | Central de Ajuda | Wix.com">
            <a:extLst>
              <a:ext uri="{FF2B5EF4-FFF2-40B4-BE49-F238E27FC236}">
                <a16:creationId xmlns:a16="http://schemas.microsoft.com/office/drawing/2014/main" id="{3C1B9F8E-B355-48EF-BC50-29BF2A85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9138"/>
            <a:ext cx="5399523" cy="46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WIMP(Windows, </a:t>
            </a:r>
            <a:r>
              <a:rPr lang="pt-BR" dirty="0" err="1"/>
              <a:t>Icons</a:t>
            </a:r>
            <a:r>
              <a:rPr lang="pt-BR" dirty="0"/>
              <a:t>, Menus </a:t>
            </a:r>
            <a:r>
              <a:rPr lang="pt-BR" dirty="0" err="1"/>
              <a:t>and</a:t>
            </a:r>
            <a:r>
              <a:rPr lang="pt-BR" dirty="0"/>
              <a:t> Pointers)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Interface gráfica que desenha janelas e controla a entrada e saída de dados via dispositivos de hardware, como teclado e mouse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Prático</a:t>
            </a:r>
          </a:p>
          <a:p>
            <a:pPr lvl="1"/>
            <a:r>
              <a:rPr lang="pt-BR" dirty="0"/>
              <a:t>Não necessita memorização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Exige espaço grande na tela</a:t>
            </a:r>
          </a:p>
          <a:p>
            <a:pPr lvl="1"/>
            <a:r>
              <a:rPr lang="pt-BR" dirty="0"/>
              <a:t>Inflexibilidade de comandos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09AF629-B994-48EE-8FBB-1E9FDA235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Design de IHC – Design da Comunicação Modelos de Interação">
            <a:extLst>
              <a:ext uri="{FF2B5EF4-FFF2-40B4-BE49-F238E27FC236}">
                <a16:creationId xmlns:a16="http://schemas.microsoft.com/office/drawing/2014/main" id="{4443038B-DBEF-4C28-85B6-6CA581F2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4" y="2167747"/>
            <a:ext cx="6002215" cy="449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3DUI – interfaces 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Uma interface humano-computador em que  os comandos dados ao computador são apresentado por meio do espaço físico e suas 3 dimensões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Interação natural</a:t>
            </a:r>
          </a:p>
          <a:p>
            <a:pPr lvl="1"/>
            <a:r>
              <a:rPr lang="pt-BR" dirty="0"/>
              <a:t>Fácil aprendizado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Necessita de espaço físico</a:t>
            </a:r>
          </a:p>
          <a:p>
            <a:pPr lvl="1"/>
            <a:r>
              <a:rPr lang="pt-BR" dirty="0"/>
              <a:t>Pode ser impreciso</a:t>
            </a:r>
          </a:p>
          <a:p>
            <a:pPr lvl="1"/>
            <a:r>
              <a:rPr lang="pt-BR" dirty="0"/>
              <a:t>Pode ter </a:t>
            </a:r>
            <a:r>
              <a:rPr lang="pt-BR" dirty="0" err="1"/>
              <a:t>delay</a:t>
            </a:r>
            <a:r>
              <a:rPr lang="pt-BR" dirty="0"/>
              <a:t> na comunicação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ADBE9BB-476C-4F36-9F36-D0B556519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Interactive Computing Experiences Research Cluster: Research: 3D User  Interfaces">
            <a:extLst>
              <a:ext uri="{FF2B5EF4-FFF2-40B4-BE49-F238E27FC236}">
                <a16:creationId xmlns:a16="http://schemas.microsoft.com/office/drawing/2014/main" id="{5E2208ED-F0CE-4A01-BE09-18BFB7D6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082" y="2249425"/>
            <a:ext cx="5719318" cy="37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Quiz: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Cite exemplos de aplicações de Linguagem de Comando ?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Cite exemplo de aplicações que utilizam 3DUI ?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Quais as vantagens de utilizar formulários?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Quis respostas: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Cite exemplos de aplicações de Linguagem de Comando ?</a:t>
            </a:r>
          </a:p>
          <a:p>
            <a:pPr lvl="1"/>
            <a:r>
              <a:rPr lang="pt-BR" dirty="0"/>
              <a:t>CMD/Terminal</a:t>
            </a:r>
          </a:p>
          <a:p>
            <a:pPr rtl="0"/>
            <a:r>
              <a:rPr lang="pt-BR" dirty="0"/>
              <a:t>Cite exemplo de aplicações que utilizam 3DUI ?</a:t>
            </a:r>
          </a:p>
          <a:p>
            <a:pPr lvl="1"/>
            <a:r>
              <a:rPr lang="pt-BR" dirty="0"/>
              <a:t>Óculos VR</a:t>
            </a:r>
          </a:p>
          <a:p>
            <a:pPr lvl="1"/>
            <a:r>
              <a:rPr lang="pt-BR" dirty="0"/>
              <a:t>Nintendo WII</a:t>
            </a:r>
          </a:p>
          <a:p>
            <a:pPr lvl="1"/>
            <a:r>
              <a:rPr lang="pt-BR" dirty="0"/>
              <a:t>Google </a:t>
            </a:r>
            <a:r>
              <a:rPr lang="pt-BR" dirty="0" err="1"/>
              <a:t>glass</a:t>
            </a:r>
            <a:endParaRPr lang="pt-BR" dirty="0"/>
          </a:p>
          <a:p>
            <a:pPr rtl="0"/>
            <a:r>
              <a:rPr lang="pt-BR" dirty="0"/>
              <a:t>Quais as vantagens de utilizar formulários?</a:t>
            </a:r>
          </a:p>
          <a:p>
            <a:pPr lvl="1"/>
            <a:r>
              <a:rPr lang="pt-BR" dirty="0"/>
              <a:t>Simplifica a entrada de dados, fácil aprendizado, guia o usuário via regras</a:t>
            </a:r>
          </a:p>
        </p:txBody>
      </p:sp>
    </p:spTree>
    <p:extLst>
      <p:ext uri="{BB962C8B-B14F-4D97-AF65-F5344CB8AC3E}">
        <p14:creationId xmlns:p14="http://schemas.microsoft.com/office/powerpoint/2010/main" val="4988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Estilos de Interação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Formas como usuários e sistemas computacionais se comunicam e interagem </a:t>
            </a:r>
          </a:p>
          <a:p>
            <a:pPr rtl="0"/>
            <a:r>
              <a:rPr lang="pt-BR" dirty="0"/>
              <a:t>Sistemas de percepção humano</a:t>
            </a:r>
          </a:p>
          <a:p>
            <a:pPr lvl="1"/>
            <a:r>
              <a:rPr lang="pt-BR" dirty="0"/>
              <a:t>Visão</a:t>
            </a:r>
          </a:p>
          <a:p>
            <a:pPr lvl="1"/>
            <a:r>
              <a:rPr lang="pt-BR" dirty="0"/>
              <a:t>Audição	</a:t>
            </a:r>
          </a:p>
          <a:p>
            <a:pPr lvl="1"/>
            <a:r>
              <a:rPr lang="pt-BR" dirty="0"/>
              <a:t>Toque	</a:t>
            </a:r>
          </a:p>
          <a:p>
            <a:pPr lvl="1"/>
            <a:r>
              <a:rPr lang="pt-BR" dirty="0"/>
              <a:t>Movimento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Paradigmas de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Fator que pode determinar a forma da interação entre usuários e sistemas</a:t>
            </a:r>
          </a:p>
          <a:p>
            <a:pPr rtl="0"/>
            <a:r>
              <a:rPr lang="pt-BR" dirty="0"/>
              <a:t>Indicam a sequencia em que são escolhidos e ativados pelo usuário os elementos que formam uma operação</a:t>
            </a:r>
          </a:p>
          <a:p>
            <a:pPr rtl="0"/>
            <a:r>
              <a:rPr lang="pt-BR" dirty="0"/>
              <a:t>Pode ser ordenado com os seguintes modos: ação-objeto e objeto ação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29389"/>
            <a:ext cx="10972800" cy="930443"/>
          </a:xfrm>
        </p:spPr>
        <p:txBody>
          <a:bodyPr rtlCol="0"/>
          <a:lstStyle/>
          <a:p>
            <a:pPr rtl="0"/>
            <a:r>
              <a:rPr lang="pt-BR" dirty="0"/>
              <a:t>Modo ação-objeto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31496"/>
            <a:ext cx="9047747" cy="1700462"/>
          </a:xfrm>
        </p:spPr>
        <p:txBody>
          <a:bodyPr rtlCol="0"/>
          <a:lstStyle/>
          <a:p>
            <a:pPr rtl="0"/>
            <a:r>
              <a:rPr lang="pt-BR" dirty="0"/>
              <a:t>Primeiro o usuário escolhe a operação a realizar, em seguida escolhe o objeto que sofrerá a ação resultante da operação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D37216-87EB-491A-8FB6-B7EFEF60FC67}"/>
              </a:ext>
            </a:extLst>
          </p:cNvPr>
          <p:cNvSpPr/>
          <p:nvPr/>
        </p:nvSpPr>
        <p:spPr>
          <a:xfrm>
            <a:off x="609600" y="3244334"/>
            <a:ext cx="6445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latin typeface="+mj-lt"/>
              </a:rPr>
              <a:t>Modo Objeto-ação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9D273E-03A7-4F81-A0DB-F2FDC2216B7F}"/>
              </a:ext>
            </a:extLst>
          </p:cNvPr>
          <p:cNvSpPr/>
          <p:nvPr/>
        </p:nvSpPr>
        <p:spPr>
          <a:xfrm>
            <a:off x="625642" y="4132531"/>
            <a:ext cx="8871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Inicialmente o usuário escolhe o objeto e em seguida, indica a operação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Formas que o usuário interage com a aplicação: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pt-BR" dirty="0"/>
              <a:t>Linguagem natural – via texto ou voz</a:t>
            </a:r>
          </a:p>
          <a:p>
            <a:pPr lvl="1"/>
            <a:r>
              <a:rPr lang="pt-BR" dirty="0"/>
              <a:t>Linguagem de comando</a:t>
            </a:r>
          </a:p>
          <a:p>
            <a:pPr lvl="1"/>
            <a:r>
              <a:rPr lang="pt-BR" dirty="0"/>
              <a:t>Menus</a:t>
            </a:r>
          </a:p>
          <a:p>
            <a:pPr lvl="1"/>
            <a:r>
              <a:rPr lang="pt-BR" dirty="0"/>
              <a:t>Manipulação direta</a:t>
            </a:r>
          </a:p>
          <a:p>
            <a:pPr lvl="1"/>
            <a:r>
              <a:rPr lang="pt-BR" dirty="0"/>
              <a:t>Preenchimento de formulários</a:t>
            </a:r>
          </a:p>
          <a:p>
            <a:pPr lvl="1"/>
            <a:r>
              <a:rPr lang="pt-BR" dirty="0"/>
              <a:t>WIMP</a:t>
            </a:r>
          </a:p>
          <a:p>
            <a:pPr lvl="1"/>
            <a:r>
              <a:rPr lang="pt-BR" dirty="0"/>
              <a:t>3DUI – interfaces 3d</a:t>
            </a:r>
          </a:p>
        </p:txBody>
      </p:sp>
    </p:spTree>
    <p:extLst>
      <p:ext uri="{BB962C8B-B14F-4D97-AF65-F5344CB8AC3E}">
        <p14:creationId xmlns:p14="http://schemas.microsoft.com/office/powerpoint/2010/main" val="19419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Linguagem Natural – texto e voz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Tem como meta principal tornar a aplicação mais próxima do usuário. Deixar o usuário utilizar a sua forma natural de comunicação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Fácil usabilidade</a:t>
            </a:r>
          </a:p>
          <a:p>
            <a:pPr lvl="1"/>
            <a:r>
              <a:rPr lang="pt-BR" dirty="0" err="1"/>
              <a:t>User-friendly</a:t>
            </a:r>
            <a:endParaRPr lang="pt-BR" dirty="0"/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Não é tão precisa</a:t>
            </a:r>
          </a:p>
          <a:p>
            <a:pPr lvl="1"/>
            <a:r>
              <a:rPr lang="pt-BR" dirty="0"/>
              <a:t>É mais lenta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pic>
        <p:nvPicPr>
          <p:cNvPr id="1026" name="Picture 2" descr="WhatsApp para iPhone: como pesquisar mensagens em conversas específicas |  Redes sociais | TechTudo">
            <a:extLst>
              <a:ext uri="{FF2B5EF4-FFF2-40B4-BE49-F238E27FC236}">
                <a16:creationId xmlns:a16="http://schemas.microsoft.com/office/drawing/2014/main" id="{BC8F1AF5-D473-46A2-93D0-BF31352F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98767"/>
            <a:ext cx="5384800" cy="44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Linguagem de Comando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Tem como meta principal deixa o usuário utilizar comandos por meio de linha de código para interagir com o sistema operacional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Rapidez</a:t>
            </a:r>
          </a:p>
          <a:p>
            <a:pPr lvl="1"/>
            <a:r>
              <a:rPr lang="pt-BR" dirty="0"/>
              <a:t>Ocupa pouco espaço na tela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Dificuldade de aprendizagem</a:t>
            </a:r>
          </a:p>
          <a:p>
            <a:pPr lvl="1"/>
            <a:r>
              <a:rPr lang="pt-BR" dirty="0"/>
              <a:t>Muitos comandos para decorar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124" name="Picture 4" descr="Comandos Básicos no Terminal Linux - Embarcados">
            <a:extLst>
              <a:ext uri="{FF2B5EF4-FFF2-40B4-BE49-F238E27FC236}">
                <a16:creationId xmlns:a16="http://schemas.microsoft.com/office/drawing/2014/main" id="{2C828488-ABB2-4F97-902D-5B1C80A980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56" y="2374232"/>
            <a:ext cx="6022460" cy="36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Menus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Conjunto de opções apresentadas na tela de um sistema computacional, podendo controlar o funcionamento da interface através deles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Não precisa memorizar comandos</a:t>
            </a:r>
          </a:p>
          <a:p>
            <a:pPr lvl="1"/>
            <a:r>
              <a:rPr lang="pt-BR" dirty="0"/>
              <a:t>Redução de erros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Exige muito espaço na tela</a:t>
            </a:r>
          </a:p>
          <a:p>
            <a:pPr lvl="1"/>
            <a:r>
              <a:rPr lang="pt-BR" dirty="0"/>
              <a:t>Inflexibilidade</a:t>
            </a:r>
          </a:p>
          <a:p>
            <a:pPr lvl="1"/>
            <a:r>
              <a:rPr lang="pt-BR" dirty="0"/>
              <a:t>Ineficiente para múltiplas ações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pic>
        <p:nvPicPr>
          <p:cNvPr id="4098" name="Picture 2" descr="Escolher o modo de exibição certo para a tarefa no PowerPoint - Suporte do  Office">
            <a:extLst>
              <a:ext uri="{FF2B5EF4-FFF2-40B4-BE49-F238E27FC236}">
                <a16:creationId xmlns:a16="http://schemas.microsoft.com/office/drawing/2014/main" id="{8FC72B82-B27A-46A1-8E09-628BE55EAD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30" y="1143000"/>
            <a:ext cx="5344271" cy="14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ing the Layer and Select Menus in Photoshop Elements 9 - dummies">
            <a:extLst>
              <a:ext uri="{FF2B5EF4-FFF2-40B4-BE49-F238E27FC236}">
                <a16:creationId xmlns:a16="http://schemas.microsoft.com/office/drawing/2014/main" id="{F70FB553-0DC6-4FB9-A76D-36AD3EAC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90" y="2743201"/>
            <a:ext cx="3714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Manipulação direta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52582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Interfaces gráficas que possibilitam a interação do usuário com o gerenciador de arquivos do sistema operacional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Vantagens:</a:t>
            </a:r>
          </a:p>
          <a:p>
            <a:pPr lvl="1"/>
            <a:r>
              <a:rPr lang="pt-BR" dirty="0"/>
              <a:t>Fácil aprendizado</a:t>
            </a:r>
          </a:p>
          <a:p>
            <a:pPr lvl="1"/>
            <a:r>
              <a:rPr lang="pt-BR" dirty="0"/>
              <a:t>Erros podem ser evitados mais facilmente</a:t>
            </a:r>
          </a:p>
          <a:p>
            <a:pPr rtl="0"/>
            <a:r>
              <a:rPr lang="pt-BR" dirty="0"/>
              <a:t>Desvantagens: </a:t>
            </a:r>
          </a:p>
          <a:p>
            <a:pPr lvl="1"/>
            <a:r>
              <a:rPr lang="pt-BR" dirty="0"/>
              <a:t>Incompatível com dispositivos gráficos pequenos</a:t>
            </a:r>
          </a:p>
          <a:p>
            <a:pPr lvl="1"/>
            <a:r>
              <a:rPr lang="pt-BR" dirty="0"/>
              <a:t>Difícil de programar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pt-BR" dirty="0"/>
          </a:p>
        </p:txBody>
      </p:sp>
      <p:pic>
        <p:nvPicPr>
          <p:cNvPr id="3074" name="Picture 2" descr="4 gerenciadores de arquivos para Windows">
            <a:extLst>
              <a:ext uri="{FF2B5EF4-FFF2-40B4-BE49-F238E27FC236}">
                <a16:creationId xmlns:a16="http://schemas.microsoft.com/office/drawing/2014/main" id="{DD8E316A-3665-4A75-BEBA-1F0DA42B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53" y="2209800"/>
            <a:ext cx="5927547" cy="396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treinament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31_TF03460604" id="{7D00459F-910B-42F9-A983-1CCC5F40C051}" vid="{B294A6CE-FDAB-4BBE-8239-0A032BF562B0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</Template>
  <TotalTime>188</TotalTime>
  <Words>697</Words>
  <Application>Microsoft Office PowerPoint</Application>
  <PresentationFormat>Widescreen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 2</vt:lpstr>
      <vt:lpstr>Apresentação de treinamento</vt:lpstr>
      <vt:lpstr>Interação Humano computador – Estilos de Interação</vt:lpstr>
      <vt:lpstr>Estilos de Interação </vt:lpstr>
      <vt:lpstr>Paradigmas de interação</vt:lpstr>
      <vt:lpstr>Modo ação-objeto</vt:lpstr>
      <vt:lpstr>Formas que o usuário interage com a aplicação:</vt:lpstr>
      <vt:lpstr>Linguagem Natural – texto e voz</vt:lpstr>
      <vt:lpstr>Linguagem de Comando</vt:lpstr>
      <vt:lpstr>Menus</vt:lpstr>
      <vt:lpstr>Manipulação direta</vt:lpstr>
      <vt:lpstr>Preenchimento de formulários</vt:lpstr>
      <vt:lpstr>WIMP(Windows, Icons, Menus and Pointers)</vt:lpstr>
      <vt:lpstr>3DUI – interfaces </vt:lpstr>
      <vt:lpstr>Quiz:</vt:lpstr>
      <vt:lpstr>Quis respostas: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Humano computador – Estilos de Interação</dc:title>
  <dc:creator>Bruno Severo</dc:creator>
  <cp:lastModifiedBy>Bruno Severo</cp:lastModifiedBy>
  <cp:revision>10</cp:revision>
  <dcterms:created xsi:type="dcterms:W3CDTF">2020-10-08T14:45:38Z</dcterms:created>
  <dcterms:modified xsi:type="dcterms:W3CDTF">2020-10-08T17:53:39Z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