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5C99-D77B-4126-A9F1-1F18B9DB8E10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2EA3-51EA-4558-B86C-1BB32C451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5C99-D77B-4126-A9F1-1F18B9DB8E10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2EA3-51EA-4558-B86C-1BB32C451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15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5C99-D77B-4126-A9F1-1F18B9DB8E10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2EA3-51EA-4558-B86C-1BB32C451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33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5C99-D77B-4126-A9F1-1F18B9DB8E10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2EA3-51EA-4558-B86C-1BB32C451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6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5C99-D77B-4126-A9F1-1F18B9DB8E10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2EA3-51EA-4558-B86C-1BB32C451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88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5C99-D77B-4126-A9F1-1F18B9DB8E10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2EA3-51EA-4558-B86C-1BB32C451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1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5C99-D77B-4126-A9F1-1F18B9DB8E10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2EA3-51EA-4558-B86C-1BB32C451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5C99-D77B-4126-A9F1-1F18B9DB8E10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2EA3-51EA-4558-B86C-1BB32C451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34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5C99-D77B-4126-A9F1-1F18B9DB8E10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2EA3-51EA-4558-B86C-1BB32C451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3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5C99-D77B-4126-A9F1-1F18B9DB8E10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2EA3-51EA-4558-B86C-1BB32C451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7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5C99-D77B-4126-A9F1-1F18B9DB8E10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2EA3-51EA-4558-B86C-1BB32C451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1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85C99-D77B-4126-A9F1-1F18B9DB8E10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2EA3-51EA-4558-B86C-1BB32C4514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52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BBF6D4-A0BB-483B-9471-42A3F2D91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pt-BR" dirty="0"/>
              <a:t>Fluxogramas dos códigos em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8D8FE5C-76A3-4DE5-9FAE-27A0FBE12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5920" y="2867943"/>
            <a:ext cx="8852079" cy="311681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Aluno: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Shinji Nishi de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Souza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Matrícula: 19282460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Ciências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Computação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Turma: CIN01S1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Professora: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Érika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74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Terminação 8"/>
          <p:cNvSpPr/>
          <p:nvPr/>
        </p:nvSpPr>
        <p:spPr>
          <a:xfrm>
            <a:off x="1173852" y="122431"/>
            <a:ext cx="914400" cy="30175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0" name="Fluxograma: Dados armazenados 9"/>
          <p:cNvSpPr/>
          <p:nvPr/>
        </p:nvSpPr>
        <p:spPr>
          <a:xfrm>
            <a:off x="0" y="721565"/>
            <a:ext cx="3480179" cy="476519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o código do cargo do </a:t>
            </a:r>
            <a:r>
              <a:rPr lang="pt-BR" dirty="0" smtClean="0"/>
              <a:t>funcionário</a:t>
            </a:r>
            <a:r>
              <a:rPr lang="pt-BR" dirty="0"/>
              <a:t>:</a:t>
            </a:r>
          </a:p>
        </p:txBody>
      </p:sp>
      <p:sp>
        <p:nvSpPr>
          <p:cNvPr id="11" name="Fluxograma: Entrada manual 10"/>
          <p:cNvSpPr/>
          <p:nvPr/>
        </p:nvSpPr>
        <p:spPr>
          <a:xfrm>
            <a:off x="917884" y="2561011"/>
            <a:ext cx="1426335" cy="769043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c</a:t>
            </a:r>
            <a:r>
              <a:rPr lang="pt-BR" sz="1600" dirty="0" err="1" smtClean="0"/>
              <a:t>od</a:t>
            </a:r>
            <a:r>
              <a:rPr lang="pt-BR" sz="1600" dirty="0" smtClean="0"/>
              <a:t>, </a:t>
            </a:r>
            <a:r>
              <a:rPr lang="pt-BR" sz="1600" dirty="0" err="1" smtClean="0"/>
              <a:t>sal_atual</a:t>
            </a:r>
            <a:endParaRPr lang="pt-BR" sz="1600" dirty="0" smtClean="0"/>
          </a:p>
          <a:p>
            <a:pPr algn="ctr"/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631052" y="401657"/>
            <a:ext cx="0" cy="3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1" idx="0"/>
          </p:cNvCxnSpPr>
          <p:nvPr/>
        </p:nvCxnSpPr>
        <p:spPr>
          <a:xfrm>
            <a:off x="1617689" y="2166285"/>
            <a:ext cx="13363" cy="47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3937379" y="321455"/>
            <a:ext cx="40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Questão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8 -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Estrutura de Seleção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uxograma: Decisão 14"/>
          <p:cNvSpPr/>
          <p:nvPr/>
        </p:nvSpPr>
        <p:spPr>
          <a:xfrm>
            <a:off x="714909" y="3724780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cod</a:t>
            </a:r>
            <a:r>
              <a:rPr lang="pt-BR" dirty="0"/>
              <a:t>=1</a:t>
            </a:r>
          </a:p>
        </p:txBody>
      </p:sp>
      <p:sp>
        <p:nvSpPr>
          <p:cNvPr id="49" name="Fluxograma: Dados armazenados 48"/>
          <p:cNvSpPr/>
          <p:nvPr/>
        </p:nvSpPr>
        <p:spPr>
          <a:xfrm>
            <a:off x="3003758" y="3526850"/>
            <a:ext cx="2988287" cy="895101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"Cargo: Escriturário</a:t>
            </a:r>
            <a:r>
              <a:rPr lang="pt-BR" sz="1400" dirty="0" smtClean="0"/>
              <a:t>.“</a:t>
            </a:r>
          </a:p>
          <a:p>
            <a:pPr algn="ctr"/>
            <a:r>
              <a:rPr lang="pt-BR" sz="1400" dirty="0"/>
              <a:t>"Aumento: R$", </a:t>
            </a:r>
            <a:r>
              <a:rPr lang="pt-BR" sz="1400" dirty="0" err="1" smtClean="0"/>
              <a:t>perc</a:t>
            </a:r>
            <a:endParaRPr lang="pt-BR" sz="1400" dirty="0" smtClean="0"/>
          </a:p>
          <a:p>
            <a:pPr algn="ctr"/>
            <a:r>
              <a:rPr lang="pt-BR" sz="1400" dirty="0"/>
              <a:t>"Novo salário: ", </a:t>
            </a:r>
            <a:r>
              <a:rPr lang="pt-BR" sz="1400" dirty="0" err="1"/>
              <a:t>sal_novo</a:t>
            </a:r>
            <a:endParaRPr lang="pt-BR" sz="1400" dirty="0"/>
          </a:p>
        </p:txBody>
      </p:sp>
      <p:sp>
        <p:nvSpPr>
          <p:cNvPr id="48" name="Fluxograma: Dados armazenados 47"/>
          <p:cNvSpPr/>
          <p:nvPr/>
        </p:nvSpPr>
        <p:spPr>
          <a:xfrm>
            <a:off x="0" y="1672229"/>
            <a:ext cx="3480179" cy="476519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o código do cargo do </a:t>
            </a:r>
            <a:r>
              <a:rPr lang="pt-BR" dirty="0" smtClean="0"/>
              <a:t>funcionário</a:t>
            </a:r>
            <a:r>
              <a:rPr lang="pt-BR" dirty="0"/>
              <a:t>:</a:t>
            </a:r>
          </a:p>
        </p:txBody>
      </p:sp>
      <p:cxnSp>
        <p:nvCxnSpPr>
          <p:cNvPr id="51" name="Conector de seta reta 50"/>
          <p:cNvCxnSpPr/>
          <p:nvPr/>
        </p:nvCxnSpPr>
        <p:spPr>
          <a:xfrm>
            <a:off x="1631052" y="1198084"/>
            <a:ext cx="0" cy="47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uxograma: Processo 6"/>
          <p:cNvSpPr/>
          <p:nvPr/>
        </p:nvSpPr>
        <p:spPr>
          <a:xfrm>
            <a:off x="3044024" y="2556887"/>
            <a:ext cx="2606722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sng" dirty="0" err="1"/>
              <a:t>perc</a:t>
            </a:r>
            <a:r>
              <a:rPr lang="pt-BR" sz="1400" u="sng" dirty="0"/>
              <a:t> &lt;- </a:t>
            </a:r>
            <a:r>
              <a:rPr lang="pt-BR" sz="1400" u="sng" dirty="0" err="1"/>
              <a:t>sal_atual</a:t>
            </a:r>
            <a:r>
              <a:rPr lang="pt-BR" sz="1400" u="sng" dirty="0"/>
              <a:t> * (50/100)</a:t>
            </a:r>
          </a:p>
          <a:p>
            <a:pPr algn="ctr"/>
            <a:r>
              <a:rPr lang="pt-BR" sz="1400" u="sng" dirty="0"/>
              <a:t>  </a:t>
            </a:r>
            <a:r>
              <a:rPr lang="pt-BR" sz="1400" u="sng" dirty="0" err="1" smtClean="0"/>
              <a:t>sal_novo</a:t>
            </a:r>
            <a:r>
              <a:rPr lang="pt-BR" sz="1400" u="sng" dirty="0" smtClean="0"/>
              <a:t> </a:t>
            </a:r>
            <a:r>
              <a:rPr lang="pt-BR" sz="1400" u="sng" dirty="0"/>
              <a:t>&lt;- </a:t>
            </a:r>
            <a:r>
              <a:rPr lang="pt-BR" sz="1400" u="sng" dirty="0" err="1"/>
              <a:t>sal_atual</a:t>
            </a:r>
            <a:r>
              <a:rPr lang="pt-BR" sz="1400" u="sng" dirty="0"/>
              <a:t> + </a:t>
            </a:r>
            <a:r>
              <a:rPr lang="pt-BR" sz="1400" u="sng" dirty="0" err="1"/>
              <a:t>perc</a:t>
            </a:r>
            <a:endParaRPr lang="pt-BR" sz="1400" u="sng" dirty="0"/>
          </a:p>
        </p:txBody>
      </p:sp>
      <p:cxnSp>
        <p:nvCxnSpPr>
          <p:cNvPr id="55" name="Conector angulado 54"/>
          <p:cNvCxnSpPr>
            <a:stCxn id="15" idx="3"/>
            <a:endCxn id="7" idx="0"/>
          </p:cNvCxnSpPr>
          <p:nvPr/>
        </p:nvCxnSpPr>
        <p:spPr>
          <a:xfrm flipV="1">
            <a:off x="2547195" y="2556887"/>
            <a:ext cx="1800190" cy="1515623"/>
          </a:xfrm>
          <a:prstGeom prst="bentConnector4">
            <a:avLst>
              <a:gd name="adj1" fmla="val 13799"/>
              <a:gd name="adj2" fmla="val 1150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11" idx="2"/>
            <a:endCxn id="15" idx="0"/>
          </p:cNvCxnSpPr>
          <p:nvPr/>
        </p:nvCxnSpPr>
        <p:spPr>
          <a:xfrm>
            <a:off x="1631052" y="3330054"/>
            <a:ext cx="0" cy="39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47385" y="3169535"/>
            <a:ext cx="0" cy="35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uxograma: Decisão 68"/>
          <p:cNvSpPr/>
          <p:nvPr/>
        </p:nvSpPr>
        <p:spPr>
          <a:xfrm>
            <a:off x="714909" y="5055756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cod</a:t>
            </a:r>
            <a:r>
              <a:rPr lang="pt-BR" dirty="0" smtClean="0"/>
              <a:t>=2</a:t>
            </a:r>
            <a:endParaRPr lang="pt-BR" dirty="0"/>
          </a:p>
        </p:txBody>
      </p:sp>
      <p:sp>
        <p:nvSpPr>
          <p:cNvPr id="71" name="Fluxograma: Dados armazenados 70"/>
          <p:cNvSpPr/>
          <p:nvPr/>
        </p:nvSpPr>
        <p:spPr>
          <a:xfrm>
            <a:off x="3044023" y="5751215"/>
            <a:ext cx="2988287" cy="895101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"Cargo: </a:t>
            </a:r>
            <a:r>
              <a:rPr lang="pt-BR" sz="1400" dirty="0" smtClean="0"/>
              <a:t>Secretário.“</a:t>
            </a:r>
          </a:p>
          <a:p>
            <a:pPr algn="ctr"/>
            <a:r>
              <a:rPr lang="pt-BR" sz="1400" dirty="0"/>
              <a:t>"Aumento: R$", </a:t>
            </a:r>
            <a:r>
              <a:rPr lang="pt-BR" sz="1400" dirty="0" err="1" smtClean="0"/>
              <a:t>perc</a:t>
            </a:r>
            <a:endParaRPr lang="pt-BR" sz="1400" dirty="0" smtClean="0"/>
          </a:p>
          <a:p>
            <a:pPr algn="ctr"/>
            <a:r>
              <a:rPr lang="pt-BR" sz="1400" dirty="0"/>
              <a:t>"Novo salário: ", </a:t>
            </a:r>
            <a:r>
              <a:rPr lang="pt-BR" sz="1400" dirty="0" err="1"/>
              <a:t>sal_novo</a:t>
            </a:r>
            <a:endParaRPr lang="pt-BR" sz="1400" dirty="0"/>
          </a:p>
        </p:txBody>
      </p:sp>
      <p:sp>
        <p:nvSpPr>
          <p:cNvPr id="72" name="Fluxograma: Processo 71"/>
          <p:cNvSpPr/>
          <p:nvPr/>
        </p:nvSpPr>
        <p:spPr>
          <a:xfrm>
            <a:off x="3098760" y="4790838"/>
            <a:ext cx="2606722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sng" dirty="0" err="1"/>
              <a:t>perc</a:t>
            </a:r>
            <a:r>
              <a:rPr lang="pt-BR" sz="1400" u="sng" dirty="0"/>
              <a:t> &lt;- </a:t>
            </a:r>
            <a:r>
              <a:rPr lang="pt-BR" sz="1400" u="sng" dirty="0" err="1"/>
              <a:t>sal_atual</a:t>
            </a:r>
            <a:r>
              <a:rPr lang="pt-BR" sz="1400" u="sng" dirty="0"/>
              <a:t> * (50/100)</a:t>
            </a:r>
          </a:p>
          <a:p>
            <a:pPr algn="ctr"/>
            <a:r>
              <a:rPr lang="pt-BR" sz="1400" u="sng" dirty="0"/>
              <a:t>  </a:t>
            </a:r>
            <a:r>
              <a:rPr lang="pt-BR" sz="1400" u="sng" dirty="0" err="1" smtClean="0"/>
              <a:t>sal_novo</a:t>
            </a:r>
            <a:r>
              <a:rPr lang="pt-BR" sz="1400" u="sng" dirty="0" smtClean="0"/>
              <a:t> </a:t>
            </a:r>
            <a:r>
              <a:rPr lang="pt-BR" sz="1400" u="sng" dirty="0"/>
              <a:t>&lt;- </a:t>
            </a:r>
            <a:r>
              <a:rPr lang="pt-BR" sz="1400" u="sng" dirty="0" err="1"/>
              <a:t>sal_atual</a:t>
            </a:r>
            <a:r>
              <a:rPr lang="pt-BR" sz="1400" u="sng" dirty="0"/>
              <a:t> + </a:t>
            </a:r>
            <a:r>
              <a:rPr lang="pt-BR" sz="1400" u="sng" dirty="0" err="1"/>
              <a:t>perc</a:t>
            </a:r>
            <a:endParaRPr lang="pt-BR" sz="1400" u="sng" dirty="0"/>
          </a:p>
        </p:txBody>
      </p:sp>
      <p:cxnSp>
        <p:nvCxnSpPr>
          <p:cNvPr id="73" name="Conector angulado 72"/>
          <p:cNvCxnSpPr>
            <a:stCxn id="69" idx="3"/>
            <a:endCxn id="72" idx="0"/>
          </p:cNvCxnSpPr>
          <p:nvPr/>
        </p:nvCxnSpPr>
        <p:spPr>
          <a:xfrm flipV="1">
            <a:off x="2547195" y="4790838"/>
            <a:ext cx="1854926" cy="612648"/>
          </a:xfrm>
          <a:prstGeom prst="bentConnector4">
            <a:avLst>
              <a:gd name="adj1" fmla="val 14868"/>
              <a:gd name="adj2" fmla="val 1373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endCxn id="69" idx="0"/>
          </p:cNvCxnSpPr>
          <p:nvPr/>
        </p:nvCxnSpPr>
        <p:spPr>
          <a:xfrm>
            <a:off x="1631052" y="4420239"/>
            <a:ext cx="0" cy="63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402121" y="5403486"/>
            <a:ext cx="0" cy="35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Fluxograma: Decisão 77"/>
          <p:cNvSpPr/>
          <p:nvPr/>
        </p:nvSpPr>
        <p:spPr>
          <a:xfrm>
            <a:off x="6301108" y="976770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cod</a:t>
            </a:r>
            <a:r>
              <a:rPr lang="pt-BR" dirty="0" smtClean="0"/>
              <a:t>=3</a:t>
            </a:r>
            <a:endParaRPr lang="pt-BR" dirty="0"/>
          </a:p>
        </p:txBody>
      </p:sp>
      <p:sp>
        <p:nvSpPr>
          <p:cNvPr id="79" name="Fluxograma: Dados armazenados 78"/>
          <p:cNvSpPr/>
          <p:nvPr/>
        </p:nvSpPr>
        <p:spPr>
          <a:xfrm>
            <a:off x="8360759" y="1301793"/>
            <a:ext cx="3306687" cy="575488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"Cargo: </a:t>
            </a:r>
            <a:r>
              <a:rPr lang="pt-BR" sz="1400" dirty="0" smtClean="0"/>
              <a:t>Caixa.“</a:t>
            </a:r>
          </a:p>
          <a:p>
            <a:pPr algn="ctr"/>
            <a:r>
              <a:rPr lang="pt-BR" sz="1400" dirty="0"/>
              <a:t>"Aumento: R$", </a:t>
            </a:r>
            <a:r>
              <a:rPr lang="pt-BR" sz="1400" dirty="0" err="1" smtClean="0"/>
              <a:t>perc</a:t>
            </a:r>
            <a:endParaRPr lang="pt-BR" sz="1400" dirty="0" smtClean="0"/>
          </a:p>
          <a:p>
            <a:pPr algn="ctr"/>
            <a:r>
              <a:rPr lang="pt-BR" sz="1400" dirty="0"/>
              <a:t>"Novo salário: ", </a:t>
            </a:r>
            <a:r>
              <a:rPr lang="pt-BR" sz="1400" dirty="0" err="1"/>
              <a:t>sal_novo</a:t>
            </a:r>
            <a:endParaRPr lang="pt-BR" sz="1400" dirty="0"/>
          </a:p>
        </p:txBody>
      </p:sp>
      <p:sp>
        <p:nvSpPr>
          <p:cNvPr id="81" name="Fluxograma: Processo 80"/>
          <p:cNvSpPr/>
          <p:nvPr/>
        </p:nvSpPr>
        <p:spPr>
          <a:xfrm>
            <a:off x="8679159" y="331829"/>
            <a:ext cx="2606722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sng" dirty="0" err="1"/>
              <a:t>perc</a:t>
            </a:r>
            <a:r>
              <a:rPr lang="pt-BR" sz="1400" u="sng" dirty="0"/>
              <a:t> &lt;- </a:t>
            </a:r>
            <a:r>
              <a:rPr lang="pt-BR" sz="1400" u="sng" dirty="0" err="1"/>
              <a:t>sal_atual</a:t>
            </a:r>
            <a:r>
              <a:rPr lang="pt-BR" sz="1400" u="sng" dirty="0"/>
              <a:t> * (50/100)</a:t>
            </a:r>
          </a:p>
          <a:p>
            <a:pPr algn="ctr"/>
            <a:r>
              <a:rPr lang="pt-BR" sz="1400" u="sng" dirty="0"/>
              <a:t>  </a:t>
            </a:r>
            <a:r>
              <a:rPr lang="pt-BR" sz="1400" u="sng" dirty="0" err="1" smtClean="0"/>
              <a:t>sal_novo</a:t>
            </a:r>
            <a:r>
              <a:rPr lang="pt-BR" sz="1400" u="sng" dirty="0" smtClean="0"/>
              <a:t> </a:t>
            </a:r>
            <a:r>
              <a:rPr lang="pt-BR" sz="1400" u="sng" dirty="0"/>
              <a:t>&lt;- </a:t>
            </a:r>
            <a:r>
              <a:rPr lang="pt-BR" sz="1400" u="sng" dirty="0" err="1"/>
              <a:t>sal_atual</a:t>
            </a:r>
            <a:r>
              <a:rPr lang="pt-BR" sz="1400" u="sng" dirty="0"/>
              <a:t> + </a:t>
            </a:r>
            <a:r>
              <a:rPr lang="pt-BR" sz="1400" u="sng" dirty="0" err="1"/>
              <a:t>perc</a:t>
            </a:r>
            <a:endParaRPr lang="pt-BR" sz="1400" u="sng" dirty="0"/>
          </a:p>
        </p:txBody>
      </p:sp>
      <p:cxnSp>
        <p:nvCxnSpPr>
          <p:cNvPr id="82" name="Conector angulado 81"/>
          <p:cNvCxnSpPr>
            <a:stCxn id="78" idx="3"/>
            <a:endCxn id="81" idx="0"/>
          </p:cNvCxnSpPr>
          <p:nvPr/>
        </p:nvCxnSpPr>
        <p:spPr>
          <a:xfrm flipV="1">
            <a:off x="8133394" y="331829"/>
            <a:ext cx="1849126" cy="992671"/>
          </a:xfrm>
          <a:prstGeom prst="bentConnector4">
            <a:avLst>
              <a:gd name="adj1" fmla="val 14757"/>
              <a:gd name="adj2" fmla="val 1230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9982520" y="944477"/>
            <a:ext cx="0" cy="35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luxograma: Decisão 85"/>
          <p:cNvSpPr/>
          <p:nvPr/>
        </p:nvSpPr>
        <p:spPr>
          <a:xfrm>
            <a:off x="6308672" y="2387749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cod</a:t>
            </a:r>
            <a:r>
              <a:rPr lang="pt-BR" dirty="0" smtClean="0"/>
              <a:t>=4</a:t>
            </a:r>
            <a:endParaRPr lang="pt-BR" dirty="0"/>
          </a:p>
        </p:txBody>
      </p:sp>
      <p:sp>
        <p:nvSpPr>
          <p:cNvPr id="87" name="Fluxograma: Dados armazenados 86"/>
          <p:cNvSpPr/>
          <p:nvPr/>
        </p:nvSpPr>
        <p:spPr>
          <a:xfrm>
            <a:off x="8360760" y="3288259"/>
            <a:ext cx="3382490" cy="560189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"Cargo: </a:t>
            </a:r>
            <a:r>
              <a:rPr lang="pt-BR" sz="1400" dirty="0" err="1" smtClean="0"/>
              <a:t>Gerenet</a:t>
            </a:r>
            <a:r>
              <a:rPr lang="pt-BR" sz="1400" dirty="0" smtClean="0"/>
              <a:t>.“</a:t>
            </a:r>
          </a:p>
          <a:p>
            <a:pPr algn="ctr"/>
            <a:r>
              <a:rPr lang="pt-BR" sz="1400" dirty="0"/>
              <a:t>"Aumento: R$", </a:t>
            </a:r>
            <a:r>
              <a:rPr lang="pt-BR" sz="1400" dirty="0" err="1" smtClean="0"/>
              <a:t>perc</a:t>
            </a:r>
            <a:endParaRPr lang="pt-BR" sz="1400" dirty="0" smtClean="0"/>
          </a:p>
          <a:p>
            <a:pPr algn="ctr"/>
            <a:r>
              <a:rPr lang="pt-BR" sz="1400" dirty="0"/>
              <a:t>"Novo salário: ", </a:t>
            </a:r>
            <a:r>
              <a:rPr lang="pt-BR" sz="1400" dirty="0" err="1"/>
              <a:t>sal_novo</a:t>
            </a:r>
            <a:endParaRPr lang="pt-BR" sz="1400" dirty="0"/>
          </a:p>
        </p:txBody>
      </p:sp>
      <p:sp>
        <p:nvSpPr>
          <p:cNvPr id="88" name="Fluxograma: Processo 87"/>
          <p:cNvSpPr/>
          <p:nvPr/>
        </p:nvSpPr>
        <p:spPr>
          <a:xfrm>
            <a:off x="8754962" y="2318296"/>
            <a:ext cx="2606722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sng" dirty="0" err="1"/>
              <a:t>perc</a:t>
            </a:r>
            <a:r>
              <a:rPr lang="pt-BR" sz="1400" u="sng" dirty="0"/>
              <a:t> &lt;- </a:t>
            </a:r>
            <a:r>
              <a:rPr lang="pt-BR" sz="1400" u="sng" dirty="0" err="1"/>
              <a:t>sal_atual</a:t>
            </a:r>
            <a:r>
              <a:rPr lang="pt-BR" sz="1400" u="sng" dirty="0"/>
              <a:t> * (50/100)</a:t>
            </a:r>
          </a:p>
          <a:p>
            <a:pPr algn="ctr"/>
            <a:r>
              <a:rPr lang="pt-BR" sz="1400" u="sng" dirty="0"/>
              <a:t>  </a:t>
            </a:r>
            <a:r>
              <a:rPr lang="pt-BR" sz="1400" u="sng" dirty="0" err="1" smtClean="0"/>
              <a:t>sal_novo</a:t>
            </a:r>
            <a:r>
              <a:rPr lang="pt-BR" sz="1400" u="sng" dirty="0" smtClean="0"/>
              <a:t> </a:t>
            </a:r>
            <a:r>
              <a:rPr lang="pt-BR" sz="1400" u="sng" dirty="0"/>
              <a:t>&lt;- </a:t>
            </a:r>
            <a:r>
              <a:rPr lang="pt-BR" sz="1400" u="sng" dirty="0" err="1"/>
              <a:t>sal_atual</a:t>
            </a:r>
            <a:r>
              <a:rPr lang="pt-BR" sz="1400" u="sng" dirty="0"/>
              <a:t> + </a:t>
            </a:r>
            <a:r>
              <a:rPr lang="pt-BR" sz="1400" u="sng" dirty="0" err="1"/>
              <a:t>perc</a:t>
            </a:r>
            <a:endParaRPr lang="pt-BR" sz="1400" u="sng" dirty="0"/>
          </a:p>
        </p:txBody>
      </p:sp>
      <p:cxnSp>
        <p:nvCxnSpPr>
          <p:cNvPr id="90" name="Conector angulado 89"/>
          <p:cNvCxnSpPr>
            <a:stCxn id="86" idx="3"/>
            <a:endCxn id="88" idx="0"/>
          </p:cNvCxnSpPr>
          <p:nvPr/>
        </p:nvCxnSpPr>
        <p:spPr>
          <a:xfrm flipV="1">
            <a:off x="8140958" y="2318296"/>
            <a:ext cx="1917365" cy="417183"/>
          </a:xfrm>
          <a:prstGeom prst="bentConnector4">
            <a:avLst>
              <a:gd name="adj1" fmla="val 16012"/>
              <a:gd name="adj2" fmla="val 1547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78" idx="2"/>
            <a:endCxn id="86" idx="0"/>
          </p:cNvCxnSpPr>
          <p:nvPr/>
        </p:nvCxnSpPr>
        <p:spPr>
          <a:xfrm>
            <a:off x="7217251" y="1672229"/>
            <a:ext cx="7564" cy="71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/>
          <p:nvPr/>
        </p:nvCxnSpPr>
        <p:spPr>
          <a:xfrm>
            <a:off x="10058323" y="2930944"/>
            <a:ext cx="0" cy="35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Fluxograma: Decisão 92"/>
          <p:cNvSpPr/>
          <p:nvPr/>
        </p:nvSpPr>
        <p:spPr>
          <a:xfrm>
            <a:off x="6513984" y="4352126"/>
            <a:ext cx="1626973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cod</a:t>
            </a:r>
            <a:r>
              <a:rPr lang="pt-BR" dirty="0" smtClean="0"/>
              <a:t>=5</a:t>
            </a:r>
            <a:endParaRPr lang="pt-BR" dirty="0"/>
          </a:p>
        </p:txBody>
      </p:sp>
      <p:sp>
        <p:nvSpPr>
          <p:cNvPr id="94" name="Fluxograma: Dados armazenados 93"/>
          <p:cNvSpPr/>
          <p:nvPr/>
        </p:nvSpPr>
        <p:spPr>
          <a:xfrm>
            <a:off x="8488376" y="5175726"/>
            <a:ext cx="2988287" cy="895101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"Cargo: </a:t>
            </a:r>
            <a:r>
              <a:rPr lang="pt-BR" sz="1400" dirty="0" smtClean="0"/>
              <a:t>Diretor.“</a:t>
            </a:r>
          </a:p>
          <a:p>
            <a:pPr algn="ctr"/>
            <a:r>
              <a:rPr lang="pt-BR" sz="1400" dirty="0"/>
              <a:t>"Aumento: R$", </a:t>
            </a:r>
            <a:r>
              <a:rPr lang="pt-BR" sz="1400" dirty="0" err="1" smtClean="0"/>
              <a:t>perc</a:t>
            </a:r>
            <a:endParaRPr lang="pt-BR" sz="1400" dirty="0" smtClean="0"/>
          </a:p>
          <a:p>
            <a:pPr algn="ctr"/>
            <a:r>
              <a:rPr lang="pt-BR" sz="1400" dirty="0"/>
              <a:t>"Novo salário: ", </a:t>
            </a:r>
            <a:r>
              <a:rPr lang="pt-BR" sz="1400" dirty="0" err="1"/>
              <a:t>sal_novo</a:t>
            </a:r>
            <a:endParaRPr lang="pt-BR" sz="1400" dirty="0"/>
          </a:p>
        </p:txBody>
      </p:sp>
      <p:sp>
        <p:nvSpPr>
          <p:cNvPr id="95" name="Fluxograma: Processo 94"/>
          <p:cNvSpPr/>
          <p:nvPr/>
        </p:nvSpPr>
        <p:spPr>
          <a:xfrm>
            <a:off x="8748644" y="4205763"/>
            <a:ext cx="2606722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sng" dirty="0" err="1"/>
              <a:t>perc</a:t>
            </a:r>
            <a:r>
              <a:rPr lang="pt-BR" sz="1400" u="sng" dirty="0"/>
              <a:t> &lt;- </a:t>
            </a:r>
            <a:r>
              <a:rPr lang="pt-BR" sz="1400" u="sng" dirty="0" err="1"/>
              <a:t>sal_atual</a:t>
            </a:r>
            <a:r>
              <a:rPr lang="pt-BR" sz="1400" u="sng" dirty="0"/>
              <a:t> * (50/100)</a:t>
            </a:r>
          </a:p>
          <a:p>
            <a:pPr algn="ctr"/>
            <a:r>
              <a:rPr lang="pt-BR" sz="1400" u="sng" dirty="0"/>
              <a:t>  </a:t>
            </a:r>
            <a:r>
              <a:rPr lang="pt-BR" sz="1400" u="sng" dirty="0" err="1" smtClean="0"/>
              <a:t>sal_novo</a:t>
            </a:r>
            <a:r>
              <a:rPr lang="pt-BR" sz="1400" u="sng" dirty="0" smtClean="0"/>
              <a:t> </a:t>
            </a:r>
            <a:r>
              <a:rPr lang="pt-BR" sz="1400" u="sng" dirty="0"/>
              <a:t>&lt;- </a:t>
            </a:r>
            <a:r>
              <a:rPr lang="pt-BR" sz="1400" u="sng" dirty="0" err="1"/>
              <a:t>sal_atual</a:t>
            </a:r>
            <a:r>
              <a:rPr lang="pt-BR" sz="1400" u="sng" dirty="0"/>
              <a:t> + </a:t>
            </a:r>
            <a:r>
              <a:rPr lang="pt-BR" sz="1400" u="sng" dirty="0" err="1"/>
              <a:t>perc</a:t>
            </a:r>
            <a:endParaRPr lang="pt-BR" sz="1400" u="sng" dirty="0"/>
          </a:p>
        </p:txBody>
      </p:sp>
      <p:cxnSp>
        <p:nvCxnSpPr>
          <p:cNvPr id="101" name="Conector angulado 100"/>
          <p:cNvCxnSpPr>
            <a:stCxn id="93" idx="3"/>
            <a:endCxn id="95" idx="0"/>
          </p:cNvCxnSpPr>
          <p:nvPr/>
        </p:nvCxnSpPr>
        <p:spPr>
          <a:xfrm flipV="1">
            <a:off x="8140957" y="4205763"/>
            <a:ext cx="1911048" cy="494093"/>
          </a:xfrm>
          <a:prstGeom prst="bentConnector4">
            <a:avLst>
              <a:gd name="adj1" fmla="val 15899"/>
              <a:gd name="adj2" fmla="val 1462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86" idx="2"/>
            <a:endCxn id="93" idx="0"/>
          </p:cNvCxnSpPr>
          <p:nvPr/>
        </p:nvCxnSpPr>
        <p:spPr>
          <a:xfrm>
            <a:off x="7224815" y="3083208"/>
            <a:ext cx="102656" cy="126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103"/>
          <p:cNvCxnSpPr/>
          <p:nvPr/>
        </p:nvCxnSpPr>
        <p:spPr>
          <a:xfrm>
            <a:off x="10052005" y="4818411"/>
            <a:ext cx="0" cy="35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stCxn id="69" idx="2"/>
            <a:endCxn id="78" idx="1"/>
          </p:cNvCxnSpPr>
          <p:nvPr/>
        </p:nvCxnSpPr>
        <p:spPr>
          <a:xfrm rot="5400000" flipH="1" flipV="1">
            <a:off x="1752722" y="1202830"/>
            <a:ext cx="4426715" cy="4670056"/>
          </a:xfrm>
          <a:prstGeom prst="bentConnector4">
            <a:avLst>
              <a:gd name="adj1" fmla="val -23046"/>
              <a:gd name="adj2" fmla="val 975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aixaDeTexto 109"/>
          <p:cNvSpPr txBox="1"/>
          <p:nvPr/>
        </p:nvSpPr>
        <p:spPr>
          <a:xfrm>
            <a:off x="2222462" y="357369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847654" y="449581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2290904" y="484948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7886379" y="83815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7838819" y="22376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7838818" y="402417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16" name="Fluxograma: Terminação 115"/>
          <p:cNvSpPr/>
          <p:nvPr/>
        </p:nvSpPr>
        <p:spPr>
          <a:xfrm>
            <a:off x="7129397" y="5968774"/>
            <a:ext cx="1231362" cy="58835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117" name="Conector angulado 116"/>
          <p:cNvCxnSpPr>
            <a:stCxn id="79" idx="3"/>
            <a:endCxn id="116" idx="3"/>
          </p:cNvCxnSpPr>
          <p:nvPr/>
        </p:nvCxnSpPr>
        <p:spPr>
          <a:xfrm flipH="1">
            <a:off x="8360759" y="1589537"/>
            <a:ext cx="2755573" cy="4673415"/>
          </a:xfrm>
          <a:prstGeom prst="bentConnector3">
            <a:avLst>
              <a:gd name="adj1" fmla="val -282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>
            <a:stCxn id="87" idx="3"/>
          </p:cNvCxnSpPr>
          <p:nvPr/>
        </p:nvCxnSpPr>
        <p:spPr>
          <a:xfrm flipH="1">
            <a:off x="8456178" y="3568354"/>
            <a:ext cx="2723324" cy="2775294"/>
          </a:xfrm>
          <a:prstGeom prst="bentConnector4">
            <a:avLst>
              <a:gd name="adj1" fmla="val -31447"/>
              <a:gd name="adj2" fmla="val 100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angulado 130"/>
          <p:cNvCxnSpPr>
            <a:stCxn id="94" idx="3"/>
          </p:cNvCxnSpPr>
          <p:nvPr/>
        </p:nvCxnSpPr>
        <p:spPr>
          <a:xfrm flipH="1">
            <a:off x="8297589" y="5623277"/>
            <a:ext cx="2681026" cy="901960"/>
          </a:xfrm>
          <a:prstGeom prst="bentConnector3">
            <a:avLst>
              <a:gd name="adj1" fmla="val -271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angulado 136"/>
          <p:cNvCxnSpPr>
            <a:stCxn id="49" idx="3"/>
            <a:endCxn id="116" idx="1"/>
          </p:cNvCxnSpPr>
          <p:nvPr/>
        </p:nvCxnSpPr>
        <p:spPr>
          <a:xfrm>
            <a:off x="5493997" y="3974401"/>
            <a:ext cx="1635400" cy="2288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ctor angulado 141"/>
          <p:cNvCxnSpPr/>
          <p:nvPr/>
        </p:nvCxnSpPr>
        <p:spPr>
          <a:xfrm>
            <a:off x="5568937" y="6316503"/>
            <a:ext cx="1560460" cy="150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CaixaDeTexto 148"/>
          <p:cNvSpPr txBox="1"/>
          <p:nvPr/>
        </p:nvSpPr>
        <p:spPr>
          <a:xfrm>
            <a:off x="831731" y="589361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6581254" y="182955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6566774" y="34791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691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Terminação 8"/>
          <p:cNvSpPr/>
          <p:nvPr/>
        </p:nvSpPr>
        <p:spPr>
          <a:xfrm>
            <a:off x="1173852" y="122431"/>
            <a:ext cx="914400" cy="30175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0" name="Fluxograma: Dados armazenados 9"/>
          <p:cNvSpPr/>
          <p:nvPr/>
        </p:nvSpPr>
        <p:spPr>
          <a:xfrm>
            <a:off x="0" y="721564"/>
            <a:ext cx="3480179" cy="601223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Digite o 1º número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400" dirty="0"/>
              <a:t>Digite o </a:t>
            </a:r>
            <a:r>
              <a:rPr lang="pt-BR" sz="1400" dirty="0" smtClean="0"/>
              <a:t>2º </a:t>
            </a:r>
            <a:r>
              <a:rPr lang="pt-BR" sz="1400" dirty="0"/>
              <a:t>número: </a:t>
            </a:r>
            <a:endParaRPr lang="pt-BR" sz="1400" dirty="0" smtClean="0"/>
          </a:p>
          <a:p>
            <a:pPr algn="ctr"/>
            <a:r>
              <a:rPr lang="pt-BR" sz="1400" dirty="0"/>
              <a:t>Digite o </a:t>
            </a:r>
            <a:r>
              <a:rPr lang="pt-BR" sz="1400" dirty="0" smtClean="0"/>
              <a:t>3º </a:t>
            </a:r>
            <a:r>
              <a:rPr lang="pt-BR" sz="1400" dirty="0"/>
              <a:t>número: </a:t>
            </a:r>
          </a:p>
        </p:txBody>
      </p:sp>
      <p:sp>
        <p:nvSpPr>
          <p:cNvPr id="11" name="Fluxograma: Entrada manual 10"/>
          <p:cNvSpPr/>
          <p:nvPr/>
        </p:nvSpPr>
        <p:spPr>
          <a:xfrm>
            <a:off x="917882" y="1752766"/>
            <a:ext cx="1426335" cy="769043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n</a:t>
            </a:r>
            <a:r>
              <a:rPr lang="pt-BR" sz="1600" dirty="0" smtClean="0"/>
              <a:t>1, n2, n3</a:t>
            </a:r>
          </a:p>
          <a:p>
            <a:pPr algn="ctr"/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631052" y="401657"/>
            <a:ext cx="0" cy="3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1" idx="0"/>
          </p:cNvCxnSpPr>
          <p:nvPr/>
        </p:nvCxnSpPr>
        <p:spPr>
          <a:xfrm>
            <a:off x="1617687" y="1358040"/>
            <a:ext cx="13363" cy="47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2205055" y="76041"/>
            <a:ext cx="40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Questão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Estrutura de Seleção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uxograma: Decisão 14"/>
          <p:cNvSpPr/>
          <p:nvPr/>
        </p:nvSpPr>
        <p:spPr>
          <a:xfrm>
            <a:off x="714909" y="3021661"/>
            <a:ext cx="1832286" cy="78201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n1=n2 ou n1=n3 ou n2=n3</a:t>
            </a:r>
          </a:p>
        </p:txBody>
      </p:sp>
      <p:sp>
        <p:nvSpPr>
          <p:cNvPr id="49" name="Fluxograma: Dados armazenados 48"/>
          <p:cNvSpPr/>
          <p:nvPr/>
        </p:nvSpPr>
        <p:spPr>
          <a:xfrm>
            <a:off x="2962588" y="2555174"/>
            <a:ext cx="2988287" cy="733085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 mais de um número igual. </a:t>
            </a:r>
            <a:r>
              <a:rPr lang="pt-BR" sz="1400" dirty="0" smtClean="0"/>
              <a:t>Tente </a:t>
            </a:r>
            <a:r>
              <a:rPr lang="pt-BR" sz="1400" dirty="0"/>
              <a:t>novamente.</a:t>
            </a:r>
          </a:p>
        </p:txBody>
      </p:sp>
      <p:cxnSp>
        <p:nvCxnSpPr>
          <p:cNvPr id="55" name="Conector angulado 54"/>
          <p:cNvCxnSpPr>
            <a:stCxn id="15" idx="3"/>
          </p:cNvCxnSpPr>
          <p:nvPr/>
        </p:nvCxnSpPr>
        <p:spPr>
          <a:xfrm flipV="1">
            <a:off x="2547195" y="2556887"/>
            <a:ext cx="1800190" cy="855780"/>
          </a:xfrm>
          <a:prstGeom prst="bentConnector4">
            <a:avLst>
              <a:gd name="adj1" fmla="val 13799"/>
              <a:gd name="adj2" fmla="val 1267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11" idx="2"/>
            <a:endCxn id="15" idx="0"/>
          </p:cNvCxnSpPr>
          <p:nvPr/>
        </p:nvCxnSpPr>
        <p:spPr>
          <a:xfrm>
            <a:off x="1631050" y="2521809"/>
            <a:ext cx="2" cy="49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uxograma: Decisão 68"/>
          <p:cNvSpPr/>
          <p:nvPr/>
        </p:nvSpPr>
        <p:spPr>
          <a:xfrm>
            <a:off x="714909" y="4146000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n1&gt;n2 e</a:t>
            </a:r>
            <a:r>
              <a:rPr lang="pt-BR" sz="1400" dirty="0" smtClean="0"/>
              <a:t> </a:t>
            </a:r>
            <a:r>
              <a:rPr lang="pt-BR" sz="1400" dirty="0"/>
              <a:t>n1&gt;n3</a:t>
            </a:r>
          </a:p>
        </p:txBody>
      </p:sp>
      <p:sp>
        <p:nvSpPr>
          <p:cNvPr id="72" name="Fluxograma: Processo 71"/>
          <p:cNvSpPr/>
          <p:nvPr/>
        </p:nvSpPr>
        <p:spPr>
          <a:xfrm>
            <a:off x="3161801" y="3973464"/>
            <a:ext cx="1105286" cy="437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maior &lt;- n1</a:t>
            </a:r>
          </a:p>
        </p:txBody>
      </p:sp>
      <p:cxnSp>
        <p:nvCxnSpPr>
          <p:cNvPr id="73" name="Conector angulado 72"/>
          <p:cNvCxnSpPr>
            <a:stCxn id="69" idx="3"/>
            <a:endCxn id="72" idx="0"/>
          </p:cNvCxnSpPr>
          <p:nvPr/>
        </p:nvCxnSpPr>
        <p:spPr>
          <a:xfrm flipV="1">
            <a:off x="2547195" y="3973464"/>
            <a:ext cx="1167249" cy="520266"/>
          </a:xfrm>
          <a:prstGeom prst="bentConnector4">
            <a:avLst>
              <a:gd name="adj1" fmla="val 26327"/>
              <a:gd name="adj2" fmla="val 1439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15" idx="2"/>
            <a:endCxn id="69" idx="0"/>
          </p:cNvCxnSpPr>
          <p:nvPr/>
        </p:nvCxnSpPr>
        <p:spPr>
          <a:xfrm>
            <a:off x="1631052" y="3803672"/>
            <a:ext cx="0" cy="34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Fluxograma: Decisão 77"/>
          <p:cNvSpPr/>
          <p:nvPr/>
        </p:nvSpPr>
        <p:spPr>
          <a:xfrm>
            <a:off x="6360000" y="128421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n2&gt;n1 e n2&gt;n3</a:t>
            </a:r>
          </a:p>
        </p:txBody>
      </p:sp>
      <p:sp>
        <p:nvSpPr>
          <p:cNvPr id="81" name="Fluxograma: Processo 80"/>
          <p:cNvSpPr/>
          <p:nvPr/>
        </p:nvSpPr>
        <p:spPr>
          <a:xfrm>
            <a:off x="9714789" y="250989"/>
            <a:ext cx="1035631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maior &lt;- </a:t>
            </a:r>
            <a:r>
              <a:rPr lang="pt-BR" sz="1400" dirty="0" smtClean="0"/>
              <a:t>n2</a:t>
            </a:r>
            <a:endParaRPr lang="pt-BR" sz="1400" dirty="0"/>
          </a:p>
        </p:txBody>
      </p:sp>
      <p:cxnSp>
        <p:nvCxnSpPr>
          <p:cNvPr id="82" name="Conector angulado 81"/>
          <p:cNvCxnSpPr>
            <a:stCxn id="78" idx="3"/>
            <a:endCxn id="81" idx="0"/>
          </p:cNvCxnSpPr>
          <p:nvPr/>
        </p:nvCxnSpPr>
        <p:spPr>
          <a:xfrm flipV="1">
            <a:off x="8192286" y="250989"/>
            <a:ext cx="2040319" cy="225162"/>
          </a:xfrm>
          <a:prstGeom prst="bentConnector4">
            <a:avLst>
              <a:gd name="adj1" fmla="val 37310"/>
              <a:gd name="adj2" fmla="val 146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luxograma: Decisão 85"/>
          <p:cNvSpPr/>
          <p:nvPr/>
        </p:nvSpPr>
        <p:spPr>
          <a:xfrm>
            <a:off x="6360000" y="1253798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n1&gt;n3</a:t>
            </a:r>
          </a:p>
        </p:txBody>
      </p:sp>
      <p:sp>
        <p:nvSpPr>
          <p:cNvPr id="88" name="Fluxograma: Processo 87"/>
          <p:cNvSpPr/>
          <p:nvPr/>
        </p:nvSpPr>
        <p:spPr>
          <a:xfrm>
            <a:off x="9572455" y="1446442"/>
            <a:ext cx="1297423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inter</a:t>
            </a:r>
            <a:r>
              <a:rPr lang="pt-BR" sz="1400" dirty="0"/>
              <a:t> &lt;- n1</a:t>
            </a:r>
          </a:p>
          <a:p>
            <a:pPr algn="ctr"/>
            <a:r>
              <a:rPr lang="pt-BR" sz="1400" dirty="0"/>
              <a:t>  </a:t>
            </a:r>
            <a:r>
              <a:rPr lang="pt-BR" sz="1400" dirty="0" smtClean="0"/>
              <a:t> </a:t>
            </a:r>
            <a:r>
              <a:rPr lang="pt-BR" sz="1400" dirty="0"/>
              <a:t>menor &lt;- n3</a:t>
            </a:r>
          </a:p>
        </p:txBody>
      </p:sp>
      <p:cxnSp>
        <p:nvCxnSpPr>
          <p:cNvPr id="90" name="Conector angulado 89"/>
          <p:cNvCxnSpPr>
            <a:stCxn id="86" idx="3"/>
            <a:endCxn id="88" idx="0"/>
          </p:cNvCxnSpPr>
          <p:nvPr/>
        </p:nvCxnSpPr>
        <p:spPr>
          <a:xfrm flipV="1">
            <a:off x="8192286" y="1446442"/>
            <a:ext cx="2028881" cy="155086"/>
          </a:xfrm>
          <a:prstGeom prst="bentConnector4">
            <a:avLst>
              <a:gd name="adj1" fmla="val 34013"/>
              <a:gd name="adj2" fmla="val 186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Fluxograma: Decisão 92"/>
          <p:cNvSpPr/>
          <p:nvPr/>
        </p:nvSpPr>
        <p:spPr>
          <a:xfrm>
            <a:off x="6439530" y="3341290"/>
            <a:ext cx="1626973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n3&gt;n1 e n3&gt;n2</a:t>
            </a:r>
          </a:p>
        </p:txBody>
      </p:sp>
      <p:sp>
        <p:nvSpPr>
          <p:cNvPr id="94" name="Fluxograma: Dados armazenados 93"/>
          <p:cNvSpPr/>
          <p:nvPr/>
        </p:nvSpPr>
        <p:spPr>
          <a:xfrm>
            <a:off x="8540885" y="5480372"/>
            <a:ext cx="3387258" cy="895101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"Maior número: ", </a:t>
            </a:r>
            <a:r>
              <a:rPr lang="pt-BR" sz="1400" dirty="0" smtClean="0"/>
              <a:t>maior</a:t>
            </a:r>
          </a:p>
          <a:p>
            <a:pPr algn="ctr"/>
            <a:r>
              <a:rPr lang="pt-BR" sz="1400" dirty="0"/>
              <a:t>"Número Intermediário: ", </a:t>
            </a:r>
            <a:r>
              <a:rPr lang="pt-BR" sz="1400" dirty="0" err="1" smtClean="0"/>
              <a:t>inter</a:t>
            </a:r>
            <a:endParaRPr lang="pt-BR" sz="1400" dirty="0" smtClean="0"/>
          </a:p>
          <a:p>
            <a:pPr algn="ctr"/>
            <a:r>
              <a:rPr lang="pt-BR" sz="1400" dirty="0"/>
              <a:t>"Menor número: ", menor</a:t>
            </a:r>
          </a:p>
        </p:txBody>
      </p:sp>
      <p:sp>
        <p:nvSpPr>
          <p:cNvPr id="95" name="Fluxograma: Processo 94"/>
          <p:cNvSpPr/>
          <p:nvPr/>
        </p:nvSpPr>
        <p:spPr>
          <a:xfrm>
            <a:off x="9550534" y="3482516"/>
            <a:ext cx="1055474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maior &lt;- </a:t>
            </a:r>
            <a:r>
              <a:rPr lang="pt-BR" sz="1400" dirty="0" smtClean="0"/>
              <a:t>n3</a:t>
            </a:r>
            <a:endParaRPr lang="pt-BR" sz="1400" dirty="0"/>
          </a:p>
        </p:txBody>
      </p:sp>
      <p:cxnSp>
        <p:nvCxnSpPr>
          <p:cNvPr id="101" name="Conector angulado 100"/>
          <p:cNvCxnSpPr>
            <a:stCxn id="93" idx="3"/>
            <a:endCxn id="95" idx="0"/>
          </p:cNvCxnSpPr>
          <p:nvPr/>
        </p:nvCxnSpPr>
        <p:spPr>
          <a:xfrm flipV="1">
            <a:off x="8066503" y="3482516"/>
            <a:ext cx="2011768" cy="206504"/>
          </a:xfrm>
          <a:prstGeom prst="bentConnector4">
            <a:avLst>
              <a:gd name="adj1" fmla="val 36884"/>
              <a:gd name="adj2" fmla="val 1931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86" idx="2"/>
          </p:cNvCxnSpPr>
          <p:nvPr/>
        </p:nvCxnSpPr>
        <p:spPr>
          <a:xfrm>
            <a:off x="7276143" y="1949257"/>
            <a:ext cx="0" cy="28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aixaDeTexto 109"/>
          <p:cNvSpPr txBox="1"/>
          <p:nvPr/>
        </p:nvSpPr>
        <p:spPr>
          <a:xfrm>
            <a:off x="2250397" y="293094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875044" y="387234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2287889" y="404193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7987713" y="5241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8082268" y="165060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8062991" y="340812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16" name="Fluxograma: Terminação 115"/>
          <p:cNvSpPr/>
          <p:nvPr/>
        </p:nvSpPr>
        <p:spPr>
          <a:xfrm>
            <a:off x="7129397" y="6453917"/>
            <a:ext cx="695966" cy="295884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137" name="Conector angulado 136"/>
          <p:cNvCxnSpPr>
            <a:stCxn id="49" idx="3"/>
            <a:endCxn id="116" idx="1"/>
          </p:cNvCxnSpPr>
          <p:nvPr/>
        </p:nvCxnSpPr>
        <p:spPr>
          <a:xfrm>
            <a:off x="5452827" y="2921717"/>
            <a:ext cx="1676570" cy="3680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CaixaDeTexto 150"/>
          <p:cNvSpPr txBox="1"/>
          <p:nvPr/>
        </p:nvSpPr>
        <p:spPr>
          <a:xfrm>
            <a:off x="6553609" y="185585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3" name="Fluxograma: Decisão 102"/>
          <p:cNvSpPr/>
          <p:nvPr/>
        </p:nvSpPr>
        <p:spPr>
          <a:xfrm>
            <a:off x="662120" y="5232464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n2&gt;n3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3255987" y="5506434"/>
            <a:ext cx="1327488" cy="49959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inter</a:t>
            </a:r>
            <a:r>
              <a:rPr lang="pt-BR" sz="1400" dirty="0"/>
              <a:t> &lt;- n2</a:t>
            </a:r>
          </a:p>
          <a:p>
            <a:pPr algn="ctr"/>
            <a:r>
              <a:rPr lang="pt-BR" sz="1400" dirty="0"/>
              <a:t>    </a:t>
            </a:r>
            <a:r>
              <a:rPr lang="pt-BR" sz="1400" dirty="0" smtClean="0"/>
              <a:t>menor </a:t>
            </a:r>
            <a:r>
              <a:rPr lang="pt-BR" sz="1400" dirty="0"/>
              <a:t>&lt;- n3</a:t>
            </a:r>
          </a:p>
        </p:txBody>
      </p:sp>
      <p:cxnSp>
        <p:nvCxnSpPr>
          <p:cNvPr id="107" name="Conector angulado 106"/>
          <p:cNvCxnSpPr>
            <a:stCxn id="103" idx="3"/>
            <a:endCxn id="105" idx="0"/>
          </p:cNvCxnSpPr>
          <p:nvPr/>
        </p:nvCxnSpPr>
        <p:spPr>
          <a:xfrm flipV="1">
            <a:off x="2494406" y="5506434"/>
            <a:ext cx="1425325" cy="73760"/>
          </a:xfrm>
          <a:prstGeom prst="bentConnector4">
            <a:avLst>
              <a:gd name="adj1" fmla="val 26716"/>
              <a:gd name="adj2" fmla="val 540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>
            <a:stCxn id="132" idx="3"/>
            <a:endCxn id="78" idx="1"/>
          </p:cNvCxnSpPr>
          <p:nvPr/>
        </p:nvCxnSpPr>
        <p:spPr>
          <a:xfrm flipV="1">
            <a:off x="2180272" y="476151"/>
            <a:ext cx="4179728" cy="6034892"/>
          </a:xfrm>
          <a:prstGeom prst="bentConnector3">
            <a:avLst>
              <a:gd name="adj1" fmla="val 931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2250397" y="51247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672899" y="578410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32" name="Fluxograma: Processo 131"/>
          <p:cNvSpPr/>
          <p:nvPr/>
        </p:nvSpPr>
        <p:spPr>
          <a:xfrm>
            <a:off x="917882" y="6261245"/>
            <a:ext cx="1262390" cy="49959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inter</a:t>
            </a:r>
            <a:r>
              <a:rPr lang="pt-BR" sz="1400" dirty="0"/>
              <a:t> &lt;- </a:t>
            </a:r>
            <a:r>
              <a:rPr lang="pt-BR" sz="1400" dirty="0" smtClean="0"/>
              <a:t>n3</a:t>
            </a:r>
            <a:endParaRPr lang="pt-BR" sz="1400" dirty="0"/>
          </a:p>
          <a:p>
            <a:pPr algn="ctr"/>
            <a:r>
              <a:rPr lang="pt-BR" sz="1400" dirty="0"/>
              <a:t>    </a:t>
            </a:r>
            <a:r>
              <a:rPr lang="pt-BR" sz="1400" dirty="0" smtClean="0"/>
              <a:t>menor </a:t>
            </a:r>
            <a:r>
              <a:rPr lang="pt-BR" sz="1400" dirty="0"/>
              <a:t>&lt;- </a:t>
            </a:r>
            <a:r>
              <a:rPr lang="pt-BR" sz="1400" dirty="0" smtClean="0"/>
              <a:t>n2</a:t>
            </a:r>
            <a:endParaRPr lang="pt-BR" sz="1400" dirty="0"/>
          </a:p>
        </p:txBody>
      </p:sp>
      <p:cxnSp>
        <p:nvCxnSpPr>
          <p:cNvPr id="133" name="Conector de seta reta 132"/>
          <p:cNvCxnSpPr/>
          <p:nvPr/>
        </p:nvCxnSpPr>
        <p:spPr>
          <a:xfrm>
            <a:off x="1578263" y="5946922"/>
            <a:ext cx="0" cy="29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angulado 139"/>
          <p:cNvCxnSpPr>
            <a:stCxn id="72" idx="2"/>
            <a:endCxn id="103" idx="0"/>
          </p:cNvCxnSpPr>
          <p:nvPr/>
        </p:nvCxnSpPr>
        <p:spPr>
          <a:xfrm rot="5400000">
            <a:off x="2235755" y="3753774"/>
            <a:ext cx="821199" cy="2136181"/>
          </a:xfrm>
          <a:prstGeom prst="bentConnector3">
            <a:avLst>
              <a:gd name="adj1" fmla="val 666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angulado 151"/>
          <p:cNvCxnSpPr>
            <a:stCxn id="81" idx="2"/>
            <a:endCxn id="86" idx="0"/>
          </p:cNvCxnSpPr>
          <p:nvPr/>
        </p:nvCxnSpPr>
        <p:spPr>
          <a:xfrm rot="5400000">
            <a:off x="8559294" y="-419514"/>
            <a:ext cx="390161" cy="2956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Fluxograma: Processo 157"/>
          <p:cNvSpPr/>
          <p:nvPr/>
        </p:nvSpPr>
        <p:spPr>
          <a:xfrm>
            <a:off x="6611868" y="2261216"/>
            <a:ext cx="1355221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inter</a:t>
            </a:r>
            <a:r>
              <a:rPr lang="pt-BR" sz="1400" dirty="0"/>
              <a:t> &lt;- n1</a:t>
            </a:r>
          </a:p>
          <a:p>
            <a:pPr algn="ctr"/>
            <a:r>
              <a:rPr lang="pt-BR" sz="1400" dirty="0"/>
              <a:t>  </a:t>
            </a:r>
            <a:r>
              <a:rPr lang="pt-BR" sz="1400" dirty="0" smtClean="0"/>
              <a:t> </a:t>
            </a:r>
            <a:r>
              <a:rPr lang="pt-BR" sz="1400" dirty="0"/>
              <a:t>menor &lt;- n3</a:t>
            </a:r>
          </a:p>
        </p:txBody>
      </p:sp>
      <p:cxnSp>
        <p:nvCxnSpPr>
          <p:cNvPr id="183" name="Conector angulado 182"/>
          <p:cNvCxnSpPr>
            <a:stCxn id="88" idx="2"/>
            <a:endCxn id="93" idx="0"/>
          </p:cNvCxnSpPr>
          <p:nvPr/>
        </p:nvCxnSpPr>
        <p:spPr>
          <a:xfrm rot="5400000">
            <a:off x="8095992" y="1216115"/>
            <a:ext cx="1282200" cy="2968150"/>
          </a:xfrm>
          <a:prstGeom prst="bentConnector3">
            <a:avLst>
              <a:gd name="adj1" fmla="val 787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Fluxograma: Decisão 193"/>
          <p:cNvSpPr/>
          <p:nvPr/>
        </p:nvSpPr>
        <p:spPr>
          <a:xfrm>
            <a:off x="6439530" y="4493729"/>
            <a:ext cx="1626973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</a:t>
            </a:r>
            <a:r>
              <a:rPr lang="pt-BR" sz="1400" dirty="0" smtClean="0"/>
              <a:t>1&gt;n2</a:t>
            </a:r>
            <a:endParaRPr lang="pt-BR" sz="1400" dirty="0"/>
          </a:p>
        </p:txBody>
      </p:sp>
      <p:cxnSp>
        <p:nvCxnSpPr>
          <p:cNvPr id="195" name="Conector angulado 194"/>
          <p:cNvCxnSpPr>
            <a:stCxn id="95" idx="2"/>
            <a:endCxn id="194" idx="0"/>
          </p:cNvCxnSpPr>
          <p:nvPr/>
        </p:nvCxnSpPr>
        <p:spPr>
          <a:xfrm rot="5400000">
            <a:off x="8466362" y="2881819"/>
            <a:ext cx="398565" cy="2825254"/>
          </a:xfrm>
          <a:prstGeom prst="bentConnector3">
            <a:avLst>
              <a:gd name="adj1" fmla="val 36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Fluxograma: Processo 198"/>
          <p:cNvSpPr/>
          <p:nvPr/>
        </p:nvSpPr>
        <p:spPr>
          <a:xfrm>
            <a:off x="9524573" y="4527575"/>
            <a:ext cx="1081435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inter</a:t>
            </a:r>
            <a:r>
              <a:rPr lang="pt-BR" sz="1400" dirty="0"/>
              <a:t> &lt;- </a:t>
            </a:r>
            <a:r>
              <a:rPr lang="pt-BR" sz="1400" dirty="0" smtClean="0"/>
              <a:t>n1   menor &lt;- n2</a:t>
            </a:r>
            <a:endParaRPr lang="pt-BR" sz="1400" dirty="0"/>
          </a:p>
        </p:txBody>
      </p:sp>
      <p:cxnSp>
        <p:nvCxnSpPr>
          <p:cNvPr id="200" name="Conector angulado 199"/>
          <p:cNvCxnSpPr>
            <a:stCxn id="194" idx="3"/>
            <a:endCxn id="199" idx="1"/>
          </p:cNvCxnSpPr>
          <p:nvPr/>
        </p:nvCxnSpPr>
        <p:spPr>
          <a:xfrm flipV="1">
            <a:off x="8066503" y="4833899"/>
            <a:ext cx="1458070" cy="7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CaixaDeTexto 200"/>
          <p:cNvSpPr txBox="1"/>
          <p:nvPr/>
        </p:nvSpPr>
        <p:spPr>
          <a:xfrm>
            <a:off x="8062991" y="4553123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203" name="CaixaDeTexto 202"/>
          <p:cNvSpPr txBox="1"/>
          <p:nvPr/>
        </p:nvSpPr>
        <p:spPr>
          <a:xfrm>
            <a:off x="6564866" y="514753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204" name="Fluxograma: Processo 203"/>
          <p:cNvSpPr/>
          <p:nvPr/>
        </p:nvSpPr>
        <p:spPr>
          <a:xfrm>
            <a:off x="6641712" y="5540792"/>
            <a:ext cx="1355221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inter</a:t>
            </a:r>
            <a:r>
              <a:rPr lang="pt-BR" sz="1400" dirty="0"/>
              <a:t> &lt;- n1</a:t>
            </a:r>
          </a:p>
          <a:p>
            <a:pPr algn="ctr"/>
            <a:r>
              <a:rPr lang="pt-BR" sz="1400" dirty="0"/>
              <a:t>  </a:t>
            </a:r>
            <a:r>
              <a:rPr lang="pt-BR" sz="1400" dirty="0" smtClean="0"/>
              <a:t> </a:t>
            </a:r>
            <a:r>
              <a:rPr lang="pt-BR" sz="1400" dirty="0"/>
              <a:t>menor &lt;- n3</a:t>
            </a:r>
          </a:p>
        </p:txBody>
      </p:sp>
      <p:cxnSp>
        <p:nvCxnSpPr>
          <p:cNvPr id="207" name="Conector de seta reta 206"/>
          <p:cNvCxnSpPr/>
          <p:nvPr/>
        </p:nvCxnSpPr>
        <p:spPr>
          <a:xfrm>
            <a:off x="7253016" y="5183477"/>
            <a:ext cx="0" cy="35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ector angulado 207"/>
          <p:cNvCxnSpPr>
            <a:stCxn id="94" idx="2"/>
            <a:endCxn id="116" idx="3"/>
          </p:cNvCxnSpPr>
          <p:nvPr/>
        </p:nvCxnSpPr>
        <p:spPr>
          <a:xfrm rot="5400000">
            <a:off x="8916746" y="5284091"/>
            <a:ext cx="226386" cy="2409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ector angulado 212"/>
          <p:cNvCxnSpPr>
            <a:stCxn id="204" idx="3"/>
            <a:endCxn id="94" idx="1"/>
          </p:cNvCxnSpPr>
          <p:nvPr/>
        </p:nvCxnSpPr>
        <p:spPr>
          <a:xfrm>
            <a:off x="7996933" y="5847116"/>
            <a:ext cx="543952" cy="80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ector angulado 215"/>
          <p:cNvCxnSpPr>
            <a:stCxn id="199" idx="2"/>
            <a:endCxn id="94" idx="0"/>
          </p:cNvCxnSpPr>
          <p:nvPr/>
        </p:nvCxnSpPr>
        <p:spPr>
          <a:xfrm rot="16200000" flipH="1">
            <a:off x="9979828" y="5225685"/>
            <a:ext cx="340149" cy="169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6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Terminação 8"/>
          <p:cNvSpPr/>
          <p:nvPr/>
        </p:nvSpPr>
        <p:spPr>
          <a:xfrm>
            <a:off x="1651524" y="422682"/>
            <a:ext cx="914400" cy="30175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0" name="Fluxograma: Dados armazenados 9"/>
          <p:cNvSpPr/>
          <p:nvPr/>
        </p:nvSpPr>
        <p:spPr>
          <a:xfrm>
            <a:off x="941837" y="1021816"/>
            <a:ext cx="2333767" cy="339094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Digite o ano:</a:t>
            </a:r>
          </a:p>
        </p:txBody>
      </p:sp>
      <p:sp>
        <p:nvSpPr>
          <p:cNvPr id="11" name="Fluxograma: Entrada manual 10"/>
          <p:cNvSpPr/>
          <p:nvPr/>
        </p:nvSpPr>
        <p:spPr>
          <a:xfrm>
            <a:off x="1382191" y="1777921"/>
            <a:ext cx="1426335" cy="769043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ano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2108724" y="701908"/>
            <a:ext cx="0" cy="3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0" idx="2"/>
            <a:endCxn id="11" idx="0"/>
          </p:cNvCxnSpPr>
          <p:nvPr/>
        </p:nvCxnSpPr>
        <p:spPr>
          <a:xfrm flipH="1">
            <a:off x="2095359" y="1360910"/>
            <a:ext cx="13362" cy="49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851778" y="422682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Questão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10 -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Estrutura de Seleção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 de seta reta 56"/>
          <p:cNvCxnSpPr>
            <a:stCxn id="11" idx="2"/>
            <a:endCxn id="132" idx="0"/>
          </p:cNvCxnSpPr>
          <p:nvPr/>
        </p:nvCxnSpPr>
        <p:spPr>
          <a:xfrm flipH="1">
            <a:off x="2078085" y="2546964"/>
            <a:ext cx="17274" cy="41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luxograma: Dados armazenados 93"/>
          <p:cNvSpPr/>
          <p:nvPr/>
        </p:nvSpPr>
        <p:spPr>
          <a:xfrm>
            <a:off x="3534770" y="4026599"/>
            <a:ext cx="2333767" cy="433178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É ano bissexto.</a:t>
            </a:r>
          </a:p>
        </p:txBody>
      </p:sp>
      <p:sp>
        <p:nvSpPr>
          <p:cNvPr id="132" name="Fluxograma: Processo 131"/>
          <p:cNvSpPr/>
          <p:nvPr/>
        </p:nvSpPr>
        <p:spPr>
          <a:xfrm>
            <a:off x="1382191" y="2963975"/>
            <a:ext cx="1391788" cy="49959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bi &lt;- ano </a:t>
            </a:r>
            <a:r>
              <a:rPr lang="pt-BR" sz="1400" dirty="0" err="1"/>
              <a:t>mod</a:t>
            </a:r>
            <a:r>
              <a:rPr lang="pt-BR" sz="1400" dirty="0"/>
              <a:t> 4</a:t>
            </a:r>
          </a:p>
        </p:txBody>
      </p:sp>
      <p:sp>
        <p:nvSpPr>
          <p:cNvPr id="62" name="Fluxograma: Decisão 61"/>
          <p:cNvSpPr/>
          <p:nvPr/>
        </p:nvSpPr>
        <p:spPr>
          <a:xfrm>
            <a:off x="1161942" y="3852183"/>
            <a:ext cx="1832286" cy="78201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b</a:t>
            </a:r>
            <a:r>
              <a:rPr lang="pt-BR" sz="1400" dirty="0" smtClean="0"/>
              <a:t>i = 0</a:t>
            </a:r>
            <a:endParaRPr lang="pt-BR" sz="1400" dirty="0"/>
          </a:p>
        </p:txBody>
      </p:sp>
      <p:sp>
        <p:nvSpPr>
          <p:cNvPr id="63" name="Fluxograma: Dados armazenados 62"/>
          <p:cNvSpPr/>
          <p:nvPr/>
        </p:nvSpPr>
        <p:spPr>
          <a:xfrm>
            <a:off x="911201" y="5079608"/>
            <a:ext cx="2333767" cy="433178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É ano bissexto.</a:t>
            </a:r>
          </a:p>
        </p:txBody>
      </p:sp>
      <p:cxnSp>
        <p:nvCxnSpPr>
          <p:cNvPr id="64" name="Conector de seta reta 63"/>
          <p:cNvCxnSpPr>
            <a:stCxn id="132" idx="2"/>
            <a:endCxn id="62" idx="0"/>
          </p:cNvCxnSpPr>
          <p:nvPr/>
        </p:nvCxnSpPr>
        <p:spPr>
          <a:xfrm>
            <a:off x="2078085" y="3463571"/>
            <a:ext cx="0" cy="38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62" idx="2"/>
            <a:endCxn id="63" idx="0"/>
          </p:cNvCxnSpPr>
          <p:nvPr/>
        </p:nvCxnSpPr>
        <p:spPr>
          <a:xfrm>
            <a:off x="2078085" y="4634194"/>
            <a:ext cx="0" cy="44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62" idx="3"/>
            <a:endCxn id="94" idx="1"/>
          </p:cNvCxnSpPr>
          <p:nvPr/>
        </p:nvCxnSpPr>
        <p:spPr>
          <a:xfrm flipV="1">
            <a:off x="2994228" y="4243188"/>
            <a:ext cx="540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uxograma: Terminação 74"/>
          <p:cNvSpPr/>
          <p:nvPr/>
        </p:nvSpPr>
        <p:spPr>
          <a:xfrm>
            <a:off x="1730101" y="6038151"/>
            <a:ext cx="695966" cy="295884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76" name="Conector de seta reta 75"/>
          <p:cNvCxnSpPr>
            <a:stCxn id="63" idx="2"/>
            <a:endCxn id="75" idx="0"/>
          </p:cNvCxnSpPr>
          <p:nvPr/>
        </p:nvCxnSpPr>
        <p:spPr>
          <a:xfrm flipH="1">
            <a:off x="2078084" y="5512786"/>
            <a:ext cx="1" cy="52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0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E8AB1C-157F-4852-9C86-0A2F3D93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33A08810-9960-4128-9896-4DA56C394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7" y="152047"/>
            <a:ext cx="10336695" cy="6553905"/>
          </a:xfrm>
        </p:spPr>
      </p:pic>
    </p:spTree>
    <p:extLst>
      <p:ext uri="{BB962C8B-B14F-4D97-AF65-F5344CB8AC3E}">
        <p14:creationId xmlns:p14="http://schemas.microsoft.com/office/powerpoint/2010/main" val="138472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6ED94A-F3AF-468C-9853-811B4FBA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C3DEE2E4-4330-4129-95F3-BFE2CE080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6" y="184840"/>
            <a:ext cx="11584948" cy="6308035"/>
          </a:xfrm>
        </p:spPr>
      </p:pic>
    </p:spTree>
    <p:extLst>
      <p:ext uri="{BB962C8B-B14F-4D97-AF65-F5344CB8AC3E}">
        <p14:creationId xmlns:p14="http://schemas.microsoft.com/office/powerpoint/2010/main" val="53659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50AD591-DB82-4DAE-BB73-324D978A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0E51107E-D081-45A2-91D7-098A1B64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5" y="142599"/>
            <a:ext cx="11445976" cy="6695808"/>
          </a:xfrm>
        </p:spPr>
      </p:pic>
    </p:spTree>
    <p:extLst>
      <p:ext uri="{BB962C8B-B14F-4D97-AF65-F5344CB8AC3E}">
        <p14:creationId xmlns:p14="http://schemas.microsoft.com/office/powerpoint/2010/main" val="329176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Terminação 8"/>
          <p:cNvSpPr/>
          <p:nvPr/>
        </p:nvSpPr>
        <p:spPr>
          <a:xfrm>
            <a:off x="1045443" y="126818"/>
            <a:ext cx="914400" cy="30175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0" name="Fluxograma: Dados armazenados 9"/>
          <p:cNvSpPr/>
          <p:nvPr/>
        </p:nvSpPr>
        <p:spPr>
          <a:xfrm>
            <a:off x="339698" y="1024781"/>
            <a:ext cx="2517822" cy="476519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a idade:</a:t>
            </a:r>
          </a:p>
        </p:txBody>
      </p:sp>
      <p:sp>
        <p:nvSpPr>
          <p:cNvPr id="11" name="Fluxograma: Entrada manual 10"/>
          <p:cNvSpPr/>
          <p:nvPr/>
        </p:nvSpPr>
        <p:spPr>
          <a:xfrm>
            <a:off x="885443" y="2139371"/>
            <a:ext cx="1426335" cy="721217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idade</a:t>
            </a:r>
            <a:endParaRPr lang="pt-BR" dirty="0"/>
          </a:p>
        </p:txBody>
      </p:sp>
      <p:sp>
        <p:nvSpPr>
          <p:cNvPr id="12" name="Fluxograma: Decisão 11"/>
          <p:cNvSpPr/>
          <p:nvPr/>
        </p:nvSpPr>
        <p:spPr>
          <a:xfrm>
            <a:off x="838756" y="3456799"/>
            <a:ext cx="1519708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idade&lt;18</a:t>
            </a:r>
          </a:p>
        </p:txBody>
      </p:sp>
      <p:sp>
        <p:nvSpPr>
          <p:cNvPr id="15" name="Fluxograma: Dados armazenados 14"/>
          <p:cNvSpPr/>
          <p:nvPr/>
        </p:nvSpPr>
        <p:spPr>
          <a:xfrm>
            <a:off x="2857522" y="3566268"/>
            <a:ext cx="1659887" cy="476519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É menor de idade!</a:t>
            </a:r>
          </a:p>
        </p:txBody>
      </p:sp>
      <p:sp>
        <p:nvSpPr>
          <p:cNvPr id="17" name="Fluxograma: Decisão 16"/>
          <p:cNvSpPr/>
          <p:nvPr/>
        </p:nvSpPr>
        <p:spPr>
          <a:xfrm>
            <a:off x="514799" y="4612941"/>
            <a:ext cx="2167621" cy="132383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idade&gt;=</a:t>
            </a:r>
            <a:r>
              <a:rPr lang="pt-BR" dirty="0" smtClean="0"/>
              <a:t>18 e idade &lt;=65</a:t>
            </a:r>
            <a:endParaRPr lang="pt-BR" dirty="0"/>
          </a:p>
        </p:txBody>
      </p:sp>
      <p:sp>
        <p:nvSpPr>
          <p:cNvPr id="18" name="Fluxograma: Dados armazenados 17"/>
          <p:cNvSpPr/>
          <p:nvPr/>
        </p:nvSpPr>
        <p:spPr>
          <a:xfrm>
            <a:off x="3180291" y="5187369"/>
            <a:ext cx="1659887" cy="476519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É </a:t>
            </a:r>
            <a:r>
              <a:rPr lang="pt-BR" dirty="0" smtClean="0"/>
              <a:t>maior de </a:t>
            </a:r>
            <a:r>
              <a:rPr lang="pt-BR" dirty="0"/>
              <a:t>idade!</a:t>
            </a:r>
          </a:p>
        </p:txBody>
      </p:sp>
      <p:sp>
        <p:nvSpPr>
          <p:cNvPr id="19" name="Fluxograma: Dados armazenados 18"/>
          <p:cNvSpPr/>
          <p:nvPr/>
        </p:nvSpPr>
        <p:spPr>
          <a:xfrm>
            <a:off x="6421862" y="3456799"/>
            <a:ext cx="3486412" cy="647463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É maior de 65 anos, ou seja é a melhor idade!</a:t>
            </a:r>
          </a:p>
        </p:txBody>
      </p:sp>
      <p:sp>
        <p:nvSpPr>
          <p:cNvPr id="20" name="Fluxograma: Terminação 19"/>
          <p:cNvSpPr/>
          <p:nvPr/>
        </p:nvSpPr>
        <p:spPr>
          <a:xfrm>
            <a:off x="7707868" y="4973104"/>
            <a:ext cx="914400" cy="30175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14" name="Conector de seta reta 13"/>
          <p:cNvCxnSpPr>
            <a:stCxn id="9" idx="2"/>
          </p:cNvCxnSpPr>
          <p:nvPr/>
        </p:nvCxnSpPr>
        <p:spPr>
          <a:xfrm>
            <a:off x="1502643" y="428570"/>
            <a:ext cx="0" cy="55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502643" y="1501300"/>
            <a:ext cx="0" cy="75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1598609" y="2902444"/>
            <a:ext cx="0" cy="55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598609" y="4058586"/>
            <a:ext cx="0" cy="55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3"/>
            <a:endCxn id="15" idx="1"/>
          </p:cNvCxnSpPr>
          <p:nvPr/>
        </p:nvCxnSpPr>
        <p:spPr>
          <a:xfrm flipV="1">
            <a:off x="2358464" y="3804528"/>
            <a:ext cx="499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2726295" y="5274856"/>
            <a:ext cx="499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17" idx="2"/>
            <a:endCxn id="19" idx="1"/>
          </p:cNvCxnSpPr>
          <p:nvPr/>
        </p:nvCxnSpPr>
        <p:spPr>
          <a:xfrm rot="5400000" flipH="1" flipV="1">
            <a:off x="2932114" y="2447027"/>
            <a:ext cx="2156243" cy="4823252"/>
          </a:xfrm>
          <a:prstGeom prst="bentConnector4">
            <a:avLst>
              <a:gd name="adj1" fmla="val -10602"/>
              <a:gd name="adj2" fmla="val 858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19" idx="2"/>
            <a:endCxn id="20" idx="0"/>
          </p:cNvCxnSpPr>
          <p:nvPr/>
        </p:nvCxnSpPr>
        <p:spPr>
          <a:xfrm>
            <a:off x="8165068" y="4104262"/>
            <a:ext cx="0" cy="86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131558" y="705747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Questão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Estrutura de Seleção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 angulado 56"/>
          <p:cNvCxnSpPr>
            <a:stCxn id="15" idx="2"/>
          </p:cNvCxnSpPr>
          <p:nvPr/>
        </p:nvCxnSpPr>
        <p:spPr>
          <a:xfrm rot="16200000" flipH="1">
            <a:off x="5232509" y="2497744"/>
            <a:ext cx="930319" cy="4020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angulado 59"/>
          <p:cNvCxnSpPr>
            <a:stCxn id="18" idx="2"/>
          </p:cNvCxnSpPr>
          <p:nvPr/>
        </p:nvCxnSpPr>
        <p:spPr>
          <a:xfrm rot="5400000" flipH="1" flipV="1">
            <a:off x="5620793" y="3576812"/>
            <a:ext cx="476517" cy="3697635"/>
          </a:xfrm>
          <a:prstGeom prst="bentConnector4">
            <a:avLst>
              <a:gd name="adj1" fmla="val -47973"/>
              <a:gd name="adj2" fmla="val 612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2344139" y="338007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886714" y="415834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676167" y="484083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885443" y="591330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21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Terminação 8"/>
          <p:cNvSpPr/>
          <p:nvPr/>
        </p:nvSpPr>
        <p:spPr>
          <a:xfrm>
            <a:off x="1045443" y="126818"/>
            <a:ext cx="914400" cy="30175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0" name="Fluxograma: Dados armazenados 9"/>
          <p:cNvSpPr/>
          <p:nvPr/>
        </p:nvSpPr>
        <p:spPr>
          <a:xfrm>
            <a:off x="107686" y="907302"/>
            <a:ext cx="3345198" cy="912387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o 1º valor: </a:t>
            </a:r>
            <a:endParaRPr lang="pt-BR" dirty="0" smtClean="0"/>
          </a:p>
          <a:p>
            <a:pPr algn="ctr"/>
            <a:r>
              <a:rPr lang="pt-BR" dirty="0"/>
              <a:t>digite o </a:t>
            </a:r>
            <a:r>
              <a:rPr lang="pt-BR" dirty="0" smtClean="0"/>
              <a:t>2º </a:t>
            </a:r>
            <a:r>
              <a:rPr lang="pt-BR" dirty="0"/>
              <a:t>valor: </a:t>
            </a:r>
            <a:endParaRPr lang="pt-BR" dirty="0" smtClean="0"/>
          </a:p>
          <a:p>
            <a:pPr algn="ctr"/>
            <a:r>
              <a:rPr lang="pt-BR" dirty="0"/>
              <a:t>digite o </a:t>
            </a:r>
            <a:r>
              <a:rPr lang="pt-BR" dirty="0" smtClean="0"/>
              <a:t>3º </a:t>
            </a:r>
            <a:r>
              <a:rPr lang="pt-BR" dirty="0"/>
              <a:t>valor: </a:t>
            </a:r>
          </a:p>
        </p:txBody>
      </p:sp>
      <p:sp>
        <p:nvSpPr>
          <p:cNvPr id="11" name="Fluxograma: Entrada manual 10"/>
          <p:cNvSpPr/>
          <p:nvPr/>
        </p:nvSpPr>
        <p:spPr>
          <a:xfrm>
            <a:off x="885443" y="2139371"/>
            <a:ext cx="1426335" cy="721217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a, b, c</a:t>
            </a:r>
            <a:endParaRPr lang="pt-BR" dirty="0"/>
          </a:p>
        </p:txBody>
      </p:sp>
      <p:sp>
        <p:nvSpPr>
          <p:cNvPr id="12" name="Fluxograma: Decisão 11"/>
          <p:cNvSpPr/>
          <p:nvPr/>
        </p:nvSpPr>
        <p:spPr>
          <a:xfrm>
            <a:off x="811662" y="3221822"/>
            <a:ext cx="1519708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a&lt;b e a&gt;c</a:t>
            </a:r>
            <a:endParaRPr lang="pt-BR" dirty="0"/>
          </a:p>
        </p:txBody>
      </p:sp>
      <p:sp>
        <p:nvSpPr>
          <p:cNvPr id="17" name="Fluxograma: Decisão 16"/>
          <p:cNvSpPr/>
          <p:nvPr/>
        </p:nvSpPr>
        <p:spPr>
          <a:xfrm>
            <a:off x="778037" y="4324800"/>
            <a:ext cx="1614050" cy="7089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b&gt;a e b&gt;c</a:t>
            </a:r>
            <a:endParaRPr lang="pt-BR" dirty="0"/>
          </a:p>
        </p:txBody>
      </p:sp>
      <p:sp>
        <p:nvSpPr>
          <p:cNvPr id="18" name="Fluxograma: Dados armazenados 17"/>
          <p:cNvSpPr/>
          <p:nvPr/>
        </p:nvSpPr>
        <p:spPr>
          <a:xfrm>
            <a:off x="2665693" y="5240187"/>
            <a:ext cx="2525383" cy="851387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"A </a:t>
            </a:r>
            <a:r>
              <a:rPr lang="pt-BR" dirty="0" err="1"/>
              <a:t>opreração</a:t>
            </a:r>
            <a:r>
              <a:rPr lang="pt-BR" dirty="0"/>
              <a:t> é: ",a," </a:t>
            </a:r>
            <a:r>
              <a:rPr lang="pt-BR" dirty="0" err="1"/>
              <a:t>x",c</a:t>
            </a:r>
            <a:r>
              <a:rPr lang="pt-BR" dirty="0"/>
              <a:t>," =", </a:t>
            </a:r>
            <a:r>
              <a:rPr lang="pt-BR" dirty="0" err="1"/>
              <a:t>calc</a:t>
            </a:r>
            <a:endParaRPr lang="pt-BR" dirty="0"/>
          </a:p>
        </p:txBody>
      </p:sp>
      <p:sp>
        <p:nvSpPr>
          <p:cNvPr id="19" name="Fluxograma: Dados armazenados 18"/>
          <p:cNvSpPr/>
          <p:nvPr/>
        </p:nvSpPr>
        <p:spPr>
          <a:xfrm>
            <a:off x="7063307" y="2650243"/>
            <a:ext cx="2885911" cy="919309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"A </a:t>
            </a:r>
            <a:r>
              <a:rPr lang="pt-BR" dirty="0" err="1"/>
              <a:t>opreração</a:t>
            </a:r>
            <a:r>
              <a:rPr lang="pt-BR" dirty="0"/>
              <a:t> é: ",a," -",b," =", </a:t>
            </a:r>
            <a:r>
              <a:rPr lang="pt-BR" dirty="0" err="1"/>
              <a:t>calc</a:t>
            </a:r>
            <a:endParaRPr lang="pt-BR" dirty="0"/>
          </a:p>
        </p:txBody>
      </p:sp>
      <p:sp>
        <p:nvSpPr>
          <p:cNvPr id="20" name="Fluxograma: Terminação 19"/>
          <p:cNvSpPr/>
          <p:nvPr/>
        </p:nvSpPr>
        <p:spPr>
          <a:xfrm>
            <a:off x="8073482" y="4251547"/>
            <a:ext cx="914400" cy="30175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14" name="Conector de seta reta 13"/>
          <p:cNvCxnSpPr>
            <a:stCxn id="9" idx="2"/>
          </p:cNvCxnSpPr>
          <p:nvPr/>
        </p:nvCxnSpPr>
        <p:spPr>
          <a:xfrm>
            <a:off x="1502643" y="428570"/>
            <a:ext cx="0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502643" y="1833193"/>
            <a:ext cx="0" cy="43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endCxn id="12" idx="0"/>
          </p:cNvCxnSpPr>
          <p:nvPr/>
        </p:nvCxnSpPr>
        <p:spPr>
          <a:xfrm flipH="1">
            <a:off x="1571516" y="2902444"/>
            <a:ext cx="27093" cy="31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2" idx="2"/>
            <a:endCxn id="17" idx="0"/>
          </p:cNvCxnSpPr>
          <p:nvPr/>
        </p:nvCxnSpPr>
        <p:spPr>
          <a:xfrm>
            <a:off x="1571516" y="3917281"/>
            <a:ext cx="13546" cy="40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7" idx="3"/>
            <a:endCxn id="42" idx="1"/>
          </p:cNvCxnSpPr>
          <p:nvPr/>
        </p:nvCxnSpPr>
        <p:spPr>
          <a:xfrm>
            <a:off x="2392087" y="4679282"/>
            <a:ext cx="7045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19" idx="2"/>
            <a:endCxn id="20" idx="0"/>
          </p:cNvCxnSpPr>
          <p:nvPr/>
        </p:nvCxnSpPr>
        <p:spPr>
          <a:xfrm>
            <a:off x="8506263" y="3569552"/>
            <a:ext cx="24419" cy="68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131558" y="705747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Questão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4-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Estrutura de Seleção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uxograma: Processo 24"/>
          <p:cNvSpPr/>
          <p:nvPr/>
        </p:nvSpPr>
        <p:spPr>
          <a:xfrm>
            <a:off x="3091808" y="2223713"/>
            <a:ext cx="1507488" cy="3093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calc</a:t>
            </a:r>
            <a:r>
              <a:rPr lang="pt-BR" dirty="0"/>
              <a:t> &lt;- b + c</a:t>
            </a:r>
          </a:p>
        </p:txBody>
      </p:sp>
      <p:sp>
        <p:nvSpPr>
          <p:cNvPr id="34" name="Fluxograma: Dados armazenados 33"/>
          <p:cNvSpPr/>
          <p:nvPr/>
        </p:nvSpPr>
        <p:spPr>
          <a:xfrm>
            <a:off x="2774890" y="2999413"/>
            <a:ext cx="2416186" cy="896022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"A </a:t>
            </a:r>
            <a:r>
              <a:rPr lang="pt-BR" dirty="0" err="1"/>
              <a:t>opreração</a:t>
            </a:r>
            <a:r>
              <a:rPr lang="pt-BR" dirty="0"/>
              <a:t> é: ",b," +",c," =", </a:t>
            </a:r>
            <a:r>
              <a:rPr lang="pt-BR" dirty="0" err="1"/>
              <a:t>calc</a:t>
            </a:r>
            <a:endParaRPr lang="pt-BR" dirty="0"/>
          </a:p>
        </p:txBody>
      </p:sp>
      <p:cxnSp>
        <p:nvCxnSpPr>
          <p:cNvPr id="35" name="Conector angulado 34"/>
          <p:cNvCxnSpPr>
            <a:stCxn id="12" idx="3"/>
            <a:endCxn id="25" idx="1"/>
          </p:cNvCxnSpPr>
          <p:nvPr/>
        </p:nvCxnSpPr>
        <p:spPr>
          <a:xfrm flipV="1">
            <a:off x="2331370" y="2378398"/>
            <a:ext cx="760438" cy="1191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5" idx="2"/>
          </p:cNvCxnSpPr>
          <p:nvPr/>
        </p:nvCxnSpPr>
        <p:spPr>
          <a:xfrm flipH="1">
            <a:off x="3845551" y="2533082"/>
            <a:ext cx="1" cy="44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uxograma: Processo 41"/>
          <p:cNvSpPr/>
          <p:nvPr/>
        </p:nvSpPr>
        <p:spPr>
          <a:xfrm>
            <a:off x="3096651" y="4524598"/>
            <a:ext cx="1507488" cy="3093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calc</a:t>
            </a:r>
            <a:r>
              <a:rPr lang="pt-BR" dirty="0"/>
              <a:t> </a:t>
            </a:r>
            <a:r>
              <a:rPr lang="pt-BR" dirty="0" smtClean="0"/>
              <a:t>&lt;- a * c</a:t>
            </a:r>
            <a:endParaRPr lang="pt-BR" dirty="0"/>
          </a:p>
        </p:txBody>
      </p:sp>
      <p:cxnSp>
        <p:nvCxnSpPr>
          <p:cNvPr id="52" name="Conector de seta reta 51"/>
          <p:cNvCxnSpPr/>
          <p:nvPr/>
        </p:nvCxnSpPr>
        <p:spPr>
          <a:xfrm>
            <a:off x="3845551" y="4833967"/>
            <a:ext cx="13546" cy="40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uxograma: Processo 54"/>
          <p:cNvSpPr/>
          <p:nvPr/>
        </p:nvSpPr>
        <p:spPr>
          <a:xfrm>
            <a:off x="7779790" y="1891220"/>
            <a:ext cx="1507488" cy="3093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calc</a:t>
            </a:r>
            <a:r>
              <a:rPr lang="pt-BR" dirty="0"/>
              <a:t> </a:t>
            </a:r>
            <a:r>
              <a:rPr lang="pt-BR" dirty="0" smtClean="0"/>
              <a:t>&lt;- a - b</a:t>
            </a:r>
            <a:endParaRPr lang="pt-BR" dirty="0"/>
          </a:p>
        </p:txBody>
      </p:sp>
      <p:cxnSp>
        <p:nvCxnSpPr>
          <p:cNvPr id="61" name="Conector angulado 60"/>
          <p:cNvCxnSpPr>
            <a:stCxn id="17" idx="2"/>
            <a:endCxn id="55" idx="1"/>
          </p:cNvCxnSpPr>
          <p:nvPr/>
        </p:nvCxnSpPr>
        <p:spPr>
          <a:xfrm rot="5400000" flipH="1" flipV="1">
            <a:off x="3188497" y="442470"/>
            <a:ext cx="2987858" cy="6194728"/>
          </a:xfrm>
          <a:prstGeom prst="bentConnector4">
            <a:avLst>
              <a:gd name="adj1" fmla="val -51045"/>
              <a:gd name="adj2" fmla="val 74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angulado 65"/>
          <p:cNvCxnSpPr>
            <a:stCxn id="34" idx="2"/>
          </p:cNvCxnSpPr>
          <p:nvPr/>
        </p:nvCxnSpPr>
        <p:spPr>
          <a:xfrm rot="16200000" flipH="1">
            <a:off x="5923830" y="1954588"/>
            <a:ext cx="347897" cy="4229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stCxn id="18" idx="2"/>
            <a:endCxn id="20" idx="1"/>
          </p:cNvCxnSpPr>
          <p:nvPr/>
        </p:nvCxnSpPr>
        <p:spPr>
          <a:xfrm rot="5400000" flipH="1" flipV="1">
            <a:off x="5156357" y="3174450"/>
            <a:ext cx="1689151" cy="4145097"/>
          </a:xfrm>
          <a:prstGeom prst="bentConnector4">
            <a:avLst>
              <a:gd name="adj1" fmla="val -13533"/>
              <a:gd name="adj2" fmla="val 652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endCxn id="19" idx="0"/>
          </p:cNvCxnSpPr>
          <p:nvPr/>
        </p:nvCxnSpPr>
        <p:spPr>
          <a:xfrm>
            <a:off x="8454990" y="2178593"/>
            <a:ext cx="51273" cy="47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669071" y="393637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880498" y="501175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2208709" y="373747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2358462" y="433839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139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Terminação 8"/>
          <p:cNvSpPr/>
          <p:nvPr/>
        </p:nvSpPr>
        <p:spPr>
          <a:xfrm>
            <a:off x="2164559" y="1228967"/>
            <a:ext cx="914400" cy="30175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0" name="Fluxograma: Dados armazenados 9"/>
          <p:cNvSpPr/>
          <p:nvPr/>
        </p:nvSpPr>
        <p:spPr>
          <a:xfrm>
            <a:off x="1458814" y="2126930"/>
            <a:ext cx="2517822" cy="476519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o valor do produto: R$</a:t>
            </a:r>
          </a:p>
        </p:txBody>
      </p:sp>
      <p:sp>
        <p:nvSpPr>
          <p:cNvPr id="11" name="Fluxograma: Entrada manual 10"/>
          <p:cNvSpPr/>
          <p:nvPr/>
        </p:nvSpPr>
        <p:spPr>
          <a:xfrm>
            <a:off x="2004559" y="3241520"/>
            <a:ext cx="1426335" cy="721217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</a:t>
            </a:r>
            <a:endParaRPr lang="pt-BR" dirty="0"/>
          </a:p>
        </p:txBody>
      </p:sp>
      <p:sp>
        <p:nvSpPr>
          <p:cNvPr id="19" name="Fluxograma: Dados armazenados 18"/>
          <p:cNvSpPr/>
          <p:nvPr/>
        </p:nvSpPr>
        <p:spPr>
          <a:xfrm>
            <a:off x="1119116" y="4600804"/>
            <a:ext cx="3486412" cy="647463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"o valor do produto é: </a:t>
            </a:r>
            <a:r>
              <a:rPr lang="pt-BR" dirty="0" err="1"/>
              <a:t>R$",valor</a:t>
            </a:r>
            <a:endParaRPr lang="pt-BR" dirty="0"/>
          </a:p>
        </p:txBody>
      </p:sp>
      <p:sp>
        <p:nvSpPr>
          <p:cNvPr id="20" name="Fluxograma: Terminação 19"/>
          <p:cNvSpPr/>
          <p:nvPr/>
        </p:nvSpPr>
        <p:spPr>
          <a:xfrm>
            <a:off x="2405122" y="5960092"/>
            <a:ext cx="914400" cy="30175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14" name="Conector de seta reta 13"/>
          <p:cNvCxnSpPr>
            <a:stCxn id="9" idx="2"/>
          </p:cNvCxnSpPr>
          <p:nvPr/>
        </p:nvCxnSpPr>
        <p:spPr>
          <a:xfrm>
            <a:off x="2621759" y="1530719"/>
            <a:ext cx="0" cy="55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2621759" y="2603449"/>
            <a:ext cx="0" cy="75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717725" y="4004593"/>
            <a:ext cx="0" cy="55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19" idx="2"/>
            <a:endCxn id="20" idx="0"/>
          </p:cNvCxnSpPr>
          <p:nvPr/>
        </p:nvCxnSpPr>
        <p:spPr>
          <a:xfrm>
            <a:off x="2862322" y="5248267"/>
            <a:ext cx="0" cy="7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131558" y="705747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Questão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5 -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Estrutura de Seleção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8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Terminação 8"/>
          <p:cNvSpPr/>
          <p:nvPr/>
        </p:nvSpPr>
        <p:spPr>
          <a:xfrm>
            <a:off x="661916" y="391016"/>
            <a:ext cx="914400" cy="30175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0" name="Fluxograma: Dados armazenados 9"/>
          <p:cNvSpPr/>
          <p:nvPr/>
        </p:nvSpPr>
        <p:spPr>
          <a:xfrm>
            <a:off x="0" y="994520"/>
            <a:ext cx="2517822" cy="476519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a sigla do estado:</a:t>
            </a:r>
          </a:p>
        </p:txBody>
      </p:sp>
      <p:sp>
        <p:nvSpPr>
          <p:cNvPr id="11" name="Fluxograma: Entrada manual 10"/>
          <p:cNvSpPr/>
          <p:nvPr/>
        </p:nvSpPr>
        <p:spPr>
          <a:xfrm>
            <a:off x="405948" y="1790787"/>
            <a:ext cx="1426335" cy="597571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estado</a:t>
            </a:r>
          </a:p>
          <a:p>
            <a:pPr algn="ctr"/>
            <a:endParaRPr lang="pt-BR" dirty="0"/>
          </a:p>
        </p:txBody>
      </p:sp>
      <p:sp>
        <p:nvSpPr>
          <p:cNvPr id="19" name="Fluxograma: Dados armazenados 18"/>
          <p:cNvSpPr/>
          <p:nvPr/>
        </p:nvSpPr>
        <p:spPr>
          <a:xfrm>
            <a:off x="2405122" y="2732103"/>
            <a:ext cx="2388359" cy="647463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Amazonense.</a:t>
            </a:r>
            <a:endParaRPr lang="pt-BR" dirty="0"/>
          </a:p>
        </p:txBody>
      </p:sp>
      <p:sp>
        <p:nvSpPr>
          <p:cNvPr id="20" name="Fluxograma: Terminação 19"/>
          <p:cNvSpPr/>
          <p:nvPr/>
        </p:nvSpPr>
        <p:spPr>
          <a:xfrm>
            <a:off x="7541006" y="5365306"/>
            <a:ext cx="1231362" cy="58835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119116" y="674612"/>
            <a:ext cx="0" cy="3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1" idx="0"/>
          </p:cNvCxnSpPr>
          <p:nvPr/>
        </p:nvCxnSpPr>
        <p:spPr>
          <a:xfrm>
            <a:off x="1119115" y="1471039"/>
            <a:ext cx="1" cy="37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19" idx="1"/>
          </p:cNvCxnSpPr>
          <p:nvPr/>
        </p:nvCxnSpPr>
        <p:spPr>
          <a:xfrm flipV="1">
            <a:off x="2035258" y="3055835"/>
            <a:ext cx="369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131558" y="705747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Questão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Estrutura de Seleção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uxograma: Decisão 14"/>
          <p:cNvSpPr/>
          <p:nvPr/>
        </p:nvSpPr>
        <p:spPr>
          <a:xfrm>
            <a:off x="202972" y="2708106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Estado = "</a:t>
            </a:r>
            <a:r>
              <a:rPr lang="pt-BR" dirty="0"/>
              <a:t>AM"</a:t>
            </a:r>
          </a:p>
        </p:txBody>
      </p:sp>
      <p:cxnSp>
        <p:nvCxnSpPr>
          <p:cNvPr id="16" name="Conector de seta reta 15"/>
          <p:cNvCxnSpPr>
            <a:stCxn id="11" idx="2"/>
            <a:endCxn id="15" idx="0"/>
          </p:cNvCxnSpPr>
          <p:nvPr/>
        </p:nvCxnSpPr>
        <p:spPr>
          <a:xfrm flipH="1">
            <a:off x="1119115" y="2388358"/>
            <a:ext cx="1" cy="31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921080" y="257663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29" name="Fluxograma: Decisão 28"/>
          <p:cNvSpPr/>
          <p:nvPr/>
        </p:nvSpPr>
        <p:spPr>
          <a:xfrm>
            <a:off x="202972" y="3702636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Estado = “SP"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1119114" y="3416033"/>
            <a:ext cx="1" cy="31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uxograma: Dados armazenados 32"/>
          <p:cNvSpPr/>
          <p:nvPr/>
        </p:nvSpPr>
        <p:spPr>
          <a:xfrm>
            <a:off x="2405122" y="3723313"/>
            <a:ext cx="2388359" cy="647463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Paulista.</a:t>
            </a:r>
            <a:endParaRPr lang="pt-BR" dirty="0"/>
          </a:p>
        </p:txBody>
      </p:sp>
      <p:cxnSp>
        <p:nvCxnSpPr>
          <p:cNvPr id="34" name="Conector de seta reta 33"/>
          <p:cNvCxnSpPr/>
          <p:nvPr/>
        </p:nvCxnSpPr>
        <p:spPr>
          <a:xfrm flipV="1">
            <a:off x="2035258" y="4047045"/>
            <a:ext cx="3698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1921080" y="356784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37" name="Fluxograma: Decisão 36"/>
          <p:cNvSpPr/>
          <p:nvPr/>
        </p:nvSpPr>
        <p:spPr>
          <a:xfrm>
            <a:off x="209795" y="4697166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Estado = “RJ"</a:t>
            </a:r>
            <a:endParaRPr lang="pt-BR" dirty="0"/>
          </a:p>
        </p:txBody>
      </p:sp>
      <p:cxnSp>
        <p:nvCxnSpPr>
          <p:cNvPr id="38" name="Conector de seta reta 37"/>
          <p:cNvCxnSpPr/>
          <p:nvPr/>
        </p:nvCxnSpPr>
        <p:spPr>
          <a:xfrm flipH="1">
            <a:off x="1125937" y="4410563"/>
            <a:ext cx="1" cy="31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uxograma: Dados armazenados 38"/>
          <p:cNvSpPr/>
          <p:nvPr/>
        </p:nvSpPr>
        <p:spPr>
          <a:xfrm>
            <a:off x="2411945" y="4717843"/>
            <a:ext cx="2388359" cy="647463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Carioca.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 flipV="1">
            <a:off x="2042081" y="5041575"/>
            <a:ext cx="3698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1927903" y="456237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42" name="Fluxograma: Decisão 41"/>
          <p:cNvSpPr/>
          <p:nvPr/>
        </p:nvSpPr>
        <p:spPr>
          <a:xfrm>
            <a:off x="209795" y="5691696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Estado = “PE"</a:t>
            </a:r>
            <a:endParaRPr lang="pt-BR" dirty="0"/>
          </a:p>
        </p:txBody>
      </p:sp>
      <p:cxnSp>
        <p:nvCxnSpPr>
          <p:cNvPr id="43" name="Conector de seta reta 42"/>
          <p:cNvCxnSpPr/>
          <p:nvPr/>
        </p:nvCxnSpPr>
        <p:spPr>
          <a:xfrm flipH="1">
            <a:off x="1125937" y="5405093"/>
            <a:ext cx="1" cy="31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uxograma: Dados armazenados 43"/>
          <p:cNvSpPr/>
          <p:nvPr/>
        </p:nvSpPr>
        <p:spPr>
          <a:xfrm>
            <a:off x="2411945" y="5712373"/>
            <a:ext cx="2624079" cy="647463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Pernambucano</a:t>
            </a:r>
            <a:endParaRPr lang="pt-BR" dirty="0"/>
          </a:p>
        </p:txBody>
      </p:sp>
      <p:cxnSp>
        <p:nvCxnSpPr>
          <p:cNvPr id="45" name="Conector de seta reta 44"/>
          <p:cNvCxnSpPr/>
          <p:nvPr/>
        </p:nvCxnSpPr>
        <p:spPr>
          <a:xfrm flipV="1">
            <a:off x="2042081" y="6036105"/>
            <a:ext cx="3698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1927903" y="555690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47" name="Fluxograma: Decisão 46"/>
          <p:cNvSpPr/>
          <p:nvPr/>
        </p:nvSpPr>
        <p:spPr>
          <a:xfrm>
            <a:off x="7051469" y="2161702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Estado = “BA"</a:t>
            </a:r>
            <a:endParaRPr lang="pt-BR" dirty="0"/>
          </a:p>
        </p:txBody>
      </p:sp>
      <p:sp>
        <p:nvSpPr>
          <p:cNvPr id="49" name="Fluxograma: Dados armazenados 48"/>
          <p:cNvSpPr/>
          <p:nvPr/>
        </p:nvSpPr>
        <p:spPr>
          <a:xfrm>
            <a:off x="9253619" y="2182379"/>
            <a:ext cx="2388359" cy="647463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Baiano.</a:t>
            </a:r>
            <a:endParaRPr lang="pt-BR" dirty="0"/>
          </a:p>
        </p:txBody>
      </p:sp>
      <p:cxnSp>
        <p:nvCxnSpPr>
          <p:cNvPr id="50" name="Conector de seta reta 49"/>
          <p:cNvCxnSpPr/>
          <p:nvPr/>
        </p:nvCxnSpPr>
        <p:spPr>
          <a:xfrm flipV="1">
            <a:off x="8883755" y="2506111"/>
            <a:ext cx="3698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8769577" y="202691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cxnSp>
        <p:nvCxnSpPr>
          <p:cNvPr id="61" name="Conector angulado 60"/>
          <p:cNvCxnSpPr/>
          <p:nvPr/>
        </p:nvCxnSpPr>
        <p:spPr>
          <a:xfrm>
            <a:off x="4395423" y="3055835"/>
            <a:ext cx="3202326" cy="2349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angulado 69"/>
          <p:cNvCxnSpPr/>
          <p:nvPr/>
        </p:nvCxnSpPr>
        <p:spPr>
          <a:xfrm>
            <a:off x="4395422" y="4047045"/>
            <a:ext cx="3138762" cy="1517922"/>
          </a:xfrm>
          <a:prstGeom prst="bentConnector3">
            <a:avLst>
              <a:gd name="adj1" fmla="val 404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angulado 74"/>
          <p:cNvCxnSpPr/>
          <p:nvPr/>
        </p:nvCxnSpPr>
        <p:spPr>
          <a:xfrm>
            <a:off x="4402245" y="5041575"/>
            <a:ext cx="3131939" cy="710171"/>
          </a:xfrm>
          <a:prstGeom prst="bentConnector3">
            <a:avLst>
              <a:gd name="adj1" fmla="val 334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angulado 79"/>
          <p:cNvCxnSpPr>
            <a:stCxn id="44" idx="3"/>
          </p:cNvCxnSpPr>
          <p:nvPr/>
        </p:nvCxnSpPr>
        <p:spPr>
          <a:xfrm flipV="1">
            <a:off x="4598678" y="5899153"/>
            <a:ext cx="2999070" cy="136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103" idx="2"/>
            <a:endCxn id="20" idx="0"/>
          </p:cNvCxnSpPr>
          <p:nvPr/>
        </p:nvCxnSpPr>
        <p:spPr>
          <a:xfrm>
            <a:off x="8110838" y="4230449"/>
            <a:ext cx="45849" cy="113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angulado 88"/>
          <p:cNvCxnSpPr/>
          <p:nvPr/>
        </p:nvCxnSpPr>
        <p:spPr>
          <a:xfrm rot="5400000" flipH="1" flipV="1">
            <a:off x="2389878" y="809418"/>
            <a:ext cx="4313798" cy="6841675"/>
          </a:xfrm>
          <a:prstGeom prst="bentConnector4">
            <a:avLst>
              <a:gd name="adj1" fmla="val -5299"/>
              <a:gd name="adj2" fmla="val 804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ixaDeTexto 95"/>
          <p:cNvSpPr txBox="1"/>
          <p:nvPr/>
        </p:nvSpPr>
        <p:spPr>
          <a:xfrm>
            <a:off x="273256" y="341126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225773" y="438109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25773" y="629261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228567" y="535091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7166436" y="279746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3" name="Fluxograma: Dados armazenados 102"/>
          <p:cNvSpPr/>
          <p:nvPr/>
        </p:nvSpPr>
        <p:spPr>
          <a:xfrm>
            <a:off x="6851927" y="3753930"/>
            <a:ext cx="2517822" cy="476519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de outro estado</a:t>
            </a:r>
            <a:r>
              <a:rPr lang="pt-BR" dirty="0"/>
              <a:t>:</a:t>
            </a:r>
          </a:p>
        </p:txBody>
      </p:sp>
      <p:cxnSp>
        <p:nvCxnSpPr>
          <p:cNvPr id="105" name="Conector de seta reta 104"/>
          <p:cNvCxnSpPr>
            <a:stCxn id="47" idx="2"/>
          </p:cNvCxnSpPr>
          <p:nvPr/>
        </p:nvCxnSpPr>
        <p:spPr>
          <a:xfrm>
            <a:off x="7967612" y="2857161"/>
            <a:ext cx="31117" cy="86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angulado 113"/>
          <p:cNvCxnSpPr>
            <a:stCxn id="49" idx="2"/>
            <a:endCxn id="20" idx="3"/>
          </p:cNvCxnSpPr>
          <p:nvPr/>
        </p:nvCxnSpPr>
        <p:spPr>
          <a:xfrm rot="5400000">
            <a:off x="8195263" y="3406948"/>
            <a:ext cx="2829642" cy="1675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7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Terminação 8"/>
          <p:cNvSpPr/>
          <p:nvPr/>
        </p:nvSpPr>
        <p:spPr>
          <a:xfrm>
            <a:off x="661916" y="391016"/>
            <a:ext cx="914400" cy="30175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0" name="Fluxograma: Dados armazenados 9"/>
          <p:cNvSpPr/>
          <p:nvPr/>
        </p:nvSpPr>
        <p:spPr>
          <a:xfrm>
            <a:off x="0" y="994520"/>
            <a:ext cx="2517822" cy="476519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a idade do nadador:</a:t>
            </a:r>
          </a:p>
        </p:txBody>
      </p:sp>
      <p:sp>
        <p:nvSpPr>
          <p:cNvPr id="11" name="Fluxograma: Entrada manual 10"/>
          <p:cNvSpPr/>
          <p:nvPr/>
        </p:nvSpPr>
        <p:spPr>
          <a:xfrm>
            <a:off x="405948" y="1790787"/>
            <a:ext cx="1426335" cy="597571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idade</a:t>
            </a:r>
          </a:p>
          <a:p>
            <a:pPr algn="ctr"/>
            <a:endParaRPr lang="pt-BR" dirty="0"/>
          </a:p>
        </p:txBody>
      </p:sp>
      <p:sp>
        <p:nvSpPr>
          <p:cNvPr id="19" name="Fluxograma: Dados armazenados 18"/>
          <p:cNvSpPr/>
          <p:nvPr/>
        </p:nvSpPr>
        <p:spPr>
          <a:xfrm>
            <a:off x="2405122" y="2732103"/>
            <a:ext cx="2388359" cy="647463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Muito novo para nadar!</a:t>
            </a:r>
          </a:p>
        </p:txBody>
      </p:sp>
      <p:sp>
        <p:nvSpPr>
          <p:cNvPr id="20" name="Fluxograma: Terminação 19"/>
          <p:cNvSpPr/>
          <p:nvPr/>
        </p:nvSpPr>
        <p:spPr>
          <a:xfrm>
            <a:off x="7541006" y="5365306"/>
            <a:ext cx="1231362" cy="58835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119116" y="674612"/>
            <a:ext cx="0" cy="3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1" idx="0"/>
          </p:cNvCxnSpPr>
          <p:nvPr/>
        </p:nvCxnSpPr>
        <p:spPr>
          <a:xfrm>
            <a:off x="1119115" y="1471039"/>
            <a:ext cx="1" cy="37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19" idx="1"/>
          </p:cNvCxnSpPr>
          <p:nvPr/>
        </p:nvCxnSpPr>
        <p:spPr>
          <a:xfrm flipV="1">
            <a:off x="2035258" y="3055835"/>
            <a:ext cx="369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131558" y="705747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Questão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7 -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Estrutura de Seleção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uxograma: Decisão 14"/>
          <p:cNvSpPr/>
          <p:nvPr/>
        </p:nvSpPr>
        <p:spPr>
          <a:xfrm>
            <a:off x="202972" y="2708106"/>
            <a:ext cx="1832286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idade&lt;5</a:t>
            </a:r>
          </a:p>
        </p:txBody>
      </p:sp>
      <p:cxnSp>
        <p:nvCxnSpPr>
          <p:cNvPr id="16" name="Conector de seta reta 15"/>
          <p:cNvCxnSpPr>
            <a:stCxn id="11" idx="2"/>
            <a:endCxn id="15" idx="0"/>
          </p:cNvCxnSpPr>
          <p:nvPr/>
        </p:nvCxnSpPr>
        <p:spPr>
          <a:xfrm flipH="1">
            <a:off x="1119115" y="2388358"/>
            <a:ext cx="1" cy="31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921080" y="257663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29" name="Fluxograma: Decisão 28"/>
          <p:cNvSpPr/>
          <p:nvPr/>
        </p:nvSpPr>
        <p:spPr>
          <a:xfrm>
            <a:off x="44957" y="3702636"/>
            <a:ext cx="1990301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idade</a:t>
            </a:r>
            <a:r>
              <a:rPr lang="pt-BR" sz="1400" dirty="0"/>
              <a:t>&gt;=5 e idade&lt;=7</a:t>
            </a: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1119114" y="3416033"/>
            <a:ext cx="1" cy="31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uxograma: Dados armazenados 32"/>
          <p:cNvSpPr/>
          <p:nvPr/>
        </p:nvSpPr>
        <p:spPr>
          <a:xfrm>
            <a:off x="2405122" y="3723313"/>
            <a:ext cx="2388359" cy="647463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Categoria: Infantil A</a:t>
            </a:r>
          </a:p>
        </p:txBody>
      </p:sp>
      <p:cxnSp>
        <p:nvCxnSpPr>
          <p:cNvPr id="34" name="Conector de seta reta 33"/>
          <p:cNvCxnSpPr/>
          <p:nvPr/>
        </p:nvCxnSpPr>
        <p:spPr>
          <a:xfrm flipV="1">
            <a:off x="2035258" y="4047045"/>
            <a:ext cx="3698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1921080" y="356784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37" name="Fluxograma: Decisão 36"/>
          <p:cNvSpPr/>
          <p:nvPr/>
        </p:nvSpPr>
        <p:spPr>
          <a:xfrm>
            <a:off x="0" y="4697166"/>
            <a:ext cx="2042081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400" dirty="0">
                <a:solidFill>
                  <a:prstClr val="black"/>
                </a:solidFill>
              </a:rPr>
              <a:t>idade</a:t>
            </a:r>
            <a:r>
              <a:rPr lang="pt-BR" sz="1400" dirty="0" smtClean="0">
                <a:solidFill>
                  <a:prstClr val="black"/>
                </a:solidFill>
              </a:rPr>
              <a:t>&gt;=8 </a:t>
            </a:r>
            <a:r>
              <a:rPr lang="pt-BR" sz="1400" dirty="0">
                <a:solidFill>
                  <a:prstClr val="black"/>
                </a:solidFill>
              </a:rPr>
              <a:t>e idade</a:t>
            </a:r>
            <a:r>
              <a:rPr lang="pt-BR" sz="1400" dirty="0" smtClean="0">
                <a:solidFill>
                  <a:prstClr val="black"/>
                </a:solidFill>
              </a:rPr>
              <a:t>&lt;=10</a:t>
            </a:r>
            <a:endParaRPr lang="pt-BR" sz="1400" dirty="0">
              <a:solidFill>
                <a:prstClr val="black"/>
              </a:solidFill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 flipH="1">
            <a:off x="1125937" y="4410563"/>
            <a:ext cx="1" cy="31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uxograma: Dados armazenados 38"/>
          <p:cNvSpPr/>
          <p:nvPr/>
        </p:nvSpPr>
        <p:spPr>
          <a:xfrm>
            <a:off x="2411945" y="4717843"/>
            <a:ext cx="2388359" cy="647463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Categoria: Infantil </a:t>
            </a:r>
            <a:r>
              <a:rPr lang="pt-BR" dirty="0" smtClean="0"/>
              <a:t>B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 flipV="1">
            <a:off x="2042081" y="5041575"/>
            <a:ext cx="3698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1927903" y="456237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42" name="Fluxograma: Decisão 41"/>
          <p:cNvSpPr/>
          <p:nvPr/>
        </p:nvSpPr>
        <p:spPr>
          <a:xfrm>
            <a:off x="-18730" y="5691696"/>
            <a:ext cx="2216020" cy="6954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400" dirty="0">
                <a:solidFill>
                  <a:prstClr val="black"/>
                </a:solidFill>
              </a:rPr>
              <a:t>idade</a:t>
            </a:r>
            <a:r>
              <a:rPr lang="pt-BR" sz="1400" dirty="0" smtClean="0">
                <a:solidFill>
                  <a:prstClr val="black"/>
                </a:solidFill>
              </a:rPr>
              <a:t>&gt;=11 </a:t>
            </a:r>
            <a:r>
              <a:rPr lang="pt-BR" sz="1400" dirty="0">
                <a:solidFill>
                  <a:prstClr val="black"/>
                </a:solidFill>
              </a:rPr>
              <a:t>e idade</a:t>
            </a:r>
            <a:r>
              <a:rPr lang="pt-BR" sz="1400" dirty="0" smtClean="0">
                <a:solidFill>
                  <a:prstClr val="black"/>
                </a:solidFill>
              </a:rPr>
              <a:t>&lt;=13</a:t>
            </a:r>
            <a:endParaRPr lang="pt-BR" sz="1400" dirty="0">
              <a:solidFill>
                <a:prstClr val="black"/>
              </a:solidFill>
            </a:endParaRPr>
          </a:p>
        </p:txBody>
      </p:sp>
      <p:cxnSp>
        <p:nvCxnSpPr>
          <p:cNvPr id="43" name="Conector de seta reta 42"/>
          <p:cNvCxnSpPr/>
          <p:nvPr/>
        </p:nvCxnSpPr>
        <p:spPr>
          <a:xfrm flipH="1">
            <a:off x="1125937" y="5405093"/>
            <a:ext cx="1" cy="31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uxograma: Dados armazenados 43"/>
          <p:cNvSpPr/>
          <p:nvPr/>
        </p:nvSpPr>
        <p:spPr>
          <a:xfrm>
            <a:off x="2425857" y="5643896"/>
            <a:ext cx="2388359" cy="647463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Categoria: </a:t>
            </a:r>
            <a:r>
              <a:rPr lang="pt-BR" dirty="0" smtClean="0"/>
              <a:t> Juvenil A</a:t>
            </a:r>
            <a:endParaRPr lang="pt-BR" dirty="0"/>
          </a:p>
        </p:txBody>
      </p:sp>
      <p:cxnSp>
        <p:nvCxnSpPr>
          <p:cNvPr id="45" name="Conector de seta reta 44"/>
          <p:cNvCxnSpPr>
            <a:stCxn id="42" idx="3"/>
          </p:cNvCxnSpPr>
          <p:nvPr/>
        </p:nvCxnSpPr>
        <p:spPr>
          <a:xfrm flipV="1">
            <a:off x="2197290" y="6036102"/>
            <a:ext cx="251499" cy="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1927903" y="555690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47" name="Fluxograma: Decisão 46"/>
          <p:cNvSpPr/>
          <p:nvPr/>
        </p:nvSpPr>
        <p:spPr>
          <a:xfrm>
            <a:off x="6966087" y="1953078"/>
            <a:ext cx="2045511" cy="94577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400" dirty="0">
                <a:solidFill>
                  <a:prstClr val="black"/>
                </a:solidFill>
              </a:rPr>
              <a:t>idade</a:t>
            </a:r>
            <a:r>
              <a:rPr lang="pt-BR" sz="1400" dirty="0" smtClean="0">
                <a:solidFill>
                  <a:prstClr val="black"/>
                </a:solidFill>
              </a:rPr>
              <a:t>&gt;=14 </a:t>
            </a:r>
            <a:r>
              <a:rPr lang="pt-BR" sz="1400" dirty="0">
                <a:solidFill>
                  <a:prstClr val="black"/>
                </a:solidFill>
              </a:rPr>
              <a:t>e idade</a:t>
            </a:r>
            <a:r>
              <a:rPr lang="pt-BR" sz="1400" dirty="0" smtClean="0">
                <a:solidFill>
                  <a:prstClr val="black"/>
                </a:solidFill>
              </a:rPr>
              <a:t>&lt;=17</a:t>
            </a:r>
            <a:endParaRPr lang="pt-BR" sz="1400" dirty="0">
              <a:solidFill>
                <a:prstClr val="black"/>
              </a:solidFill>
            </a:endParaRPr>
          </a:p>
        </p:txBody>
      </p:sp>
      <p:sp>
        <p:nvSpPr>
          <p:cNvPr id="49" name="Fluxograma: Dados armazenados 48"/>
          <p:cNvSpPr/>
          <p:nvPr/>
        </p:nvSpPr>
        <p:spPr>
          <a:xfrm>
            <a:off x="9253619" y="2182379"/>
            <a:ext cx="2388359" cy="647463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Categoria: </a:t>
            </a:r>
            <a:r>
              <a:rPr lang="pt-BR" dirty="0" smtClean="0"/>
              <a:t>Juvenil B</a:t>
            </a:r>
            <a:endParaRPr lang="pt-BR" dirty="0"/>
          </a:p>
        </p:txBody>
      </p:sp>
      <p:cxnSp>
        <p:nvCxnSpPr>
          <p:cNvPr id="50" name="Conector de seta reta 49"/>
          <p:cNvCxnSpPr/>
          <p:nvPr/>
        </p:nvCxnSpPr>
        <p:spPr>
          <a:xfrm flipV="1">
            <a:off x="8883755" y="2506111"/>
            <a:ext cx="3698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8769577" y="202691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cxnSp>
        <p:nvCxnSpPr>
          <p:cNvPr id="61" name="Conector angulado 60"/>
          <p:cNvCxnSpPr/>
          <p:nvPr/>
        </p:nvCxnSpPr>
        <p:spPr>
          <a:xfrm>
            <a:off x="4395423" y="3055835"/>
            <a:ext cx="3202326" cy="2349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angulado 69"/>
          <p:cNvCxnSpPr/>
          <p:nvPr/>
        </p:nvCxnSpPr>
        <p:spPr>
          <a:xfrm>
            <a:off x="4395422" y="4047045"/>
            <a:ext cx="3138762" cy="1517922"/>
          </a:xfrm>
          <a:prstGeom prst="bentConnector3">
            <a:avLst>
              <a:gd name="adj1" fmla="val 404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angulado 74"/>
          <p:cNvCxnSpPr/>
          <p:nvPr/>
        </p:nvCxnSpPr>
        <p:spPr>
          <a:xfrm>
            <a:off x="4402245" y="5041575"/>
            <a:ext cx="3131939" cy="710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angulado 79"/>
          <p:cNvCxnSpPr/>
          <p:nvPr/>
        </p:nvCxnSpPr>
        <p:spPr>
          <a:xfrm flipV="1">
            <a:off x="4402245" y="5899152"/>
            <a:ext cx="3195503" cy="136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endCxn id="20" idx="0"/>
          </p:cNvCxnSpPr>
          <p:nvPr/>
        </p:nvCxnSpPr>
        <p:spPr>
          <a:xfrm>
            <a:off x="8151878" y="4327203"/>
            <a:ext cx="4809" cy="103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endCxn id="47" idx="0"/>
          </p:cNvCxnSpPr>
          <p:nvPr/>
        </p:nvCxnSpPr>
        <p:spPr>
          <a:xfrm flipV="1">
            <a:off x="1125939" y="1953078"/>
            <a:ext cx="6862904" cy="4434077"/>
          </a:xfrm>
          <a:prstGeom prst="bentConnector4">
            <a:avLst>
              <a:gd name="adj1" fmla="val 79537"/>
              <a:gd name="adj2" fmla="val 1051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ixaDeTexto 95"/>
          <p:cNvSpPr txBox="1"/>
          <p:nvPr/>
        </p:nvSpPr>
        <p:spPr>
          <a:xfrm>
            <a:off x="273256" y="341126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225773" y="438109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25773" y="629261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228567" y="535091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7303277" y="308618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3" name="Fluxograma: Dados armazenados 102"/>
          <p:cNvSpPr/>
          <p:nvPr/>
        </p:nvSpPr>
        <p:spPr>
          <a:xfrm>
            <a:off x="6961693" y="3821052"/>
            <a:ext cx="2517822" cy="476519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Categoria: </a:t>
            </a:r>
            <a:r>
              <a:rPr lang="pt-BR" dirty="0" smtClean="0"/>
              <a:t>Sênior</a:t>
            </a:r>
            <a:endParaRPr lang="pt-BR" dirty="0"/>
          </a:p>
        </p:txBody>
      </p:sp>
      <p:cxnSp>
        <p:nvCxnSpPr>
          <p:cNvPr id="105" name="Conector de seta reta 104"/>
          <p:cNvCxnSpPr>
            <a:stCxn id="47" idx="2"/>
          </p:cNvCxnSpPr>
          <p:nvPr/>
        </p:nvCxnSpPr>
        <p:spPr>
          <a:xfrm flipH="1">
            <a:off x="7988842" y="2898848"/>
            <a:ext cx="1" cy="92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angulado 63"/>
          <p:cNvCxnSpPr/>
          <p:nvPr/>
        </p:nvCxnSpPr>
        <p:spPr>
          <a:xfrm rot="5400000">
            <a:off x="8195263" y="3406948"/>
            <a:ext cx="2829642" cy="1675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83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686</Words>
  <Application>Microsoft Office PowerPoint</Application>
  <PresentationFormat>Widescreen</PresentationFormat>
  <Paragraphs>194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Fluxogramas dos códigos em portugol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Fluxogramas dos códigos em portugol</dc:title>
  <dc:creator>Samanta Pereira</dc:creator>
  <cp:lastModifiedBy>Skywalker</cp:lastModifiedBy>
  <cp:revision>40</cp:revision>
  <dcterms:created xsi:type="dcterms:W3CDTF">2019-10-07T22:37:39Z</dcterms:created>
  <dcterms:modified xsi:type="dcterms:W3CDTF">2019-10-10T00:03:20Z</dcterms:modified>
</cp:coreProperties>
</file>