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77" r:id="rId3"/>
    <p:sldId id="289" r:id="rId4"/>
    <p:sldId id="302" r:id="rId5"/>
    <p:sldId id="303" r:id="rId6"/>
    <p:sldId id="305" r:id="rId7"/>
    <p:sldId id="304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528" y="14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amnugent/sandp500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2511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Big Data 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Final 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191443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8D0A85C-76AD-4B8C-ADA3-70712DBC69D2}"/>
              </a:ext>
            </a:extLst>
          </p:cNvPr>
          <p:cNvSpPr/>
          <p:nvPr/>
        </p:nvSpPr>
        <p:spPr>
          <a:xfrm>
            <a:off x="266700" y="4227506"/>
            <a:ext cx="69151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Group Members:</a:t>
            </a:r>
          </a:p>
          <a:p>
            <a:endParaRPr lang="en-CA" sz="2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Bruno  </a:t>
            </a:r>
            <a:r>
              <a:rPr lang="en-CA" sz="20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Simione</a:t>
            </a:r>
            <a:r>
              <a:rPr lang="en-CA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Beltrame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Nilton Antonio De Oliveira Paes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Fabio Cesar Torres De Araujo Hercules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Oleksii</a:t>
            </a:r>
            <a:r>
              <a:rPr lang="en-CA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CA" sz="20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Kachan</a:t>
            </a:r>
            <a:endParaRPr lang="en-CA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Francisco Isaac De La Rosa Rivero    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585783" y="-205294"/>
            <a:ext cx="2848988" cy="10515605"/>
          </a:xfrm>
          <a:prstGeom prst="trapezoid">
            <a:avLst>
              <a:gd name="adj" fmla="val 14769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860692" y="-3074014"/>
            <a:ext cx="2299168" cy="10515603"/>
          </a:xfrm>
          <a:prstGeom prst="trapezoid">
            <a:avLst>
              <a:gd name="adj" fmla="val 959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1190272" y="4458098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1186389" y="1849488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About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1185332" y="2229369"/>
            <a:ext cx="9229093" cy="100796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Dataset of Stock Market in the S&amp;P 500 index which shows the information of all stock available in the index from Feb 2013 to Feb 2018 (Source of dataset 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  <a:hlinkClick r:id="rId2"/>
              </a:rPr>
              <a:t>https://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  <a:hlinkClick r:id="rId2"/>
              </a:rPr>
              <a:t>www.kaggle.com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  <a:hlinkClick r:id="rId2"/>
              </a:rPr>
              <a:t>/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  <a:hlinkClick r:id="rId2"/>
              </a:rPr>
              <a:t>camnugent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  <a:hlinkClick r:id="rId2"/>
              </a:rPr>
              <a:t>/sandp500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) </a:t>
            </a:r>
          </a:p>
          <a:p>
            <a:pPr>
              <a:lnSpc>
                <a:spcPts val="1900"/>
              </a:lnSpc>
            </a:pP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1185332" y="3961659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8" name="Group 37" descr="Icon of abacus. ">
            <a:extLst>
              <a:ext uri="{FF2B5EF4-FFF2-40B4-BE49-F238E27FC236}">
                <a16:creationId xmlns:a16="http://schemas.microsoft.com/office/drawing/2014/main" id="{7CE59DC4-9BF1-4309-862F-5FD14AA71AD2}"/>
              </a:ext>
            </a:extLst>
          </p:cNvPr>
          <p:cNvGrpSpPr/>
          <p:nvPr/>
        </p:nvGrpSpPr>
        <p:grpSpPr>
          <a:xfrm>
            <a:off x="1186389" y="1274646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39" name="Freeform 324">
              <a:extLst>
                <a:ext uri="{FF2B5EF4-FFF2-40B4-BE49-F238E27FC236}">
                  <a16:creationId xmlns:a16="http://schemas.microsoft.com/office/drawing/2014/main" id="{E8C5D5F4-5946-4308-A3F0-9ACE409CD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25">
              <a:extLst>
                <a:ext uri="{FF2B5EF4-FFF2-40B4-BE49-F238E27FC236}">
                  <a16:creationId xmlns:a16="http://schemas.microsoft.com/office/drawing/2014/main" id="{6742B51F-66DA-42BA-9273-D37AB150E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26">
              <a:extLst>
                <a:ext uri="{FF2B5EF4-FFF2-40B4-BE49-F238E27FC236}">
                  <a16:creationId xmlns:a16="http://schemas.microsoft.com/office/drawing/2014/main" id="{332CA234-8986-4D0B-966E-E1A0D3FC1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27">
              <a:extLst>
                <a:ext uri="{FF2B5EF4-FFF2-40B4-BE49-F238E27FC236}">
                  <a16:creationId xmlns:a16="http://schemas.microsoft.com/office/drawing/2014/main" id="{34CF8C67-080D-400E-8D8C-060752D4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692EF5F-60F1-4E35-A067-89ACC10DA089}"/>
              </a:ext>
            </a:extLst>
          </p:cNvPr>
          <p:cNvSpPr/>
          <p:nvPr/>
        </p:nvSpPr>
        <p:spPr>
          <a:xfrm>
            <a:off x="1185332" y="4891286"/>
            <a:ext cx="9229093" cy="170816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Predict the closing value of Amazon (AMZN) taking the open value with the max and min of the day.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Preprocess data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Use Machine Learning to create a model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Validate the Model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Use Spark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MLlib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and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TensorFLow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52560" y="522898"/>
            <a:ext cx="31394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Tensor Flow Approach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565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F7B196E-F143-4F8C-BC26-CB2A468E6EC7}"/>
              </a:ext>
            </a:extLst>
          </p:cNvPr>
          <p:cNvSpPr/>
          <p:nvPr/>
        </p:nvSpPr>
        <p:spPr>
          <a:xfrm>
            <a:off x="415619" y="863095"/>
            <a:ext cx="11157256" cy="4431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Take only the AMZN’s stock and create two files: one for training (predict the closing value) and one for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Load Training Data and Testing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Preprocess data creating scalers for the inputs and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Scale both the training inputs and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Create the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define model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define the number of input and output nodes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define the number of nodes per 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define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Run TensorFlow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Visualize the predicted and actual values using matplotlib</a:t>
            </a:r>
          </a:p>
        </p:txBody>
      </p:sp>
      <p:pic>
        <p:nvPicPr>
          <p:cNvPr id="7" name="Picture 6" descr="https://lh5.googleusercontent.com/hjgK4O6JhKHK-L8BEwCdaA4nVHEsfLF9-TYWCBIrFTrkA3d6Zpamb78orouTeY2X7I4jKGo98rLOtdLLGcpP0BEryAB4GEIL0ruB77hC5JXtJAWPgpTecOhOmCWLflejCS-Jkz3Q">
            <a:extLst>
              <a:ext uri="{FF2B5EF4-FFF2-40B4-BE49-F238E27FC236}">
                <a16:creationId xmlns:a16="http://schemas.microsoft.com/office/drawing/2014/main" id="{07175E9A-B3BA-4D45-9B8B-471E49B9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590" y="2648823"/>
            <a:ext cx="3824620" cy="281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43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52560" y="522898"/>
            <a:ext cx="31394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Tensor Flow Approach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565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D9D2C7B-548B-4E06-93D4-97AAE111CA2D}"/>
              </a:ext>
            </a:extLst>
          </p:cNvPr>
          <p:cNvSpPr/>
          <p:nvPr/>
        </p:nvSpPr>
        <p:spPr>
          <a:xfrm>
            <a:off x="228600" y="855297"/>
            <a:ext cx="5140630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Matplotlib Visualization – Predicted X Actual Values</a:t>
            </a:r>
          </a:p>
        </p:txBody>
      </p:sp>
      <p:pic>
        <p:nvPicPr>
          <p:cNvPr id="1026" name="Picture 2" descr="https://lh3.googleusercontent.com/Fs3OIBc9NJVs2mQCjpdOKSoi3H3IbvzPDVxIUM7zIG7eI1xExBoEzsf8sUD7yXYMisGAA_yLe2nNg8-7r6Jsrf_kzXdhdsGessvqG9rOsM7XZkADSalPdAevNXkwZeXaUFWmxHiW">
            <a:extLst>
              <a:ext uri="{FF2B5EF4-FFF2-40B4-BE49-F238E27FC236}">
                <a16:creationId xmlns:a16="http://schemas.microsoft.com/office/drawing/2014/main" id="{216895AF-AE77-4014-AA2F-2D351F5F5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3" y="1187696"/>
            <a:ext cx="4510296" cy="340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4584D54-E461-4E75-9FF8-CF0501432C5B}"/>
              </a:ext>
            </a:extLst>
          </p:cNvPr>
          <p:cNvSpPr/>
          <p:nvPr/>
        </p:nvSpPr>
        <p:spPr>
          <a:xfrm>
            <a:off x="247475" y="600842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Findings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1A376A-267E-4FCA-A70A-9865F211F9E3}"/>
              </a:ext>
            </a:extLst>
          </p:cNvPr>
          <p:cNvSpPr/>
          <p:nvPr/>
        </p:nvSpPr>
        <p:spPr>
          <a:xfrm>
            <a:off x="826390" y="1425339"/>
            <a:ext cx="1928192" cy="126188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learning_rate</a:t>
            </a: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= 0.001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training_epochs</a:t>
            </a: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= 200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layer_1_nodes = 75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layer_2_nodes = 100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layer_3_nodes = 75</a:t>
            </a:r>
            <a:r>
              <a:rPr lang="en-US" altLang="en-US" sz="1600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10CEA8-294F-4921-98E9-3B590AC61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19" y="5542471"/>
            <a:ext cx="65" cy="44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4436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C8F8D8-102E-4B90-B7F5-5B0AA7A54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0"/>
          <a:stretch/>
        </p:blipFill>
        <p:spPr>
          <a:xfrm>
            <a:off x="379507" y="4659632"/>
            <a:ext cx="4320000" cy="7853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1D4DBE-6597-4EAF-AA65-AE95EF214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220" y="1077217"/>
            <a:ext cx="4762012" cy="359726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BFFEE6D-CA94-4716-A5EB-3A0C4109034F}"/>
              </a:ext>
            </a:extLst>
          </p:cNvPr>
          <p:cNvSpPr/>
          <p:nvPr/>
        </p:nvSpPr>
        <p:spPr>
          <a:xfrm>
            <a:off x="7354425" y="1425339"/>
            <a:ext cx="1928192" cy="12311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learning_rate</a:t>
            </a: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= 0.001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training_epochs</a:t>
            </a: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= 800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layer_1_nodes = 1024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layer_2_nodes = 512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layer_3_nodes = 256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4FD3E1-C94E-4807-B0B5-72DF286C7613}"/>
              </a:ext>
            </a:extLst>
          </p:cNvPr>
          <p:cNvSpPr/>
          <p:nvPr/>
        </p:nvSpPr>
        <p:spPr>
          <a:xfrm>
            <a:off x="9684114" y="3740702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555555"/>
                </a:solidFill>
                <a:latin typeface="Source Code Pro"/>
              </a:rPr>
              <a:t>1433.7349</a:t>
            </a:r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12BB24-0838-40EE-AE62-C1DE9FF66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910" y="4643027"/>
            <a:ext cx="4701494" cy="78532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2A8526-990E-4116-9EA9-1579C4C5AC99}"/>
              </a:ext>
            </a:extLst>
          </p:cNvPr>
          <p:cNvSpPr/>
          <p:nvPr/>
        </p:nvSpPr>
        <p:spPr>
          <a:xfrm>
            <a:off x="3167277" y="3740702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555555"/>
                </a:solidFill>
                <a:latin typeface="Source Code Pro"/>
              </a:rPr>
              <a:t>1436.1113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93547F-4968-4994-90B2-E997DD2A0677}"/>
              </a:ext>
            </a:extLst>
          </p:cNvPr>
          <p:cNvSpPr/>
          <p:nvPr/>
        </p:nvSpPr>
        <p:spPr>
          <a:xfrm>
            <a:off x="5319375" y="2333279"/>
            <a:ext cx="873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Target</a:t>
            </a:r>
            <a:r>
              <a:rPr lang="en-CA" dirty="0"/>
              <a:t>:</a:t>
            </a:r>
          </a:p>
          <a:p>
            <a:r>
              <a:rPr lang="en-CA" dirty="0"/>
              <a:t>1416.78</a:t>
            </a:r>
          </a:p>
        </p:txBody>
      </p:sp>
    </p:spTree>
    <p:extLst>
      <p:ext uri="{BB962C8B-B14F-4D97-AF65-F5344CB8AC3E}">
        <p14:creationId xmlns:p14="http://schemas.microsoft.com/office/powerpoint/2010/main" val="125587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52560" y="522898"/>
            <a:ext cx="31394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Spark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MLlib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Approach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565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F7B196E-F143-4F8C-BC26-CB2A468E6EC7}"/>
              </a:ext>
            </a:extLst>
          </p:cNvPr>
          <p:cNvSpPr/>
          <p:nvPr/>
        </p:nvSpPr>
        <p:spPr>
          <a:xfrm>
            <a:off x="414000" y="864000"/>
            <a:ext cx="11157256" cy="33239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Load the data –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Dataframe</a:t>
            </a:r>
            <a:endParaRPr lang="en-US" sz="24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Creates a resilient distributed dataset (RDD) form the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Dataframe</a:t>
            </a:r>
            <a:endParaRPr lang="en-US" sz="24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Use “Map” to get rid of “keys”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Process with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LabeledPoint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using the “close” value as the label and the “open, high and low” as the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Split data for training and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Use the Training Data to make a model with 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Test the model and validate how accurate it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Calculate the R2 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7C040-46E0-41E3-B79D-9F7FD129F4DC}"/>
              </a:ext>
            </a:extLst>
          </p:cNvPr>
          <p:cNvSpPr/>
          <p:nvPr/>
        </p:nvSpPr>
        <p:spPr>
          <a:xfrm>
            <a:off x="415619" y="5690572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Findings</a:t>
            </a:r>
          </a:p>
        </p:txBody>
      </p:sp>
      <p:pic>
        <p:nvPicPr>
          <p:cNvPr id="2050" name="Picture 2" descr="https://lh6.googleusercontent.com/ycioRdKNBccIaseIk1Z9r5KQvRdTylm_gUegiNk86c9Yqy2pul7E6U8cxlEeC-DsUbC5gRtjxmvdbQQTjI505991kTCB-v_N-BAiIGVMvi5RNUlyWjNc_ulCRyb6w23NKfOk-O5v">
            <a:extLst>
              <a:ext uri="{FF2B5EF4-FFF2-40B4-BE49-F238E27FC236}">
                <a16:creationId xmlns:a16="http://schemas.microsoft.com/office/drawing/2014/main" id="{0F3F4BC3-18EA-470A-9230-2151DF8CF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743" y="3826850"/>
            <a:ext cx="5943600" cy="183832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71E284-AF9F-4C8F-9876-4C7A1832F508}"/>
              </a:ext>
            </a:extLst>
          </p:cNvPr>
          <p:cNvSpPr/>
          <p:nvPr/>
        </p:nvSpPr>
        <p:spPr>
          <a:xfrm>
            <a:off x="414000" y="6150436"/>
            <a:ext cx="11157256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R2 is greater than 0.5 there is a good model</a:t>
            </a:r>
          </a:p>
        </p:txBody>
      </p:sp>
    </p:spTree>
    <p:extLst>
      <p:ext uri="{BB962C8B-B14F-4D97-AF65-F5344CB8AC3E}">
        <p14:creationId xmlns:p14="http://schemas.microsoft.com/office/powerpoint/2010/main" val="77835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52560" y="522898"/>
            <a:ext cx="31394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Application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565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92A032B-F2FE-44C6-9DA5-F4A0B6BD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3" y="680871"/>
            <a:ext cx="5798610" cy="4159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D7FC30-3378-4F42-B47A-014A85760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947" y="1456468"/>
            <a:ext cx="5663335" cy="4592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979B70-4F32-40E2-A0B5-CEB1FC53E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597" y="2330348"/>
            <a:ext cx="2880220" cy="23350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A32540-F8FB-44EB-AD13-DBA342E5E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171" y="4840427"/>
            <a:ext cx="2667342" cy="138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9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52560" y="522898"/>
            <a:ext cx="31394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Difficulties &amp; Learnings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9565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F7B196E-F143-4F8C-BC26-CB2A468E6EC7}"/>
              </a:ext>
            </a:extLst>
          </p:cNvPr>
          <p:cNvSpPr/>
          <p:nvPr/>
        </p:nvSpPr>
        <p:spPr>
          <a:xfrm>
            <a:off x="414000" y="864000"/>
            <a:ext cx="11157256" cy="29546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Clean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What parameters should we set? (Layers, epochs, nodes)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After finish, how to know how good is our model?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A good model requires </a:t>
            </a:r>
            <a:r>
              <a:rPr lang="en-US" sz="2400" u="sng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technology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AND </a:t>
            </a:r>
            <a:r>
              <a:rPr lang="en-US" sz="2400" u="sng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mathematical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 skills.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8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46B2C-FB46-4525-9BA8-2DA13AB3980D}"/>
              </a:ext>
            </a:extLst>
          </p:cNvPr>
          <p:cNvSpPr/>
          <p:nvPr/>
        </p:nvSpPr>
        <p:spPr>
          <a:xfrm>
            <a:off x="8020425" y="5313933"/>
            <a:ext cx="395172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CA" sz="16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Bruno </a:t>
            </a:r>
            <a:r>
              <a:rPr lang="en-CA" sz="1600" dirty="0" err="1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Simione</a:t>
            </a:r>
            <a:r>
              <a:rPr lang="en-CA" sz="16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Beltrame</a:t>
            </a:r>
          </a:p>
          <a:p>
            <a:pPr algn="r"/>
            <a:r>
              <a:rPr lang="en-CA" sz="1600" dirty="0" err="1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Nilton</a:t>
            </a:r>
            <a:r>
              <a:rPr lang="en-CA" sz="16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Antonio De Oliveira </a:t>
            </a:r>
            <a:r>
              <a:rPr lang="en-CA" sz="1600" dirty="0" err="1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Paes</a:t>
            </a:r>
            <a:endParaRPr lang="en-CA" sz="1600" dirty="0"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algn="r"/>
            <a:r>
              <a:rPr lang="en-CA" sz="16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Fabio Cesar Torres De Araujo Hercules</a:t>
            </a:r>
          </a:p>
          <a:p>
            <a:pPr algn="r"/>
            <a:r>
              <a:rPr lang="en-CA" sz="1600" dirty="0" err="1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Oleksii</a:t>
            </a:r>
            <a:r>
              <a:rPr lang="en-CA" sz="16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CA" sz="1600" dirty="0" err="1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Kachan</a:t>
            </a:r>
            <a:endParaRPr lang="en-CA" sz="1600" dirty="0"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algn="r"/>
            <a:r>
              <a:rPr lang="en-CA" sz="16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Francisco Isaac De La Rosa Rivero</a:t>
            </a:r>
            <a:endParaRPr lang="en-CA" sz="3200" dirty="0"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460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Segoe UI Light</vt:lpstr>
      <vt:lpstr>Source Code Pro</vt:lpstr>
      <vt:lpstr>Office Theme</vt:lpstr>
      <vt:lpstr>Big Data 2 Final Presentation</vt:lpstr>
      <vt:lpstr>Project analysis slide 3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2019-02-26T00:18:49Z</dcterms:created>
  <dcterms:modified xsi:type="dcterms:W3CDTF">2019-04-16T06:21:26Z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