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4" r:id="rId6"/>
    <p:sldId id="265" r:id="rId7"/>
    <p:sldId id="260" r:id="rId8"/>
    <p:sldId id="261" r:id="rId9"/>
    <p:sldId id="262" r:id="rId10"/>
    <p:sldId id="289" r:id="rId11"/>
    <p:sldId id="285" r:id="rId12"/>
    <p:sldId id="275" r:id="rId13"/>
    <p:sldId id="263" r:id="rId14"/>
    <p:sldId id="282" r:id="rId15"/>
    <p:sldId id="300" r:id="rId16"/>
    <p:sldId id="267" r:id="rId17"/>
    <p:sldId id="278" r:id="rId18"/>
    <p:sldId id="280" r:id="rId19"/>
    <p:sldId id="283" r:id="rId20"/>
    <p:sldId id="293" r:id="rId21"/>
    <p:sldId id="294" r:id="rId22"/>
    <p:sldId id="279" r:id="rId23"/>
    <p:sldId id="284" r:id="rId24"/>
    <p:sldId id="290" r:id="rId25"/>
    <p:sldId id="291" r:id="rId26"/>
    <p:sldId id="296" r:id="rId27"/>
    <p:sldId id="292" r:id="rId28"/>
    <p:sldId id="295" r:id="rId29"/>
    <p:sldId id="297" r:id="rId30"/>
    <p:sldId id="299" r:id="rId31"/>
    <p:sldId id="277" r:id="rId32"/>
    <p:sldId id="276" r:id="rId33"/>
    <p:sldId id="298" r:id="rId34"/>
    <p:sldId id="281" r:id="rId35"/>
    <p:sldId id="272" r:id="rId36"/>
    <p:sldId id="266" r:id="rId37"/>
    <p:sldId id="268" r:id="rId38"/>
    <p:sldId id="269" r:id="rId39"/>
    <p:sldId id="271" r:id="rId40"/>
    <p:sldId id="274" r:id="rId41"/>
    <p:sldId id="303" r:id="rId42"/>
    <p:sldId id="288" r:id="rId43"/>
    <p:sldId id="302" r:id="rId44"/>
    <p:sldId id="286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E8-D9D9-42E5-BA31-5F4A29322846}" type="datetimeFigureOut">
              <a:rPr lang="pt-BR" smtClean="0"/>
              <a:t>31/3/2021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34FC-F85B-41B0-B01A-96AF6152EF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07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E8-D9D9-42E5-BA31-5F4A29322846}" type="datetimeFigureOut">
              <a:rPr lang="pt-BR" smtClean="0"/>
              <a:t>31/3/2021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34FC-F85B-41B0-B01A-96AF6152EF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1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E8-D9D9-42E5-BA31-5F4A29322846}" type="datetimeFigureOut">
              <a:rPr lang="pt-BR" smtClean="0"/>
              <a:t>31/3/2021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34FC-F85B-41B0-B01A-96AF6152EF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66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E8-D9D9-42E5-BA31-5F4A29322846}" type="datetimeFigureOut">
              <a:rPr lang="pt-BR" smtClean="0"/>
              <a:t>31/3/2021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34FC-F85B-41B0-B01A-96AF6152EF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52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E8-D9D9-42E5-BA31-5F4A29322846}" type="datetimeFigureOut">
              <a:rPr lang="pt-BR" smtClean="0"/>
              <a:t>31/3/2021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34FC-F85B-41B0-B01A-96AF6152EF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42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E8-D9D9-42E5-BA31-5F4A29322846}" type="datetimeFigureOut">
              <a:rPr lang="pt-BR" smtClean="0"/>
              <a:t>31/3/2021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34FC-F85B-41B0-B01A-96AF6152EF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0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E8-D9D9-42E5-BA31-5F4A29322846}" type="datetimeFigureOut">
              <a:rPr lang="pt-BR" smtClean="0"/>
              <a:t>31/3/2021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34FC-F85B-41B0-B01A-96AF6152EF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63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E8-D9D9-42E5-BA31-5F4A29322846}" type="datetimeFigureOut">
              <a:rPr lang="pt-BR" smtClean="0"/>
              <a:t>31/3/2021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34FC-F85B-41B0-B01A-96AF6152EF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2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E8-D9D9-42E5-BA31-5F4A29322846}" type="datetimeFigureOut">
              <a:rPr lang="pt-BR" smtClean="0"/>
              <a:t>31/3/2021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34FC-F85B-41B0-B01A-96AF6152EF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69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E8-D9D9-42E5-BA31-5F4A29322846}" type="datetimeFigureOut">
              <a:rPr lang="pt-BR" smtClean="0"/>
              <a:t>31/3/2021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34FC-F85B-41B0-B01A-96AF6152EF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2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E8-D9D9-42E5-BA31-5F4A29322846}" type="datetimeFigureOut">
              <a:rPr lang="pt-BR" smtClean="0"/>
              <a:t>31/3/2021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34FC-F85B-41B0-B01A-96AF6152EF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12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E8-D9D9-42E5-BA31-5F4A29322846}" type="datetimeFigureOut">
              <a:rPr lang="pt-BR" smtClean="0"/>
              <a:t>31/3/2021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734FC-F85B-41B0-B01A-96AF6152EF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90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sobre a Sanepar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é uma indicação de compra ou venda do ativo.</a:t>
            </a:r>
          </a:p>
          <a:p>
            <a:r>
              <a:rPr lang="pt-BR" dirty="0" smtClean="0"/>
              <a:t>Apenas para conhecimento dos amigos mais próximos.</a:t>
            </a:r>
          </a:p>
          <a:p>
            <a:pPr marL="0" indent="0">
              <a:buNone/>
            </a:pPr>
            <a:r>
              <a:rPr lang="pt-BR" dirty="0" smtClean="0"/>
              <a:t>Resumo das métricas e escolhemos o fluxo de caixa futuro para indicar o valor real que a ação deveria valer.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83" y="4001294"/>
            <a:ext cx="4157227" cy="14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2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Contratos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As renovações dos contratos têm seu prazo </a:t>
            </a:r>
            <a:r>
              <a:rPr lang="pt-BR" dirty="0" smtClean="0"/>
              <a:t>de validade </a:t>
            </a:r>
            <a:r>
              <a:rPr lang="pt-BR" dirty="0"/>
              <a:t>definido em média 30 anos. De um total de 346 concessões municipais operadas, </a:t>
            </a:r>
            <a:r>
              <a:rPr lang="pt-BR" dirty="0" smtClean="0"/>
              <a:t>9 (2,6</a:t>
            </a:r>
            <a:r>
              <a:rPr lang="pt-BR" dirty="0"/>
              <a:t>%) contratos estão em processo de renovação por estarem vencidos, 54 (15,6%) </a:t>
            </a:r>
            <a:r>
              <a:rPr lang="pt-BR" dirty="0" smtClean="0"/>
              <a:t>vencem de </a:t>
            </a:r>
            <a:r>
              <a:rPr lang="pt-BR" dirty="0"/>
              <a:t>2021 a 2029 e 283 (81,8%) foram renovados tendo seus vencimentos após </a:t>
            </a:r>
            <a:r>
              <a:rPr lang="pt-BR" dirty="0" smtClean="0"/>
              <a:t>2030.</a:t>
            </a:r>
          </a:p>
          <a:p>
            <a:r>
              <a:rPr lang="pt-BR" dirty="0" smtClean="0"/>
              <a:t>346 Municípios</a:t>
            </a:r>
          </a:p>
          <a:p>
            <a:r>
              <a:rPr lang="pt-BR" dirty="0" smtClean="0"/>
              <a:t>337 Contratos vigentes</a:t>
            </a:r>
          </a:p>
          <a:p>
            <a:r>
              <a:rPr lang="pt-BR" dirty="0" smtClean="0"/>
              <a:t>180 Contratos de programa</a:t>
            </a:r>
          </a:p>
          <a:p>
            <a:r>
              <a:rPr lang="pt-BR" dirty="0" smtClean="0"/>
              <a:t>9 Contratos vencidos – 3,96% representativo na receita</a:t>
            </a:r>
          </a:p>
          <a:p>
            <a:r>
              <a:rPr lang="pt-BR" dirty="0" smtClean="0"/>
              <a:t>157 Contratos de concessão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1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Composição da Receita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Receita não é muito diversificada, pois residencial é muito forte, mas dilui um pouco os 20% que são de outros setores.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4" y="2906571"/>
            <a:ext cx="8404007" cy="30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1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046" y="365125"/>
            <a:ext cx="9681754" cy="1325563"/>
          </a:xfrm>
        </p:spPr>
        <p:txBody>
          <a:bodyPr/>
          <a:lstStyle/>
          <a:p>
            <a:r>
              <a:rPr lang="pt-BR" dirty="0" smtClean="0"/>
              <a:t>Reajuste da tarifa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reajuste das tarifas dos serviços fornecidos pela Sanepar, é uma preocupação, pois </a:t>
            </a:r>
            <a:r>
              <a:rPr lang="pt-BR" dirty="0"/>
              <a:t>terá reajuste de 5,11</a:t>
            </a:r>
            <a:r>
              <a:rPr lang="pt-BR" dirty="0" smtClean="0"/>
              <a:t>% a partir de fevereiro de 2021, mas o </a:t>
            </a:r>
            <a:r>
              <a:rPr lang="pt-BR" dirty="0"/>
              <a:t>índice original do reajuste aprovado em agosto era de 9,62% para começar a valer em outubro, mas foi suspenso após pedido do governo do Estado, que controla a companhia. 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Por efeito de reajuste menor que o esperado, com certeza sua geração de caixa será afetada e seus lucros.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9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50" y="365125"/>
            <a:ext cx="9472749" cy="1325563"/>
          </a:xfrm>
        </p:spPr>
        <p:txBody>
          <a:bodyPr/>
          <a:lstStyle/>
          <a:p>
            <a:r>
              <a:rPr lang="pt-BR" dirty="0" smtClean="0"/>
              <a:t>Plano de investimentos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momento está ocorrendo o investimento na Barragem </a:t>
            </a:r>
            <a:r>
              <a:rPr lang="pt-BR" dirty="0"/>
              <a:t>do </a:t>
            </a:r>
            <a:r>
              <a:rPr lang="pt-BR" dirty="0" err="1" smtClean="0"/>
              <a:t>Miringuava</a:t>
            </a:r>
            <a:r>
              <a:rPr lang="pt-BR" dirty="0" smtClean="0"/>
              <a:t>, total de R</a:t>
            </a:r>
            <a:r>
              <a:rPr lang="pt-BR" dirty="0"/>
              <a:t>$ 160 </a:t>
            </a:r>
            <a:r>
              <a:rPr lang="pt-BR" dirty="0" smtClean="0"/>
              <a:t>milhões de reais no investimento, a nova barragem </a:t>
            </a:r>
            <a:r>
              <a:rPr lang="pt-BR" dirty="0"/>
              <a:t>irá incrementar 38 bilhões de litros ao sistema integrado de </a:t>
            </a:r>
            <a:r>
              <a:rPr lang="pt-BR" dirty="0" smtClean="0"/>
              <a:t>reservação de água.</a:t>
            </a:r>
          </a:p>
          <a:p>
            <a:r>
              <a:rPr lang="pt-BR" dirty="0" smtClean="0"/>
              <a:t>De 2021 até 2025, será investido um total de </a:t>
            </a:r>
            <a:r>
              <a:rPr lang="pt-BR" dirty="0"/>
              <a:t>R$ 7,86 </a:t>
            </a:r>
            <a:r>
              <a:rPr lang="pt-BR" dirty="0" smtClean="0"/>
              <a:t>bilhões de reais. Recursos serão aplicados </a:t>
            </a:r>
            <a:r>
              <a:rPr lang="pt-BR" dirty="0"/>
              <a:t>para ampliar o serviço de esgoto que receberá R$ 4,27 bilhões. O abastecimento de água terá investimentos de R$ 3,29 bilhões.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0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SAPR4 </a:t>
            </a:r>
            <a:r>
              <a:rPr lang="pt-BR" dirty="0" smtClean="0"/>
              <a:t>– Crescimento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Em 5 anos a empresa triplicou o seu valor no mercado acionário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0588"/>
            <a:ext cx="10733333" cy="3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4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8" y="2780269"/>
            <a:ext cx="3761868" cy="3608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Desempenho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13452" y="2614521"/>
            <a:ext cx="3659580" cy="3507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7885" y="1598858"/>
            <a:ext cx="9625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O crescimento em atendimento da coleta de rede de esgoto e de ligações de água, demonstram como a empresa está preocupada com o melhor atendimento aos seus clientes e expansão.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9141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6" y="2687638"/>
            <a:ext cx="9144000" cy="1655762"/>
          </a:xfrm>
        </p:spPr>
        <p:txBody>
          <a:bodyPr/>
          <a:lstStyle/>
          <a:p>
            <a:r>
              <a:rPr lang="pt-BR" sz="4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Valuation</a:t>
            </a:r>
            <a:endParaRPr lang="pt-BR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7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365125"/>
            <a:ext cx="9250680" cy="1325563"/>
          </a:xfrm>
        </p:spPr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Pela métrica </a:t>
            </a:r>
            <a:r>
              <a:rPr lang="pt-BR" dirty="0"/>
              <a:t>de Graham, a ação está barata. </a:t>
            </a:r>
            <a:endParaRPr lang="pt-BR" dirty="0" smtClean="0"/>
          </a:p>
          <a:p>
            <a:r>
              <a:rPr lang="pt-BR" dirty="0" smtClean="0"/>
              <a:t>Pela </a:t>
            </a:r>
            <a:r>
              <a:rPr lang="pt-BR" dirty="0"/>
              <a:t>métrica do Patrimônio atual da empresa, também está barata, mas com um baixo </a:t>
            </a:r>
            <a:r>
              <a:rPr lang="pt-BR" dirty="0" err="1"/>
              <a:t>upside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fluxo de caixa futuro de 5 anos nos diz que daqui 5 anos é possível a empresa valer quase 5 vezes mais que atualmente, por efeito do seu caixa ter se fortalecido nos últimos 5 anos.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valor de mercado é a </a:t>
            </a:r>
            <a:r>
              <a:rPr lang="pt-BR" dirty="0" smtClean="0"/>
              <a:t>única métrica </a:t>
            </a:r>
            <a:r>
              <a:rPr lang="pt-BR" dirty="0"/>
              <a:t>que nos diz que a ação está barata, portanto o mercado está avaliando a empresa abaixo do que </a:t>
            </a:r>
            <a:r>
              <a:rPr lang="pt-BR" dirty="0" smtClean="0"/>
              <a:t>realmente </a:t>
            </a:r>
            <a:r>
              <a:rPr lang="pt-BR" dirty="0"/>
              <a:t>vale, nos deixa otimista para acreditar no fluxo de caixa futuro.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03" y="1406455"/>
            <a:ext cx="4156993" cy="14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04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Valor intrínseco da Sanepar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5133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De acordo com Graham o valor da ação da Sanepar está abaixo do valor real que deveria valer a ação, estipulando um </a:t>
            </a:r>
            <a:r>
              <a:rPr lang="pt-BR" dirty="0" err="1" smtClean="0"/>
              <a:t>upside</a:t>
            </a:r>
            <a:r>
              <a:rPr lang="pt-BR" dirty="0" smtClean="0"/>
              <a:t> de 186%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dirty="0" smtClean="0"/>
              <a:t>* Cotação do dia 30/03</a:t>
            </a:r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4" y="2614975"/>
            <a:ext cx="8763000" cy="341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4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50" y="365125"/>
            <a:ext cx="9577250" cy="1325563"/>
          </a:xfrm>
        </p:spPr>
        <p:txBody>
          <a:bodyPr/>
          <a:lstStyle/>
          <a:p>
            <a:r>
              <a:rPr lang="pt-BR" dirty="0" smtClean="0"/>
              <a:t>Valor patrimonial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Patrimônio </a:t>
            </a:r>
            <a:r>
              <a:rPr lang="pt-BR" dirty="0" smtClean="0"/>
              <a:t>Líquido (R</a:t>
            </a:r>
            <a:r>
              <a:rPr lang="pt-BR" dirty="0"/>
              <a:t>$  </a:t>
            </a:r>
            <a:r>
              <a:rPr lang="pt-BR" dirty="0" smtClean="0"/>
              <a:t>6.943.163.000) dividido pelo número total </a:t>
            </a:r>
            <a:r>
              <a:rPr lang="pt-BR" dirty="0"/>
              <a:t>de ações (</a:t>
            </a:r>
            <a:r>
              <a:rPr lang="pt-BR" dirty="0" smtClean="0"/>
              <a:t>1.511.205.519) resulta no valor patrimonial de R$ 4,59 por ação.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6" y="2687638"/>
            <a:ext cx="9144000" cy="1655762"/>
          </a:xfrm>
        </p:spPr>
        <p:txBody>
          <a:bodyPr/>
          <a:lstStyle/>
          <a:p>
            <a:r>
              <a:rPr lang="pt-BR" sz="4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Conhecendo o negócio da empresa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85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Beta e CAPM - Premissas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Importante antes de demonstrar os cálculos, exemplificar as premissas utilizadas:</a:t>
            </a:r>
          </a:p>
          <a:p>
            <a:r>
              <a:rPr lang="pt-BR" dirty="0"/>
              <a:t> O risco de mercado, fizemos a partir da média da variação dos 3 anos da cotação da </a:t>
            </a:r>
            <a:r>
              <a:rPr lang="pt-BR" dirty="0" smtClean="0"/>
              <a:t>Sanepar e do índice Bovespa.</a:t>
            </a:r>
          </a:p>
          <a:p>
            <a:r>
              <a:rPr lang="pt-BR" dirty="0" smtClean="0"/>
              <a:t>O </a:t>
            </a:r>
            <a:r>
              <a:rPr lang="pt-BR" dirty="0"/>
              <a:t>risco </a:t>
            </a:r>
            <a:r>
              <a:rPr lang="pt-BR" dirty="0" err="1" smtClean="0"/>
              <a:t>free</a:t>
            </a:r>
            <a:r>
              <a:rPr lang="pt-BR" dirty="0" smtClean="0"/>
              <a:t>, utilizamos o risco </a:t>
            </a:r>
            <a:r>
              <a:rPr lang="pt-BR" dirty="0"/>
              <a:t>Brasil calculado pelo JP Morgan, optamos pelo risco </a:t>
            </a:r>
            <a:r>
              <a:rPr lang="pt-BR" dirty="0" smtClean="0"/>
              <a:t>país </a:t>
            </a:r>
            <a:r>
              <a:rPr lang="pt-BR" dirty="0"/>
              <a:t>de vez a taxa </a:t>
            </a:r>
            <a:r>
              <a:rPr lang="pt-BR" dirty="0" err="1"/>
              <a:t>selic</a:t>
            </a:r>
            <a:r>
              <a:rPr lang="pt-BR" dirty="0"/>
              <a:t> por que a base </a:t>
            </a:r>
            <a:r>
              <a:rPr lang="pt-BR" dirty="0" smtClean="0"/>
              <a:t>acionária </a:t>
            </a:r>
            <a:r>
              <a:rPr lang="pt-BR" dirty="0"/>
              <a:t>de estrangeiro é acima da média do mercado </a:t>
            </a:r>
            <a:r>
              <a:rPr lang="pt-BR" dirty="0" smtClean="0"/>
              <a:t>brasileiro.</a:t>
            </a:r>
          </a:p>
          <a:p>
            <a:r>
              <a:rPr lang="pt-BR" dirty="0" smtClean="0"/>
              <a:t>O </a:t>
            </a:r>
            <a:r>
              <a:rPr lang="pt-BR" dirty="0"/>
              <a:t>Beta calculamos a partir do gráfico de dispersão do índice Bovespa x </a:t>
            </a:r>
            <a:r>
              <a:rPr lang="pt-BR" dirty="0" smtClean="0"/>
              <a:t>SAPR4.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31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835081" y="3188044"/>
            <a:ext cx="2397209" cy="1668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865" y="365125"/>
            <a:ext cx="9314934" cy="1325563"/>
          </a:xfrm>
        </p:spPr>
        <p:txBody>
          <a:bodyPr/>
          <a:lstStyle/>
          <a:p>
            <a:r>
              <a:rPr lang="pt-BR" dirty="0"/>
              <a:t>Beta e </a:t>
            </a:r>
            <a:r>
              <a:rPr lang="pt-BR" dirty="0" smtClean="0"/>
              <a:t>CAPM - Cálculos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1" y="1146991"/>
            <a:ext cx="1880564" cy="5353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48" y="6500947"/>
            <a:ext cx="1669417" cy="141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766" y="2191503"/>
            <a:ext cx="5752381" cy="38095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8428" y="3455700"/>
            <a:ext cx="1890870" cy="10529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52919" y="2818712"/>
            <a:ext cx="205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032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Fluxo de caixa futuro - Premissa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Importante antes de demonstrar os cálculos, exemplificar as premissas utilizadas:</a:t>
            </a:r>
          </a:p>
          <a:p>
            <a:r>
              <a:rPr lang="pt-BR" dirty="0"/>
              <a:t>As projeções são utilizadas as mesmas do </a:t>
            </a:r>
            <a:r>
              <a:rPr lang="pt-BR" dirty="0" smtClean="0"/>
              <a:t>Excel. </a:t>
            </a:r>
            <a:endParaRPr lang="pt-BR" dirty="0"/>
          </a:p>
          <a:p>
            <a:r>
              <a:rPr lang="pt-BR" dirty="0" smtClean="0"/>
              <a:t>Optamos </a:t>
            </a:r>
            <a:r>
              <a:rPr lang="pt-BR" dirty="0"/>
              <a:t>por escolher a projeção média, não estamos muito otimista e nem muito </a:t>
            </a:r>
            <a:r>
              <a:rPr lang="pt-BR" dirty="0" smtClean="0"/>
              <a:t>pessimista.</a:t>
            </a:r>
          </a:p>
          <a:p>
            <a:r>
              <a:rPr lang="pt-BR" dirty="0" smtClean="0"/>
              <a:t>A </a:t>
            </a:r>
            <a:r>
              <a:rPr lang="pt-BR" dirty="0"/>
              <a:t>projeção é de 5 anos pois, pegamos histórico de 5 anos anteriores e achamos mais </a:t>
            </a:r>
            <a:r>
              <a:rPr lang="pt-BR" dirty="0" smtClean="0"/>
              <a:t>assertivo </a:t>
            </a:r>
            <a:r>
              <a:rPr lang="pt-BR" dirty="0"/>
              <a:t>olhar para o médio prazo, afinal </a:t>
            </a:r>
            <a:r>
              <a:rPr lang="pt-BR" dirty="0" smtClean="0"/>
              <a:t>estamos </a:t>
            </a:r>
            <a:r>
              <a:rPr lang="pt-BR" dirty="0"/>
              <a:t>em uma fase nunca vista antes na histórica (crise hídrica e pandemia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6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804" y="365125"/>
            <a:ext cx="9697995" cy="1325563"/>
          </a:xfrm>
        </p:spPr>
        <p:txBody>
          <a:bodyPr/>
          <a:lstStyle/>
          <a:p>
            <a:r>
              <a:rPr lang="pt-BR" dirty="0"/>
              <a:t>Fluxo de caixa </a:t>
            </a:r>
            <a:r>
              <a:rPr lang="pt-BR" dirty="0" smtClean="0"/>
              <a:t>futuro - Projeção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26" y="2053893"/>
            <a:ext cx="11089873" cy="445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643" y="2862474"/>
            <a:ext cx="6660504" cy="30505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26" y="6085735"/>
            <a:ext cx="9238095" cy="380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0335" y="1696498"/>
            <a:ext cx="592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Histórico da empresa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2990335" y="2499269"/>
            <a:ext cx="585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Projeção para os próximos 5 anos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0469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9" y="365125"/>
            <a:ext cx="9577250" cy="1325563"/>
          </a:xfrm>
        </p:spPr>
        <p:txBody>
          <a:bodyPr/>
          <a:lstStyle/>
          <a:p>
            <a:r>
              <a:rPr lang="pt-BR" dirty="0"/>
              <a:t>Fluxo de caixa </a:t>
            </a:r>
            <a:r>
              <a:rPr lang="pt-BR" dirty="0" smtClean="0"/>
              <a:t>futuro – KD e KI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r>
              <a:rPr lang="pt-BR" sz="1800" dirty="0" smtClean="0"/>
              <a:t>Para calcular o custo de capital próprio (KD), é dividir a despesa financeira pelos empréstimos e financiamentos.</a:t>
            </a:r>
          </a:p>
          <a:p>
            <a:r>
              <a:rPr lang="pt-BR" sz="1800" dirty="0" smtClean="0"/>
              <a:t>Para calcular o capital de terceiros é necessário fazer a seguinte fórmula KD*(1-IR)</a:t>
            </a:r>
            <a:endParaRPr lang="pt-BR" sz="1800" dirty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*Dados </a:t>
            </a:r>
            <a:r>
              <a:rPr lang="pt-BR" sz="1800" dirty="0"/>
              <a:t>da despesa financeira e de empréstimos foram retiradas do IRT de 2020 disponível no site da </a:t>
            </a:r>
            <a:r>
              <a:rPr lang="pt-BR" sz="1800" dirty="0" smtClean="0"/>
              <a:t>companhia e o </a:t>
            </a:r>
            <a:r>
              <a:rPr lang="pt-BR" sz="1800" dirty="0"/>
              <a:t>IR é de 34</a:t>
            </a:r>
            <a:r>
              <a:rPr lang="pt-BR" sz="1800" dirty="0" smtClean="0"/>
              <a:t>%.</a:t>
            </a:r>
            <a:endParaRPr lang="pt-BR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45" y="1825625"/>
            <a:ext cx="4862287" cy="16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0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/>
              <a:t>Fluxo de caixa </a:t>
            </a:r>
            <a:r>
              <a:rPr lang="pt-BR" dirty="0" smtClean="0"/>
              <a:t>futuro - WACC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sz="1800" dirty="0" smtClean="0"/>
              <a:t>Formula para calcular o WACC (PL*CAPM)+(Dívidas*KI)</a:t>
            </a:r>
            <a:endParaRPr lang="pt-BR" sz="1800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* O </a:t>
            </a:r>
            <a:r>
              <a:rPr lang="pt-BR" sz="1800" dirty="0"/>
              <a:t>PL e a dívida, foram tirados do ITR 2020</a:t>
            </a:r>
            <a:endParaRPr lang="pt-BR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14974"/>
            <a:ext cx="7131261" cy="17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5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/>
              <a:t>Fluxo de caixa </a:t>
            </a:r>
            <a:r>
              <a:rPr lang="pt-BR" dirty="0" smtClean="0"/>
              <a:t>futuro - Resultado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Por fim se calcula o valor explícito e residual para encontrar o valor futuro da empresa e divide pelo número de ações para resultar no valor por ação.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170" y="3083863"/>
            <a:ext cx="3877240" cy="29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91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Valor de mercado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48" y="1944603"/>
            <a:ext cx="8124946" cy="34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08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6" y="2687638"/>
            <a:ext cx="9144000" cy="1655762"/>
          </a:xfrm>
        </p:spPr>
        <p:txBody>
          <a:bodyPr/>
          <a:lstStyle/>
          <a:p>
            <a:r>
              <a:rPr lang="pt-BR" sz="4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Financeiros</a:t>
            </a:r>
            <a:endParaRPr lang="pt-BR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7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518" y="365125"/>
            <a:ext cx="9673281" cy="1325563"/>
          </a:xfrm>
        </p:spPr>
        <p:txBody>
          <a:bodyPr/>
          <a:lstStyle/>
          <a:p>
            <a:r>
              <a:rPr lang="pt-BR" dirty="0" smtClean="0"/>
              <a:t>Principais pontos do 4T20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37" y="1690688"/>
            <a:ext cx="7842000" cy="40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1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" y="1329236"/>
            <a:ext cx="8673353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Companhia de Saneamento do Paraná – SANEPAR (SAPR3 – ON; SAPR4 – PN; SAPR11 – UNITS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r>
              <a:rPr lang="pt-BR" dirty="0"/>
              <a:t>Criada com a finalidade de promover </a:t>
            </a:r>
            <a:r>
              <a:rPr lang="pt-BR" dirty="0" smtClean="0"/>
              <a:t>o desenvolvimento </a:t>
            </a:r>
            <a:r>
              <a:rPr lang="pt-BR" dirty="0"/>
              <a:t>do saneamento básico no e</a:t>
            </a:r>
            <a:r>
              <a:rPr lang="pt-BR" dirty="0" smtClean="0"/>
              <a:t>stado do Paraná, em </a:t>
            </a:r>
            <a:r>
              <a:rPr lang="pt-BR" dirty="0"/>
              <a:t>janeiro de </a:t>
            </a:r>
            <a:r>
              <a:rPr lang="pt-BR" dirty="0" smtClean="0"/>
              <a:t>1963. </a:t>
            </a:r>
          </a:p>
          <a:p>
            <a:pPr marL="0" indent="0">
              <a:buNone/>
            </a:pPr>
            <a:r>
              <a:rPr lang="pt-BR" dirty="0"/>
              <a:t>Apesar da região atendida ter um dos maiores índice de saneamento do país, ainda cerca de 25% da população </a:t>
            </a:r>
            <a:r>
              <a:rPr lang="pt-BR" dirty="0" smtClean="0"/>
              <a:t>no estado do Paraná, não </a:t>
            </a:r>
            <a:r>
              <a:rPr lang="pt-BR" dirty="0"/>
              <a:t>tem acesso ao saneamento básico.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030" y="830480"/>
            <a:ext cx="3526970" cy="589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1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9" y="321139"/>
            <a:ext cx="9475572" cy="1325563"/>
          </a:xfrm>
        </p:spPr>
        <p:txBody>
          <a:bodyPr/>
          <a:lstStyle/>
          <a:p>
            <a:r>
              <a:rPr lang="pt-BR" dirty="0" smtClean="0"/>
              <a:t>Indicadores importantes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54366"/>
            <a:ext cx="5933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Tantos os indicadores de eficiência quanto os de rentabilidade, estão muito altos.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Se compararmos com as empresas do mesmo setor fica nítido como a operação da Sanepar é muito bem gerida.</a:t>
            </a:r>
            <a:endParaRPr lang="pt-B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557999"/>
            <a:ext cx="5612029" cy="14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286" y="1667779"/>
            <a:ext cx="5485714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77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109" y="365125"/>
            <a:ext cx="9668690" cy="1325563"/>
          </a:xfrm>
        </p:spPr>
        <p:txBody>
          <a:bodyPr/>
          <a:lstStyle/>
          <a:p>
            <a:r>
              <a:rPr lang="pt-BR" dirty="0" smtClean="0"/>
              <a:t>Receita Líquida x Lucro Líquido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8216" y="2060623"/>
            <a:ext cx="7769795" cy="4575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194" y="2351314"/>
            <a:ext cx="3830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Receita vem aumentando ano pós ano e seu lucro acompanha, significa que a empresa além da estar crescendo, está com suas operações em dia com margem de rentabilidade altas.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272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Caixa x Dívida Bruta x Dívida Líquida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847" y="1984563"/>
            <a:ext cx="7956473" cy="4612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31" y="2286000"/>
            <a:ext cx="34094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Dados de 2020</a:t>
            </a:r>
          </a:p>
          <a:p>
            <a:r>
              <a:rPr lang="pt-BR" dirty="0" smtClean="0"/>
              <a:t>Caixa: 874 mi</a:t>
            </a:r>
          </a:p>
          <a:p>
            <a:r>
              <a:rPr lang="pt-BR" dirty="0" smtClean="0"/>
              <a:t>Dívida Bruta: 3.648 mi</a:t>
            </a:r>
          </a:p>
          <a:p>
            <a:r>
              <a:rPr lang="pt-BR" dirty="0" smtClean="0"/>
              <a:t>Dívida Líquida: 2.774 mi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Portanto é possível concluir que a dívida da empresa está subindo, por efeito dos investimentos e ainda está controlado, com 3,1 vezes do valor do caixa atual.</a:t>
            </a:r>
          </a:p>
        </p:txBody>
      </p:sp>
    </p:spTree>
    <p:extLst>
      <p:ext uri="{BB962C8B-B14F-4D97-AF65-F5344CB8AC3E}">
        <p14:creationId xmlns:p14="http://schemas.microsoft.com/office/powerpoint/2010/main" val="1090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227" y="365125"/>
            <a:ext cx="9475572" cy="1325563"/>
          </a:xfrm>
        </p:spPr>
        <p:txBody>
          <a:bodyPr/>
          <a:lstStyle/>
          <a:p>
            <a:r>
              <a:rPr lang="pt-BR" dirty="0" smtClean="0"/>
              <a:t>EBITDA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51" y="1825625"/>
            <a:ext cx="5428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Em 2020, o EBITDA recuou 2,0% em </a:t>
            </a:r>
            <a:r>
              <a:rPr lang="pt-BR" dirty="0" smtClean="0"/>
              <a:t>comparação com </a:t>
            </a:r>
            <a:r>
              <a:rPr lang="pt-BR" dirty="0"/>
              <a:t>2019, totalizando R$ 1.932,4 milhões, em </a:t>
            </a:r>
            <a:r>
              <a:rPr lang="pt-BR" dirty="0" smtClean="0"/>
              <a:t>decorrência da </a:t>
            </a:r>
            <a:r>
              <a:rPr lang="pt-BR" dirty="0"/>
              <a:t>pandemia da COVID-19, que teve </a:t>
            </a:r>
            <a:r>
              <a:rPr lang="pt-BR" dirty="0" smtClean="0"/>
              <a:t>como efeito </a:t>
            </a:r>
            <a:r>
              <a:rPr lang="pt-BR" dirty="0"/>
              <a:t>a postergação do reajuste tarifário e da </a:t>
            </a:r>
            <a:r>
              <a:rPr lang="pt-BR" dirty="0" smtClean="0"/>
              <a:t>redução dos </a:t>
            </a:r>
            <a:r>
              <a:rPr lang="pt-BR" dirty="0"/>
              <a:t>volumes faturados de água e esgoto </a:t>
            </a:r>
            <a:r>
              <a:rPr lang="pt-BR" dirty="0" smtClean="0"/>
              <a:t>devido à </a:t>
            </a:r>
            <a:r>
              <a:rPr lang="pt-BR" dirty="0"/>
              <a:t>emergência hídrica. A margem EBITDA de 2020 </a:t>
            </a:r>
            <a:r>
              <a:rPr lang="pt-BR" dirty="0" smtClean="0"/>
              <a:t>foi 1,5 </a:t>
            </a:r>
            <a:r>
              <a:rPr lang="pt-BR" dirty="0" err="1"/>
              <a:t>p.p</a:t>
            </a:r>
            <a:r>
              <a:rPr lang="pt-BR" dirty="0"/>
              <a:t>. inferior ao ano anterior e atingiu 40,3%.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17" y="1825625"/>
            <a:ext cx="6577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8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365125"/>
            <a:ext cx="9707879" cy="1325563"/>
          </a:xfrm>
        </p:spPr>
        <p:txBody>
          <a:bodyPr/>
          <a:lstStyle/>
          <a:p>
            <a:r>
              <a:rPr lang="pt-BR" dirty="0" smtClean="0"/>
              <a:t>Dividendos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90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Os dividendos são distribuídos desde 2010, ponto muito positivo.</a:t>
            </a:r>
          </a:p>
          <a:p>
            <a:pPr marL="0" indent="0">
              <a:buNone/>
            </a:pPr>
            <a:r>
              <a:rPr lang="pt-BR" dirty="0" smtClean="0"/>
              <a:t>No ano de 2019 e 2020 foram distribuídos menos por efeito da crise hídrica e pelo investimento em </a:t>
            </a:r>
            <a:r>
              <a:rPr lang="pt-BR" dirty="0" err="1" smtClean="0"/>
              <a:t>Miringuava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069771"/>
            <a:ext cx="10515601" cy="36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64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108" y="365125"/>
            <a:ext cx="9668691" cy="1325563"/>
          </a:xfrm>
        </p:spPr>
        <p:txBody>
          <a:bodyPr/>
          <a:lstStyle/>
          <a:p>
            <a:r>
              <a:rPr lang="pt-BR" dirty="0" smtClean="0"/>
              <a:t>Volatilidade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SAPR4, ações preferenciais da Sanepar, não tem muita volatilidade, é um pouco acima da média do mercado, mas bem controlado.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23" y="3466634"/>
            <a:ext cx="10702154" cy="141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46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Fatores relevantes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12577" cy="4351338"/>
          </a:xfrm>
        </p:spPr>
        <p:txBody>
          <a:bodyPr/>
          <a:lstStyle/>
          <a:p>
            <a:r>
              <a:rPr lang="pt-BR" dirty="0" err="1" smtClean="0"/>
              <a:t>Payout</a:t>
            </a:r>
            <a:r>
              <a:rPr lang="pt-BR" dirty="0" smtClean="0"/>
              <a:t> de 27,86% , muito bom pois significa que a empresa não distribui dividendos aos acionista acima do que gera de lucro.</a:t>
            </a:r>
          </a:p>
          <a:p>
            <a:r>
              <a:rPr lang="pt-BR" dirty="0" smtClean="0"/>
              <a:t>Tem um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Along</a:t>
            </a:r>
            <a:r>
              <a:rPr lang="pt-BR" dirty="0" smtClean="0"/>
              <a:t> de 100%, muito bom, pois o pequeno investidor tem uma certa “segurança”, caso ocorra a venda da companhia.</a:t>
            </a:r>
          </a:p>
          <a:p>
            <a:r>
              <a:rPr lang="pt-BR" dirty="0" smtClean="0"/>
              <a:t>CAGR de 12,3% em 4 anos.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211" y="1690688"/>
            <a:ext cx="4458789" cy="48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28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6" y="2687638"/>
            <a:ext cx="9144000" cy="1655762"/>
          </a:xfrm>
        </p:spPr>
        <p:txBody>
          <a:bodyPr/>
          <a:lstStyle/>
          <a:p>
            <a:r>
              <a:rPr lang="pt-BR" sz="4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Macroeconômica</a:t>
            </a:r>
            <a:endParaRPr lang="pt-BR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28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Novo marco regulatório do saneamento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Uma oportunidade para ampliar a participação da iniciativa privada e promover novos investimentos no </a:t>
            </a:r>
            <a:r>
              <a:rPr lang="pt-BR" dirty="0" smtClean="0"/>
              <a:t>setor de saneamento, onde no Brasil, grande parte é monopólio e não há competição.</a:t>
            </a:r>
          </a:p>
          <a:p>
            <a:pPr marL="0" indent="0">
              <a:buNone/>
            </a:pPr>
            <a:r>
              <a:rPr lang="pt-BR" dirty="0"/>
              <a:t>O saneamento básico contempla uma série de serviços públicos, infraestruturas e instalações operacionais, envolvendo: </a:t>
            </a:r>
            <a:r>
              <a:rPr lang="pt-BR" dirty="0" smtClean="0"/>
              <a:t>abastecimento </a:t>
            </a:r>
            <a:r>
              <a:rPr lang="pt-BR" dirty="0"/>
              <a:t>de água potável; </a:t>
            </a:r>
            <a:r>
              <a:rPr lang="pt-BR" dirty="0" smtClean="0"/>
              <a:t>esgotamento </a:t>
            </a:r>
            <a:r>
              <a:rPr lang="pt-BR" dirty="0"/>
              <a:t>sanitário; </a:t>
            </a:r>
            <a:r>
              <a:rPr lang="pt-BR" dirty="0" smtClean="0"/>
              <a:t>limpeza </a:t>
            </a:r>
            <a:r>
              <a:rPr lang="pt-BR" dirty="0"/>
              <a:t>urbana e manejo de resíduos </a:t>
            </a:r>
            <a:r>
              <a:rPr lang="pt-BR" dirty="0" smtClean="0"/>
              <a:t>sólidos,</a:t>
            </a:r>
            <a:r>
              <a:rPr lang="pt-BR" dirty="0"/>
              <a:t> drenagem e gestão de águas pluviais urbanas.</a:t>
            </a:r>
          </a:p>
          <a:p>
            <a:pPr marL="0" indent="0">
              <a:buNone/>
            </a:pPr>
            <a:r>
              <a:rPr lang="pt-BR" dirty="0"/>
              <a:t>Há uma grande deficiência dos serviços de saneamento no Brasil. De acordo com o Sistema Nacional de Informação sobre Saneamento (SNIS), apenas 53,2% dos brasileiros tiveram acesso ao serviço de coleta e tratamento de esgoto em 2018.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Novo marco regulatório do saneamento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novo marco legal </a:t>
            </a:r>
            <a:r>
              <a:rPr lang="pt-BR" dirty="0"/>
              <a:t>propicia um ambiente de negócios convidativo aos investimentos privados, possibilitando a viabilidade de grandes investimentos no setor diante de um cenário de restrições fiscais, mas também pressiona as empresas estatais na promoção de iniciativas que busquem maior </a:t>
            </a:r>
            <a:r>
              <a:rPr lang="pt-BR" dirty="0" smtClean="0"/>
              <a:t>eficiência.</a:t>
            </a:r>
          </a:p>
          <a:p>
            <a:pPr marL="0" indent="0">
              <a:buNone/>
            </a:pPr>
            <a:r>
              <a:rPr lang="pt-BR" dirty="0" smtClean="0"/>
              <a:t>Com a abertura do novo mercado, possa ser que a Sanepar enfrente alguma concorrência no futuro, mas perante aos seus pares no mercado (Sabesp e </a:t>
            </a:r>
            <a:r>
              <a:rPr lang="pt-BR" dirty="0" err="1" smtClean="0"/>
              <a:t>Copasa</a:t>
            </a:r>
            <a:r>
              <a:rPr lang="pt-BR" dirty="0" smtClean="0"/>
              <a:t>), está mais preparada e provavelmente se beneficiará com o novo marco legal.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9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553" y="91439"/>
            <a:ext cx="5460274" cy="834228"/>
          </a:xfrm>
        </p:spPr>
        <p:txBody>
          <a:bodyPr>
            <a:normAutofit/>
          </a:bodyPr>
          <a:lstStyle/>
          <a:p>
            <a:r>
              <a:rPr lang="pt-BR" dirty="0" smtClean="0"/>
              <a:t>Composição acionária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2" y="1136469"/>
            <a:ext cx="11904617" cy="469655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Empresa estatal (risco de intervenção do estado), mas com forte investimento estrangeiro.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82" y="1957295"/>
            <a:ext cx="10515600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41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9" y="365125"/>
            <a:ext cx="9577250" cy="1325563"/>
          </a:xfrm>
        </p:spPr>
        <p:txBody>
          <a:bodyPr/>
          <a:lstStyle/>
          <a:p>
            <a:r>
              <a:rPr lang="pt-BR" dirty="0" smtClean="0"/>
              <a:t>Crise hídrica no Paraná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crise de abastecimento de água no estado do Paraná, é devido a forte seca que ocorre na região desde 2018. </a:t>
            </a:r>
            <a:r>
              <a:rPr lang="pt-BR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Sanepar está testando um sistema em que um avião bombardeia com mais água nuvens já carregadas para induzir precipitações em locais estratégicos. Vamos aguardar o resultado, mas aparentemente o novo método parece ser promissor.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31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Pontos importantes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Sanepar não é atingida pela alta do dólar, pois os seus clientes não são dolarizados e nem a sua dívida.</a:t>
            </a:r>
          </a:p>
          <a:p>
            <a:r>
              <a:rPr lang="pt-BR" dirty="0" smtClean="0"/>
              <a:t>A inflação que decide a porcentagem do aumento da tarifa, antes era pelo IGPM mas agora é pelo IPCA.</a:t>
            </a:r>
          </a:p>
          <a:p>
            <a:r>
              <a:rPr lang="pt-BR" dirty="0" smtClean="0"/>
              <a:t>A Sanepar não é uma empresa que entra em ciclos como as commodities.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62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6" y="2687638"/>
            <a:ext cx="9144000" cy="1655762"/>
          </a:xfrm>
        </p:spPr>
        <p:txBody>
          <a:bodyPr/>
          <a:lstStyle/>
          <a:p>
            <a:r>
              <a:rPr lang="pt-BR" sz="4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Demais pontos</a:t>
            </a:r>
            <a:endParaRPr lang="pt-BR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2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Diversidade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Desde 2017, a Companhia promove a reflexão </a:t>
            </a:r>
            <a:r>
              <a:rPr lang="pt-BR" dirty="0" smtClean="0"/>
              <a:t>sobre a </a:t>
            </a:r>
            <a:r>
              <a:rPr lang="pt-BR" dirty="0"/>
              <a:t>questão de gênero por meio do comitê de </a:t>
            </a:r>
            <a:r>
              <a:rPr lang="pt-BR" dirty="0" smtClean="0"/>
              <a:t>Equidade, e </a:t>
            </a:r>
            <a:r>
              <a:rPr lang="pt-BR" dirty="0"/>
              <a:t>desde 2016 vem acompanhando a </a:t>
            </a:r>
            <a:r>
              <a:rPr lang="pt-BR" dirty="0" smtClean="0"/>
              <a:t>participação de </a:t>
            </a:r>
            <a:r>
              <a:rPr lang="pt-BR" dirty="0"/>
              <a:t>negros e de pessoas com deficiência no </a:t>
            </a:r>
            <a:r>
              <a:rPr lang="pt-BR" dirty="0" smtClean="0"/>
              <a:t>quadro funcional</a:t>
            </a:r>
            <a:r>
              <a:rPr lang="pt-BR" dirty="0"/>
              <a:t>. Dados atuais apontam que 4,96% </a:t>
            </a:r>
            <a:r>
              <a:rPr lang="pt-BR" dirty="0" smtClean="0"/>
              <a:t>dos empregados </a:t>
            </a:r>
            <a:r>
              <a:rPr lang="pt-BR" dirty="0"/>
              <a:t>em geral (níveis gerencial, profissional </a:t>
            </a:r>
            <a:r>
              <a:rPr lang="pt-BR" dirty="0" smtClean="0"/>
              <a:t>e técnico</a:t>
            </a:r>
            <a:r>
              <a:rPr lang="pt-BR" dirty="0"/>
              <a:t>) são negros e 1,30% são Pessoas com </a:t>
            </a:r>
            <a:r>
              <a:rPr lang="pt-BR" dirty="0" smtClean="0"/>
              <a:t>Deficiência (</a:t>
            </a:r>
            <a:r>
              <a:rPr lang="pt-BR" dirty="0" err="1" smtClean="0"/>
              <a:t>PcD</a:t>
            </a:r>
            <a:r>
              <a:rPr lang="pt-BR" dirty="0"/>
              <a:t>).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4" y="4227962"/>
            <a:ext cx="3161905" cy="23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159" y="4208914"/>
            <a:ext cx="3523809" cy="2502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848" y="4208914"/>
            <a:ext cx="3057143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75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Riscos estratégicos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Redução de </a:t>
            </a:r>
            <a:r>
              <a:rPr lang="pt-BR" dirty="0" smtClean="0"/>
              <a:t>Receita</a:t>
            </a:r>
          </a:p>
          <a:p>
            <a:r>
              <a:rPr lang="pt-BR" dirty="0"/>
              <a:t>Não Renovação ou Perda de Contratos com </a:t>
            </a:r>
            <a:r>
              <a:rPr lang="pt-BR" dirty="0" smtClean="0"/>
              <a:t>Municípios</a:t>
            </a:r>
          </a:p>
          <a:p>
            <a:r>
              <a:rPr lang="pt-BR" dirty="0"/>
              <a:t>Não Cumprimento da Legislação Ambiental </a:t>
            </a:r>
            <a:r>
              <a:rPr lang="pt-BR" dirty="0" smtClean="0"/>
              <a:t>aplicável</a:t>
            </a:r>
          </a:p>
          <a:p>
            <a:r>
              <a:rPr lang="pt-BR" dirty="0"/>
              <a:t>Falhas na Concepção e a não Execução do Plano Plurianual </a:t>
            </a:r>
            <a:r>
              <a:rPr lang="pt-BR" dirty="0" smtClean="0"/>
              <a:t>de Investimentos</a:t>
            </a:r>
          </a:p>
          <a:p>
            <a:r>
              <a:rPr lang="pt-BR" dirty="0"/>
              <a:t>Indisponibilidade </a:t>
            </a:r>
            <a:r>
              <a:rPr lang="pt-BR" dirty="0" smtClean="0"/>
              <a:t>Hídrica</a:t>
            </a:r>
          </a:p>
          <a:p>
            <a:r>
              <a:rPr lang="pt-BR" dirty="0"/>
              <a:t>Falha na Prestação de Serviço ao </a:t>
            </a:r>
            <a:r>
              <a:rPr lang="pt-BR" dirty="0" smtClean="0"/>
              <a:t>Cliente</a:t>
            </a:r>
          </a:p>
          <a:p>
            <a:r>
              <a:rPr lang="pt-BR" dirty="0"/>
              <a:t>Deterioração da Reputação/ </a:t>
            </a:r>
            <a:r>
              <a:rPr lang="pt-BR" dirty="0" smtClean="0"/>
              <a:t>Marca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6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171" y="95803"/>
            <a:ext cx="9577251" cy="1325563"/>
          </a:xfrm>
        </p:spPr>
        <p:txBody>
          <a:bodyPr/>
          <a:lstStyle/>
          <a:p>
            <a:r>
              <a:rPr lang="pt-BR" dirty="0" smtClean="0"/>
              <a:t>Modelo de negócio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24" y="1516342"/>
            <a:ext cx="1089659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A Sanepar atua na </a:t>
            </a:r>
            <a:r>
              <a:rPr lang="pt-BR" dirty="0" smtClean="0"/>
              <a:t>captação, tratamento</a:t>
            </a:r>
            <a:r>
              <a:rPr lang="pt-BR" dirty="0"/>
              <a:t>, reservação e </a:t>
            </a:r>
            <a:r>
              <a:rPr lang="pt-BR" dirty="0" smtClean="0"/>
              <a:t>distribuição de </a:t>
            </a:r>
            <a:r>
              <a:rPr lang="pt-BR" dirty="0"/>
              <a:t>água; na coleta e </a:t>
            </a:r>
            <a:r>
              <a:rPr lang="pt-BR" dirty="0" smtClean="0"/>
              <a:t>tratamento de </a:t>
            </a:r>
            <a:r>
              <a:rPr lang="pt-BR" dirty="0"/>
              <a:t>esgoto; e resíduos sólidos. </a:t>
            </a:r>
            <a:r>
              <a:rPr lang="pt-BR" dirty="0" smtClean="0"/>
              <a:t>No processo </a:t>
            </a:r>
            <a:r>
              <a:rPr lang="pt-BR" dirty="0"/>
              <a:t>esgoto, também faz </a:t>
            </a:r>
            <a:r>
              <a:rPr lang="pt-BR" dirty="0" smtClean="0"/>
              <a:t>a disposição </a:t>
            </a:r>
            <a:r>
              <a:rPr lang="pt-BR" dirty="0"/>
              <a:t>adequada dos </a:t>
            </a:r>
            <a:r>
              <a:rPr lang="pt-BR" dirty="0" smtClean="0"/>
              <a:t>efluentes: na </a:t>
            </a:r>
            <a:r>
              <a:rPr lang="pt-BR" dirty="0"/>
              <a:t>forma líquida, com o </a:t>
            </a:r>
            <a:r>
              <a:rPr lang="pt-BR" dirty="0" smtClean="0"/>
              <a:t>lançamento no </a:t>
            </a:r>
            <a:r>
              <a:rPr lang="pt-BR" dirty="0"/>
              <a:t>rio; na forma sólida, com </a:t>
            </a:r>
            <a:r>
              <a:rPr lang="pt-BR" dirty="0" smtClean="0"/>
              <a:t>a destinação </a:t>
            </a:r>
            <a:r>
              <a:rPr lang="pt-BR" dirty="0"/>
              <a:t>do lodo para aterro </a:t>
            </a:r>
            <a:r>
              <a:rPr lang="pt-BR" dirty="0" smtClean="0"/>
              <a:t>ou uso </a:t>
            </a:r>
            <a:r>
              <a:rPr lang="pt-BR" dirty="0"/>
              <a:t>agrícola; e, na forma </a:t>
            </a:r>
            <a:r>
              <a:rPr lang="pt-BR" dirty="0" smtClean="0"/>
              <a:t>gasosa, com </a:t>
            </a:r>
            <a:r>
              <a:rPr lang="pt-BR" dirty="0"/>
              <a:t>a queima ou </a:t>
            </a:r>
            <a:r>
              <a:rPr lang="pt-BR" dirty="0" smtClean="0"/>
              <a:t>aproveitamento energético</a:t>
            </a:r>
            <a:r>
              <a:rPr lang="pt-BR" dirty="0"/>
              <a:t>. Promove, assim, </a:t>
            </a:r>
            <a:r>
              <a:rPr lang="pt-BR" dirty="0" smtClean="0"/>
              <a:t>saúde pública </a:t>
            </a:r>
            <a:r>
              <a:rPr lang="pt-BR" dirty="0"/>
              <a:t>e previne doenças, </a:t>
            </a:r>
            <a:r>
              <a:rPr lang="pt-BR" dirty="0" smtClean="0"/>
              <a:t>atendendo ao </a:t>
            </a:r>
            <a:r>
              <a:rPr lang="pt-BR" dirty="0"/>
              <a:t>principal ator de seu negócio: </a:t>
            </a:r>
            <a:r>
              <a:rPr lang="pt-BR" dirty="0" smtClean="0"/>
              <a:t>o cliente</a:t>
            </a:r>
            <a:r>
              <a:rPr lang="pt-BR" dirty="0"/>
              <a:t>. Como empresa de </a:t>
            </a:r>
            <a:r>
              <a:rPr lang="pt-BR" dirty="0" smtClean="0"/>
              <a:t>economia mista </a:t>
            </a:r>
            <a:r>
              <a:rPr lang="pt-BR" dirty="0"/>
              <a:t>e de capital aberto, faz isso </a:t>
            </a:r>
            <a:r>
              <a:rPr lang="pt-BR" dirty="0" smtClean="0"/>
              <a:t>de forma </a:t>
            </a:r>
            <a:r>
              <a:rPr lang="pt-BR" dirty="0"/>
              <a:t>sustentável, com </a:t>
            </a:r>
            <a:r>
              <a:rPr lang="pt-BR" dirty="0" smtClean="0"/>
              <a:t>investimentos sob </a:t>
            </a:r>
            <a:r>
              <a:rPr lang="pt-BR" dirty="0"/>
              <a:t>a ótica social, financeira </a:t>
            </a:r>
            <a:r>
              <a:rPr lang="pt-BR" dirty="0" smtClean="0"/>
              <a:t>e ambiental.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5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858" y="-1"/>
            <a:ext cx="9713259" cy="1325563"/>
          </a:xfrm>
        </p:spPr>
        <p:txBody>
          <a:bodyPr/>
          <a:lstStyle/>
          <a:p>
            <a:r>
              <a:rPr lang="pt-BR" dirty="0" smtClean="0"/>
              <a:t>Modelo de negócio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94" y="1017108"/>
            <a:ext cx="8794378" cy="57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9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8" y="365125"/>
            <a:ext cx="9577251" cy="1325563"/>
          </a:xfrm>
        </p:spPr>
        <p:txBody>
          <a:bodyPr/>
          <a:lstStyle/>
          <a:p>
            <a:r>
              <a:rPr lang="pt-BR" dirty="0" smtClean="0"/>
              <a:t>Barragens da Sanepar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0623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Atualmente a Sanepar tem 4 barragens e construindo 1.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 Irai                                               </a:t>
            </a:r>
            <a:r>
              <a:rPr lang="pt-BR" dirty="0" err="1" smtClean="0"/>
              <a:t>Passaúna</a:t>
            </a:r>
            <a:r>
              <a:rPr lang="pt-BR" dirty="0" smtClean="0"/>
              <a:t>                                    Piraquara I 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1028" name="Picture 4" descr="BARRAGEM DO RIO IRAÍ - CESBE S.A. Engenharia e Empreendimen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2" y="3307116"/>
            <a:ext cx="3562523" cy="300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rragem do Rio Passauna | Sanep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723" y="3307116"/>
            <a:ext cx="3562522" cy="300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feitura Municipal de Piraqua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16" y="3307116"/>
            <a:ext cx="3562522" cy="300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92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9" y="365125"/>
            <a:ext cx="9577250" cy="1325563"/>
          </a:xfrm>
        </p:spPr>
        <p:txBody>
          <a:bodyPr/>
          <a:lstStyle/>
          <a:p>
            <a:r>
              <a:rPr lang="pt-BR" dirty="0" smtClean="0"/>
              <a:t>Barragens da Sanepar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     Piraquara II                                               </a:t>
            </a:r>
            <a:r>
              <a:rPr lang="pt-BR" dirty="0" err="1" smtClean="0"/>
              <a:t>Miringuava</a:t>
            </a:r>
            <a:r>
              <a:rPr lang="pt-BR" dirty="0" smtClean="0"/>
              <a:t> (em construção)      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5" name="Picture 16" descr="Represa Piraquara II - Foto de Mananciais da Serra, Piraquara - Tripadvi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36850"/>
            <a:ext cx="3539880" cy="300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bra da Barragem de Miringuava está parada e sofre deterioração na RMC -  Bem Paran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23" y="2836849"/>
            <a:ext cx="3539880" cy="300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7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86" y="-85820"/>
            <a:ext cx="9577250" cy="1325563"/>
          </a:xfrm>
        </p:spPr>
        <p:txBody>
          <a:bodyPr/>
          <a:lstStyle/>
          <a:p>
            <a:r>
              <a:rPr lang="pt-BR" dirty="0" smtClean="0"/>
              <a:t>Barragens da Sanepar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9743"/>
            <a:ext cx="12004766" cy="460942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Por efeito da crise hídrica que o estado do Paraná está enfrentando, os níveis das barragens estão baixo, a imagem demonstra o comparativo de 2019 com 2020.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76549" cy="1017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7" y="2745657"/>
            <a:ext cx="698427" cy="3800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055" y="2118077"/>
            <a:ext cx="5576945" cy="4427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274" y="2158494"/>
            <a:ext cx="5576945" cy="438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3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1957</Words>
  <Application>Microsoft Office PowerPoint</Application>
  <PresentationFormat>Widescreen</PresentationFormat>
  <Paragraphs>158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Estudo sobre a Sanepar</vt:lpstr>
      <vt:lpstr>PowerPoint Presentation</vt:lpstr>
      <vt:lpstr>PowerPoint Presentation</vt:lpstr>
      <vt:lpstr>Composição acionária</vt:lpstr>
      <vt:lpstr>Modelo de negócio</vt:lpstr>
      <vt:lpstr>Modelo de negócio</vt:lpstr>
      <vt:lpstr>Barragens da Sanepar</vt:lpstr>
      <vt:lpstr>Barragens da Sanepar</vt:lpstr>
      <vt:lpstr>Barragens da Sanepar</vt:lpstr>
      <vt:lpstr>Contratos</vt:lpstr>
      <vt:lpstr>Composição da Receita</vt:lpstr>
      <vt:lpstr>Reajuste da tarifa</vt:lpstr>
      <vt:lpstr>Plano de investimentos</vt:lpstr>
      <vt:lpstr>SAPR4 – Crescimento</vt:lpstr>
      <vt:lpstr>Desempenho</vt:lpstr>
      <vt:lpstr>PowerPoint Presentation</vt:lpstr>
      <vt:lpstr>Resumo</vt:lpstr>
      <vt:lpstr>Valor intrínseco da Sanepar</vt:lpstr>
      <vt:lpstr>Valor patrimonial</vt:lpstr>
      <vt:lpstr>Beta e CAPM - Premissas</vt:lpstr>
      <vt:lpstr>Beta e CAPM - Cálculos</vt:lpstr>
      <vt:lpstr>Fluxo de caixa futuro - Premissa</vt:lpstr>
      <vt:lpstr>Fluxo de caixa futuro - Projeção</vt:lpstr>
      <vt:lpstr>Fluxo de caixa futuro – KD e KI</vt:lpstr>
      <vt:lpstr>Fluxo de caixa futuro - WACC</vt:lpstr>
      <vt:lpstr>Fluxo de caixa futuro - Resultado</vt:lpstr>
      <vt:lpstr>Valor de mercado</vt:lpstr>
      <vt:lpstr>PowerPoint Presentation</vt:lpstr>
      <vt:lpstr>Principais pontos do 4T20</vt:lpstr>
      <vt:lpstr>Indicadores importantes</vt:lpstr>
      <vt:lpstr>Receita Líquida x Lucro Líquido</vt:lpstr>
      <vt:lpstr>Caixa x Dívida Bruta x Dívida Líquida</vt:lpstr>
      <vt:lpstr>EBITDA</vt:lpstr>
      <vt:lpstr>Dividendos</vt:lpstr>
      <vt:lpstr>Volatilidade</vt:lpstr>
      <vt:lpstr>Fatores relevantes</vt:lpstr>
      <vt:lpstr>PowerPoint Presentation</vt:lpstr>
      <vt:lpstr>Novo marco regulatório do saneamento</vt:lpstr>
      <vt:lpstr>Novo marco regulatório do saneamento</vt:lpstr>
      <vt:lpstr>Crise hídrica no Paraná</vt:lpstr>
      <vt:lpstr>Pontos importantes</vt:lpstr>
      <vt:lpstr>PowerPoint Presentation</vt:lpstr>
      <vt:lpstr>Diversidade</vt:lpstr>
      <vt:lpstr>Riscos estratégicos</vt:lpstr>
    </vt:vector>
  </TitlesOfParts>
  <Company>LANXESS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sobre a Sanepar</dc:title>
  <dc:creator>Souza, Bruno</dc:creator>
  <cp:lastModifiedBy>Souza, Bruno</cp:lastModifiedBy>
  <cp:revision>50</cp:revision>
  <dcterms:created xsi:type="dcterms:W3CDTF">2021-01-27T20:21:16Z</dcterms:created>
  <dcterms:modified xsi:type="dcterms:W3CDTF">2021-04-01T00:45:42Z</dcterms:modified>
</cp:coreProperties>
</file>