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10" r:id="rId6"/>
    <p:sldId id="313" r:id="rId7"/>
    <p:sldId id="320" r:id="rId8"/>
    <p:sldId id="315" r:id="rId9"/>
    <p:sldId id="321" r:id="rId10"/>
    <p:sldId id="323" r:id="rId11"/>
    <p:sldId id="324" r:id="rId12"/>
    <p:sldId id="325" r:id="rId13"/>
    <p:sldId id="326" r:id="rId14"/>
    <p:sldId id="327" r:id="rId15"/>
    <p:sldId id="322" r:id="rId16"/>
    <p:sldId id="318" r:id="rId17"/>
  </p:sldIdLst>
  <p:sldSz cx="12188825" cy="6858000"/>
  <p:notesSz cx="6858000" cy="9144000"/>
  <p:custDataLst>
    <p:tags r:id="rId20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109" d="100"/>
          <a:sy n="109" d="100"/>
        </p:scale>
        <p:origin x="120" y="22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17/09/2018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E631-0B6D-4712-BEFD-FF38CEB37A4A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A96DE-A078-4676-8F38-EBC20B81DF35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1769B-D019-4A86-8334-0A9D6D419A60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EA5BE-0305-48F1-B45B-3F07AA1244A2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D1C76-DED1-4BE0-8F34-1641B8636BA4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pt-BR" noProof="0" smtClean="0"/>
              <a:pPr/>
              <a:t>‹nº›</a:t>
            </a:fld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C98F49-77D6-4D48-BB68-E4DB33EE5B06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379B94-F7A6-4BC6-8A31-032F8D94B5BD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BF44-9F2F-4201-8CE2-C12E521BC56C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AD7B4B-23CA-4460-862D-E2D3E21E1E07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F45EDE-4BCD-4C98-AD18-04AAF5D19C9A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BR" dirty="0" err="1"/>
              <a:t>Coletrômetro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Bruno Henrique pereira </a:t>
            </a:r>
            <a:r>
              <a:rPr lang="pt-BR" dirty="0" err="1"/>
              <a:t>szczuk</a:t>
            </a:r>
            <a:endParaRPr lang="it-IT" dirty="0"/>
          </a:p>
        </p:txBody>
      </p:sp>
      <p:pic>
        <p:nvPicPr>
          <p:cNvPr id="5" name="Picture 7" descr="D:\projetos\ApontaHidrometro\Coletrometro\src\main\resources\statics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6" y="571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EA5244-211E-4BD2-B6CC-8686DEC5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23" y="317459"/>
            <a:ext cx="8342777" cy="652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atual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Análise de código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0" y="2743201"/>
            <a:ext cx="9828585" cy="2485999"/>
          </a:xfrm>
        </p:spPr>
        <p:txBody>
          <a:bodyPr/>
          <a:lstStyle/>
          <a:p>
            <a:r>
              <a:rPr lang="pt-BR" dirty="0"/>
              <a:t>93%  de Cobertura de Comentário por funcionalidade – </a:t>
            </a:r>
            <a:r>
              <a:rPr lang="pt-BR" dirty="0" err="1"/>
              <a:t>CodeTrace</a:t>
            </a:r>
            <a:r>
              <a:rPr lang="pt-BR" dirty="0"/>
              <a:t>;</a:t>
            </a:r>
          </a:p>
          <a:p>
            <a:r>
              <a:rPr lang="pt-BR" dirty="0"/>
              <a:t>49 </a:t>
            </a:r>
            <a:r>
              <a:rPr lang="pt-BR" dirty="0" err="1"/>
              <a:t>Commits</a:t>
            </a:r>
            <a:r>
              <a:rPr lang="pt-BR" dirty="0"/>
              <a:t> até o momento – GitHub;</a:t>
            </a:r>
          </a:p>
          <a:p>
            <a:r>
              <a:rPr lang="pt-BR" dirty="0"/>
              <a:t>Manutenibilidade B, 1 mês previsto para adequação a padrões – </a:t>
            </a:r>
            <a:r>
              <a:rPr lang="pt-BR" dirty="0" err="1"/>
              <a:t>CodeClimate</a:t>
            </a:r>
            <a:r>
              <a:rPr lang="pt-BR" dirty="0"/>
              <a:t>;</a:t>
            </a:r>
          </a:p>
          <a:p>
            <a:r>
              <a:rPr lang="pt-BR" dirty="0"/>
              <a:t>Código composto por: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939B2D66-BC44-4694-963F-9183EF91575F}"/>
              </a:ext>
            </a:extLst>
          </p:cNvPr>
          <p:cNvSpPr txBox="1">
            <a:spLocks/>
          </p:cNvSpPr>
          <p:nvPr/>
        </p:nvSpPr>
        <p:spPr>
          <a:xfrm>
            <a:off x="1917948" y="5229200"/>
            <a:ext cx="237626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56,1% Java</a:t>
            </a:r>
          </a:p>
          <a:p>
            <a:r>
              <a:rPr lang="pt-BR" dirty="0"/>
              <a:t>35,3% HTML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8B8ACC85-82C0-4A37-9484-846CCF6E39D1}"/>
              </a:ext>
            </a:extLst>
          </p:cNvPr>
          <p:cNvSpPr txBox="1">
            <a:spLocks/>
          </p:cNvSpPr>
          <p:nvPr/>
        </p:nvSpPr>
        <p:spPr>
          <a:xfrm>
            <a:off x="4906280" y="5229200"/>
            <a:ext cx="237626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5,9% CSS</a:t>
            </a:r>
          </a:p>
          <a:p>
            <a:r>
              <a:rPr lang="pt-BR" dirty="0"/>
              <a:t>2,7% </a:t>
            </a:r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79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 build="p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05" y="220741"/>
            <a:ext cx="7554814" cy="641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75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2" y="2636912"/>
            <a:ext cx="5257802" cy="3382888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/>
              <a:t>github.com/</a:t>
            </a:r>
            <a:r>
              <a:rPr lang="pt-BR" sz="2000" dirty="0" err="1"/>
              <a:t>BrunoSzczuk</a:t>
            </a:r>
            <a:r>
              <a:rPr lang="pt-BR" sz="2000" dirty="0"/>
              <a:t>/</a:t>
            </a:r>
            <a:r>
              <a:rPr lang="pt-BR" sz="2000" dirty="0" err="1"/>
              <a:t>ApontaHidrometro</a:t>
            </a:r>
            <a:endParaRPr lang="pt-BR" sz="2000" dirty="0"/>
          </a:p>
          <a:p>
            <a:pPr rtl="0"/>
            <a:endParaRPr lang="pt-BR" sz="2000" dirty="0"/>
          </a:p>
          <a:p>
            <a:pPr rtl="0"/>
            <a:r>
              <a:rPr lang="pt-BR" sz="2000" dirty="0"/>
              <a:t>brunoszczuk@gmail.com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Bruno Henrique Pereira </a:t>
            </a:r>
            <a:r>
              <a:rPr lang="pt-BR" dirty="0" err="1"/>
              <a:t>Szczuk</a:t>
            </a:r>
            <a:endParaRPr lang="pt-BR" dirty="0"/>
          </a:p>
        </p:txBody>
      </p:sp>
      <p:pic>
        <p:nvPicPr>
          <p:cNvPr id="1029" name="Picture 5" descr="C:\Users\Bruno\Desktop\github-146-56923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39" y="2492896"/>
            <a:ext cx="672217" cy="67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runo\Desktop\18910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061" y="3555729"/>
            <a:ext cx="593351" cy="59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projetos\ApontaHidrometro\Coletrometro\src\main\resources\statics\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76470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Coletrômetro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t-BR" dirty="0"/>
              <a:t>Trata-se de uma plataforma web, com o objetivo de automatizar os apontamentos de hidrômetros (vulgo “registro de água”), fornecendo um ambiente capaz de gerenciar o consumo, os equipamentos, os contratos, unidades consumidoras e títulos a pagar de seus clientes.</a:t>
            </a:r>
          </a:p>
        </p:txBody>
      </p:sp>
      <p:pic>
        <p:nvPicPr>
          <p:cNvPr id="4" name="Picture 7" descr="D:\projetos\ApontaHidrometro\Coletrometro\src\main\resources\statics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60" y="4797152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 err="1"/>
              <a:t>Coletrômetro</a:t>
            </a:r>
            <a:r>
              <a:rPr lang="pt-BR" dirty="0"/>
              <a:t> - Requisitos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lvl="0"/>
            <a:r>
              <a:rPr lang="pt-BR" dirty="0"/>
              <a:t>RF-09 – Manter cadastro de Contrato</a:t>
            </a:r>
          </a:p>
          <a:p>
            <a:pPr lvl="0"/>
            <a:r>
              <a:rPr lang="pt-BR" dirty="0"/>
              <a:t>→ Unidade Consumidora</a:t>
            </a:r>
          </a:p>
          <a:p>
            <a:pPr lvl="0"/>
            <a:r>
              <a:rPr lang="pt-BR" dirty="0"/>
              <a:t>→ Condição de pagamento</a:t>
            </a:r>
          </a:p>
          <a:p>
            <a:pPr lvl="0"/>
            <a:r>
              <a:rPr lang="pt-BR" dirty="0"/>
              <a:t>→ Período Inicial</a:t>
            </a:r>
          </a:p>
          <a:p>
            <a:pPr lvl="0"/>
            <a:r>
              <a:rPr lang="pt-BR" dirty="0"/>
              <a:t>→ Período Final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pt-BR" dirty="0"/>
              <a:t>RF-21 – Manter cadastro de Tabela de preço</a:t>
            </a:r>
          </a:p>
          <a:p>
            <a:pPr lvl="0"/>
            <a:r>
              <a:rPr lang="pt-BR" dirty="0"/>
              <a:t>→ Valor por metro cúbico</a:t>
            </a:r>
          </a:p>
          <a:p>
            <a:pPr lvl="0"/>
            <a:r>
              <a:rPr lang="pt-BR" dirty="0"/>
              <a:t>→ Valor de taxa administrativa</a:t>
            </a:r>
          </a:p>
          <a:p>
            <a:pPr lvl="0"/>
            <a:r>
              <a:rPr lang="pt-BR" dirty="0"/>
              <a:t>→ Data de início de vigência</a:t>
            </a:r>
          </a:p>
          <a:p>
            <a:pPr lvl="0"/>
            <a:r>
              <a:rPr lang="pt-BR" dirty="0"/>
              <a:t>→ Data de fim de vigência</a:t>
            </a:r>
          </a:p>
          <a:p>
            <a:endParaRPr lang="pt-BR" dirty="0"/>
          </a:p>
        </p:txBody>
      </p:sp>
      <p:pic>
        <p:nvPicPr>
          <p:cNvPr id="7" name="Picture 7" descr="D:\projetos\ApontaHidrometro\Coletrometro\src\main\resources\statics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60" y="4797152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Coletrômetro</a:t>
            </a:r>
            <a:r>
              <a:rPr lang="pt-BR" dirty="0"/>
              <a:t> -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pt-BR" dirty="0"/>
              <a:t>RF-23 – Manter rotina de Endereço</a:t>
            </a:r>
          </a:p>
          <a:p>
            <a:pPr lvl="0"/>
            <a:r>
              <a:rPr lang="pt-BR" dirty="0"/>
              <a:t>→ Logradouro</a:t>
            </a:r>
          </a:p>
          <a:p>
            <a:pPr lvl="0"/>
            <a:r>
              <a:rPr lang="pt-BR" dirty="0"/>
              <a:t>→ Bairro</a:t>
            </a:r>
          </a:p>
          <a:p>
            <a:pPr lvl="0"/>
            <a:r>
              <a:rPr lang="pt-BR" dirty="0"/>
              <a:t>→ CEP</a:t>
            </a:r>
          </a:p>
          <a:p>
            <a:pPr lvl="0"/>
            <a:r>
              <a:rPr lang="pt-BR" dirty="0"/>
              <a:t>→ Rua</a:t>
            </a:r>
          </a:p>
          <a:p>
            <a:pPr lvl="0"/>
            <a:r>
              <a:rPr lang="pt-BR" dirty="0"/>
              <a:t>→ Latitude</a:t>
            </a:r>
          </a:p>
          <a:p>
            <a:pPr lvl="0"/>
            <a:r>
              <a:rPr lang="pt-BR" dirty="0"/>
              <a:t>→ Longitude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7" descr="D:\projetos\ApontaHidrometro\Coletrometro\src\main\resources\statics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60" y="4797152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72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Tecnologias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884" y="2446784"/>
            <a:ext cx="4416552" cy="762000"/>
          </a:xfrm>
        </p:spPr>
        <p:txBody>
          <a:bodyPr rtlCol="0"/>
          <a:lstStyle/>
          <a:p>
            <a:pPr rtl="0"/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pt-BR" dirty="0"/>
              <a:t>Back-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812551" y="496507"/>
            <a:ext cx="4416552" cy="3926159"/>
          </a:xfrm>
        </p:spPr>
        <p:txBody>
          <a:bodyPr rtlCol="0">
            <a:normAutofit/>
          </a:bodyPr>
          <a:lstStyle/>
          <a:p>
            <a:pPr lv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7034D00-3636-42AF-8513-5D9CC5C53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375" y="3192705"/>
            <a:ext cx="525018" cy="52501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8F95373-C4F9-49D7-83FD-66D6620071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349" y="3803016"/>
            <a:ext cx="455800" cy="455800"/>
          </a:xfrm>
          <a:prstGeom prst="rect">
            <a:avLst/>
          </a:prstGeom>
        </p:spPr>
      </p:pic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8F4B582F-5E34-4129-BB30-173A86FF057E}"/>
              </a:ext>
            </a:extLst>
          </p:cNvPr>
          <p:cNvSpPr txBox="1">
            <a:spLocks/>
          </p:cNvSpPr>
          <p:nvPr/>
        </p:nvSpPr>
        <p:spPr>
          <a:xfrm>
            <a:off x="946348" y="1891534"/>
            <a:ext cx="208823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Linguagem</a:t>
            </a:r>
          </a:p>
        </p:txBody>
      </p: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2B847EB3-C15E-41BD-BFF1-8F58C26FB849}"/>
              </a:ext>
            </a:extLst>
          </p:cNvPr>
          <p:cNvSpPr txBox="1">
            <a:spLocks/>
          </p:cNvSpPr>
          <p:nvPr/>
        </p:nvSpPr>
        <p:spPr>
          <a:xfrm>
            <a:off x="3142084" y="2036095"/>
            <a:ext cx="1440160" cy="4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Java</a:t>
            </a:r>
          </a:p>
          <a:p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74F0BD8-8735-43B1-92F9-9CECDC20D7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46" y="1996524"/>
            <a:ext cx="487671" cy="487671"/>
          </a:xfrm>
          <a:prstGeom prst="rect">
            <a:avLst/>
          </a:prstGeom>
        </p:spPr>
      </p:pic>
      <p:pic>
        <p:nvPicPr>
          <p:cNvPr id="18" name="Imagem 17" descr="Uma imagem contendo clip-art&#10;&#10;Descrição gerada com alta confiança">
            <a:extLst>
              <a:ext uri="{FF2B5EF4-FFF2-40B4-BE49-F238E27FC236}">
                <a16:creationId xmlns:a16="http://schemas.microsoft.com/office/drawing/2014/main" id="{DF35F0D5-BA12-41D6-8A1D-6A9C9EB18B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4364051"/>
            <a:ext cx="505144" cy="506836"/>
          </a:xfrm>
          <a:prstGeom prst="rect">
            <a:avLst/>
          </a:prstGeom>
        </p:spPr>
      </p:pic>
      <p:pic>
        <p:nvPicPr>
          <p:cNvPr id="20" name="Imagem 19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384190B5-6981-4E57-92B7-0BE2D6562D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4916548"/>
            <a:ext cx="484955" cy="484955"/>
          </a:xfrm>
          <a:prstGeom prst="rect">
            <a:avLst/>
          </a:prstGeom>
        </p:spPr>
      </p:pic>
      <p:pic>
        <p:nvPicPr>
          <p:cNvPr id="32" name="Imagem 31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119498DC-585E-4FA8-8072-A1C616BEF04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45" y="2657590"/>
            <a:ext cx="449454" cy="45146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50DE1195-E11A-464F-B338-4308EBE0205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13" y="3231874"/>
            <a:ext cx="1027272" cy="597102"/>
          </a:xfrm>
          <a:prstGeom prst="rect">
            <a:avLst/>
          </a:prstGeom>
        </p:spPr>
      </p:pic>
      <p:pic>
        <p:nvPicPr>
          <p:cNvPr id="1026" name="Picture 2" descr="green, Lock, secure, security, Safe, Circle, privacy Icon">
            <a:extLst>
              <a:ext uri="{FF2B5EF4-FFF2-40B4-BE49-F238E27FC236}">
                <a16:creationId xmlns:a16="http://schemas.microsoft.com/office/drawing/2014/main" id="{B4A77BE2-8325-4336-86FC-BCE99443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944" y="3803015"/>
            <a:ext cx="520603" cy="52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BBF4EB20-19CC-4C23-BD40-E64CC8DE48A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35705" y="4364051"/>
            <a:ext cx="464861" cy="484836"/>
          </a:xfrm>
          <a:prstGeom prst="rect">
            <a:avLst/>
          </a:prstGeom>
        </p:spPr>
      </p:pic>
      <p:pic>
        <p:nvPicPr>
          <p:cNvPr id="43" name="Gráfico 42">
            <a:extLst>
              <a:ext uri="{FF2B5EF4-FFF2-40B4-BE49-F238E27FC236}">
                <a16:creationId xmlns:a16="http://schemas.microsoft.com/office/drawing/2014/main" id="{A5941BF3-6786-433D-B82C-1B55228E606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78192" y="4855653"/>
            <a:ext cx="669691" cy="597102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39E6BB75-B93D-4D56-BDE8-5C4E1AFE4701}"/>
              </a:ext>
            </a:extLst>
          </p:cNvPr>
          <p:cNvSpPr txBox="1"/>
          <p:nvPr/>
        </p:nvSpPr>
        <p:spPr>
          <a:xfrm>
            <a:off x="1607882" y="3130315"/>
            <a:ext cx="13127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HTML</a:t>
            </a:r>
            <a:r>
              <a:rPr lang="pt-BR" sz="2800" dirty="0"/>
              <a:t> 5</a:t>
            </a:r>
          </a:p>
          <a:p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832B389-390B-4AB7-95BE-A7B9263D29BC}"/>
              </a:ext>
            </a:extLst>
          </p:cNvPr>
          <p:cNvSpPr txBox="1"/>
          <p:nvPr/>
        </p:nvSpPr>
        <p:spPr>
          <a:xfrm>
            <a:off x="1596114" y="3788106"/>
            <a:ext cx="1998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err="1"/>
              <a:t>JavaScript</a:t>
            </a:r>
            <a:endParaRPr lang="pt-BR" sz="2400" dirty="0"/>
          </a:p>
          <a:p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B8E4E3B-7645-4AD2-A34F-AD9CCD6A1854}"/>
              </a:ext>
            </a:extLst>
          </p:cNvPr>
          <p:cNvSpPr txBox="1"/>
          <p:nvPr/>
        </p:nvSpPr>
        <p:spPr>
          <a:xfrm>
            <a:off x="1570903" y="4388461"/>
            <a:ext cx="1998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Bootstrap</a:t>
            </a:r>
            <a:endParaRPr lang="pt-BR" sz="24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0F552E4-DC68-48BA-AEB0-D1CCD8326BE2}"/>
              </a:ext>
            </a:extLst>
          </p:cNvPr>
          <p:cNvSpPr txBox="1"/>
          <p:nvPr/>
        </p:nvSpPr>
        <p:spPr>
          <a:xfrm>
            <a:off x="1614286" y="5422717"/>
            <a:ext cx="1998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WebJars</a:t>
            </a:r>
            <a:endParaRPr lang="pt-BR" sz="2400" dirty="0"/>
          </a:p>
          <a:p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01EB6B5-8593-4232-A73C-5A600BC2B5D1}"/>
              </a:ext>
            </a:extLst>
          </p:cNvPr>
          <p:cNvSpPr txBox="1"/>
          <p:nvPr/>
        </p:nvSpPr>
        <p:spPr>
          <a:xfrm>
            <a:off x="1602170" y="4914738"/>
            <a:ext cx="1998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err="1"/>
              <a:t>Thymeleaf</a:t>
            </a:r>
            <a:endParaRPr lang="pt-BR" sz="2400" dirty="0"/>
          </a:p>
          <a:p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6E7E6B3-CBBD-4E35-A97E-9A1A0CD73F52}"/>
              </a:ext>
            </a:extLst>
          </p:cNvPr>
          <p:cNvSpPr txBox="1"/>
          <p:nvPr/>
        </p:nvSpPr>
        <p:spPr>
          <a:xfrm>
            <a:off x="1612628" y="5930695"/>
            <a:ext cx="1998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DataTables</a:t>
            </a:r>
            <a:endParaRPr lang="pt-BR" sz="2400" dirty="0"/>
          </a:p>
          <a:p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3321887-E8B1-4AC1-9E6C-BC52C93AC605}"/>
              </a:ext>
            </a:extLst>
          </p:cNvPr>
          <p:cNvSpPr txBox="1"/>
          <p:nvPr/>
        </p:nvSpPr>
        <p:spPr>
          <a:xfrm>
            <a:off x="6690636" y="2649278"/>
            <a:ext cx="169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Spring MVC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C506440-C68C-4E72-ACC4-980713A0747A}"/>
              </a:ext>
            </a:extLst>
          </p:cNvPr>
          <p:cNvSpPr txBox="1"/>
          <p:nvPr/>
        </p:nvSpPr>
        <p:spPr>
          <a:xfrm>
            <a:off x="6690636" y="3180283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400" dirty="0"/>
              <a:t>Spring Data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6AC17F7-BD8E-4DAC-A0CC-9059C082810B}"/>
              </a:ext>
            </a:extLst>
          </p:cNvPr>
          <p:cNvSpPr txBox="1"/>
          <p:nvPr/>
        </p:nvSpPr>
        <p:spPr>
          <a:xfrm>
            <a:off x="6690636" y="3803387"/>
            <a:ext cx="21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400" dirty="0"/>
              <a:t>Spring Security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C019868-EB93-40ED-A89C-8B265E8D8167}"/>
              </a:ext>
            </a:extLst>
          </p:cNvPr>
          <p:cNvSpPr txBox="1"/>
          <p:nvPr/>
        </p:nvSpPr>
        <p:spPr>
          <a:xfrm>
            <a:off x="6690636" y="4373309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Hibernate</a:t>
            </a:r>
            <a:endParaRPr lang="pt-BR" sz="2400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99D433DA-2F70-49D1-AE5E-0E0C71225564}"/>
              </a:ext>
            </a:extLst>
          </p:cNvPr>
          <p:cNvSpPr txBox="1"/>
          <p:nvPr/>
        </p:nvSpPr>
        <p:spPr>
          <a:xfrm>
            <a:off x="6690636" y="5925461"/>
            <a:ext cx="125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400" dirty="0" err="1"/>
              <a:t>WebJars</a:t>
            </a:r>
            <a:endParaRPr lang="pt-BR" sz="24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35888A0-0682-4317-8336-34F79DF181E4}"/>
              </a:ext>
            </a:extLst>
          </p:cNvPr>
          <p:cNvSpPr txBox="1"/>
          <p:nvPr/>
        </p:nvSpPr>
        <p:spPr>
          <a:xfrm>
            <a:off x="6676354" y="5450244"/>
            <a:ext cx="230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400" dirty="0" err="1"/>
              <a:t>Resource</a:t>
            </a:r>
            <a:r>
              <a:rPr lang="pt-BR" sz="2400" dirty="0"/>
              <a:t> </a:t>
            </a:r>
            <a:r>
              <a:rPr lang="pt-BR" sz="2400" dirty="0" err="1"/>
              <a:t>Bundle</a:t>
            </a:r>
            <a:endParaRPr lang="pt-BR" sz="2400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1D1C88F-4CF9-4905-A725-CEE408143D97}"/>
              </a:ext>
            </a:extLst>
          </p:cNvPr>
          <p:cNvSpPr txBox="1"/>
          <p:nvPr/>
        </p:nvSpPr>
        <p:spPr>
          <a:xfrm>
            <a:off x="6679150" y="4943231"/>
            <a:ext cx="217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Bean</a:t>
            </a:r>
            <a:r>
              <a:rPr lang="pt-BR" sz="2400" dirty="0"/>
              <a:t> </a:t>
            </a:r>
            <a:r>
              <a:rPr lang="pt-BR" sz="2400" dirty="0" err="1"/>
              <a:t>Validation</a:t>
            </a:r>
            <a:endParaRPr lang="pt-BR" sz="2400" dirty="0"/>
          </a:p>
        </p:txBody>
      </p:sp>
      <p:pic>
        <p:nvPicPr>
          <p:cNvPr id="62" name="Picture 7" descr="D:\projetos\ApontaHidrometro\Coletrometro\src\main\resources\statics\logo1.png">
            <a:extLst>
              <a:ext uri="{FF2B5EF4-FFF2-40B4-BE49-F238E27FC236}">
                <a16:creationId xmlns:a16="http://schemas.microsoft.com/office/drawing/2014/main" id="{D1BA0D2F-464C-4E42-88D6-22F7D6CF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60" y="4797152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11" grpId="0"/>
      <p:bldP spid="12" grpId="0"/>
      <p:bldP spid="45" grpId="0"/>
      <p:bldP spid="47" grpId="0"/>
      <p:bldP spid="48" grpId="0"/>
      <p:bldP spid="49" grpId="0"/>
      <p:bldP spid="50" grpId="0"/>
      <p:bldP spid="51" grpId="0"/>
      <p:bldP spid="54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Tecnologias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Gerenciador de dependências 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757808"/>
          </a:xfrm>
        </p:spPr>
        <p:txBody>
          <a:bodyPr rtlCol="0">
            <a:normAutofit/>
          </a:bodyPr>
          <a:lstStyle/>
          <a:p>
            <a:pPr lvl="0"/>
            <a:r>
              <a:rPr lang="pt-BR" dirty="0" err="1"/>
              <a:t>Maven</a:t>
            </a:r>
            <a:endParaRPr lang="pt-BR" dirty="0"/>
          </a:p>
          <a:p>
            <a:pPr lvl="0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pt-BR" dirty="0"/>
              <a:t>Banco de dados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757808"/>
          </a:xfrm>
        </p:spPr>
        <p:txBody>
          <a:bodyPr rtlCol="0">
            <a:normAutofit/>
          </a:bodyPr>
          <a:lstStyle/>
          <a:p>
            <a:pPr lvl="0"/>
            <a:r>
              <a:rPr lang="pt-BR" dirty="0" err="1"/>
              <a:t>PostgreSQL</a:t>
            </a:r>
            <a:r>
              <a:rPr lang="pt-BR" dirty="0"/>
              <a:t> 9.6</a:t>
            </a:r>
          </a:p>
          <a:p>
            <a:pPr rtl="0"/>
            <a:endParaRPr lang="pt-BR" dirty="0"/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1557908" y="3789040"/>
            <a:ext cx="4416552" cy="5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Ferramenta de </a:t>
            </a:r>
            <a:r>
              <a:rPr lang="pt-BR" dirty="0" err="1"/>
              <a:t>protipagem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1557908" y="4509120"/>
            <a:ext cx="4416552" cy="170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Balsamiq</a:t>
            </a:r>
            <a:r>
              <a:rPr lang="pt-BR" dirty="0"/>
              <a:t> </a:t>
            </a:r>
            <a:r>
              <a:rPr lang="pt-BR" dirty="0" err="1"/>
              <a:t>Mockups</a:t>
            </a:r>
            <a:r>
              <a:rPr lang="pt-BR" dirty="0"/>
              <a:t> 3</a:t>
            </a:r>
          </a:p>
          <a:p>
            <a:endParaRPr lang="pt-BR" dirty="0"/>
          </a:p>
        </p:txBody>
      </p:sp>
      <p:sp>
        <p:nvSpPr>
          <p:cNvPr id="9" name="Espaço Reservado para Texto 2"/>
          <p:cNvSpPr txBox="1">
            <a:spLocks/>
          </p:cNvSpPr>
          <p:nvPr/>
        </p:nvSpPr>
        <p:spPr>
          <a:xfrm>
            <a:off x="6142356" y="3744343"/>
            <a:ext cx="4416552" cy="5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Controle de versões</a:t>
            </a:r>
          </a:p>
        </p:txBody>
      </p:sp>
      <p:sp>
        <p:nvSpPr>
          <p:cNvPr id="10" name="Espaço Reservado para Conteúdo 3"/>
          <p:cNvSpPr txBox="1">
            <a:spLocks/>
          </p:cNvSpPr>
          <p:nvPr/>
        </p:nvSpPr>
        <p:spPr>
          <a:xfrm>
            <a:off x="6142356" y="4464423"/>
            <a:ext cx="4416552" cy="170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Git</a:t>
            </a:r>
            <a:r>
              <a:rPr lang="pt-BR" dirty="0"/>
              <a:t> &amp; </a:t>
            </a:r>
            <a:r>
              <a:rPr lang="pt-BR" dirty="0" err="1"/>
              <a:t>GitHub</a:t>
            </a:r>
            <a:endParaRPr lang="pt-BR" dirty="0"/>
          </a:p>
          <a:p>
            <a:endParaRPr lang="pt-BR" dirty="0"/>
          </a:p>
        </p:txBody>
      </p:sp>
      <p:pic>
        <p:nvPicPr>
          <p:cNvPr id="2054" name="Picture 6" descr="Resultado de imagem para maven svg">
            <a:extLst>
              <a:ext uri="{FF2B5EF4-FFF2-40B4-BE49-F238E27FC236}">
                <a16:creationId xmlns:a16="http://schemas.microsoft.com/office/drawing/2014/main" id="{D4896B96-07E3-426E-899A-C63F4DC32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04" y="2690241"/>
            <a:ext cx="480814" cy="48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13679B8-AE0A-4B63-8842-20132E7604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132" y="2563303"/>
            <a:ext cx="712448" cy="73469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393FA8F-E891-4CAE-8039-4B8C041C1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70" y="4321950"/>
            <a:ext cx="564248" cy="59258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82A2E7A-784A-46FC-9439-A1596F31D7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69" y="4252655"/>
            <a:ext cx="956773" cy="795317"/>
          </a:xfrm>
          <a:prstGeom prst="rect">
            <a:avLst/>
          </a:prstGeom>
        </p:spPr>
      </p:pic>
      <p:pic>
        <p:nvPicPr>
          <p:cNvPr id="25" name="Picture 7" descr="D:\projetos\ApontaHidrometro\Coletrometro\src\main\resources\statics\logo1.png">
            <a:extLst>
              <a:ext uri="{FF2B5EF4-FFF2-40B4-BE49-F238E27FC236}">
                <a16:creationId xmlns:a16="http://schemas.microsoft.com/office/drawing/2014/main" id="{69A4534A-FEDF-40CE-8999-F3C014BD9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60" y="4797152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7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Estado atual - </a:t>
            </a:r>
            <a:r>
              <a:rPr lang="pt-BR" dirty="0" err="1"/>
              <a:t>Done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Camada alta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0"/>
            <a:ext cx="4416552" cy="3926159"/>
          </a:xfrm>
        </p:spPr>
        <p:txBody>
          <a:bodyPr rtlCol="0">
            <a:normAutofit/>
          </a:bodyPr>
          <a:lstStyle/>
          <a:p>
            <a:pPr lvl="0"/>
            <a:r>
              <a:rPr lang="pt-BR" dirty="0"/>
              <a:t>Banco de dados;</a:t>
            </a:r>
          </a:p>
          <a:p>
            <a:pPr lvl="0"/>
            <a:r>
              <a:rPr lang="pt-BR" dirty="0"/>
              <a:t>Diagrama de Caso de Uso;</a:t>
            </a:r>
          </a:p>
          <a:p>
            <a:pPr lvl="0"/>
            <a:r>
              <a:rPr lang="pt-BR" dirty="0"/>
              <a:t>Levantamento de Requisito;</a:t>
            </a:r>
          </a:p>
          <a:p>
            <a:pPr lvl="0"/>
            <a:r>
              <a:rPr lang="pt-BR" dirty="0"/>
              <a:t>Casos de uso;</a:t>
            </a:r>
          </a:p>
          <a:p>
            <a:pPr lvl="0"/>
            <a:r>
              <a:rPr lang="pt-BR" dirty="0"/>
              <a:t>Sumário Executivo;</a:t>
            </a:r>
          </a:p>
          <a:p>
            <a:pPr lvl="0"/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Picture 7" descr="D:\projetos\ApontaHidrometro\Coletrometro\src\main\resources\statics\logo1.png">
            <a:extLst>
              <a:ext uri="{FF2B5EF4-FFF2-40B4-BE49-F238E27FC236}">
                <a16:creationId xmlns:a16="http://schemas.microsoft.com/office/drawing/2014/main" id="{06AAE3E4-92EB-4630-AF5B-7A278477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60" y="4797152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92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Estado atual - </a:t>
            </a:r>
            <a:r>
              <a:rPr lang="pt-BR" dirty="0" err="1"/>
              <a:t>Done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Camada baixa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0"/>
            <a:ext cx="4416552" cy="3926159"/>
          </a:xfrm>
        </p:spPr>
        <p:txBody>
          <a:bodyPr rtlCol="0">
            <a:normAutofit/>
          </a:bodyPr>
          <a:lstStyle/>
          <a:p>
            <a:pPr lvl="0"/>
            <a:r>
              <a:rPr lang="pt-BR" dirty="0"/>
              <a:t>Tela de </a:t>
            </a:r>
            <a:r>
              <a:rPr lang="pt-BR" dirty="0" err="1"/>
              <a:t>login</a:t>
            </a:r>
            <a:r>
              <a:rPr lang="pt-BR" dirty="0"/>
              <a:t> com autenticação em banco de dados;</a:t>
            </a:r>
          </a:p>
          <a:p>
            <a:pPr lvl="0"/>
            <a:r>
              <a:rPr lang="pt-BR" dirty="0"/>
              <a:t>Leitura de permissões por tipo de usuário;</a:t>
            </a:r>
          </a:p>
          <a:p>
            <a:pPr lvl="0"/>
            <a:r>
              <a:rPr lang="pt-BR" dirty="0"/>
              <a:t>Leitura de permissões específicas à um usuário;</a:t>
            </a:r>
          </a:p>
          <a:p>
            <a:pPr lvl="0"/>
            <a:r>
              <a:rPr lang="pt-BR" dirty="0"/>
              <a:t>Layout padrão do sistema;</a:t>
            </a:r>
          </a:p>
          <a:p>
            <a:pPr lvl="0"/>
            <a:r>
              <a:rPr lang="pt-BR" dirty="0"/>
              <a:t>Modelo CRUD funcional.</a:t>
            </a:r>
          </a:p>
          <a:p>
            <a:pPr lvl="0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0" y="2743200"/>
            <a:ext cx="5173143" cy="3926159"/>
          </a:xfrm>
        </p:spPr>
        <p:txBody>
          <a:bodyPr rtlCol="0">
            <a:normAutofit lnSpcReduction="10000"/>
          </a:bodyPr>
          <a:lstStyle/>
          <a:p>
            <a:pPr lvl="0"/>
            <a:r>
              <a:rPr lang="pt-BR" dirty="0"/>
              <a:t>Modelado todas as entidades do banco de dados para a aplicação </a:t>
            </a:r>
            <a:r>
              <a:rPr lang="pt-BR" dirty="0" err="1"/>
              <a:t>java</a:t>
            </a:r>
            <a:r>
              <a:rPr lang="pt-BR" dirty="0"/>
              <a:t>;</a:t>
            </a:r>
          </a:p>
          <a:p>
            <a:pPr lvl="0"/>
            <a:r>
              <a:rPr lang="pt-BR" dirty="0"/>
              <a:t>Configurado o Spring MVC;</a:t>
            </a:r>
          </a:p>
          <a:p>
            <a:pPr lvl="0"/>
            <a:r>
              <a:rPr lang="pt-BR" dirty="0"/>
              <a:t>Configurado o Spring Data;</a:t>
            </a:r>
          </a:p>
          <a:p>
            <a:pPr lvl="0"/>
            <a:r>
              <a:rPr lang="pt-BR" dirty="0"/>
              <a:t>Configurado o Spring Security;</a:t>
            </a:r>
          </a:p>
          <a:p>
            <a:pPr lvl="0"/>
            <a:r>
              <a:rPr lang="pt-BR" dirty="0"/>
              <a:t>Configurado o </a:t>
            </a:r>
            <a:r>
              <a:rPr lang="pt-BR" dirty="0" err="1"/>
              <a:t>WebJar</a:t>
            </a:r>
            <a:r>
              <a:rPr lang="pt-BR" dirty="0"/>
              <a:t>;</a:t>
            </a:r>
          </a:p>
          <a:p>
            <a:pPr lvl="0"/>
            <a:r>
              <a:rPr lang="pt-BR" dirty="0"/>
              <a:t>Configurado o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Bundle</a:t>
            </a:r>
            <a:r>
              <a:rPr lang="pt-BR" dirty="0"/>
              <a:t>;</a:t>
            </a:r>
          </a:p>
          <a:p>
            <a:pPr lvl="0"/>
            <a:r>
              <a:rPr lang="pt-BR" dirty="0"/>
              <a:t>Configurado o </a:t>
            </a:r>
            <a:r>
              <a:rPr lang="pt-BR" dirty="0" err="1"/>
              <a:t>Hibernate</a:t>
            </a:r>
            <a:r>
              <a:rPr lang="pt-BR" dirty="0"/>
              <a:t>;</a:t>
            </a:r>
          </a:p>
          <a:p>
            <a:pPr rtl="0"/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Picture 7" descr="D:\projetos\ApontaHidrometro\Coletrometro\src\main\resources\statics\logo1.png">
            <a:extLst>
              <a:ext uri="{FF2B5EF4-FFF2-40B4-BE49-F238E27FC236}">
                <a16:creationId xmlns:a16="http://schemas.microsoft.com/office/drawing/2014/main" id="{FAB6CB29-0285-479B-A4F5-15506EB02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60" y="4797152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Estado atual – </a:t>
            </a:r>
            <a:r>
              <a:rPr lang="pt-BR" dirty="0" err="1"/>
              <a:t>To</a:t>
            </a:r>
            <a:r>
              <a:rPr lang="pt-BR" dirty="0"/>
              <a:t> Do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Camada baixa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0"/>
            <a:ext cx="4416552" cy="3926159"/>
          </a:xfrm>
        </p:spPr>
        <p:txBody>
          <a:bodyPr rtlCol="0">
            <a:normAutofit lnSpcReduction="10000"/>
          </a:bodyPr>
          <a:lstStyle/>
          <a:p>
            <a:pPr lvl="0"/>
            <a:r>
              <a:rPr lang="pt-BR" dirty="0"/>
              <a:t>Construir e implementar todos os </a:t>
            </a:r>
            <a:r>
              <a:rPr lang="pt-BR" dirty="0" err="1"/>
              <a:t>CRUDs</a:t>
            </a:r>
            <a:r>
              <a:rPr lang="pt-BR" dirty="0"/>
              <a:t> com as regras de negócios estipuladas;</a:t>
            </a:r>
          </a:p>
          <a:p>
            <a:pPr lvl="0"/>
            <a:r>
              <a:rPr lang="pt-BR" dirty="0"/>
              <a:t>Implementar Pool de conexões;</a:t>
            </a:r>
          </a:p>
          <a:p>
            <a:pPr lvl="0"/>
            <a:r>
              <a:rPr lang="pt-BR" dirty="0"/>
              <a:t>Definir framework para geração de gráficos e construção dos mesmos.</a:t>
            </a:r>
          </a:p>
          <a:p>
            <a:pPr lvl="0"/>
            <a:r>
              <a:rPr lang="pt-BR" dirty="0"/>
              <a:t>Aprender e desenvolver método de paginação para exibição de listas de dados.</a:t>
            </a:r>
          </a:p>
          <a:p>
            <a:pPr lvl="0"/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Documentações futuras que forem solicitadas.</a:t>
            </a:r>
          </a:p>
        </p:txBody>
      </p:sp>
      <p:pic>
        <p:nvPicPr>
          <p:cNvPr id="8" name="Picture 7" descr="D:\projetos\ApontaHidrometro\Coletrometro\src\main\resources\statics\logo1.png">
            <a:extLst>
              <a:ext uri="{FF2B5EF4-FFF2-40B4-BE49-F238E27FC236}">
                <a16:creationId xmlns:a16="http://schemas.microsoft.com/office/drawing/2014/main" id="{90170B30-928C-48B1-B41D-19FC9397B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60" y="4797152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2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" id="{C42FDE2E-404E-4317-A1DC-9EE8DB9D7D23}" vid="{0CBDB723-F3A8-461D-91B6-BF24A4E45E7C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túnel azul digital (widescreen)</Template>
  <TotalTime>0</TotalTime>
  <Words>409</Words>
  <Application>Microsoft Office PowerPoint</Application>
  <PresentationFormat>Personalizar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Corbel</vt:lpstr>
      <vt:lpstr>Túnel Azul Digital 16X9</vt:lpstr>
      <vt:lpstr>Coletrômetro</vt:lpstr>
      <vt:lpstr>Coletrômetro</vt:lpstr>
      <vt:lpstr>Coletrômetro - Requisitos</vt:lpstr>
      <vt:lpstr>Coletrômetro - Requisitos</vt:lpstr>
      <vt:lpstr>Tecnologias</vt:lpstr>
      <vt:lpstr>Tecnologias</vt:lpstr>
      <vt:lpstr>Estado atual - Done</vt:lpstr>
      <vt:lpstr>Estado atual - Done</vt:lpstr>
      <vt:lpstr>Estado atual – To Do</vt:lpstr>
      <vt:lpstr>Apresentação do PowerPoint</vt:lpstr>
      <vt:lpstr>Estado atual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2018-09-15T20:53:52Z</dcterms:created>
  <dcterms:modified xsi:type="dcterms:W3CDTF">2018-09-17T20:27:20Z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