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5" r:id="rId5"/>
    <p:sldId id="310" r:id="rId6"/>
    <p:sldId id="313" r:id="rId7"/>
    <p:sldId id="320" r:id="rId8"/>
    <p:sldId id="315" r:id="rId9"/>
    <p:sldId id="321" r:id="rId10"/>
    <p:sldId id="323" r:id="rId11"/>
    <p:sldId id="324" r:id="rId12"/>
    <p:sldId id="325" r:id="rId13"/>
    <p:sldId id="322" r:id="rId14"/>
    <p:sldId id="318" r:id="rId15"/>
  </p:sldIdLst>
  <p:sldSz cx="12188825" cy="6858000"/>
  <p:notesSz cx="6858000" cy="9144000"/>
  <p:custDataLst>
    <p:tags r:id="rId18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107" d="100"/>
          <a:sy n="107" d="100"/>
        </p:scale>
        <p:origin x="-90" y="-21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3E36956-3452-45FD-A1D8-3574743558BA}" type="datetime1">
              <a:rPr lang="pt-BR" smtClean="0"/>
              <a:pPr algn="r" rtl="0"/>
              <a:t>17/09/2018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2C183F4-168E-4576-AC99-60635C2E1F1D}" type="datetime1">
              <a:rPr lang="pt-BR" noProof="0" smtClean="0"/>
              <a:pPr/>
              <a:t>17/09/2018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7FE631-0B6D-4712-BEFD-FF38CEB37A4A}" type="datetime1">
              <a:rPr lang="pt-BR" noProof="0" smtClean="0"/>
              <a:pPr/>
              <a:t>17/09/2018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DA96DE-A078-4676-8F38-EBC20B81DF35}" type="datetime1">
              <a:rPr lang="pt-BR" noProof="0" smtClean="0"/>
              <a:pPr/>
              <a:t>17/09/2018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11769B-D019-4A86-8334-0A9D6D419A60}" type="datetime1">
              <a:rPr lang="pt-BR" noProof="0" smtClean="0"/>
              <a:pPr/>
              <a:t>17/09/2018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5EA5BE-0305-48F1-B45B-3F07AA1244A2}" type="datetime1">
              <a:rPr lang="pt-BR" noProof="0" smtClean="0"/>
              <a:pPr/>
              <a:t>17/09/2018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D1C76-DED1-4BE0-8F34-1641B8636BA4}" type="datetime1">
              <a:rPr lang="pt-BR" noProof="0" smtClean="0"/>
              <a:pPr/>
              <a:t>17/09/2018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A013F82-EE5E-44EE-A61D-E31C6657F26F}" type="slidenum">
              <a:rPr lang="pt-BR" noProof="0" smtClean="0"/>
              <a:pPr/>
              <a:t>‹nº›</a:t>
            </a:fld>
            <a:r>
              <a:rPr lang="pt-BR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C98F49-77D6-4D48-BB68-E4DB33EE5B06}" type="datetime1">
              <a:rPr lang="pt-BR" noProof="0" smtClean="0"/>
              <a:pPr/>
              <a:t>17/09/2018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379B94-F7A6-4BC6-8A31-032F8D94B5BD}" type="datetime1">
              <a:rPr lang="pt-BR" noProof="0" smtClean="0"/>
              <a:pPr/>
              <a:t>17/09/2018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BF44-9F2F-4201-8CE2-C12E521BC56C}" type="datetime1">
              <a:rPr lang="pt-BR" noProof="0" smtClean="0"/>
              <a:pPr/>
              <a:t>17/09/2018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AD7B4B-23CA-4460-862D-E2D3E21E1E07}" type="datetime1">
              <a:rPr lang="pt-BR" noProof="0" smtClean="0"/>
              <a:pPr/>
              <a:t>17/09/2018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F45EDE-4BCD-4C98-AD18-04AAF5D19C9A}" type="datetime1">
              <a:rPr lang="pt-BR" noProof="0" smtClean="0"/>
              <a:pPr/>
              <a:t>17/09/2018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951F9-CFF6-4C18-A9A8-D5A0842ABF9A}" type="datetime1">
              <a:rPr lang="pt-BR" noProof="0" smtClean="0"/>
              <a:pPr/>
              <a:t>17/09/2018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pt-BR" dirty="0" err="1" smtClean="0"/>
              <a:t>Coletrômetro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Bruno Henrique pereira </a:t>
            </a:r>
            <a:r>
              <a:rPr lang="pt-BR" dirty="0" err="1" smtClean="0"/>
              <a:t>szczuk</a:t>
            </a:r>
            <a:endParaRPr lang="it-IT" dirty="0"/>
          </a:p>
        </p:txBody>
      </p:sp>
      <p:pic>
        <p:nvPicPr>
          <p:cNvPr id="5" name="Picture 7" descr="D:\projetos\ApontaHidrometro\Coletrometro\src\main\resources\statics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56" y="571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260648"/>
            <a:ext cx="7554814" cy="6416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75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2" y="2636912"/>
            <a:ext cx="5257802" cy="3382888"/>
          </a:xfrm>
        </p:spPr>
        <p:txBody>
          <a:bodyPr rtlCol="0">
            <a:normAutofit/>
          </a:bodyPr>
          <a:lstStyle/>
          <a:p>
            <a:pPr rtl="0"/>
            <a:r>
              <a:rPr lang="pt-BR" sz="2000" dirty="0" smtClean="0"/>
              <a:t>github.com/</a:t>
            </a:r>
            <a:r>
              <a:rPr lang="pt-BR" sz="2000" dirty="0" err="1" smtClean="0"/>
              <a:t>BrunoSzczuk</a:t>
            </a:r>
            <a:r>
              <a:rPr lang="pt-BR" sz="2000" dirty="0" smtClean="0"/>
              <a:t>/</a:t>
            </a:r>
            <a:r>
              <a:rPr lang="pt-BR" sz="2000" dirty="0" err="1" smtClean="0"/>
              <a:t>ApontaHidrometro</a:t>
            </a:r>
            <a:endParaRPr lang="pt-BR" sz="2000" dirty="0" smtClean="0"/>
          </a:p>
          <a:p>
            <a:pPr rtl="0"/>
            <a:endParaRPr lang="pt-BR" sz="2000" dirty="0"/>
          </a:p>
          <a:p>
            <a:pPr rtl="0"/>
            <a:r>
              <a:rPr lang="pt-BR" sz="2000" dirty="0" smtClean="0"/>
              <a:t>brunoszczuk@gmail.com</a:t>
            </a:r>
            <a:endParaRPr lang="pt-BR" sz="20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Bruno Henrique Pereira </a:t>
            </a:r>
            <a:r>
              <a:rPr lang="pt-BR" dirty="0" err="1" smtClean="0"/>
              <a:t>Szczuk</a:t>
            </a:r>
            <a:endParaRPr lang="pt-BR" dirty="0"/>
          </a:p>
        </p:txBody>
      </p:sp>
      <p:pic>
        <p:nvPicPr>
          <p:cNvPr id="1029" name="Picture 5" descr="C:\Users\Bruno\Desktop\github-146-56923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39" y="2492896"/>
            <a:ext cx="672217" cy="67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runo\Desktop\189102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061" y="3555729"/>
            <a:ext cx="593351" cy="59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projetos\ApontaHidrometro\Coletrometro\src\main\resources\statics\log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76470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 smtClean="0"/>
              <a:t>Coletrômetro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pt-BR" dirty="0"/>
              <a:t>Trata-se de uma plataforma web, com o objetivo de automatizar os apontamentos de hidrômetros (vulgo “registro de água”), fornecendo um ambiente capaz de gerenciar o consumo, os equipamentos, os </a:t>
            </a:r>
            <a:r>
              <a:rPr lang="pt-BR" dirty="0" smtClean="0"/>
              <a:t>contratos, unidades consumidoras e </a:t>
            </a:r>
            <a:r>
              <a:rPr lang="pt-BR" dirty="0"/>
              <a:t>títulos a pagar de seus </a:t>
            </a:r>
            <a:r>
              <a:rPr lang="pt-BR" dirty="0" smtClean="0"/>
              <a:t>clientes.</a:t>
            </a:r>
            <a:endParaRPr lang="pt-BR" dirty="0"/>
          </a:p>
        </p:txBody>
      </p:sp>
      <p:pic>
        <p:nvPicPr>
          <p:cNvPr id="4" name="Picture 7" descr="D:\projetos\ApontaHidrometro\Coletrometro\src\main\resources\statics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60" y="4797152"/>
            <a:ext cx="206084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 err="1"/>
              <a:t>Coletrômetro</a:t>
            </a:r>
            <a:r>
              <a:rPr lang="pt-BR" dirty="0"/>
              <a:t> - Requisitos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lvl="0"/>
            <a:r>
              <a:rPr lang="pt-BR" dirty="0"/>
              <a:t>RF-09 – Manter cadastro de Contrato</a:t>
            </a:r>
          </a:p>
          <a:p>
            <a:pPr lvl="0"/>
            <a:r>
              <a:rPr lang="pt-BR" dirty="0"/>
              <a:t>→ Unidade Consumidora</a:t>
            </a:r>
          </a:p>
          <a:p>
            <a:pPr lvl="0"/>
            <a:r>
              <a:rPr lang="pt-BR" dirty="0"/>
              <a:t>→ Condição de pagamento</a:t>
            </a:r>
          </a:p>
          <a:p>
            <a:pPr lvl="0"/>
            <a:r>
              <a:rPr lang="pt-BR" dirty="0"/>
              <a:t>→ Período Inicial</a:t>
            </a:r>
          </a:p>
          <a:p>
            <a:pPr lvl="0"/>
            <a:r>
              <a:rPr lang="pt-BR" dirty="0"/>
              <a:t>→ Período Final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pt-BR" dirty="0"/>
              <a:t>RF-21 – Manter cadastro de Tabela de preço</a:t>
            </a:r>
          </a:p>
          <a:p>
            <a:pPr lvl="0"/>
            <a:r>
              <a:rPr lang="pt-BR" dirty="0"/>
              <a:t>→ Valor por metro cúbico</a:t>
            </a:r>
          </a:p>
          <a:p>
            <a:pPr lvl="0"/>
            <a:r>
              <a:rPr lang="pt-BR" dirty="0"/>
              <a:t>→ Valor de taxa administrativa</a:t>
            </a:r>
          </a:p>
          <a:p>
            <a:pPr lvl="0"/>
            <a:r>
              <a:rPr lang="pt-BR" dirty="0"/>
              <a:t>→ Data de início de vigência</a:t>
            </a:r>
          </a:p>
          <a:p>
            <a:pPr lvl="0"/>
            <a:r>
              <a:rPr lang="pt-BR" dirty="0"/>
              <a:t>→ Data de fim de vigência</a:t>
            </a:r>
          </a:p>
          <a:p>
            <a:endParaRPr lang="pt-BR" dirty="0"/>
          </a:p>
        </p:txBody>
      </p:sp>
      <p:pic>
        <p:nvPicPr>
          <p:cNvPr id="7" name="Picture 7" descr="D:\projetos\ApontaHidrometro\Coletrometro\src\main\resources\statics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60" y="4797152"/>
            <a:ext cx="206084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Coletrômetro</a:t>
            </a:r>
            <a:r>
              <a:rPr lang="pt-BR" dirty="0"/>
              <a:t> -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pt-BR" dirty="0"/>
              <a:t>RF-23 – Manter rotina de Endereço</a:t>
            </a:r>
          </a:p>
          <a:p>
            <a:pPr lvl="0"/>
            <a:r>
              <a:rPr lang="pt-BR" dirty="0"/>
              <a:t>→ Logradouro</a:t>
            </a:r>
          </a:p>
          <a:p>
            <a:pPr lvl="0"/>
            <a:r>
              <a:rPr lang="pt-BR" dirty="0"/>
              <a:t>→ Bairro</a:t>
            </a:r>
          </a:p>
          <a:p>
            <a:pPr lvl="0"/>
            <a:r>
              <a:rPr lang="pt-BR" dirty="0"/>
              <a:t>→ CEP</a:t>
            </a:r>
          </a:p>
          <a:p>
            <a:pPr lvl="0"/>
            <a:r>
              <a:rPr lang="pt-BR" dirty="0"/>
              <a:t>→ Rua</a:t>
            </a:r>
          </a:p>
          <a:p>
            <a:pPr lvl="0"/>
            <a:r>
              <a:rPr lang="pt-BR" dirty="0"/>
              <a:t>→ Latitude</a:t>
            </a:r>
          </a:p>
          <a:p>
            <a:pPr lvl="0"/>
            <a:r>
              <a:rPr lang="pt-BR" dirty="0"/>
              <a:t>→ Longitude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Picture 7" descr="D:\projetos\ApontaHidrometro\Coletrometro\src\main\resources\statics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60" y="4797152"/>
            <a:ext cx="206084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72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Tecnologias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Front-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0"/>
            <a:ext cx="4416552" cy="3926159"/>
          </a:xfrm>
        </p:spPr>
        <p:txBody>
          <a:bodyPr rtlCol="0">
            <a:normAutofit/>
          </a:bodyPr>
          <a:lstStyle/>
          <a:p>
            <a:pPr lvl="0"/>
            <a:r>
              <a:rPr lang="pt-BR" dirty="0"/>
              <a:t>HTML 5</a:t>
            </a:r>
          </a:p>
          <a:p>
            <a:pPr lvl="0"/>
            <a:r>
              <a:rPr lang="pt-BR" dirty="0" err="1"/>
              <a:t>JavaScript</a:t>
            </a:r>
            <a:endParaRPr lang="pt-BR" dirty="0"/>
          </a:p>
          <a:p>
            <a:pPr lvl="0"/>
            <a:r>
              <a:rPr lang="pt-BR" dirty="0" err="1"/>
              <a:t>Bootstrap</a:t>
            </a:r>
            <a:endParaRPr lang="pt-BR" dirty="0"/>
          </a:p>
          <a:p>
            <a:pPr lvl="0"/>
            <a:r>
              <a:rPr lang="pt-BR" dirty="0" err="1" smtClean="0"/>
              <a:t>Thymeleaf</a:t>
            </a:r>
            <a:endParaRPr lang="pt-BR" dirty="0" smtClean="0"/>
          </a:p>
          <a:p>
            <a:r>
              <a:rPr lang="pt-BR" dirty="0" err="1" smtClean="0"/>
              <a:t>WebJars</a:t>
            </a:r>
            <a:endParaRPr lang="pt-BR" dirty="0"/>
          </a:p>
          <a:p>
            <a:pPr lvl="0"/>
            <a:r>
              <a:rPr lang="pt-BR" dirty="0" err="1"/>
              <a:t>DataTables</a:t>
            </a:r>
            <a:endParaRPr lang="pt-BR" dirty="0"/>
          </a:p>
          <a:p>
            <a:pPr lvl="0"/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pt-BR" dirty="0" smtClean="0"/>
              <a:t>Back-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1" y="2743200"/>
            <a:ext cx="4416552" cy="3926159"/>
          </a:xfrm>
        </p:spPr>
        <p:txBody>
          <a:bodyPr rtlCol="0">
            <a:normAutofit/>
          </a:bodyPr>
          <a:lstStyle/>
          <a:p>
            <a:pPr lvl="0"/>
            <a:r>
              <a:rPr lang="pt-BR" dirty="0"/>
              <a:t>Spring MVC</a:t>
            </a:r>
          </a:p>
          <a:p>
            <a:pPr lvl="0"/>
            <a:r>
              <a:rPr lang="pt-BR" dirty="0"/>
              <a:t>Spring Data</a:t>
            </a:r>
          </a:p>
          <a:p>
            <a:pPr lvl="0"/>
            <a:r>
              <a:rPr lang="pt-BR" dirty="0"/>
              <a:t>Spring Security</a:t>
            </a:r>
          </a:p>
          <a:p>
            <a:pPr lvl="0"/>
            <a:r>
              <a:rPr lang="pt-BR" dirty="0" err="1"/>
              <a:t>Hibernate</a:t>
            </a:r>
            <a:endParaRPr lang="pt-BR" dirty="0"/>
          </a:p>
          <a:p>
            <a:pPr lvl="0"/>
            <a:r>
              <a:rPr lang="pt-BR" dirty="0" err="1"/>
              <a:t>WebJars</a:t>
            </a:r>
            <a:endParaRPr lang="pt-BR" dirty="0"/>
          </a:p>
          <a:p>
            <a:pPr lvl="0"/>
            <a:r>
              <a:rPr lang="pt-BR" dirty="0" err="1"/>
              <a:t>Resource</a:t>
            </a:r>
            <a:r>
              <a:rPr lang="pt-BR" dirty="0"/>
              <a:t> </a:t>
            </a:r>
            <a:r>
              <a:rPr lang="pt-BR" dirty="0" err="1"/>
              <a:t>Bundle</a:t>
            </a:r>
            <a:endParaRPr lang="pt-BR" dirty="0"/>
          </a:p>
          <a:p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 smtClean="0"/>
              <a:t>Validation</a:t>
            </a:r>
            <a:endParaRPr lang="pt-BR" dirty="0"/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Tecnologias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Gerenciador de dependências e projeto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757808"/>
          </a:xfrm>
        </p:spPr>
        <p:txBody>
          <a:bodyPr rtlCol="0">
            <a:normAutofit/>
          </a:bodyPr>
          <a:lstStyle/>
          <a:p>
            <a:pPr lvl="0"/>
            <a:r>
              <a:rPr lang="pt-BR" dirty="0" err="1" smtClean="0"/>
              <a:t>Maven</a:t>
            </a:r>
            <a:endParaRPr lang="pt-BR" dirty="0"/>
          </a:p>
          <a:p>
            <a:pPr lvl="0"/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757808"/>
          </a:xfrm>
        </p:spPr>
        <p:txBody>
          <a:bodyPr rtlCol="0">
            <a:normAutofit/>
          </a:bodyPr>
          <a:lstStyle/>
          <a:p>
            <a:pPr lvl="0"/>
            <a:r>
              <a:rPr lang="pt-BR" dirty="0" err="1" smtClean="0"/>
              <a:t>PostgreSQL</a:t>
            </a:r>
            <a:r>
              <a:rPr lang="pt-BR" dirty="0" smtClean="0"/>
              <a:t> 9.6</a:t>
            </a:r>
            <a:endParaRPr lang="pt-BR" dirty="0"/>
          </a:p>
          <a:p>
            <a:pPr rtl="0"/>
            <a:endParaRPr lang="pt-BR" dirty="0"/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1557908" y="3789040"/>
            <a:ext cx="4416552" cy="5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Ferramenta de </a:t>
            </a:r>
            <a:r>
              <a:rPr lang="pt-BR" dirty="0" err="1" smtClean="0"/>
              <a:t>protipagem</a:t>
            </a:r>
            <a:endParaRPr lang="pt-BR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1557908" y="4509120"/>
            <a:ext cx="4416552" cy="170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Balsamiq</a:t>
            </a:r>
            <a:r>
              <a:rPr lang="pt-BR" dirty="0" smtClean="0"/>
              <a:t> </a:t>
            </a:r>
            <a:r>
              <a:rPr lang="pt-BR" dirty="0" err="1" smtClean="0"/>
              <a:t>Mockups</a:t>
            </a:r>
            <a:r>
              <a:rPr lang="pt-BR" dirty="0" smtClean="0"/>
              <a:t> 3</a:t>
            </a:r>
          </a:p>
          <a:p>
            <a:endParaRPr lang="pt-BR" dirty="0"/>
          </a:p>
        </p:txBody>
      </p:sp>
      <p:sp>
        <p:nvSpPr>
          <p:cNvPr id="9" name="Espaço Reservado para Texto 2"/>
          <p:cNvSpPr txBox="1">
            <a:spLocks/>
          </p:cNvSpPr>
          <p:nvPr/>
        </p:nvSpPr>
        <p:spPr>
          <a:xfrm>
            <a:off x="6142356" y="3744343"/>
            <a:ext cx="4416552" cy="5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Controle de versões</a:t>
            </a:r>
            <a:endParaRPr lang="pt-BR" dirty="0"/>
          </a:p>
        </p:txBody>
      </p:sp>
      <p:sp>
        <p:nvSpPr>
          <p:cNvPr id="10" name="Espaço Reservado para Conteúdo 3"/>
          <p:cNvSpPr txBox="1">
            <a:spLocks/>
          </p:cNvSpPr>
          <p:nvPr/>
        </p:nvSpPr>
        <p:spPr>
          <a:xfrm>
            <a:off x="6142356" y="4464423"/>
            <a:ext cx="4416552" cy="170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Git</a:t>
            </a:r>
            <a:r>
              <a:rPr lang="pt-BR" dirty="0" smtClean="0"/>
              <a:t> &amp; </a:t>
            </a:r>
            <a:r>
              <a:rPr lang="pt-BR" dirty="0" err="1" smtClean="0"/>
              <a:t>GitHub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07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Estado atual - </a:t>
            </a:r>
            <a:r>
              <a:rPr lang="pt-BR" dirty="0" err="1" smtClean="0"/>
              <a:t>Done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Camada alta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0"/>
            <a:ext cx="4416552" cy="3926159"/>
          </a:xfrm>
        </p:spPr>
        <p:txBody>
          <a:bodyPr rtlCol="0">
            <a:normAutofit/>
          </a:bodyPr>
          <a:lstStyle/>
          <a:p>
            <a:pPr lvl="0"/>
            <a:r>
              <a:rPr lang="pt-BR" dirty="0"/>
              <a:t>Banco de dados;</a:t>
            </a:r>
          </a:p>
          <a:p>
            <a:pPr lvl="0"/>
            <a:r>
              <a:rPr lang="pt-BR" dirty="0"/>
              <a:t>Diagrama de Caso de Uso;</a:t>
            </a:r>
          </a:p>
          <a:p>
            <a:pPr lvl="0"/>
            <a:r>
              <a:rPr lang="pt-BR" dirty="0"/>
              <a:t>Levantamento de Requisito;</a:t>
            </a:r>
          </a:p>
          <a:p>
            <a:pPr lvl="0"/>
            <a:r>
              <a:rPr lang="pt-BR" dirty="0"/>
              <a:t>Casos de uso</a:t>
            </a:r>
            <a:r>
              <a:rPr lang="pt-BR" dirty="0" smtClean="0"/>
              <a:t>;</a:t>
            </a:r>
          </a:p>
          <a:p>
            <a:pPr lvl="0"/>
            <a:r>
              <a:rPr lang="pt-BR" dirty="0" smtClean="0"/>
              <a:t>Sumário Executivo;</a:t>
            </a:r>
            <a:endParaRPr lang="pt-BR" dirty="0"/>
          </a:p>
          <a:p>
            <a:pPr lvl="0"/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92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Estado atual - </a:t>
            </a:r>
            <a:r>
              <a:rPr lang="pt-BR" dirty="0" err="1" smtClean="0"/>
              <a:t>Done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Camada baixa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0"/>
            <a:ext cx="4416552" cy="3926159"/>
          </a:xfrm>
        </p:spPr>
        <p:txBody>
          <a:bodyPr rtlCol="0">
            <a:normAutofit/>
          </a:bodyPr>
          <a:lstStyle/>
          <a:p>
            <a:pPr lvl="0"/>
            <a:r>
              <a:rPr lang="pt-BR" dirty="0"/>
              <a:t>Tela de </a:t>
            </a:r>
            <a:r>
              <a:rPr lang="pt-BR" dirty="0" err="1"/>
              <a:t>login</a:t>
            </a:r>
            <a:r>
              <a:rPr lang="pt-BR" dirty="0"/>
              <a:t> com autenticação em banco de dados;</a:t>
            </a:r>
          </a:p>
          <a:p>
            <a:pPr lvl="0"/>
            <a:r>
              <a:rPr lang="pt-BR" dirty="0"/>
              <a:t>Leitura de permissões por tipo de usuário;</a:t>
            </a:r>
          </a:p>
          <a:p>
            <a:pPr lvl="0"/>
            <a:r>
              <a:rPr lang="pt-BR" dirty="0"/>
              <a:t>Leitura de permissões específicas à um usuário;</a:t>
            </a:r>
          </a:p>
          <a:p>
            <a:pPr lvl="0"/>
            <a:r>
              <a:rPr lang="pt-BR" dirty="0"/>
              <a:t>Layout padrão do sistema;</a:t>
            </a:r>
          </a:p>
          <a:p>
            <a:pPr lvl="0"/>
            <a:r>
              <a:rPr lang="pt-BR" dirty="0" smtClean="0"/>
              <a:t>Modelo CRUD funcional.</a:t>
            </a:r>
            <a:endParaRPr lang="pt-BR" dirty="0"/>
          </a:p>
          <a:p>
            <a:pPr lvl="0"/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0" y="2743200"/>
            <a:ext cx="5173143" cy="3926159"/>
          </a:xfrm>
        </p:spPr>
        <p:txBody>
          <a:bodyPr rtlCol="0">
            <a:normAutofit lnSpcReduction="10000"/>
          </a:bodyPr>
          <a:lstStyle/>
          <a:p>
            <a:pPr lvl="0"/>
            <a:r>
              <a:rPr lang="pt-BR" dirty="0"/>
              <a:t>Modelado todas as entidades do banco de dados para a aplicação </a:t>
            </a:r>
            <a:r>
              <a:rPr lang="pt-BR" dirty="0" err="1"/>
              <a:t>java</a:t>
            </a:r>
            <a:r>
              <a:rPr lang="pt-BR" dirty="0"/>
              <a:t>;</a:t>
            </a:r>
          </a:p>
          <a:p>
            <a:pPr lvl="0"/>
            <a:r>
              <a:rPr lang="pt-BR" dirty="0"/>
              <a:t>Configurado o Spring MVC;</a:t>
            </a:r>
          </a:p>
          <a:p>
            <a:pPr lvl="0"/>
            <a:r>
              <a:rPr lang="pt-BR" dirty="0"/>
              <a:t>Configurado o Spring Data;</a:t>
            </a:r>
          </a:p>
          <a:p>
            <a:pPr lvl="0"/>
            <a:r>
              <a:rPr lang="pt-BR" dirty="0"/>
              <a:t>Configurado o Spring Security;</a:t>
            </a:r>
          </a:p>
          <a:p>
            <a:pPr lvl="0"/>
            <a:r>
              <a:rPr lang="pt-BR" dirty="0"/>
              <a:t>Configurado o </a:t>
            </a:r>
            <a:r>
              <a:rPr lang="pt-BR" dirty="0" err="1"/>
              <a:t>WebJar</a:t>
            </a:r>
            <a:r>
              <a:rPr lang="pt-BR" dirty="0"/>
              <a:t>;</a:t>
            </a:r>
          </a:p>
          <a:p>
            <a:pPr lvl="0"/>
            <a:r>
              <a:rPr lang="pt-BR" dirty="0"/>
              <a:t>Configurado o </a:t>
            </a:r>
            <a:r>
              <a:rPr lang="pt-BR" dirty="0" err="1"/>
              <a:t>Resource</a:t>
            </a:r>
            <a:r>
              <a:rPr lang="pt-BR" dirty="0"/>
              <a:t> </a:t>
            </a:r>
            <a:r>
              <a:rPr lang="pt-BR" dirty="0" err="1"/>
              <a:t>Bundle</a:t>
            </a:r>
            <a:r>
              <a:rPr lang="pt-BR" dirty="0"/>
              <a:t>;</a:t>
            </a:r>
          </a:p>
          <a:p>
            <a:pPr lvl="0"/>
            <a:r>
              <a:rPr lang="pt-BR" dirty="0"/>
              <a:t>Configurado o </a:t>
            </a:r>
            <a:r>
              <a:rPr lang="pt-BR" dirty="0" err="1"/>
              <a:t>Hibernate</a:t>
            </a:r>
            <a:r>
              <a:rPr lang="pt-BR" dirty="0"/>
              <a:t>;</a:t>
            </a:r>
          </a:p>
          <a:p>
            <a:pPr rtl="0"/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57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Estado atual – </a:t>
            </a:r>
            <a:r>
              <a:rPr lang="pt-BR" dirty="0" err="1" smtClean="0"/>
              <a:t>To</a:t>
            </a:r>
            <a:r>
              <a:rPr lang="pt-BR" dirty="0" smtClean="0"/>
              <a:t> Do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Camada baixa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0"/>
            <a:ext cx="4416552" cy="3926159"/>
          </a:xfrm>
        </p:spPr>
        <p:txBody>
          <a:bodyPr rtlCol="0">
            <a:normAutofit lnSpcReduction="10000"/>
          </a:bodyPr>
          <a:lstStyle/>
          <a:p>
            <a:pPr lvl="0"/>
            <a:r>
              <a:rPr lang="pt-BR" dirty="0"/>
              <a:t>Construir e implementar todos os </a:t>
            </a:r>
            <a:r>
              <a:rPr lang="pt-BR" dirty="0" err="1"/>
              <a:t>CRUDs</a:t>
            </a:r>
            <a:r>
              <a:rPr lang="pt-BR" dirty="0"/>
              <a:t> com as regras de negócios estipuladas;</a:t>
            </a:r>
          </a:p>
          <a:p>
            <a:pPr lvl="0"/>
            <a:r>
              <a:rPr lang="pt-BR" dirty="0"/>
              <a:t>Implementar Pool de conexões;</a:t>
            </a:r>
          </a:p>
          <a:p>
            <a:pPr lvl="0"/>
            <a:r>
              <a:rPr lang="pt-BR" dirty="0"/>
              <a:t>Definir framework para geração de gráficos e construção dos mesmos.</a:t>
            </a:r>
          </a:p>
          <a:p>
            <a:pPr lvl="0"/>
            <a:r>
              <a:rPr lang="pt-BR" dirty="0"/>
              <a:t>Aprender e desenvolver método de paginação para exibição de listas de dados.</a:t>
            </a:r>
          </a:p>
          <a:p>
            <a:pPr lvl="0"/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smtClean="0"/>
              <a:t>Documentações futuras que forem solicitadas.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2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895261" id="{C42FDE2E-404E-4317-A1DC-9EE8DB9D7D23}" vid="{0CBDB723-F3A8-461D-91B6-BF24A4E45E7C}"/>
    </a:ext>
  </a:extLst>
</a:theme>
</file>

<file path=ppt/theme/theme2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túnel azul digital (widescreen)</Template>
  <TotalTime>0</TotalTime>
  <Words>344</Words>
  <Application>Microsoft Office PowerPoint</Application>
  <PresentationFormat>Personalizar</PresentationFormat>
  <Paragraphs>81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Túnel Azul Digital 16X9</vt:lpstr>
      <vt:lpstr>Coletrômetro</vt:lpstr>
      <vt:lpstr>Coletrômetro</vt:lpstr>
      <vt:lpstr>Coletrômetro - Requisitos</vt:lpstr>
      <vt:lpstr>Coletrômetro - Requisitos</vt:lpstr>
      <vt:lpstr>Tecnologias</vt:lpstr>
      <vt:lpstr>Tecnologias</vt:lpstr>
      <vt:lpstr>Estado atual - Done</vt:lpstr>
      <vt:lpstr>Estado atual - Done</vt:lpstr>
      <vt:lpstr>Estado atual – To Do</vt:lpstr>
      <vt:lpstr>Apresentação do PowerPoint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2018-09-15T20:53:52Z</dcterms:created>
  <dcterms:modified xsi:type="dcterms:W3CDTF">2018-09-17T05:21:41Z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