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95" r:id="rId9"/>
    <p:sldId id="293" r:id="rId10"/>
    <p:sldId id="294" r:id="rId11"/>
  </p:sldIdLst>
  <p:sldSz cx="18288000" cy="10287000"/>
  <p:notesSz cx="6858000" cy="9144000"/>
  <p:embeddedFontLst>
    <p:embeddedFont>
      <p:font typeface="Alegreya Sans Medium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A4E364-4CDC-4B59-A649-B96F44835222}">
  <a:tblStyle styleId="{A5A4E364-4CDC-4B59-A649-B96F448352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uno%20Santos\Desktop\Iron%20Hack%20-%20Semanas\3%20Semana\Project\OFICIAL\Projecto_Final\Nova%20pasta\locations_tota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uno%20Santos\Desktop\Iron%20Hack%20-%20Semanas\3%20Semana\Project\OFICIAL\Projecto_Final\Nova%20pasta\locations_total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uno%20Santos\Desktop\Iron%20Hack%20-%20Semanas\3%20Semana\Project\OFICIAL\Projecto_Final\Nova%20pasta\mean_price_loc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uno%20Santos\Downloads\df_media_sq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uno%20Santos\Desktop\Iron%20Hack%20-%20Semanas\3%20Semana\Project\OFICIAL\Projecto_Final\Nova%20pasta\Novo%20Folha%20de%20C&#225;lculo%20do%20Microsoft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uno%20Santos\Desktop\Iron%20Hack%20-%20Semanas\3%20Semana\Project\OFICIAL\Projecto_Final\Nova%20pasta\average_hous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uno%20Santos\Downloads\df_media_typ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6500" b="0" i="0" u="none" strike="noStrike" kern="1200" cap="none" spc="0" baseline="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  <a:sym typeface="Arial"/>
              </a:defRPr>
            </a:pPr>
            <a:r>
              <a:rPr lang="pt-PT" sz="4000" b="0" i="0" u="none" strike="noStrike" cap="none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  <a:sym typeface="Arial"/>
              </a:rPr>
              <a:t>Volume of Houses per Region</a:t>
            </a:r>
          </a:p>
        </c:rich>
      </c:tx>
      <c:layout>
        <c:manualLayout>
          <c:xMode val="edge"/>
          <c:yMode val="edge"/>
          <c:x val="0.29310715282601219"/>
          <c:y val="5.80188940363211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6500" b="0" i="0" u="none" strike="noStrike" kern="1200" cap="none" spc="0" baseline="0" dirty="0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ea typeface="Arial"/>
              <a:cs typeface="Arial"/>
              <a:sym typeface="Arial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7.965539446869381E-2"/>
          <c:y val="0.10472312796587424"/>
          <c:w val="0.90074364364852189"/>
          <c:h val="0.45730751440465517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Sheet1!$A$2:$A$26</c:f>
              <c:strCache>
                <c:ptCount val="25"/>
                <c:pt idx="0">
                  <c:v>Cascais e Estoril</c:v>
                </c:pt>
                <c:pt idx="1">
                  <c:v>Avenidas Novas</c:v>
                </c:pt>
                <c:pt idx="2">
                  <c:v>Águas Livres</c:v>
                </c:pt>
                <c:pt idx="3">
                  <c:v>Santo António</c:v>
                </c:pt>
                <c:pt idx="4">
                  <c:v>Alcântara</c:v>
                </c:pt>
                <c:pt idx="5">
                  <c:v>Estrela</c:v>
                </c:pt>
                <c:pt idx="6">
                  <c:v>Santa Maria Maior</c:v>
                </c:pt>
                <c:pt idx="7">
                  <c:v>Arroios</c:v>
                </c:pt>
                <c:pt idx="8">
                  <c:v>Misericórdia</c:v>
                </c:pt>
                <c:pt idx="9">
                  <c:v>Belém</c:v>
                </c:pt>
                <c:pt idx="10">
                  <c:v>Lisboa</c:v>
                </c:pt>
                <c:pt idx="11">
                  <c:v>Oeiras e São Julião da Barra, Paço de Arcos e Caxias</c:v>
                </c:pt>
                <c:pt idx="12">
                  <c:v>Campolide</c:v>
                </c:pt>
                <c:pt idx="13">
                  <c:v>São Vicente</c:v>
                </c:pt>
                <c:pt idx="14">
                  <c:v>Lumiar</c:v>
                </c:pt>
                <c:pt idx="15">
                  <c:v>Carcavelos e Parede</c:v>
                </c:pt>
                <c:pt idx="16">
                  <c:v>Queluz e Belas</c:v>
                </c:pt>
                <c:pt idx="17">
                  <c:v>São Domingos de Rana</c:v>
                </c:pt>
                <c:pt idx="18">
                  <c:v>Benfica</c:v>
                </c:pt>
                <c:pt idx="19">
                  <c:v>Campo de Ourique</c:v>
                </c:pt>
                <c:pt idx="20">
                  <c:v>Alvalade</c:v>
                </c:pt>
                <c:pt idx="21">
                  <c:v>Alcabideche</c:v>
                </c:pt>
                <c:pt idx="22">
                  <c:v>Rio de Mouro</c:v>
                </c:pt>
                <c:pt idx="23">
                  <c:v>Algueirão-Mem Martins</c:v>
                </c:pt>
                <c:pt idx="24">
                  <c:v>Ericeira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2027</c:v>
                </c:pt>
                <c:pt idx="1">
                  <c:v>1034</c:v>
                </c:pt>
                <c:pt idx="2">
                  <c:v>857</c:v>
                </c:pt>
                <c:pt idx="3">
                  <c:v>853</c:v>
                </c:pt>
                <c:pt idx="4">
                  <c:v>848</c:v>
                </c:pt>
                <c:pt idx="5">
                  <c:v>795</c:v>
                </c:pt>
                <c:pt idx="6">
                  <c:v>761</c:v>
                </c:pt>
                <c:pt idx="7">
                  <c:v>733</c:v>
                </c:pt>
                <c:pt idx="8">
                  <c:v>729</c:v>
                </c:pt>
                <c:pt idx="9">
                  <c:v>707</c:v>
                </c:pt>
                <c:pt idx="10">
                  <c:v>663</c:v>
                </c:pt>
                <c:pt idx="11">
                  <c:v>659</c:v>
                </c:pt>
                <c:pt idx="12">
                  <c:v>501</c:v>
                </c:pt>
                <c:pt idx="13">
                  <c:v>497</c:v>
                </c:pt>
                <c:pt idx="14">
                  <c:v>470</c:v>
                </c:pt>
                <c:pt idx="15">
                  <c:v>459</c:v>
                </c:pt>
                <c:pt idx="16">
                  <c:v>443</c:v>
                </c:pt>
                <c:pt idx="17">
                  <c:v>423</c:v>
                </c:pt>
                <c:pt idx="18">
                  <c:v>415</c:v>
                </c:pt>
                <c:pt idx="19">
                  <c:v>411</c:v>
                </c:pt>
                <c:pt idx="20">
                  <c:v>401</c:v>
                </c:pt>
                <c:pt idx="21">
                  <c:v>396</c:v>
                </c:pt>
                <c:pt idx="22">
                  <c:v>391</c:v>
                </c:pt>
                <c:pt idx="23">
                  <c:v>390</c:v>
                </c:pt>
                <c:pt idx="24">
                  <c:v>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1-4BDE-9AAD-F476B0ED2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683824"/>
        <c:axId val="1393684304"/>
      </c:areaChart>
      <c:catAx>
        <c:axId val="1393683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93684304"/>
        <c:crosses val="autoZero"/>
        <c:auto val="1"/>
        <c:lblAlgn val="ctr"/>
        <c:lblOffset val="100"/>
        <c:noMultiLvlLbl val="0"/>
      </c:catAx>
      <c:valAx>
        <c:axId val="139368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9368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6500" b="0" i="0" u="none" strike="noStrike" kern="1200" cap="none" spc="0" baseline="0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Arial"/>
              </a:defRPr>
            </a:pPr>
            <a:r>
              <a:rPr lang="pt-PT" sz="2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Arial"/>
              </a:rPr>
              <a:t>Volume of Houses per Region</a:t>
            </a:r>
          </a:p>
        </c:rich>
      </c:tx>
      <c:layout>
        <c:manualLayout>
          <c:xMode val="edge"/>
          <c:yMode val="edge"/>
          <c:x val="0.34967683342203193"/>
          <c:y val="2.2066460007502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6500" b="0" i="0" u="none" strike="noStrike" kern="1200" cap="none" spc="0" baseline="0" dirty="0" smtClean="0">
              <a:solidFill>
                <a:srgbClr val="000000"/>
              </a:solidFill>
              <a:latin typeface="Merriweather"/>
              <a:ea typeface="Merriweather"/>
              <a:cs typeface="Merriweather"/>
              <a:sym typeface="Arial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9607408228900968E-2"/>
          <c:y val="0.14404517453798768"/>
          <c:w val="0.91884711594149326"/>
          <c:h val="0.4804726026289835"/>
        </c:manualLayout>
      </c:layout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11408159"/>
        <c:axId val="111408639"/>
      </c:areaChart>
      <c:catAx>
        <c:axId val="111408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pt-PT" sz="2400" b="0" i="0" u="none" strike="noStrike" kern="1200" cap="none" spc="0" baseline="0" dirty="0" err="1" smtClean="0">
                    <a:solidFill>
                      <a:srgbClr val="000000"/>
                    </a:solidFill>
                    <a:latin typeface="Merriweather"/>
                    <a:ea typeface="Merriweather"/>
                    <a:cs typeface="Merriweather"/>
                  </a:defRPr>
                </a:pPr>
                <a:r>
                  <a:rPr lang="pt-PT" sz="2400" b="0" i="0" u="none" strike="noStrike" kern="1200" cap="none" spc="0" baseline="0" dirty="0" err="1">
                    <a:solidFill>
                      <a:srgbClr val="000000"/>
                    </a:solidFill>
                    <a:latin typeface="Merriweather"/>
                    <a:ea typeface="Merriweather"/>
                    <a:cs typeface="Merriweather"/>
                  </a:rPr>
                  <a:t>Region</a:t>
                </a:r>
              </a:p>
            </c:rich>
          </c:tx>
          <c:layout>
            <c:manualLayout>
              <c:xMode val="edge"/>
              <c:yMode val="edge"/>
              <c:x val="0.44248531961255178"/>
              <c:y val="0.9193670701127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pt-PT" sz="2400" b="0" i="0" u="none" strike="noStrike" kern="1200" cap="none" spc="0" baseline="0" dirty="0" err="1" smtClean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1408639"/>
        <c:crosses val="autoZero"/>
        <c:auto val="1"/>
        <c:lblAlgn val="ctr"/>
        <c:lblOffset val="100"/>
        <c:noMultiLvlLbl val="0"/>
      </c:catAx>
      <c:valAx>
        <c:axId val="111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pt-PT" sz="2800" b="0" i="0" u="none" strike="noStrike" kern="1200" cap="none" spc="0" baseline="0" dirty="0" err="1" smtClean="0">
                    <a:solidFill>
                      <a:srgbClr val="000000"/>
                    </a:solidFill>
                    <a:latin typeface="Merriweather"/>
                    <a:ea typeface="Merriweather"/>
                    <a:cs typeface="Merriweather"/>
                  </a:defRPr>
                </a:pPr>
                <a:r>
                  <a:rPr lang="pt-PT" sz="2400" b="0" i="0" u="none" strike="noStrike" kern="1200" cap="none" spc="0" baseline="0" dirty="0" err="1">
                    <a:solidFill>
                      <a:srgbClr val="000000"/>
                    </a:solidFill>
                    <a:latin typeface="Merriweather"/>
                    <a:ea typeface="Merriweather"/>
                    <a:cs typeface="Merriweather"/>
                  </a:rPr>
                  <a:t>Houses</a:t>
                </a:r>
                <a:endParaRPr lang="pt-PT" sz="2400" b="0" i="0" u="none" strike="noStrike" kern="1200" cap="none" spc="0" baseline="0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</a:endParaRPr>
              </a:p>
            </c:rich>
          </c:tx>
          <c:layout>
            <c:manualLayout>
              <c:xMode val="edge"/>
              <c:yMode val="edge"/>
              <c:x val="0"/>
              <c:y val="0.275393527750903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pt-PT" sz="2800" b="0" i="0" u="none" strike="noStrike" kern="1200" cap="none" spc="0" baseline="0" dirty="0" err="1" smtClean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1408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4000" b="0" i="0" u="none" strike="noStrike" kern="1200" cap="none" spc="0" baseline="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defRPr>
            </a:pPr>
            <a:r>
              <a:rPr lang="en-US" sz="4000" b="0" i="0" u="none" strike="noStrike" kern="1200" cap="none" spc="0" baseline="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rPr>
              <a:t>Average Price per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4000" b="0" i="0" u="none" strike="noStrike" kern="1200" cap="none" spc="0" baseline="0" dirty="0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ea typeface="Arial"/>
              <a:cs typeface="Arial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Sheet2!$A$2:$A$27</c:f>
              <c:strCache>
                <c:ptCount val="26"/>
                <c:pt idx="0">
                  <c:v>  Lisboa</c:v>
                </c:pt>
                <c:pt idx="1">
                  <c:v>Alcabideche</c:v>
                </c:pt>
                <c:pt idx="2">
                  <c:v>Alcântara</c:v>
                </c:pt>
                <c:pt idx="3">
                  <c:v>Algueirão-Mem Martins</c:v>
                </c:pt>
                <c:pt idx="4">
                  <c:v>Alvalade</c:v>
                </c:pt>
                <c:pt idx="5">
                  <c:v>Arroios</c:v>
                </c:pt>
                <c:pt idx="6">
                  <c:v>Avenidas Novas</c:v>
                </c:pt>
                <c:pt idx="7">
                  <c:v>Belém</c:v>
                </c:pt>
                <c:pt idx="8">
                  <c:v>Benfica</c:v>
                </c:pt>
                <c:pt idx="9">
                  <c:v>Campo de Ourique</c:v>
                </c:pt>
                <c:pt idx="10">
                  <c:v>Campolide</c:v>
                </c:pt>
                <c:pt idx="11">
                  <c:v>Carcavelos e Parede</c:v>
                </c:pt>
                <c:pt idx="12">
                  <c:v>Cascais e Estoril</c:v>
                </c:pt>
                <c:pt idx="13">
                  <c:v>Ericeira</c:v>
                </c:pt>
                <c:pt idx="14">
                  <c:v>Estrela</c:v>
                </c:pt>
                <c:pt idx="15">
                  <c:v>Lisboa</c:v>
                </c:pt>
                <c:pt idx="16">
                  <c:v>Lumiar</c:v>
                </c:pt>
                <c:pt idx="17">
                  <c:v>Misericórdia</c:v>
                </c:pt>
                <c:pt idx="18">
                  <c:v>Oeiras e São Julião da Barra, Paço de Arcos e Caxias</c:v>
                </c:pt>
                <c:pt idx="19">
                  <c:v>Queluz e Belas</c:v>
                </c:pt>
                <c:pt idx="20">
                  <c:v>Rio de Mouro</c:v>
                </c:pt>
                <c:pt idx="21">
                  <c:v>Santa Maria Maior</c:v>
                </c:pt>
                <c:pt idx="22">
                  <c:v>Santo António</c:v>
                </c:pt>
                <c:pt idx="23">
                  <c:v>São Domingos de Rana</c:v>
                </c:pt>
                <c:pt idx="24">
                  <c:v>São Vicente</c:v>
                </c:pt>
                <c:pt idx="25">
                  <c:v>Águas Livres</c:v>
                </c:pt>
              </c:strCache>
            </c:strRef>
          </c:cat>
          <c:val>
            <c:numRef>
              <c:f>Sheet2!$B$2:$B$27</c:f>
              <c:numCache>
                <c:formatCode>General</c:formatCode>
                <c:ptCount val="26"/>
                <c:pt idx="0">
                  <c:v>576887.15789473685</c:v>
                </c:pt>
                <c:pt idx="1">
                  <c:v>1223508.5101010101</c:v>
                </c:pt>
                <c:pt idx="2">
                  <c:v>918739.34551886795</c:v>
                </c:pt>
                <c:pt idx="3">
                  <c:v>253413.91025641031</c:v>
                </c:pt>
                <c:pt idx="4">
                  <c:v>944712.46633416461</c:v>
                </c:pt>
                <c:pt idx="5">
                  <c:v>537694.20600272855</c:v>
                </c:pt>
                <c:pt idx="6">
                  <c:v>897965.73500967119</c:v>
                </c:pt>
                <c:pt idx="7">
                  <c:v>1365428.994342291</c:v>
                </c:pt>
                <c:pt idx="8">
                  <c:v>414977.51566265058</c:v>
                </c:pt>
                <c:pt idx="9">
                  <c:v>734907.99270072998</c:v>
                </c:pt>
                <c:pt idx="10">
                  <c:v>662486.99401197606</c:v>
                </c:pt>
                <c:pt idx="11">
                  <c:v>851620.63834422652</c:v>
                </c:pt>
                <c:pt idx="12">
                  <c:v>1169474.6595954611</c:v>
                </c:pt>
                <c:pt idx="13">
                  <c:v>567308.4</c:v>
                </c:pt>
                <c:pt idx="14">
                  <c:v>874592.37232704402</c:v>
                </c:pt>
                <c:pt idx="15">
                  <c:v>748098.40120663645</c:v>
                </c:pt>
                <c:pt idx="16">
                  <c:v>725894.98723404261</c:v>
                </c:pt>
                <c:pt idx="17">
                  <c:v>965788.73388203012</c:v>
                </c:pt>
                <c:pt idx="18">
                  <c:v>848855.02276176028</c:v>
                </c:pt>
                <c:pt idx="19">
                  <c:v>568875.86907449213</c:v>
                </c:pt>
                <c:pt idx="20">
                  <c:v>440308.05626598472</c:v>
                </c:pt>
                <c:pt idx="21">
                  <c:v>705819.64914586069</c:v>
                </c:pt>
                <c:pt idx="22">
                  <c:v>892485.15123094956</c:v>
                </c:pt>
                <c:pt idx="23">
                  <c:v>514457.08983451541</c:v>
                </c:pt>
                <c:pt idx="24">
                  <c:v>377161.76659959758</c:v>
                </c:pt>
                <c:pt idx="25">
                  <c:v>313337.27421236871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5-42C8-81B2-F8DF59835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3754767"/>
        <c:axId val="753760047"/>
      </c:barChart>
      <c:catAx>
        <c:axId val="7537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53760047"/>
        <c:crosses val="autoZero"/>
        <c:auto val="1"/>
        <c:lblAlgn val="ctr"/>
        <c:lblOffset val="100"/>
        <c:noMultiLvlLbl val="0"/>
      </c:catAx>
      <c:valAx>
        <c:axId val="75376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5375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4000" b="0" i="0" u="none" strike="noStrike" kern="1200" cap="none" spc="0" baseline="0" dirty="0" err="1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defRPr>
            </a:pPr>
            <a:r>
              <a:rPr lang="pt-PT" sz="4000" b="0" i="0" u="none" strike="noStrike" kern="1200" cap="none" spc="0" baseline="0" dirty="0" err="1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rPr>
              <a:t>Average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4000" b="0" i="0" u="none" strike="noStrike" kern="1200" cap="none" spc="0" baseline="0" dirty="0" err="1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ea typeface="Arial"/>
              <a:cs typeface="Arial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  Alenquer</c:v>
                </c:pt>
                <c:pt idx="1">
                  <c:v>  Amadora</c:v>
                </c:pt>
                <c:pt idx="2">
                  <c:v>  Arruda dos Vinhos</c:v>
                </c:pt>
                <c:pt idx="3">
                  <c:v>  Azambuja</c:v>
                </c:pt>
                <c:pt idx="4">
                  <c:v>  Cadaval</c:v>
                </c:pt>
                <c:pt idx="5">
                  <c:v>  Cascais</c:v>
                </c:pt>
                <c:pt idx="6">
                  <c:v>  Lisboa</c:v>
                </c:pt>
                <c:pt idx="7">
                  <c:v>  Loures</c:v>
                </c:pt>
                <c:pt idx="8">
                  <c:v>  Lourinhã</c:v>
                </c:pt>
                <c:pt idx="9">
                  <c:v>  Mafra</c:v>
                </c:pt>
                <c:pt idx="10">
                  <c:v>  Odivelas</c:v>
                </c:pt>
                <c:pt idx="11">
                  <c:v>  Oeiras</c:v>
                </c:pt>
                <c:pt idx="12">
                  <c:v>  Sintra</c:v>
                </c:pt>
                <c:pt idx="13">
                  <c:v>  Torres Vedras</c:v>
                </c:pt>
                <c:pt idx="14">
                  <c:v>  Vila Franca de Xira</c:v>
                </c:pt>
                <c:pt idx="15">
                  <c:v>A dos Cunhados e Maceira</c:v>
                </c:pt>
                <c:pt idx="16">
                  <c:v>Agualva e Mira-Sintra</c:v>
                </c:pt>
                <c:pt idx="17">
                  <c:v>Ajuda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138.19999999999999</c:v>
                </c:pt>
                <c:pt idx="1">
                  <c:v>91</c:v>
                </c:pt>
                <c:pt idx="2">
                  <c:v>107</c:v>
                </c:pt>
                <c:pt idx="3">
                  <c:v>160.1</c:v>
                </c:pt>
                <c:pt idx="4">
                  <c:v>133</c:v>
                </c:pt>
                <c:pt idx="5">
                  <c:v>177.6</c:v>
                </c:pt>
                <c:pt idx="6">
                  <c:v>113.5</c:v>
                </c:pt>
                <c:pt idx="7">
                  <c:v>111.6</c:v>
                </c:pt>
                <c:pt idx="8">
                  <c:v>182.4</c:v>
                </c:pt>
                <c:pt idx="9">
                  <c:v>137.1</c:v>
                </c:pt>
                <c:pt idx="10">
                  <c:v>107.7</c:v>
                </c:pt>
                <c:pt idx="11">
                  <c:v>139.5</c:v>
                </c:pt>
                <c:pt idx="12">
                  <c:v>132.5</c:v>
                </c:pt>
                <c:pt idx="13">
                  <c:v>188.9</c:v>
                </c:pt>
                <c:pt idx="14">
                  <c:v>152.6</c:v>
                </c:pt>
                <c:pt idx="15">
                  <c:v>256.10000000000002</c:v>
                </c:pt>
                <c:pt idx="16">
                  <c:v>105.6</c:v>
                </c:pt>
                <c:pt idx="17">
                  <c:v>106.7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0D3-9ED9-7286F5B97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540000"/>
        <c:axId val="842540480"/>
      </c:barChart>
      <c:catAx>
        <c:axId val="84254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42540480"/>
        <c:crosses val="autoZero"/>
        <c:auto val="1"/>
        <c:lblAlgn val="ctr"/>
        <c:lblOffset val="100"/>
        <c:noMultiLvlLbl val="0"/>
      </c:catAx>
      <c:valAx>
        <c:axId val="84254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4254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40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defRPr>
            </a:pPr>
            <a:r>
              <a:rPr lang="en-US" sz="4000" b="0" i="0" u="none" strike="noStrike" kern="1200" cap="none" spc="0" baseline="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rPr>
              <a:t>Price per Square Meter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40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ea typeface="Arial"/>
              <a:cs typeface="Arial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m2_price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 w="0">
                <a:solidFill>
                  <a:srgbClr val="CFC9BD">
                    <a:alpha val="93000"/>
                  </a:srgbClr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cap="none" spc="0" baseline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Amadora</c:v>
                </c:pt>
                <c:pt idx="1">
                  <c:v>Cascais</c:v>
                </c:pt>
                <c:pt idx="2">
                  <c:v>Lisboa</c:v>
                </c:pt>
                <c:pt idx="3">
                  <c:v>Loures</c:v>
                </c:pt>
                <c:pt idx="4">
                  <c:v>Lourinhã</c:v>
                </c:pt>
                <c:pt idx="5">
                  <c:v>Mafra</c:v>
                </c:pt>
                <c:pt idx="6">
                  <c:v>Odivelas</c:v>
                </c:pt>
                <c:pt idx="7">
                  <c:v>Oeiras</c:v>
                </c:pt>
                <c:pt idx="8">
                  <c:v>Sintra</c:v>
                </c:pt>
                <c:pt idx="9">
                  <c:v>Torres Vedras</c:v>
                </c:pt>
                <c:pt idx="10">
                  <c:v>Vila Franca de Xira</c:v>
                </c:pt>
              </c:strCache>
            </c:strRef>
          </c:cat>
          <c:val>
            <c:numRef>
              <c:f>Sheet1!$B$2:$B$12</c:f>
              <c:numCache>
                <c:formatCode>0.00</c:formatCode>
                <c:ptCount val="11"/>
                <c:pt idx="0">
                  <c:v>2564.7543799999999</c:v>
                </c:pt>
                <c:pt idx="1">
                  <c:v>4528.0188109999999</c:v>
                </c:pt>
                <c:pt idx="2">
                  <c:v>6260.757576</c:v>
                </c:pt>
                <c:pt idx="3">
                  <c:v>2670.2941770000002</c:v>
                </c:pt>
                <c:pt idx="4">
                  <c:v>1576.8319240000001</c:v>
                </c:pt>
                <c:pt idx="5">
                  <c:v>2631.5000150000001</c:v>
                </c:pt>
                <c:pt idx="6">
                  <c:v>2679.482782</c:v>
                </c:pt>
                <c:pt idx="7">
                  <c:v>3747.493939</c:v>
                </c:pt>
                <c:pt idx="8">
                  <c:v>2595.3987480000001</c:v>
                </c:pt>
                <c:pt idx="9">
                  <c:v>1546.996306</c:v>
                </c:pt>
                <c:pt idx="10">
                  <c:v>2002.2463359999999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E-407C-8B88-D448CCC207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9043712"/>
        <c:axId val="239045152"/>
      </c:barChart>
      <c:catAx>
        <c:axId val="23904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39045152"/>
        <c:crosses val="autoZero"/>
        <c:auto val="1"/>
        <c:lblAlgn val="ctr"/>
        <c:lblOffset val="100"/>
        <c:noMultiLvlLbl val="0"/>
      </c:catAx>
      <c:valAx>
        <c:axId val="23904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3904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4000" b="0" i="0" u="none" strike="noStrike" kern="1200" cap="none" spc="0" baseline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rriweather"/>
                <a:ea typeface="Arial"/>
                <a:cs typeface="Arial"/>
              </a:defRPr>
            </a:pPr>
            <a:r>
              <a:rPr lang="en-US" sz="4000" b="0" i="0" u="none" strike="noStrike" kern="1200" cap="none" spc="0" baseline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rriweather"/>
                <a:ea typeface="Arial"/>
                <a:cs typeface="Arial"/>
              </a:rPr>
              <a:t>Average Price for Average Family (T2 and T3)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4000" b="0" i="0" u="none" strike="noStrike" kern="1200" cap="none" spc="0" baseline="0" dirty="0">
              <a:ln w="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rriweather"/>
              <a:ea typeface="Arial"/>
              <a:cs typeface="Arial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Sheet1!$B$2:$B$12</c:f>
              <c:strCache>
                <c:ptCount val="11"/>
                <c:pt idx="0">
                  <c:v>Amadora</c:v>
                </c:pt>
                <c:pt idx="1">
                  <c:v>Cascais</c:v>
                </c:pt>
                <c:pt idx="2">
                  <c:v>Lisboa</c:v>
                </c:pt>
                <c:pt idx="3">
                  <c:v>Loures</c:v>
                </c:pt>
                <c:pt idx="4">
                  <c:v>Lourinhã</c:v>
                </c:pt>
                <c:pt idx="5">
                  <c:v>Mafra</c:v>
                </c:pt>
                <c:pt idx="6">
                  <c:v>Odivelas</c:v>
                </c:pt>
                <c:pt idx="7">
                  <c:v>Oeiras</c:v>
                </c:pt>
                <c:pt idx="8">
                  <c:v>Sintra</c:v>
                </c:pt>
                <c:pt idx="9">
                  <c:v>Torres Vedras</c:v>
                </c:pt>
                <c:pt idx="10">
                  <c:v>Vila Franca de Xira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235362.97297297299</c:v>
                </c:pt>
                <c:pt idx="1">
                  <c:v>559098.30807248759</c:v>
                </c:pt>
                <c:pt idx="2">
                  <c:v>588830.91437482275</c:v>
                </c:pt>
                <c:pt idx="3">
                  <c:v>239992.03703703711</c:v>
                </c:pt>
                <c:pt idx="4">
                  <c:v>225806.70731707319</c:v>
                </c:pt>
                <c:pt idx="5">
                  <c:v>273999.30232558138</c:v>
                </c:pt>
                <c:pt idx="6">
                  <c:v>251173.30805687199</c:v>
                </c:pt>
                <c:pt idx="7">
                  <c:v>406102.1875</c:v>
                </c:pt>
                <c:pt idx="8">
                  <c:v>196010.10226049519</c:v>
                </c:pt>
                <c:pt idx="9">
                  <c:v>180096.82835820899</c:v>
                </c:pt>
                <c:pt idx="10">
                  <c:v>189109.38524590159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D-4E20-94DD-83F1E0179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486031"/>
        <c:axId val="483498031"/>
      </c:barChart>
      <c:catAx>
        <c:axId val="483486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3498031"/>
        <c:crosses val="autoZero"/>
        <c:auto val="1"/>
        <c:lblAlgn val="ctr"/>
        <c:lblOffset val="100"/>
        <c:noMultiLvlLbl val="0"/>
      </c:catAx>
      <c:valAx>
        <c:axId val="4834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348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PT" sz="4000" b="0" i="0" u="none" strike="noStrike" kern="1200" cap="none" spc="0" baseline="0" dirty="0" err="1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defRPr>
            </a:pPr>
            <a:r>
              <a:rPr lang="pt-PT" sz="4000" b="0" i="0" u="none" strike="noStrike" kern="1200" cap="none" spc="0" baseline="0" dirty="0" err="1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rPr>
              <a:t>Average Typology</a:t>
            </a:r>
          </a:p>
          <a:p>
            <a:pPr algn="ctr" rtl="0">
              <a:defRPr lang="pt-PT" sz="4000" b="0" i="0" u="none" strike="noStrike" kern="1200" cap="none" spc="0" baseline="0" dirty="0" err="1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Arial"/>
                <a:cs typeface="Arial"/>
              </a:defRPr>
            </a:pPr>
            <a:endParaRPr lang="pt-PT" sz="4000" b="0" i="0" u="none" strike="noStrike" kern="1200" cap="none" spc="0" baseline="0" dirty="0" err="1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ea typeface="Arial"/>
              <a:cs typeface="Arial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PT" sz="4000" b="0" i="0" u="none" strike="noStrike" kern="1200" cap="none" spc="0" baseline="0" dirty="0" err="1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ea typeface="Arial"/>
              <a:cs typeface="Arial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  Alenquer</c:v>
                </c:pt>
                <c:pt idx="1">
                  <c:v>  Amadora</c:v>
                </c:pt>
                <c:pt idx="2">
                  <c:v>  Arruda dos Vinhos</c:v>
                </c:pt>
                <c:pt idx="3">
                  <c:v>  Azambuja</c:v>
                </c:pt>
                <c:pt idx="4">
                  <c:v>  Cadaval</c:v>
                </c:pt>
                <c:pt idx="5">
                  <c:v>  Cascais</c:v>
                </c:pt>
                <c:pt idx="6">
                  <c:v>  Lisboa</c:v>
                </c:pt>
                <c:pt idx="7">
                  <c:v>  Loures</c:v>
                </c:pt>
                <c:pt idx="8">
                  <c:v>  Lourinhã</c:v>
                </c:pt>
                <c:pt idx="9">
                  <c:v>  Mafra</c:v>
                </c:pt>
                <c:pt idx="10">
                  <c:v>  Odivelas</c:v>
                </c:pt>
                <c:pt idx="11">
                  <c:v>  Oeiras</c:v>
                </c:pt>
                <c:pt idx="12">
                  <c:v>  Sintra</c:v>
                </c:pt>
                <c:pt idx="13">
                  <c:v>  Torres Vedras</c:v>
                </c:pt>
                <c:pt idx="14">
                  <c:v>  Vila Franca de Xira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3.6</c:v>
                </c:pt>
                <c:pt idx="1">
                  <c:v>2.1</c:v>
                </c:pt>
                <c:pt idx="2">
                  <c:v>2</c:v>
                </c:pt>
                <c:pt idx="3">
                  <c:v>2.7</c:v>
                </c:pt>
                <c:pt idx="4">
                  <c:v>2</c:v>
                </c:pt>
                <c:pt idx="5">
                  <c:v>3.3</c:v>
                </c:pt>
                <c:pt idx="6">
                  <c:v>2.7</c:v>
                </c:pt>
                <c:pt idx="7">
                  <c:v>2.7</c:v>
                </c:pt>
                <c:pt idx="8">
                  <c:v>3.1</c:v>
                </c:pt>
                <c:pt idx="9">
                  <c:v>2.6</c:v>
                </c:pt>
                <c:pt idx="10">
                  <c:v>2.7</c:v>
                </c:pt>
                <c:pt idx="11">
                  <c:v>2.8</c:v>
                </c:pt>
                <c:pt idx="12">
                  <c:v>3</c:v>
                </c:pt>
                <c:pt idx="13">
                  <c:v>3</c:v>
                </c:pt>
                <c:pt idx="1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C-4585-A815-531439DC2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9294031"/>
        <c:axId val="1249294511"/>
      </c:barChart>
      <c:catAx>
        <c:axId val="124929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49294511"/>
        <c:crosses val="autoZero"/>
        <c:auto val="1"/>
        <c:lblAlgn val="ctr"/>
        <c:lblOffset val="100"/>
        <c:noMultiLvlLbl val="0"/>
      </c:catAx>
      <c:valAx>
        <c:axId val="124929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4929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557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733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81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940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63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446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21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14682" t="10469" b="44934"/>
          <a:stretch/>
        </p:blipFill>
        <p:spPr>
          <a:xfrm>
            <a:off x="0" y="2783441"/>
            <a:ext cx="18288000" cy="63748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>
            <a:off x="8495771" y="1214438"/>
            <a:ext cx="1296457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3"/>
          <p:cNvCxnSpPr/>
          <p:nvPr/>
        </p:nvCxnSpPr>
        <p:spPr>
          <a:xfrm>
            <a:off x="0" y="9144000"/>
            <a:ext cx="18288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13"/>
          <p:cNvCxnSpPr/>
          <p:nvPr/>
        </p:nvCxnSpPr>
        <p:spPr>
          <a:xfrm>
            <a:off x="0" y="2783441"/>
            <a:ext cx="18288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1961699" y="1128712"/>
            <a:ext cx="143646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i="0" u="none" strike="noStrike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Lisbon Housing Market</a:t>
            </a:r>
            <a:endParaRPr lang="en-US" sz="1400" i="0" u="none" strike="noStrike" dirty="0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274050-0468-F83A-62C7-8433B7FB5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293050"/>
              </p:ext>
            </p:extLst>
          </p:nvPr>
        </p:nvGraphicFramePr>
        <p:xfrm>
          <a:off x="577517" y="753980"/>
          <a:ext cx="17229220" cy="953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237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914400" y="733425"/>
            <a:ext cx="107421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1000"/>
              </a:lnSpc>
              <a:buSzPts val="6500"/>
            </a:pPr>
            <a:r>
              <a:rPr lang="en-US" sz="65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sym typeface="Merriweather"/>
              </a:rPr>
              <a:t>Data Sources</a:t>
            </a:r>
          </a:p>
        </p:txBody>
      </p:sp>
      <p:sp>
        <p:nvSpPr>
          <p:cNvPr id="102" name="Google Shape;102;p14"/>
          <p:cNvSpPr txBox="1"/>
          <p:nvPr/>
        </p:nvSpPr>
        <p:spPr>
          <a:xfrm>
            <a:off x="1380975" y="6562539"/>
            <a:ext cx="15024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Remax</a:t>
            </a:r>
            <a:endParaRPr lang="en-US" sz="1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670841" y="6562540"/>
            <a:ext cx="41523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Imovirtual</a:t>
            </a:r>
            <a:endParaRPr lang="en-US" sz="1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222955" y="6562538"/>
            <a:ext cx="2618400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Kaggle -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Portuguese Real Estate Dataset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1636561" y="6262615"/>
            <a:ext cx="1246814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5123584" y="6304781"/>
            <a:ext cx="1246814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8930640" y="6306513"/>
            <a:ext cx="1246814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 descr="Imóveis em Destaque! | Remax Grupo Move">
            <a:extLst>
              <a:ext uri="{FF2B5EF4-FFF2-40B4-BE49-F238E27FC236}">
                <a16:creationId xmlns:a16="http://schemas.microsoft.com/office/drawing/2014/main" id="{ED8FABF9-99A6-FEFF-E300-C60175CB5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4276" r="62259" b="13878"/>
          <a:stretch/>
        </p:blipFill>
        <p:spPr bwMode="auto">
          <a:xfrm>
            <a:off x="1031248" y="3516389"/>
            <a:ext cx="1905000" cy="24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rar e arrendar casa | Imovirtual">
            <a:extLst>
              <a:ext uri="{FF2B5EF4-FFF2-40B4-BE49-F238E27FC236}">
                <a16:creationId xmlns:a16="http://schemas.microsoft.com/office/drawing/2014/main" id="{2F9F1728-B493-FD1D-3C72-91D04141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98" y="39589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PERCASA - Moradias e apartamentos, arrendamento e venda, anúncios  gratuitos - SUPERCASA">
            <a:extLst>
              <a:ext uri="{FF2B5EF4-FFF2-40B4-BE49-F238E27FC236}">
                <a16:creationId xmlns:a16="http://schemas.microsoft.com/office/drawing/2014/main" id="{2988B133-5234-838E-E4B5-9A9050F2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89" y="38398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oogle Shape;108;p14">
            <a:extLst>
              <a:ext uri="{FF2B5EF4-FFF2-40B4-BE49-F238E27FC236}">
                <a16:creationId xmlns:a16="http://schemas.microsoft.com/office/drawing/2014/main" id="{C3896585-68CA-DC8D-6C13-AF9469E1CE5C}"/>
              </a:ext>
            </a:extLst>
          </p:cNvPr>
          <p:cNvCxnSpPr/>
          <p:nvPr/>
        </p:nvCxnSpPr>
        <p:spPr>
          <a:xfrm>
            <a:off x="12830605" y="6304781"/>
            <a:ext cx="1246814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2" name="Picture 8" descr="What is Kaggle? | DataCamp">
            <a:extLst>
              <a:ext uri="{FF2B5EF4-FFF2-40B4-BE49-F238E27FC236}">
                <a16:creationId xmlns:a16="http://schemas.microsoft.com/office/drawing/2014/main" id="{B0214BF6-5382-4227-C148-3B54E383D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16863"/>
          <a:stretch/>
        </p:blipFill>
        <p:spPr bwMode="auto">
          <a:xfrm>
            <a:off x="10684230" y="4058154"/>
            <a:ext cx="5724215" cy="192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5;p14">
            <a:extLst>
              <a:ext uri="{FF2B5EF4-FFF2-40B4-BE49-F238E27FC236}">
                <a16:creationId xmlns:a16="http://schemas.microsoft.com/office/drawing/2014/main" id="{AF0D58CD-2730-0B1D-E4B3-C60207539E2E}"/>
              </a:ext>
            </a:extLst>
          </p:cNvPr>
          <p:cNvSpPr txBox="1"/>
          <p:nvPr/>
        </p:nvSpPr>
        <p:spPr>
          <a:xfrm>
            <a:off x="8213285" y="6562538"/>
            <a:ext cx="26184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 dirty="0" err="1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Supercasa</a:t>
            </a:r>
            <a:endParaRPr sz="1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4" name="Google Shape;136;p15">
            <a:extLst>
              <a:ext uri="{FF2B5EF4-FFF2-40B4-BE49-F238E27FC236}">
                <a16:creationId xmlns:a16="http://schemas.microsoft.com/office/drawing/2014/main" id="{81BFD4D8-42CB-0265-25B1-C544F08DD224}"/>
              </a:ext>
            </a:extLst>
          </p:cNvPr>
          <p:cNvSpPr txBox="1"/>
          <p:nvPr/>
        </p:nvSpPr>
        <p:spPr>
          <a:xfrm rot="5400000">
            <a:off x="12269196" y="4288640"/>
            <a:ext cx="10317483" cy="167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  <a:buSzPts val="1800"/>
            </a:pPr>
            <a:endParaRPr lang="en-US" sz="2800" i="0" u="none" strike="noStrike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lnSpc>
                <a:spcPct val="131000"/>
              </a:lnSpc>
              <a:buSzPts val="6500"/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sym typeface="Merriweather"/>
              </a:rPr>
              <a:t>Lisbon Housing Market</a:t>
            </a:r>
          </a:p>
          <a:p>
            <a:pPr algn="r">
              <a:lnSpc>
                <a:spcPct val="120000"/>
              </a:lnSpc>
              <a:buSzPts val="1800"/>
            </a:pPr>
            <a:endParaRPr lang="en-US" sz="28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1780623" y="1254679"/>
            <a:ext cx="4622841" cy="2608236"/>
            <a:chOff x="0" y="-123825"/>
            <a:chExt cx="6163788" cy="3477649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38088" y="1581030"/>
              <a:ext cx="6125700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36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F</a:t>
              </a:r>
              <a:r>
                <a:rPr lang="en-US" sz="36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ocus on relevant information for investors </a:t>
              </a: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8100" y="-123825"/>
              <a:ext cx="1629000" cy="13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99"/>
                <a:buFont typeface="Arial"/>
                <a:buNone/>
              </a:pPr>
              <a:r>
                <a:rPr lang="en-US" sz="6799" b="0" i="0" u="none" strike="noStrike" cap="none" dirty="0">
                  <a:solidFill>
                    <a:srgbClr val="CFC9B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01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123" name="Google Shape;123;p15"/>
            <p:cNvCxnSpPr/>
            <p:nvPr/>
          </p:nvCxnSpPr>
          <p:spPr>
            <a:xfrm>
              <a:off x="0" y="1398980"/>
              <a:ext cx="6125660" cy="0"/>
            </a:xfrm>
            <a:prstGeom prst="straightConnector1">
              <a:avLst/>
            </a:prstGeom>
            <a:noFill/>
            <a:ln w="38100" cap="flat" cmpd="sng">
              <a:solidFill>
                <a:srgbClr val="CFC9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" name="Google Shape;124;p15"/>
          <p:cNvGrpSpPr/>
          <p:nvPr/>
        </p:nvGrpSpPr>
        <p:grpSpPr>
          <a:xfrm>
            <a:off x="10097576" y="1272900"/>
            <a:ext cx="4083705" cy="3936560"/>
            <a:chOff x="0" y="-123825"/>
            <a:chExt cx="5444940" cy="5248749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-123825"/>
              <a:ext cx="1629000" cy="13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99"/>
                <a:buFont typeface="Arial"/>
                <a:buNone/>
              </a:pPr>
              <a:r>
                <a:rPr lang="en-US" sz="6799" b="0" i="0" u="none" strike="noStrike" cap="none">
                  <a:solidFill>
                    <a:srgbClr val="CFC9B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159540" y="1579336"/>
              <a:ext cx="5285400" cy="354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36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O</a:t>
              </a:r>
              <a:r>
                <a:rPr lang="en-US" sz="36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verview on the housing market for the average Portuguese family</a:t>
              </a:r>
            </a:p>
          </p:txBody>
        </p:sp>
        <p:cxnSp>
          <p:nvCxnSpPr>
            <p:cNvPr id="127" name="Google Shape;127;p15"/>
            <p:cNvCxnSpPr/>
            <p:nvPr/>
          </p:nvCxnSpPr>
          <p:spPr>
            <a:xfrm>
              <a:off x="208127" y="1397323"/>
              <a:ext cx="4724760" cy="0"/>
            </a:xfrm>
            <a:prstGeom prst="straightConnector1">
              <a:avLst/>
            </a:prstGeom>
            <a:noFill/>
            <a:ln w="38100" cap="flat" cmpd="sng">
              <a:solidFill>
                <a:srgbClr val="CFC9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Google Shape;136;p15">
            <a:extLst>
              <a:ext uri="{FF2B5EF4-FFF2-40B4-BE49-F238E27FC236}">
                <a16:creationId xmlns:a16="http://schemas.microsoft.com/office/drawing/2014/main" id="{A9D051EA-9EC7-4B80-5511-994BC90BDD28}"/>
              </a:ext>
            </a:extLst>
          </p:cNvPr>
          <p:cNvSpPr txBox="1"/>
          <p:nvPr/>
        </p:nvSpPr>
        <p:spPr>
          <a:xfrm rot="5400000">
            <a:off x="12269196" y="4288640"/>
            <a:ext cx="10317483" cy="167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  <a:buSzPts val="1800"/>
            </a:pPr>
            <a:endParaRPr lang="en-US" sz="2800" i="0" u="none" strike="noStrike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lnSpc>
                <a:spcPct val="131000"/>
              </a:lnSpc>
              <a:buSzPts val="6500"/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sym typeface="Merriweather"/>
              </a:rPr>
              <a:t>Lisbon Housing Market</a:t>
            </a:r>
          </a:p>
          <a:p>
            <a:pPr algn="r">
              <a:lnSpc>
                <a:spcPct val="120000"/>
              </a:lnSpc>
              <a:buSzPts val="1800"/>
            </a:pPr>
            <a:endParaRPr lang="en-US" sz="28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8" name="Google Shape;124;p15">
            <a:extLst>
              <a:ext uri="{FF2B5EF4-FFF2-40B4-BE49-F238E27FC236}">
                <a16:creationId xmlns:a16="http://schemas.microsoft.com/office/drawing/2014/main" id="{BBB82C18-DF39-A0D8-6A08-330DA2F789CC}"/>
              </a:ext>
            </a:extLst>
          </p:cNvPr>
          <p:cNvGrpSpPr/>
          <p:nvPr/>
        </p:nvGrpSpPr>
        <p:grpSpPr>
          <a:xfrm>
            <a:off x="5094833" y="5696899"/>
            <a:ext cx="6679414" cy="4778359"/>
            <a:chOff x="113216" y="-359828"/>
            <a:chExt cx="5331724" cy="6371150"/>
          </a:xfrm>
        </p:grpSpPr>
        <p:sp>
          <p:nvSpPr>
            <p:cNvPr id="9" name="Google Shape;125;p15">
              <a:extLst>
                <a:ext uri="{FF2B5EF4-FFF2-40B4-BE49-F238E27FC236}">
                  <a16:creationId xmlns:a16="http://schemas.microsoft.com/office/drawing/2014/main" id="{385DF9DC-70E6-8602-A87F-F17B6C75577F}"/>
                </a:ext>
              </a:extLst>
            </p:cNvPr>
            <p:cNvSpPr txBox="1"/>
            <p:nvPr/>
          </p:nvSpPr>
          <p:spPr>
            <a:xfrm>
              <a:off x="113216" y="-359828"/>
              <a:ext cx="1629000" cy="1939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99"/>
                <a:buFont typeface="Arial"/>
                <a:buNone/>
              </a:pPr>
              <a:r>
                <a:rPr lang="en-US" sz="6799" b="0" i="0" u="none" strike="noStrike" cap="none" dirty="0">
                  <a:solidFill>
                    <a:srgbClr val="CFC9B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03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" name="Google Shape;126;p15">
              <a:extLst>
                <a:ext uri="{FF2B5EF4-FFF2-40B4-BE49-F238E27FC236}">
                  <a16:creationId xmlns:a16="http://schemas.microsoft.com/office/drawing/2014/main" id="{1A097636-02A7-F2E4-8967-B2C8AE8C3B2D}"/>
                </a:ext>
              </a:extLst>
            </p:cNvPr>
            <p:cNvSpPr txBox="1"/>
            <p:nvPr/>
          </p:nvSpPr>
          <p:spPr>
            <a:xfrm>
              <a:off x="159540" y="1579336"/>
              <a:ext cx="5285400" cy="4431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36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Between 2021-2023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3600" dirty="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Over 25000 properties</a:t>
              </a:r>
            </a:p>
            <a:p>
              <a:pPr>
                <a:lnSpc>
                  <a:spcPct val="120000"/>
                </a:lnSpc>
                <a:buSzPts val="2000"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11 different counties in Lisbon </a:t>
              </a:r>
            </a:p>
            <a:p>
              <a:pPr>
                <a:lnSpc>
                  <a:spcPct val="120000"/>
                </a:lnSpc>
                <a:buSzPts val="2000"/>
              </a:pPr>
              <a:r>
                <a:rPr lang="pt-PT" sz="36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118 diferent  parishes in Lisbon 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36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cxnSp>
          <p:nvCxnSpPr>
            <p:cNvPr id="11" name="Google Shape;127;p15">
              <a:extLst>
                <a:ext uri="{FF2B5EF4-FFF2-40B4-BE49-F238E27FC236}">
                  <a16:creationId xmlns:a16="http://schemas.microsoft.com/office/drawing/2014/main" id="{622B62F3-01CD-78FA-6F8F-4600AA723BFA}"/>
                </a:ext>
              </a:extLst>
            </p:cNvPr>
            <p:cNvCxnSpPr/>
            <p:nvPr/>
          </p:nvCxnSpPr>
          <p:spPr>
            <a:xfrm>
              <a:off x="208127" y="1397323"/>
              <a:ext cx="4724760" cy="0"/>
            </a:xfrm>
            <a:prstGeom prst="straightConnector1">
              <a:avLst/>
            </a:prstGeom>
            <a:noFill/>
            <a:ln w="38100" cap="flat" cmpd="sng">
              <a:solidFill>
                <a:srgbClr val="CFC9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2743BA-6F6B-78C6-69A8-24D5C29D0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057102"/>
              </p:ext>
            </p:extLst>
          </p:nvPr>
        </p:nvGraphicFramePr>
        <p:xfrm>
          <a:off x="-198120" y="809344"/>
          <a:ext cx="18486120" cy="924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521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FB132A8-2CF7-3633-A664-596C79EAF54B}"/>
              </a:ext>
            </a:extLst>
          </p:cNvPr>
          <p:cNvGraphicFramePr>
            <a:graphicFrameLocks/>
          </p:cNvGraphicFramePr>
          <p:nvPr/>
        </p:nvGraphicFramePr>
        <p:xfrm>
          <a:off x="728582" y="2954538"/>
          <a:ext cx="15071639" cy="633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F11375-1098-68F5-98F5-CB8E84DAA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805512"/>
              </p:ext>
            </p:extLst>
          </p:nvPr>
        </p:nvGraphicFramePr>
        <p:xfrm>
          <a:off x="0" y="266228"/>
          <a:ext cx="17919217" cy="9746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8396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0;p20">
            <a:extLst>
              <a:ext uri="{FF2B5EF4-FFF2-40B4-BE49-F238E27FC236}">
                <a16:creationId xmlns:a16="http://schemas.microsoft.com/office/drawing/2014/main" id="{3BD41B26-7469-23F8-D30D-2D061116D63F}"/>
              </a:ext>
            </a:extLst>
          </p:cNvPr>
          <p:cNvSpPr txBox="1"/>
          <p:nvPr/>
        </p:nvSpPr>
        <p:spPr>
          <a:xfrm>
            <a:off x="3646792" y="2569527"/>
            <a:ext cx="9055361" cy="590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2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PT" sz="28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Average </a:t>
            </a:r>
            <a:r>
              <a:rPr lang="pt-PT" sz="28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price per square meter:    </a:t>
            </a:r>
            <a:r>
              <a:rPr lang="pt-PT" sz="3200" kern="1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</a:rPr>
              <a:t>3862€/sqm </a:t>
            </a:r>
            <a:r>
              <a:rPr lang="pt-PT" sz="3200" kern="1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sym typeface="Alegreya Sans Medium"/>
              </a:rPr>
              <a:t> </a:t>
            </a:r>
            <a:endParaRPr sz="4000" kern="1200" dirty="0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sym typeface="Alegreya Sans Medium"/>
            </a:endParaRPr>
          </a:p>
        </p:txBody>
      </p:sp>
      <p:sp>
        <p:nvSpPr>
          <p:cNvPr id="10" name="Google Shape;250;p20">
            <a:extLst>
              <a:ext uri="{FF2B5EF4-FFF2-40B4-BE49-F238E27FC236}">
                <a16:creationId xmlns:a16="http://schemas.microsoft.com/office/drawing/2014/main" id="{6AA630F6-BCA4-254F-6D86-31C7E2D1B510}"/>
              </a:ext>
            </a:extLst>
          </p:cNvPr>
          <p:cNvSpPr txBox="1"/>
          <p:nvPr/>
        </p:nvSpPr>
        <p:spPr>
          <a:xfrm>
            <a:off x="1837657" y="1830863"/>
            <a:ext cx="905536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PT" sz="4000" kern="1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sym typeface="Alegreya Sans Medium"/>
              </a:rPr>
              <a:t>Pordata</a:t>
            </a:r>
            <a:r>
              <a:rPr lang="pt-PT" sz="40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:</a:t>
            </a:r>
            <a:endParaRPr sz="40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11" name="Google Shape;250;p20">
            <a:extLst>
              <a:ext uri="{FF2B5EF4-FFF2-40B4-BE49-F238E27FC236}">
                <a16:creationId xmlns:a16="http://schemas.microsoft.com/office/drawing/2014/main" id="{4D79F4CE-D0AF-1C59-AD8A-5F979C65400C}"/>
              </a:ext>
            </a:extLst>
          </p:cNvPr>
          <p:cNvSpPr txBox="1"/>
          <p:nvPr/>
        </p:nvSpPr>
        <p:spPr>
          <a:xfrm>
            <a:off x="4906432" y="5940312"/>
            <a:ext cx="9055361" cy="590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2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20000"/>
              </a:lnSpc>
              <a:buSzPts val="2000"/>
              <a:buNone/>
              <a:defRPr sz="2800">
                <a:latin typeface="Alegreya Sans Medium"/>
                <a:ea typeface="Alegreya Sans Medium"/>
                <a:cs typeface="Alegreya Sans Medium"/>
              </a:defRPr>
            </a:lvl1pPr>
          </a:lstStyle>
          <a:p>
            <a:r>
              <a:rPr lang="pt-PT" dirty="0">
                <a:sym typeface="Alegreya Sans Medium"/>
              </a:rPr>
              <a:t>Average price per square meter:    </a:t>
            </a:r>
            <a:r>
              <a:rPr lang="pt-PT" sz="3200" kern="1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cs typeface="Arial"/>
              </a:rPr>
              <a:t>2982€/sqm </a:t>
            </a:r>
            <a:r>
              <a:rPr lang="pt-PT" sz="3200" kern="1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cs typeface="Arial"/>
                <a:sym typeface="Alegreya Sans Medium"/>
              </a:rPr>
              <a:t> </a:t>
            </a:r>
            <a:endParaRPr sz="4000" kern="1200" dirty="0">
              <a:ln w="0"/>
              <a:solidFill>
                <a:schemeClr val="tx1"/>
              </a:solidFill>
              <a:effectLst>
                <a:outerShdw blurRad="50800" dist="38100" dir="5400000" sx="101000" sy="101000" algn="t" rotWithShape="0">
                  <a:prstClr val="black">
                    <a:alpha val="69000"/>
                  </a:prstClr>
                </a:outerShdw>
              </a:effectLst>
              <a:latin typeface="Merriweather"/>
              <a:cs typeface="Arial"/>
              <a:sym typeface="Alegreya Sans Medium"/>
            </a:endParaRPr>
          </a:p>
        </p:txBody>
      </p:sp>
      <p:sp>
        <p:nvSpPr>
          <p:cNvPr id="14" name="Google Shape;250;p20">
            <a:extLst>
              <a:ext uri="{FF2B5EF4-FFF2-40B4-BE49-F238E27FC236}">
                <a16:creationId xmlns:a16="http://schemas.microsoft.com/office/drawing/2014/main" id="{77CFD68C-1559-151A-B162-7BDC379A4B4D}"/>
              </a:ext>
            </a:extLst>
          </p:cNvPr>
          <p:cNvSpPr txBox="1"/>
          <p:nvPr/>
        </p:nvSpPr>
        <p:spPr>
          <a:xfrm>
            <a:off x="2985496" y="5201648"/>
            <a:ext cx="905536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PT" sz="4000" kern="1200" dirty="0">
                <a:ln w="0"/>
                <a:solidFill>
                  <a:schemeClr val="tx1"/>
                </a:solidFill>
                <a:effectLst>
                  <a:outerShdw blurRad="50800" dist="38100" dir="5400000" sx="101000" sy="101000" algn="t" rotWithShape="0">
                    <a:prstClr val="black">
                      <a:alpha val="69000"/>
                    </a:prstClr>
                  </a:outerShdw>
                </a:effectLst>
                <a:latin typeface="Merriweather"/>
                <a:sym typeface="Alegreya Sans Medium"/>
              </a:rPr>
              <a:t>Dataset</a:t>
            </a:r>
            <a:r>
              <a:rPr lang="pt-PT" sz="40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:</a:t>
            </a:r>
            <a:endParaRPr sz="40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pic>
        <p:nvPicPr>
          <p:cNvPr id="1026" name="Picture 2" descr="Pordata - formação em literacia estatística">
            <a:extLst>
              <a:ext uri="{FF2B5EF4-FFF2-40B4-BE49-F238E27FC236}">
                <a16:creationId xmlns:a16="http://schemas.microsoft.com/office/drawing/2014/main" id="{2223F18B-6A95-BFA7-DCD4-E7BB5B9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793" y="1237670"/>
            <a:ext cx="28575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óveis em Destaque! | Remax Grupo Move">
            <a:extLst>
              <a:ext uri="{FF2B5EF4-FFF2-40B4-BE49-F238E27FC236}">
                <a16:creationId xmlns:a16="http://schemas.microsoft.com/office/drawing/2014/main" id="{2A7FEA6E-DC79-E1E1-8A47-D24FA1BDD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4276" r="62259" b="13878"/>
          <a:stretch/>
        </p:blipFill>
        <p:spPr bwMode="auto">
          <a:xfrm>
            <a:off x="1272452" y="6977025"/>
            <a:ext cx="1905000" cy="24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rar e arrendar casa | Imovirtual">
            <a:extLst>
              <a:ext uri="{FF2B5EF4-FFF2-40B4-BE49-F238E27FC236}">
                <a16:creationId xmlns:a16="http://schemas.microsoft.com/office/drawing/2014/main" id="{472D6E42-B4F3-DE4F-9456-DBDA98F7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02" y="74195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UPERCASA - Moradias e apartamentos, arrendamento e venda, anúncios  gratuitos - SUPERCASA">
            <a:extLst>
              <a:ext uri="{FF2B5EF4-FFF2-40B4-BE49-F238E27FC236}">
                <a16:creationId xmlns:a16="http://schemas.microsoft.com/office/drawing/2014/main" id="{30E49624-F06D-A7E9-CB2B-E3A84F97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15" y="73005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What is Kaggle? | DataCamp">
            <a:extLst>
              <a:ext uri="{FF2B5EF4-FFF2-40B4-BE49-F238E27FC236}">
                <a16:creationId xmlns:a16="http://schemas.microsoft.com/office/drawing/2014/main" id="{A1F706BC-BF19-4F42-F2A6-48D6E2447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b="16863"/>
          <a:stretch/>
        </p:blipFill>
        <p:spPr bwMode="auto">
          <a:xfrm>
            <a:off x="10925434" y="7518790"/>
            <a:ext cx="5724215" cy="192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1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ED4F20-A603-66A2-3F21-D26F7A7B6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193823"/>
              </p:ext>
            </p:extLst>
          </p:nvPr>
        </p:nvGraphicFramePr>
        <p:xfrm>
          <a:off x="112295" y="272716"/>
          <a:ext cx="17935073" cy="9833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8019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A85CAF-CB00-A007-84AB-20D841267ECE}"/>
              </a:ext>
            </a:extLst>
          </p:cNvPr>
          <p:cNvGraphicFramePr>
            <a:graphicFrameLocks/>
          </p:cNvGraphicFramePr>
          <p:nvPr/>
        </p:nvGraphicFramePr>
        <p:xfrm>
          <a:off x="368969" y="378995"/>
          <a:ext cx="17132968" cy="952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8393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6FC267E-0FDA-09C4-94C4-EA3D0B618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75634"/>
              </p:ext>
            </p:extLst>
          </p:nvPr>
        </p:nvGraphicFramePr>
        <p:xfrm>
          <a:off x="0" y="352926"/>
          <a:ext cx="17870905" cy="975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D0F219C-449F-A0F3-AB7B-A70EC691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738" y="1389592"/>
            <a:ext cx="4464874" cy="29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4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112</Words>
  <Application>Microsoft Office PowerPoint</Application>
  <PresentationFormat>Custom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Alegreya Sans Medium</vt:lpstr>
      <vt:lpstr>Calibri</vt:lpstr>
      <vt:lpstr>Merriweather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Javier Sánchez Camacho Rodríguez de Guzmán</cp:lastModifiedBy>
  <cp:revision>3</cp:revision>
  <dcterms:modified xsi:type="dcterms:W3CDTF">2023-04-28T09:19:09Z</dcterms:modified>
</cp:coreProperties>
</file>