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0" r:id="rId6"/>
    <p:sldId id="271" r:id="rId7"/>
    <p:sldId id="268" r:id="rId8"/>
    <p:sldId id="264" r:id="rId9"/>
    <p:sldId id="262" r:id="rId10"/>
    <p:sldId id="263" r:id="rId11"/>
    <p:sldId id="265" r:id="rId12"/>
    <p:sldId id="266" r:id="rId13"/>
    <p:sldId id="267" r:id="rId14"/>
    <p:sldId id="273" r:id="rId15"/>
    <p:sldId id="274" r:id="rId16"/>
    <p:sldId id="276" r:id="rId17"/>
    <p:sldId id="275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CDDB-7261-4FB2-A3FF-8C78CC4DF9F5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6DAD9-E1AF-41EB-A726-5546CEDF4C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73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6DAD9-E1AF-41EB-A726-5546CEDF4C9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033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87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2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26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4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13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98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80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833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18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5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6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1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23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22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20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0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42B5B1-353B-4532-86E7-29610308B590}" type="datetimeFigureOut">
              <a:rPr lang="pt-PT" smtClean="0"/>
              <a:t>03/01/2022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95F8C-C693-4014-BEB2-A78B3D40D76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3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F138-EE6B-46FB-BE00-9BEA7BF0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4DB20-545E-426E-B044-20BDFED0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875244"/>
            <a:ext cx="6987645" cy="1388534"/>
          </a:xfrm>
        </p:spPr>
        <p:txBody>
          <a:bodyPr/>
          <a:lstStyle/>
          <a:p>
            <a:r>
              <a:rPr lang="en-GB" dirty="0"/>
              <a:t>the chat app that looks like a mail client</a:t>
            </a:r>
            <a:endParaRPr lang="pt-PT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206B500-8FEA-43A6-B49A-893EFDBE5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772" y="189443"/>
            <a:ext cx="3905250" cy="119062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DB13003-04DD-467F-B01B-7563C2F3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785" y="2048069"/>
            <a:ext cx="2710237" cy="276186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787394D-978F-4BA5-90B0-8C1F071D807F}"/>
              </a:ext>
            </a:extLst>
          </p:cNvPr>
          <p:cNvSpPr txBox="1">
            <a:spLocks/>
          </p:cNvSpPr>
          <p:nvPr/>
        </p:nvSpPr>
        <p:spPr>
          <a:xfrm>
            <a:off x="2042307" y="90488"/>
            <a:ext cx="5309118" cy="1289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dirty="0" err="1"/>
              <a:t>Programacão</a:t>
            </a:r>
            <a:r>
              <a:rPr lang="en-GB" b="1" dirty="0"/>
              <a:t> </a:t>
            </a:r>
            <a:r>
              <a:rPr lang="en-GB" b="1" dirty="0" err="1"/>
              <a:t>Distribuída</a:t>
            </a:r>
            <a:r>
              <a:rPr lang="en-GB" b="1" dirty="0"/>
              <a:t> 2021/22</a:t>
            </a:r>
          </a:p>
          <a:p>
            <a:pPr algn="l"/>
            <a:r>
              <a:rPr lang="en-GB" sz="1400" dirty="0" err="1"/>
              <a:t>Licenciatura</a:t>
            </a:r>
            <a:r>
              <a:rPr lang="en-GB" sz="1400" dirty="0"/>
              <a:t> </a:t>
            </a:r>
            <a:r>
              <a:rPr lang="en-GB" sz="1400" dirty="0" err="1"/>
              <a:t>em</a:t>
            </a:r>
            <a:r>
              <a:rPr lang="en-GB" sz="1400" dirty="0"/>
              <a:t> </a:t>
            </a:r>
            <a:r>
              <a:rPr lang="en-GB" sz="1400" dirty="0" err="1"/>
              <a:t>Engenharia</a:t>
            </a:r>
            <a:r>
              <a:rPr lang="en-GB" sz="1400" dirty="0"/>
              <a:t> </a:t>
            </a:r>
            <a:r>
              <a:rPr lang="en-GB" sz="1400" dirty="0" err="1"/>
              <a:t>Informática</a:t>
            </a:r>
            <a:endParaRPr lang="en-GB" sz="1400" dirty="0"/>
          </a:p>
          <a:p>
            <a:pPr algn="l"/>
            <a:r>
              <a:rPr lang="en-GB" sz="1400" dirty="0" err="1"/>
              <a:t>Ramo</a:t>
            </a:r>
            <a:r>
              <a:rPr lang="en-GB" sz="1400" dirty="0"/>
              <a:t> de </a:t>
            </a:r>
            <a:r>
              <a:rPr lang="en-GB" sz="1400" dirty="0" err="1"/>
              <a:t>Desenvolvimento</a:t>
            </a:r>
            <a:r>
              <a:rPr lang="en-GB" sz="1400" dirty="0"/>
              <a:t> de </a:t>
            </a:r>
            <a:r>
              <a:rPr lang="en-GB" sz="1400" dirty="0" err="1"/>
              <a:t>Aplicações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820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COMUNICAÇÃO COM BASE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3124201"/>
          </a:xfrm>
        </p:spPr>
        <p:txBody>
          <a:bodyPr anchor="t"/>
          <a:lstStyle/>
          <a:p>
            <a:r>
              <a:rPr lang="en-GB" dirty="0" err="1"/>
              <a:t>Autocommit</a:t>
            </a:r>
            <a:r>
              <a:rPr lang="en-GB" dirty="0"/>
              <a:t> </a:t>
            </a:r>
            <a:r>
              <a:rPr lang="en-GB" dirty="0" err="1"/>
              <a:t>desligado</a:t>
            </a:r>
            <a:r>
              <a:rPr lang="en-GB" dirty="0"/>
              <a:t> para </a:t>
            </a:r>
            <a:r>
              <a:rPr lang="en-GB" dirty="0" err="1"/>
              <a:t>poder</a:t>
            </a:r>
            <a:r>
              <a:rPr lang="en-GB" dirty="0"/>
              <a:t> </a:t>
            </a:r>
            <a:r>
              <a:rPr lang="en-GB" dirty="0" err="1"/>
              <a:t>verificar</a:t>
            </a:r>
            <a:r>
              <a:rPr lang="en-GB" dirty="0"/>
              <a:t> o </a:t>
            </a:r>
            <a:r>
              <a:rPr lang="en-GB" dirty="0" err="1"/>
              <a:t>sucesso</a:t>
            </a:r>
            <a:r>
              <a:rPr lang="en-GB" dirty="0"/>
              <a:t> de </a:t>
            </a:r>
            <a:r>
              <a:rPr lang="en-GB" dirty="0" err="1"/>
              <a:t>transações</a:t>
            </a:r>
            <a:r>
              <a:rPr lang="en-GB" dirty="0"/>
              <a:t> antes de as </a:t>
            </a:r>
            <a:r>
              <a:rPr lang="en-GB" dirty="0" err="1"/>
              <a:t>aplicar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2467-3383-417D-862D-8A3D75B50FD8}"/>
              </a:ext>
            </a:extLst>
          </p:cNvPr>
          <p:cNvSpPr txBox="1"/>
          <p:nvPr/>
        </p:nvSpPr>
        <p:spPr>
          <a:xfrm>
            <a:off x="4330713" y="2490110"/>
            <a:ext cx="4325905" cy="1107996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preparedStatement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executeUpdate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commit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rollback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  <a:p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66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THREADS DO SERVER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3124201"/>
          </a:xfrm>
        </p:spPr>
        <p:txBody>
          <a:bodyPr anchor="t">
            <a:noAutofit/>
          </a:bodyPr>
          <a:lstStyle/>
          <a:p>
            <a:r>
              <a:rPr lang="en-GB" b="1" dirty="0" err="1"/>
              <a:t>CommandsInterpreter</a:t>
            </a:r>
            <a:r>
              <a:rPr lang="en-GB" b="1" dirty="0"/>
              <a:t>: </a:t>
            </a:r>
            <a:r>
              <a:rPr lang="en-GB" dirty="0" err="1"/>
              <a:t>responsável</a:t>
            </a:r>
            <a:r>
              <a:rPr lang="en-GB" dirty="0"/>
              <a:t> por </a:t>
            </a:r>
            <a:r>
              <a:rPr lang="en-GB" dirty="0" err="1"/>
              <a:t>receber</a:t>
            </a:r>
            <a:r>
              <a:rPr lang="en-GB" dirty="0"/>
              <a:t> commandos por </a:t>
            </a:r>
            <a:r>
              <a:rPr lang="en-GB" dirty="0" err="1"/>
              <a:t>linha</a:t>
            </a:r>
            <a:r>
              <a:rPr lang="en-GB" dirty="0"/>
              <a:t> de commandos</a:t>
            </a:r>
          </a:p>
          <a:p>
            <a:r>
              <a:rPr lang="en-GB" b="1" dirty="0" err="1"/>
              <a:t>LoadBalancerPinger</a:t>
            </a:r>
            <a:r>
              <a:rPr lang="en-GB" b="1" dirty="0"/>
              <a:t>: </a:t>
            </a:r>
            <a:r>
              <a:rPr lang="en-GB" dirty="0"/>
              <a:t>mandar um ping de x </a:t>
            </a:r>
            <a:r>
              <a:rPr lang="en-GB" dirty="0" err="1"/>
              <a:t>em</a:t>
            </a:r>
            <a:r>
              <a:rPr lang="en-GB" dirty="0"/>
              <a:t> x </a:t>
            </a:r>
            <a:r>
              <a:rPr lang="en-GB" dirty="0" err="1"/>
              <a:t>segundos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load-balancer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saber</a:t>
            </a:r>
            <a:r>
              <a:rPr lang="en-GB" dirty="0"/>
              <a:t> que o server </a:t>
            </a:r>
            <a:r>
              <a:rPr lang="en-GB" dirty="0" err="1"/>
              <a:t>está</a:t>
            </a:r>
            <a:r>
              <a:rPr lang="en-GB" dirty="0"/>
              <a:t> a </a:t>
            </a:r>
            <a:r>
              <a:rPr lang="en-GB" dirty="0" err="1"/>
              <a:t>funcionar</a:t>
            </a:r>
            <a:endParaRPr lang="en-GB" dirty="0"/>
          </a:p>
          <a:p>
            <a:r>
              <a:rPr lang="en-GB" b="1" dirty="0" err="1"/>
              <a:t>TcpHandler</a:t>
            </a:r>
            <a:r>
              <a:rPr lang="en-GB" b="1" dirty="0"/>
              <a:t>: </a:t>
            </a:r>
            <a:r>
              <a:rPr lang="en-GB" dirty="0" err="1"/>
              <a:t>receber</a:t>
            </a:r>
            <a:r>
              <a:rPr lang="en-GB" dirty="0"/>
              <a:t> </a:t>
            </a:r>
            <a:r>
              <a:rPr lang="en-GB" dirty="0" err="1"/>
              <a:t>pedidos</a:t>
            </a:r>
            <a:r>
              <a:rPr lang="en-GB" dirty="0"/>
              <a:t> por TCP e </a:t>
            </a:r>
            <a:r>
              <a:rPr lang="en-GB" dirty="0" err="1"/>
              <a:t>delegar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nova thread </a:t>
            </a:r>
            <a:r>
              <a:rPr lang="en-GB" dirty="0" err="1"/>
              <a:t>dedicada</a:t>
            </a:r>
            <a:r>
              <a:rPr lang="en-GB" dirty="0"/>
              <a:t> (</a:t>
            </a:r>
            <a:r>
              <a:rPr lang="en-GB" dirty="0" err="1"/>
              <a:t>uma</a:t>
            </a:r>
            <a:r>
              <a:rPr lang="en-GB" dirty="0"/>
              <a:t> thread por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conexão</a:t>
            </a:r>
            <a:r>
              <a:rPr lang="en-GB" dirty="0"/>
              <a:t>)</a:t>
            </a:r>
          </a:p>
          <a:p>
            <a:r>
              <a:rPr lang="en-GB" b="1" dirty="0" err="1"/>
              <a:t>UdpPacketHandler</a:t>
            </a:r>
            <a:r>
              <a:rPr lang="en-GB" b="1" dirty="0"/>
              <a:t>: </a:t>
            </a:r>
            <a:r>
              <a:rPr lang="en-GB" dirty="0" err="1"/>
              <a:t>receber</a:t>
            </a:r>
            <a:r>
              <a:rPr lang="en-GB" dirty="0"/>
              <a:t> </a:t>
            </a:r>
            <a:r>
              <a:rPr lang="en-GB" dirty="0" err="1"/>
              <a:t>pedidos</a:t>
            </a:r>
            <a:r>
              <a:rPr lang="en-GB" dirty="0"/>
              <a:t> por UDP </a:t>
            </a:r>
            <a:r>
              <a:rPr lang="pt-PT" dirty="0"/>
              <a:t>e delegar o tratamento da resposta para uma nova </a:t>
            </a:r>
            <a:r>
              <a:rPr lang="pt-PT" dirty="0" err="1"/>
              <a:t>thread</a:t>
            </a:r>
            <a:r>
              <a:rPr lang="pt-PT" dirty="0"/>
              <a:t> dedicada (uma </a:t>
            </a:r>
            <a:r>
              <a:rPr lang="pt-PT" dirty="0" err="1"/>
              <a:t>thread</a:t>
            </a:r>
            <a:r>
              <a:rPr lang="pt-PT" dirty="0"/>
              <a:t> por pedido)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7767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THREADS DO CLIENT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3957739"/>
          </a:xfrm>
        </p:spPr>
        <p:txBody>
          <a:bodyPr anchor="t">
            <a:noAutofit/>
          </a:bodyPr>
          <a:lstStyle/>
          <a:p>
            <a:r>
              <a:rPr lang="en-GB" b="1" dirty="0" err="1"/>
              <a:t>TcpHandler</a:t>
            </a:r>
            <a:r>
              <a:rPr lang="en-GB" b="1" dirty="0"/>
              <a:t>: </a:t>
            </a:r>
            <a:r>
              <a:rPr lang="en-GB" dirty="0" err="1"/>
              <a:t>receber</a:t>
            </a:r>
            <a:r>
              <a:rPr lang="en-GB" dirty="0"/>
              <a:t> </a:t>
            </a:r>
            <a:r>
              <a:rPr lang="en-GB" dirty="0" err="1"/>
              <a:t>pedidos</a:t>
            </a:r>
            <a:r>
              <a:rPr lang="en-GB" dirty="0"/>
              <a:t> por TCP e </a:t>
            </a:r>
            <a:r>
              <a:rPr lang="en-GB" dirty="0" err="1"/>
              <a:t>atualizar</a:t>
            </a:r>
            <a:r>
              <a:rPr lang="en-GB" dirty="0"/>
              <a:t> a </a:t>
            </a:r>
            <a:r>
              <a:rPr lang="en-GB" dirty="0" err="1"/>
              <a:t>informação</a:t>
            </a:r>
            <a:r>
              <a:rPr lang="en-GB" dirty="0"/>
              <a:t> local de </a:t>
            </a:r>
            <a:r>
              <a:rPr lang="en-GB" dirty="0" err="1"/>
              <a:t>acordo</a:t>
            </a:r>
            <a:r>
              <a:rPr lang="en-GB" dirty="0"/>
              <a:t> com o </a:t>
            </a:r>
            <a:r>
              <a:rPr lang="en-GB" dirty="0" err="1"/>
              <a:t>TinyRequest</a:t>
            </a:r>
            <a:r>
              <a:rPr lang="en-GB" dirty="0"/>
              <a:t> </a:t>
            </a:r>
            <a:r>
              <a:rPr lang="en-GB" dirty="0" err="1"/>
              <a:t>recebido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15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THREADS DO LOAD-BALANCER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4032384"/>
          </a:xfrm>
        </p:spPr>
        <p:txBody>
          <a:bodyPr anchor="t"/>
          <a:lstStyle/>
          <a:p>
            <a:r>
              <a:rPr lang="en-GB" b="1" dirty="0" err="1"/>
              <a:t>CommandsInterpreter</a:t>
            </a:r>
            <a:r>
              <a:rPr lang="en-GB" b="1" dirty="0"/>
              <a:t>: </a:t>
            </a:r>
            <a:r>
              <a:rPr lang="en-GB" dirty="0" err="1"/>
              <a:t>responsável</a:t>
            </a:r>
            <a:r>
              <a:rPr lang="en-GB" dirty="0"/>
              <a:t> por </a:t>
            </a:r>
            <a:r>
              <a:rPr lang="en-GB" dirty="0" err="1"/>
              <a:t>receber</a:t>
            </a:r>
            <a:r>
              <a:rPr lang="en-GB" dirty="0"/>
              <a:t> commandos por </a:t>
            </a:r>
            <a:r>
              <a:rPr lang="en-GB" dirty="0" err="1"/>
              <a:t>linha</a:t>
            </a:r>
            <a:r>
              <a:rPr lang="en-GB" dirty="0"/>
              <a:t> de commandos</a:t>
            </a:r>
          </a:p>
          <a:p>
            <a:r>
              <a:rPr lang="en-GB" b="1" dirty="0" err="1"/>
              <a:t>UdpPacketHandler</a:t>
            </a:r>
            <a:r>
              <a:rPr lang="en-GB" b="1" dirty="0"/>
              <a:t>: </a:t>
            </a:r>
            <a:r>
              <a:rPr lang="en-GB" dirty="0" err="1"/>
              <a:t>receber</a:t>
            </a:r>
            <a:r>
              <a:rPr lang="en-GB" dirty="0"/>
              <a:t> </a:t>
            </a:r>
            <a:r>
              <a:rPr lang="en-GB" dirty="0" err="1"/>
              <a:t>pedidos</a:t>
            </a:r>
            <a:r>
              <a:rPr lang="en-GB" dirty="0"/>
              <a:t> por UDP e </a:t>
            </a:r>
            <a:r>
              <a:rPr lang="en-GB" dirty="0" err="1"/>
              <a:t>delegar</a:t>
            </a:r>
            <a:r>
              <a:rPr lang="en-GB" dirty="0"/>
              <a:t> o </a:t>
            </a:r>
            <a:r>
              <a:rPr lang="en-GB" dirty="0" err="1"/>
              <a:t>tratamento</a:t>
            </a:r>
            <a:r>
              <a:rPr lang="en-GB" dirty="0"/>
              <a:t> da </a:t>
            </a:r>
            <a:r>
              <a:rPr lang="en-GB" dirty="0" err="1"/>
              <a:t>resposta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nova thread </a:t>
            </a:r>
            <a:r>
              <a:rPr lang="en-GB" dirty="0" err="1"/>
              <a:t>dedicada</a:t>
            </a:r>
            <a:r>
              <a:rPr lang="en-GB" dirty="0"/>
              <a:t> (</a:t>
            </a:r>
            <a:r>
              <a:rPr lang="en-GB" dirty="0" err="1"/>
              <a:t>uma</a:t>
            </a:r>
            <a:r>
              <a:rPr lang="en-GB" dirty="0"/>
              <a:t> thread por </a:t>
            </a:r>
            <a:r>
              <a:rPr lang="en-GB" dirty="0" err="1"/>
              <a:t>pedido</a:t>
            </a:r>
            <a:r>
              <a:rPr lang="en-GB" dirty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2830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COMO SÃO FEITOS PEDIDOS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4032384"/>
          </a:xfrm>
        </p:spPr>
        <p:txBody>
          <a:bodyPr anchor="t"/>
          <a:lstStyle/>
          <a:p>
            <a:r>
              <a:rPr lang="en-GB" b="1" dirty="0" err="1"/>
              <a:t>Classe</a:t>
            </a:r>
            <a:r>
              <a:rPr lang="en-GB" b="1" dirty="0"/>
              <a:t> </a:t>
            </a:r>
            <a:r>
              <a:rPr lang="en-GB" b="1" dirty="0" err="1"/>
              <a:t>TinyRequest</a:t>
            </a:r>
            <a:r>
              <a:rPr lang="en-GB" b="1" dirty="0"/>
              <a:t>: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para </a:t>
            </a:r>
            <a:r>
              <a:rPr lang="en-GB" dirty="0" err="1"/>
              <a:t>enviar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pedidos</a:t>
            </a:r>
            <a:endParaRPr lang="en-GB" dirty="0"/>
          </a:p>
          <a:p>
            <a:r>
              <a:rPr lang="en-GB" dirty="0"/>
              <a:t>O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genérico</a:t>
            </a:r>
            <a:r>
              <a:rPr lang="en-GB" dirty="0"/>
              <a:t> é </a:t>
            </a:r>
            <a:r>
              <a:rPr lang="en-GB" dirty="0" err="1"/>
              <a:t>deduzido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do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pedido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A78CC-F03D-4800-A24E-81395BBF0742}"/>
              </a:ext>
            </a:extLst>
          </p:cNvPr>
          <p:cNvSpPr txBox="1"/>
          <p:nvPr/>
        </p:nvSpPr>
        <p:spPr>
          <a:xfrm>
            <a:off x="2127380" y="3052770"/>
            <a:ext cx="8304244" cy="769441"/>
          </a:xfrm>
          <a:prstGeom prst="rect">
            <a:avLst/>
          </a:prstGeom>
          <a:solidFill>
            <a:srgbClr val="282A36"/>
          </a:solidFill>
        </p:spPr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record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TinyRequest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RequestType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requestType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Object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object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implements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Serializable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@Serial</a:t>
            </a:r>
          </a:p>
          <a:p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serialVersionUID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1L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102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OBJETOS PARA GUARDAR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4032384"/>
          </a:xfrm>
        </p:spPr>
        <p:txBody>
          <a:bodyPr anchor="t"/>
          <a:lstStyle/>
          <a:p>
            <a:r>
              <a:rPr lang="en-GB" b="1" dirty="0"/>
              <a:t>Classes Tiny[...]: </a:t>
            </a:r>
            <a:r>
              <a:rPr lang="en-GB" dirty="0"/>
              <a:t>classes </a:t>
            </a:r>
            <a:r>
              <a:rPr lang="en-GB" dirty="0" err="1"/>
              <a:t>usadas</a:t>
            </a:r>
            <a:r>
              <a:rPr lang="en-GB" dirty="0"/>
              <a:t> para </a:t>
            </a:r>
            <a:r>
              <a:rPr lang="en-GB" dirty="0" err="1"/>
              <a:t>armazenar</a:t>
            </a:r>
            <a:r>
              <a:rPr lang="en-GB" dirty="0"/>
              <a:t> dados e </a:t>
            </a:r>
            <a:r>
              <a:rPr lang="en-GB" dirty="0" err="1"/>
              <a:t>usadas</a:t>
            </a:r>
            <a:r>
              <a:rPr lang="en-GB" dirty="0"/>
              <a:t> para </a:t>
            </a:r>
            <a:r>
              <a:rPr lang="en-GB" dirty="0" err="1"/>
              <a:t>enviar</a:t>
            </a:r>
            <a:r>
              <a:rPr lang="en-GB" dirty="0"/>
              <a:t> dados entre as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aplicações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A78CC-F03D-4800-A24E-81395BBF0742}"/>
              </a:ext>
            </a:extLst>
          </p:cNvPr>
          <p:cNvSpPr txBox="1"/>
          <p:nvPr/>
        </p:nvSpPr>
        <p:spPr>
          <a:xfrm>
            <a:off x="2839616" y="2716868"/>
            <a:ext cx="6512767" cy="2292935"/>
          </a:xfrm>
          <a:prstGeom prst="rect">
            <a:avLst/>
          </a:prstGeom>
          <a:solidFill>
            <a:srgbClr val="282A36"/>
          </a:solidFill>
        </p:spPr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record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TinyIP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implements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Serializable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@Serial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long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serialVersionUID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1L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endParaRPr lang="pt-PT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TinyIP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InetAddress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iNetAddress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iNetAddress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@Override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101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INTERFACE GRÁFICA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6CA2C3-383E-474F-B26B-B9C3BC13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942392"/>
            <a:ext cx="9224869" cy="51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7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CONSISTÊNCIA ESTRITA DE FICHEIROS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4032384"/>
          </a:xfrm>
        </p:spPr>
        <p:txBody>
          <a:bodyPr anchor="t"/>
          <a:lstStyle/>
          <a:p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ligar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servidores</a:t>
            </a:r>
            <a:r>
              <a:rPr lang="en-GB" dirty="0"/>
              <a:t> </a:t>
            </a:r>
            <a:r>
              <a:rPr lang="en-GB" dirty="0" err="1"/>
              <a:t>verificam</a:t>
            </a:r>
            <a:r>
              <a:rPr lang="en-GB" dirty="0"/>
              <a:t> se </a:t>
            </a:r>
            <a:r>
              <a:rPr lang="en-GB" dirty="0" err="1"/>
              <a:t>têm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ficheiros</a:t>
            </a:r>
            <a:r>
              <a:rPr lang="en-GB" dirty="0"/>
              <a:t> que </a:t>
            </a:r>
            <a:r>
              <a:rPr lang="en-GB" dirty="0" err="1"/>
              <a:t>constam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base de dados</a:t>
            </a:r>
          </a:p>
          <a:p>
            <a:r>
              <a:rPr lang="en-GB" dirty="0" err="1"/>
              <a:t>Pedir</a:t>
            </a:r>
            <a:r>
              <a:rPr lang="en-GB" dirty="0"/>
              <a:t> </a:t>
            </a:r>
            <a:r>
              <a:rPr lang="en-GB" dirty="0" err="1"/>
              <a:t>ficheiros</a:t>
            </a:r>
            <a:r>
              <a:rPr lang="en-GB" dirty="0"/>
              <a:t> a outro </a:t>
            </a:r>
            <a:r>
              <a:rPr lang="en-GB" dirty="0" err="1"/>
              <a:t>servidor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necessite</a:t>
            </a:r>
            <a:endParaRPr lang="en-GB" dirty="0"/>
          </a:p>
          <a:p>
            <a:r>
              <a:rPr lang="en-GB" dirty="0"/>
              <a:t>Sempre que </a:t>
            </a:r>
            <a:r>
              <a:rPr lang="en-GB" dirty="0" err="1"/>
              <a:t>receber</a:t>
            </a:r>
            <a:r>
              <a:rPr lang="en-GB" dirty="0"/>
              <a:t> um aviso de update </a:t>
            </a:r>
            <a:r>
              <a:rPr lang="en-GB" dirty="0" err="1"/>
              <a:t>na</a:t>
            </a:r>
            <a:r>
              <a:rPr lang="en-GB" dirty="0"/>
              <a:t> base de dados, para </a:t>
            </a:r>
            <a:r>
              <a:rPr lang="en-GB" dirty="0" err="1"/>
              <a:t>além</a:t>
            </a:r>
            <a:r>
              <a:rPr lang="en-GB" dirty="0"/>
              <a:t> de </a:t>
            </a:r>
            <a:r>
              <a:rPr lang="en-GB" dirty="0" err="1"/>
              <a:t>redirecionar</a:t>
            </a:r>
            <a:r>
              <a:rPr lang="en-GB" dirty="0"/>
              <a:t> para o client, </a:t>
            </a:r>
            <a:r>
              <a:rPr lang="en-GB" dirty="0" err="1"/>
              <a:t>verificar</a:t>
            </a:r>
            <a:r>
              <a:rPr lang="en-GB" dirty="0"/>
              <a:t> se </a:t>
            </a:r>
            <a:r>
              <a:rPr lang="en-GB" dirty="0" err="1"/>
              <a:t>há</a:t>
            </a:r>
            <a:r>
              <a:rPr lang="en-GB" dirty="0"/>
              <a:t> </a:t>
            </a:r>
            <a:r>
              <a:rPr lang="en-GB" dirty="0" err="1"/>
              <a:t>ficheiros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e </a:t>
            </a:r>
            <a:r>
              <a:rPr lang="en-GB" dirty="0" err="1"/>
              <a:t>obtê</a:t>
            </a:r>
            <a:r>
              <a:rPr lang="en-GB" dirty="0"/>
              <a:t>-los</a:t>
            </a:r>
          </a:p>
        </p:txBody>
      </p:sp>
    </p:spTree>
    <p:extLst>
      <p:ext uri="{BB962C8B-B14F-4D97-AF65-F5344CB8AC3E}">
        <p14:creationId xmlns:p14="http://schemas.microsoft.com/office/powerpoint/2010/main" val="348120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DFB-B441-4D54-83BB-269DE620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AUTORES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19DD-301B-4932-BABB-82518F6F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Ângelo Paiva, 2019129023</a:t>
            </a:r>
          </a:p>
          <a:p>
            <a:r>
              <a:rPr lang="pt-PT" dirty="0"/>
              <a:t>Daniel Ribeiro, 2017013425</a:t>
            </a:r>
          </a:p>
          <a:p>
            <a:r>
              <a:rPr lang="pt-PT" dirty="0"/>
              <a:t>Francisco Ferreira, 2015017086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7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8072-8DB4-4498-840E-F727D8EB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OBJETIVO DO TRABALHO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3494-9C0F-4857-A6E8-EDBE0CBD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Criação</a:t>
            </a:r>
            <a:r>
              <a:rPr lang="en-GB" dirty="0"/>
              <a:t> de um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distribuído</a:t>
            </a:r>
            <a:r>
              <a:rPr lang="en-GB" dirty="0"/>
              <a:t> para trocar </a:t>
            </a:r>
            <a:r>
              <a:rPr lang="en-GB" dirty="0" err="1"/>
              <a:t>mensagens</a:t>
            </a:r>
            <a:r>
              <a:rPr lang="en-GB" dirty="0"/>
              <a:t> e </a:t>
            </a:r>
            <a:r>
              <a:rPr lang="en-GB" dirty="0" err="1"/>
              <a:t>ficheiros</a:t>
            </a:r>
            <a:endParaRPr lang="en-GB" dirty="0"/>
          </a:p>
          <a:p>
            <a:r>
              <a:rPr lang="en-GB" dirty="0" err="1"/>
              <a:t>Escrito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Java</a:t>
            </a:r>
          </a:p>
          <a:p>
            <a:r>
              <a:rPr lang="en-GB" dirty="0" err="1"/>
              <a:t>Composto</a:t>
            </a:r>
            <a:r>
              <a:rPr lang="en-GB" dirty="0"/>
              <a:t> por 4 components</a:t>
            </a:r>
          </a:p>
          <a:p>
            <a:pPr lvl="1"/>
            <a:r>
              <a:rPr lang="pt-PT" dirty="0"/>
              <a:t>Cliente (cliente, escrito por nós)</a:t>
            </a:r>
          </a:p>
          <a:p>
            <a:pPr lvl="1"/>
            <a:r>
              <a:rPr lang="pt-PT" dirty="0"/>
              <a:t>Server (server, escrito por nós)</a:t>
            </a:r>
          </a:p>
          <a:p>
            <a:pPr lvl="1"/>
            <a:r>
              <a:rPr lang="pt-PT" dirty="0"/>
              <a:t>GRDS (</a:t>
            </a:r>
            <a:r>
              <a:rPr lang="pt-PT" dirty="0" err="1"/>
              <a:t>load-balancer</a:t>
            </a:r>
            <a:r>
              <a:rPr lang="pt-PT" dirty="0"/>
              <a:t>, escrito por nós)</a:t>
            </a:r>
          </a:p>
          <a:p>
            <a:pPr lvl="1"/>
            <a:r>
              <a:rPr lang="pt-PT" dirty="0"/>
              <a:t>SGBD (</a:t>
            </a:r>
            <a:r>
              <a:rPr lang="pt-PT" dirty="0" err="1"/>
              <a:t>MySQL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29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7CFC-5E3B-4C58-9897-0168D723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FUNCIONALIDADES IMPLEMENTADAS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F728-97A4-4991-94C4-17C9AB24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Lista de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funcionalidades</a:t>
            </a:r>
            <a:r>
              <a:rPr lang="en-GB" dirty="0"/>
              <a:t> </a:t>
            </a:r>
            <a:r>
              <a:rPr lang="en-GB" dirty="0" err="1"/>
              <a:t>implementadas</a:t>
            </a:r>
            <a:r>
              <a:rPr lang="en-GB" dirty="0"/>
              <a:t> no </a:t>
            </a:r>
            <a:r>
              <a:rPr lang="en-GB" dirty="0" err="1"/>
              <a:t>ficheiro</a:t>
            </a:r>
            <a:r>
              <a:rPr lang="en-GB" dirty="0"/>
              <a:t> “delivery-two-checklist.pdf” que </a:t>
            </a:r>
            <a:r>
              <a:rPr lang="en-GB" dirty="0" err="1"/>
              <a:t>acompanha</a:t>
            </a:r>
            <a:r>
              <a:rPr lang="en-GB" dirty="0"/>
              <a:t> a </a:t>
            </a:r>
            <a:r>
              <a:rPr lang="en-GB" dirty="0" err="1"/>
              <a:t>entrega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20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BASE DE DADOS – MODELO FÍSICO</a:t>
            </a:r>
            <a:endParaRPr lang="pt-PT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3D9194B-4F90-4E38-BC7D-10A01D81E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60" y="931958"/>
            <a:ext cx="7474414" cy="5926042"/>
          </a:xfrm>
        </p:spPr>
      </p:pic>
    </p:spTree>
    <p:extLst>
      <p:ext uri="{BB962C8B-B14F-4D97-AF65-F5344CB8AC3E}">
        <p14:creationId xmlns:p14="http://schemas.microsoft.com/office/powerpoint/2010/main" val="190636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DOCKER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05F14-826D-4113-B706-B9DC5759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5181"/>
          </a:xfrm>
        </p:spPr>
        <p:txBody>
          <a:bodyPr anchor="b"/>
          <a:lstStyle/>
          <a:p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docker-compose up –d</a:t>
            </a:r>
          </a:p>
          <a:p>
            <a:r>
              <a:rPr lang="en-GB" dirty="0">
                <a:latin typeface="Fira Code" panose="020B0809050000020004" pitchFamily="49" charset="0"/>
                <a:ea typeface="Fira Code" panose="020B0809050000020004" pitchFamily="49" charset="0"/>
              </a:rPr>
              <a:t>docker-compose stop</a:t>
            </a:r>
            <a:endParaRPr lang="pt-PT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8F86B-4E55-4D1D-A4FB-9FC224BAF672}"/>
              </a:ext>
            </a:extLst>
          </p:cNvPr>
          <p:cNvSpPr txBox="1"/>
          <p:nvPr/>
        </p:nvSpPr>
        <p:spPr>
          <a:xfrm>
            <a:off x="3047223" y="1672728"/>
            <a:ext cx="6815234" cy="3647152"/>
          </a:xfrm>
          <a:prstGeom prst="rect">
            <a:avLst/>
          </a:prstGeom>
          <a:solidFill>
            <a:srgbClr val="282A36"/>
          </a:solidFill>
        </p:spPr>
        <p:txBody>
          <a:bodyPr wrap="square">
            <a:spAutoFit/>
          </a:bodyPr>
          <a:lstStyle/>
          <a:p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# Use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root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/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example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as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/password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credentials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version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'3.7’ </a:t>
            </a:r>
          </a:p>
          <a:p>
            <a:endParaRPr lang="pt-PT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services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db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image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mysql:latest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command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--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default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authentication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-plugin=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mysql_native_password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restart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unless-stopped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environment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MYSQL_ROOT_PASSWORD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rootpw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ports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- 3306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3306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- 33006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33060</a:t>
            </a:r>
          </a:p>
          <a:p>
            <a:endParaRPr lang="pt-PT" sz="1100" b="1" dirty="0">
              <a:solidFill>
                <a:srgbClr val="FF5555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adminer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image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adminer:latest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restart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unless-stopped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environment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 ADMINER_DEFAULT_SERVER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db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pt-PT" sz="1100" b="1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ports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 </a:t>
            </a:r>
          </a:p>
          <a:p>
            <a:r>
              <a:rPr lang="pt-PT" sz="1100" b="1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    - 8080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8080</a:t>
            </a:r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2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ADMINER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5EDA4-0849-41F3-B57E-47EBB6A37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" y="622409"/>
            <a:ext cx="5614113" cy="3208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F17644-049E-4CBF-B0FF-33E314B3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52" y="3297998"/>
            <a:ext cx="6499187" cy="33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COMUNICAÇÃO COM BASE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070"/>
            <a:ext cx="10018713" cy="3124201"/>
          </a:xfrm>
        </p:spPr>
        <p:txBody>
          <a:bodyPr anchor="t"/>
          <a:lstStyle/>
          <a:p>
            <a:r>
              <a:rPr lang="en-GB" dirty="0" err="1"/>
              <a:t>Ligação</a:t>
            </a:r>
            <a:r>
              <a:rPr lang="en-GB" dirty="0"/>
              <a:t> à base de dados </a:t>
            </a:r>
            <a:r>
              <a:rPr lang="en-GB" dirty="0" err="1"/>
              <a:t>encapsulada</a:t>
            </a:r>
            <a:r>
              <a:rPr lang="en-GB" dirty="0"/>
              <a:t> </a:t>
            </a:r>
            <a:r>
              <a:rPr lang="en-GB" dirty="0" err="1"/>
              <a:t>numa</a:t>
            </a:r>
            <a:r>
              <a:rPr lang="en-GB" dirty="0"/>
              <a:t> </a:t>
            </a:r>
            <a:r>
              <a:rPr lang="en-GB" dirty="0" err="1"/>
              <a:t>única</a:t>
            </a:r>
            <a:r>
              <a:rPr lang="en-GB" dirty="0"/>
              <a:t> </a:t>
            </a:r>
            <a:r>
              <a:rPr lang="en-GB" dirty="0" err="1"/>
              <a:t>classe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2467-3383-417D-862D-8A3D75B50FD8}"/>
              </a:ext>
            </a:extLst>
          </p:cNvPr>
          <p:cNvSpPr txBox="1"/>
          <p:nvPr/>
        </p:nvSpPr>
        <p:spPr>
          <a:xfrm>
            <a:off x="2746699" y="1755321"/>
            <a:ext cx="9445301" cy="4832092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DbConnectionHelper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// JDBC Driver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&amp;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Database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URL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JDBC_DRIVER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com.mysql.cj.jdbc.Driver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JDBC_DB_URL_HEADER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jdbc:mysql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://"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Database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Credentials</a:t>
            </a:r>
            <a:r>
              <a:rPr lang="pt-PT" sz="1100" dirty="0">
                <a:solidFill>
                  <a:srgbClr val="6272A4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DATABASE_USER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metapd_server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DATABASE_PW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"metapd-123*"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DATABASE_NAME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metapd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MYSQL_DEFAULT_PORT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3306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private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DbConnectionHelper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endParaRPr lang="pt-PT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pPr lvl="1"/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synchronized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getConnection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throws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SQLException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jdbcDbUrl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JDBC_DB_URL_HEADER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":"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MYSQL_DEFAULT_PORT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"/"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pt-PT" sz="1100" dirty="0">
                <a:solidFill>
                  <a:srgbClr val="F8F8F2"/>
                </a:solidFill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DATABASE_NAME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endParaRPr lang="pt-PT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setProperty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user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DATABASE_USER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setProperty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"password"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DATABASE_PW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setProperty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MaxPooledStatements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"250"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endParaRPr lang="pt-PT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DriverManager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getConnection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jdbcDbUrl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properties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2"/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setAutoCommit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(false);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2"/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033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COMUNICAÇÃO COM BASE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070"/>
            <a:ext cx="10018713" cy="3124201"/>
          </a:xfrm>
        </p:spPr>
        <p:txBody>
          <a:bodyPr anchor="t"/>
          <a:lstStyle/>
          <a:p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dedicada</a:t>
            </a:r>
            <a:r>
              <a:rPr lang="en-GB" dirty="0"/>
              <a:t> </a:t>
            </a:r>
            <a:r>
              <a:rPr lang="en-GB" dirty="0" err="1"/>
              <a:t>às</a:t>
            </a:r>
            <a:r>
              <a:rPr lang="en-GB" dirty="0"/>
              <a:t> queries e updates da base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2467-3383-417D-862D-8A3D75B50FD8}"/>
              </a:ext>
            </a:extLst>
          </p:cNvPr>
          <p:cNvSpPr txBox="1"/>
          <p:nvPr/>
        </p:nvSpPr>
        <p:spPr>
          <a:xfrm>
            <a:off x="3975035" y="2181533"/>
            <a:ext cx="4241930" cy="1615827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ServerRepository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GB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	private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final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String address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endParaRPr lang="en-GB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pPr lvl="1"/>
            <a:r>
              <a:rPr lang="en-GB" sz="1100" dirty="0">
                <a:solidFill>
                  <a:srgbClr val="50FA7B"/>
                </a:solidFill>
                <a:effectLst/>
                <a:latin typeface="Fira Code" panose="020B0809050000020004" pitchFamily="49" charset="0"/>
              </a:rPr>
              <a:t>public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ServerRepository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String address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GB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this.</a:t>
            </a:r>
            <a:r>
              <a:rPr lang="en-GB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address</a:t>
            </a:r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GB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lvl="1"/>
            <a:r>
              <a:rPr lang="en-GB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pPr lvl="1"/>
            <a:endParaRPr lang="en-GB" sz="1100" dirty="0">
              <a:solidFill>
                <a:srgbClr val="FF79C6"/>
              </a:solidFill>
              <a:latin typeface="Fira Code" panose="020B0809050000020004" pitchFamily="49" charset="0"/>
            </a:endParaRPr>
          </a:p>
          <a:p>
            <a:pPr lvl="1"/>
            <a:r>
              <a:rPr lang="en-GB" sz="1100" dirty="0">
                <a:solidFill>
                  <a:srgbClr val="FF79C6"/>
                </a:solidFill>
                <a:latin typeface="Fira Code" panose="020B0809050000020004" pitchFamily="49" charset="0"/>
              </a:rPr>
              <a:t>[...]</a:t>
            </a:r>
            <a:endParaRPr lang="en-GB" sz="1100" dirty="0">
              <a:solidFill>
                <a:srgbClr val="F8F8F2"/>
              </a:solidFill>
              <a:effectLst/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484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4875-8085-488E-B39C-16385A30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99191"/>
            <a:ext cx="10018713" cy="1752599"/>
          </a:xfrm>
        </p:spPr>
        <p:txBody>
          <a:bodyPr/>
          <a:lstStyle/>
          <a:p>
            <a:r>
              <a:rPr lang="en-GB" dirty="0"/>
              <a:t>COMUNICAÇÃO COM BASE DE DADOS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0DB6-85C9-4244-B81B-1017F82C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008"/>
            <a:ext cx="10018713" cy="3124201"/>
          </a:xfrm>
        </p:spPr>
        <p:txBody>
          <a:bodyPr anchor="t"/>
          <a:lstStyle/>
          <a:p>
            <a:r>
              <a:rPr lang="en-GB" dirty="0" err="1"/>
              <a:t>Uso</a:t>
            </a:r>
            <a:r>
              <a:rPr lang="en-GB" dirty="0"/>
              <a:t> de </a:t>
            </a:r>
            <a:r>
              <a:rPr lang="en-GB" dirty="0" err="1"/>
              <a:t>PreparedStatements</a:t>
            </a:r>
            <a:r>
              <a:rPr lang="en-GB" dirty="0"/>
              <a:t> para </a:t>
            </a:r>
            <a:r>
              <a:rPr lang="en-GB" dirty="0" err="1"/>
              <a:t>tornar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fácil</a:t>
            </a:r>
            <a:r>
              <a:rPr lang="en-GB" dirty="0"/>
              <a:t> e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seguro</a:t>
            </a:r>
            <a:r>
              <a:rPr lang="en-GB" dirty="0"/>
              <a:t> o </a:t>
            </a:r>
            <a:r>
              <a:rPr lang="en-GB" dirty="0" err="1"/>
              <a:t>uso</a:t>
            </a:r>
            <a:r>
              <a:rPr lang="en-GB" dirty="0"/>
              <a:t> de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2467-3383-417D-862D-8A3D75B50FD8}"/>
              </a:ext>
            </a:extLst>
          </p:cNvPr>
          <p:cNvSpPr txBox="1"/>
          <p:nvPr/>
        </p:nvSpPr>
        <p:spPr>
          <a:xfrm>
            <a:off x="2065175" y="2313274"/>
            <a:ext cx="8061649" cy="2462213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try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DbConnectionHelper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getConnection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PreparedStatement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preparedStatement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connection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prepareStatement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		"SELECT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m.message_id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m.sender_username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m.text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m.file_name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m.send_date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</a:p>
          <a:p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		"FROM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message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AS m,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group_receives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AS gr 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		"WHERE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gr.group_id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= ? 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+</a:t>
            </a:r>
            <a:endParaRPr lang="pt-PT" sz="1100" dirty="0">
              <a:solidFill>
                <a:srgbClr val="F8F8F2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		"AND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m.message_id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pt-PT" sz="1100" dirty="0" err="1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gr.message_id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 "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	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preparedStatement</a:t>
            </a:r>
            <a:r>
              <a:rPr lang="pt-PT" sz="1100" dirty="0" err="1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setInt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pt-PT" sz="1100" dirty="0">
                <a:solidFill>
                  <a:srgbClr val="FF5555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pt-PT" sz="1100" dirty="0" err="1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groupId</a:t>
            </a:r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);</a:t>
            </a:r>
            <a:r>
              <a:rPr lang="pt-PT" sz="1100" dirty="0">
                <a:solidFill>
                  <a:srgbClr val="F8F8F2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endParaRPr lang="pt-PT" sz="1100" dirty="0">
              <a:solidFill>
                <a:srgbClr val="FF79C6"/>
              </a:solidFill>
              <a:latin typeface="Fira Code" panose="020B0809050000020004" pitchFamily="49" charset="0"/>
            </a:endParaRPr>
          </a:p>
          <a:p>
            <a:r>
              <a:rPr lang="pt-PT" sz="1100" dirty="0">
                <a:solidFill>
                  <a:srgbClr val="FF79C6"/>
                </a:solidFill>
                <a:latin typeface="Fira Code" panose="020B0809050000020004" pitchFamily="49" charset="0"/>
              </a:rPr>
              <a:t>	[...]</a:t>
            </a:r>
          </a:p>
          <a:p>
            <a:r>
              <a:rPr lang="pt-PT" sz="1100" dirty="0">
                <a:solidFill>
                  <a:srgbClr val="FF79C6"/>
                </a:solidFill>
                <a:effectLst/>
                <a:latin typeface="Fira Code" panose="020B0809050000020004" pitchFamily="49" charset="0"/>
              </a:rPr>
              <a:t>}</a:t>
            </a:r>
            <a:endParaRPr lang="pt-PT" sz="1100" dirty="0">
              <a:effectLst/>
            </a:endParaRPr>
          </a:p>
          <a:p>
            <a:endParaRPr lang="pt-P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121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173</TotalTime>
  <Words>957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Fira Code</vt:lpstr>
      <vt:lpstr>Parallax</vt:lpstr>
      <vt:lpstr> </vt:lpstr>
      <vt:lpstr>OBJETIVO DO TRABALHO</vt:lpstr>
      <vt:lpstr>FUNCIONALIDADES IMPLEMENTADAS</vt:lpstr>
      <vt:lpstr>BASE DE DADOS – MODELO FÍSICO</vt:lpstr>
      <vt:lpstr>DOCKER</vt:lpstr>
      <vt:lpstr>ADMINER</vt:lpstr>
      <vt:lpstr>COMUNICAÇÃO COM BASE DE DADOS</vt:lpstr>
      <vt:lpstr>COMUNICAÇÃO COM BASE DE DADOS</vt:lpstr>
      <vt:lpstr>COMUNICAÇÃO COM BASE DE DADOS</vt:lpstr>
      <vt:lpstr>COMUNICAÇÃO COM BASE DE DADOS</vt:lpstr>
      <vt:lpstr>THREADS DO SERVER</vt:lpstr>
      <vt:lpstr>THREADS DO CLIENT</vt:lpstr>
      <vt:lpstr>THREADS DO LOAD-BALANCER</vt:lpstr>
      <vt:lpstr>COMO SÃO FEITOS PEDIDOS</vt:lpstr>
      <vt:lpstr>OBJETOS PARA GUARDAR DADOS</vt:lpstr>
      <vt:lpstr>INTERFACE GRÁFICA</vt:lpstr>
      <vt:lpstr>CONSISTÊNCIA ESTRITA DE FICHEIROS</vt:lpstr>
      <vt:lpstr>AUTORES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Angelo Miguel Fernandes Paiva</dc:creator>
  <cp:lastModifiedBy>Angelo Miguel Fernandes Paiva</cp:lastModifiedBy>
  <cp:revision>5</cp:revision>
  <dcterms:created xsi:type="dcterms:W3CDTF">2021-12-30T22:38:47Z</dcterms:created>
  <dcterms:modified xsi:type="dcterms:W3CDTF">2022-01-03T07:23:42Z</dcterms:modified>
</cp:coreProperties>
</file>