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5" r:id="rId7"/>
    <p:sldId id="264" r:id="rId8"/>
    <p:sldId id="263" r:id="rId9"/>
    <p:sldId id="262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9C6"/>
    <a:srgbClr val="F8F8F2"/>
    <a:srgbClr val="282A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393" autoAdjust="0"/>
  </p:normalViewPr>
  <p:slideViewPr>
    <p:cSldViewPr snapToGrid="0">
      <p:cViewPr varScale="1">
        <p:scale>
          <a:sx n="78" d="100"/>
          <a:sy n="78" d="100"/>
        </p:scale>
        <p:origin x="33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615CC-F74E-4CA0-998D-C375CAEB70B2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7AE5-9712-4913-86A9-151906489A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505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Também</a:t>
            </a:r>
            <a:r>
              <a:rPr lang="en-GB" dirty="0"/>
              <a:t> </a:t>
            </a:r>
            <a:r>
              <a:rPr lang="en-GB" dirty="0" err="1"/>
              <a:t>conhecida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árvore</a:t>
            </a:r>
            <a:r>
              <a:rPr lang="en-GB" dirty="0"/>
              <a:t> digital</a:t>
            </a:r>
          </a:p>
          <a:p>
            <a:r>
              <a:rPr lang="pt-PT" b="0" i="0" dirty="0">
                <a:solidFill>
                  <a:srgbClr val="000000"/>
                </a:solidFill>
                <a:effectLst/>
                <a:latin typeface="inherit"/>
              </a:rPr>
              <a:t>Estrutura que primariamente usa </a:t>
            </a:r>
            <a:r>
              <a:rPr lang="pt-PT" b="0" i="0" dirty="0" err="1">
                <a:solidFill>
                  <a:srgbClr val="000000"/>
                </a:solidFill>
                <a:effectLst/>
                <a:latin typeface="inherit"/>
              </a:rPr>
              <a:t>strings</a:t>
            </a:r>
            <a:r>
              <a:rPr lang="pt-PT" b="0" i="0" dirty="0">
                <a:solidFill>
                  <a:srgbClr val="000000"/>
                </a:solidFill>
                <a:effectLst/>
                <a:latin typeface="inherit"/>
              </a:rPr>
              <a:t> para pesquisar ao olhar para um incremental </a:t>
            </a:r>
            <a:r>
              <a:rPr lang="pt-PT" b="0" i="0" dirty="0" err="1">
                <a:solidFill>
                  <a:srgbClr val="000000"/>
                </a:solidFill>
                <a:effectLst/>
                <a:latin typeface="inherit"/>
              </a:rPr>
              <a:t>prefix</a:t>
            </a:r>
            <a:r>
              <a:rPr lang="pt-PT" b="0" i="0" dirty="0">
                <a:solidFill>
                  <a:srgbClr val="000000"/>
                </a:solidFill>
                <a:effectLst/>
                <a:latin typeface="inherit"/>
              </a:rPr>
              <a:t> do input como chave</a:t>
            </a:r>
          </a:p>
          <a:p>
            <a:r>
              <a:rPr lang="pt-PT" b="0" i="0" dirty="0">
                <a:solidFill>
                  <a:srgbClr val="000000"/>
                </a:solidFill>
                <a:effectLst/>
                <a:latin typeface="inherit"/>
              </a:rPr>
              <a:t>Cada node tem no máximo 26 filhos (tamanho do alfabeto inglês)</a:t>
            </a:r>
          </a:p>
          <a:p>
            <a:r>
              <a:rPr lang="pt-PT" b="0" i="0" dirty="0">
                <a:solidFill>
                  <a:srgbClr val="000000"/>
                </a:solidFill>
                <a:effectLst/>
                <a:latin typeface="inherit"/>
              </a:rPr>
              <a:t>As </a:t>
            </a:r>
            <a:r>
              <a:rPr lang="pt-PT" b="0" i="0" dirty="0" err="1">
                <a:solidFill>
                  <a:srgbClr val="000000"/>
                </a:solidFill>
                <a:effectLst/>
                <a:latin typeface="inherit"/>
              </a:rPr>
              <a:t>strings</a:t>
            </a:r>
            <a:r>
              <a:rPr lang="pt-PT" b="0" i="0" dirty="0">
                <a:solidFill>
                  <a:srgbClr val="000000"/>
                </a:solidFill>
                <a:effectLst/>
                <a:latin typeface="inherit"/>
              </a:rPr>
              <a:t> são guardadas no estilo “top to </a:t>
            </a:r>
            <a:r>
              <a:rPr lang="pt-PT" b="0" i="0" dirty="0" err="1">
                <a:solidFill>
                  <a:srgbClr val="000000"/>
                </a:solidFill>
                <a:effectLst/>
                <a:latin typeface="inherit"/>
              </a:rPr>
              <a:t>bottom</a:t>
            </a:r>
            <a:r>
              <a:rPr lang="pt-PT" b="0" i="0" dirty="0">
                <a:solidFill>
                  <a:srgbClr val="000000"/>
                </a:solidFill>
                <a:effectLst/>
                <a:latin typeface="inherit"/>
              </a:rPr>
              <a:t>”</a:t>
            </a:r>
          </a:p>
          <a:p>
            <a:r>
              <a:rPr lang="pt-PT" b="0" i="0" dirty="0">
                <a:solidFill>
                  <a:srgbClr val="000000"/>
                </a:solidFill>
                <a:effectLst/>
                <a:latin typeface="inherit"/>
              </a:rPr>
              <a:t>Todos os prefixos com um certo tamanho são guardados até ao nível equivalente, por exemplo, qualquer prefixo de tamanho 1 estará guardado até ao nível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="0" i="0" dirty="0">
                <a:solidFill>
                  <a:srgbClr val="DCDDDE"/>
                </a:solidFill>
                <a:effectLst/>
                <a:latin typeface="Whitney"/>
              </a:rPr>
              <a:t>Uma trie é muito ineficiente em termos de espaço, pois muitas vezes você armazena apenas 1 caractere </a:t>
            </a:r>
            <a:r>
              <a:rPr lang="pt-PT" b="0" i="0">
                <a:solidFill>
                  <a:srgbClr val="DCDDDE"/>
                </a:solidFill>
                <a:effectLst/>
                <a:latin typeface="Whitney"/>
              </a:rPr>
              <a:t>numa folha.</a:t>
            </a:r>
            <a:endParaRPr lang="pt-PT" dirty="0"/>
          </a:p>
          <a:p>
            <a:endParaRPr lang="pt-PT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F7AE5-9712-4913-86A9-151906489AB6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2481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Também</a:t>
            </a:r>
            <a:r>
              <a:rPr lang="en-GB" dirty="0"/>
              <a:t> </a:t>
            </a:r>
            <a:r>
              <a:rPr lang="en-GB" dirty="0" err="1"/>
              <a:t>conhecida</a:t>
            </a:r>
            <a:r>
              <a:rPr lang="en-GB" dirty="0"/>
              <a:t> por </a:t>
            </a:r>
            <a:r>
              <a:rPr lang="en-GB" dirty="0" err="1"/>
              <a:t>árvore</a:t>
            </a:r>
            <a:r>
              <a:rPr lang="en-GB" dirty="0"/>
              <a:t> </a:t>
            </a:r>
            <a:r>
              <a:rPr lang="en-GB" dirty="0" err="1"/>
              <a:t>patrícia</a:t>
            </a:r>
            <a:endParaRPr lang="en-GB" dirty="0"/>
          </a:p>
          <a:p>
            <a:r>
              <a:rPr lang="en-GB" dirty="0"/>
              <a:t>É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trie</a:t>
            </a:r>
            <a:r>
              <a:rPr lang="en-GB" dirty="0"/>
              <a:t> mas que </a:t>
            </a:r>
            <a:r>
              <a:rPr lang="en-GB" dirty="0" err="1"/>
              <a:t>usa</a:t>
            </a:r>
            <a:r>
              <a:rPr lang="en-GB" dirty="0"/>
              <a:t> o </a:t>
            </a:r>
            <a:r>
              <a:rPr lang="en-GB" dirty="0" err="1"/>
              <a:t>espaço</a:t>
            </a:r>
            <a:r>
              <a:rPr lang="en-GB" dirty="0"/>
              <a:t> de </a:t>
            </a:r>
            <a:r>
              <a:rPr lang="en-GB" dirty="0" err="1"/>
              <a:t>maneira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eficiente</a:t>
            </a:r>
            <a:endParaRPr lang="en-GB" dirty="0"/>
          </a:p>
          <a:p>
            <a:r>
              <a:rPr lang="en-GB" dirty="0"/>
              <a:t>No </a:t>
            </a:r>
            <a:r>
              <a:rPr lang="en-GB" dirty="0" err="1"/>
              <a:t>caso</a:t>
            </a:r>
            <a:r>
              <a:rPr lang="en-GB" dirty="0"/>
              <a:t> de </a:t>
            </a:r>
            <a:r>
              <a:rPr lang="en-GB" dirty="0" err="1"/>
              <a:t>existirem</a:t>
            </a:r>
            <a:r>
              <a:rPr lang="en-GB" dirty="0"/>
              <a:t> </a:t>
            </a:r>
            <a:r>
              <a:rPr lang="en-GB" dirty="0" err="1"/>
              <a:t>nós</a:t>
            </a:r>
            <a:r>
              <a:rPr lang="en-GB" dirty="0"/>
              <a:t> com </a:t>
            </a:r>
            <a:r>
              <a:rPr lang="en-GB" dirty="0" err="1"/>
              <a:t>apenas</a:t>
            </a:r>
            <a:r>
              <a:rPr lang="en-GB" dirty="0"/>
              <a:t>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criança</a:t>
            </a:r>
            <a:r>
              <a:rPr lang="en-GB" dirty="0"/>
              <a:t>, a </a:t>
            </a:r>
            <a:r>
              <a:rPr lang="en-GB" dirty="0" err="1"/>
              <a:t>criança</a:t>
            </a:r>
            <a:r>
              <a:rPr lang="en-GB" dirty="0"/>
              <a:t> é </a:t>
            </a:r>
            <a:r>
              <a:rPr lang="en-GB" dirty="0" err="1"/>
              <a:t>concatenada</a:t>
            </a:r>
            <a:r>
              <a:rPr lang="en-GB" dirty="0"/>
              <a:t> </a:t>
            </a:r>
            <a:r>
              <a:rPr lang="en-GB" dirty="0" err="1"/>
              <a:t>ao</a:t>
            </a:r>
            <a:r>
              <a:rPr lang="en-GB" dirty="0"/>
              <a:t> </a:t>
            </a:r>
            <a:r>
              <a:rPr lang="en-GB" dirty="0" err="1"/>
              <a:t>nó</a:t>
            </a:r>
            <a:r>
              <a:rPr lang="en-GB" dirty="0"/>
              <a:t>, </a:t>
            </a:r>
            <a:r>
              <a:rPr lang="en-GB" dirty="0" err="1"/>
              <a:t>eliminando</a:t>
            </a:r>
            <a:r>
              <a:rPr lang="en-GB" dirty="0"/>
              <a:t> </a:t>
            </a:r>
            <a:r>
              <a:rPr lang="en-GB" dirty="0" err="1"/>
              <a:t>assim</a:t>
            </a:r>
            <a:r>
              <a:rPr lang="en-GB" dirty="0"/>
              <a:t> </a:t>
            </a:r>
            <a:r>
              <a:rPr lang="en-GB" dirty="0" err="1"/>
              <a:t>nós</a:t>
            </a:r>
            <a:r>
              <a:rPr lang="en-GB" dirty="0"/>
              <a:t> </a:t>
            </a:r>
            <a:r>
              <a:rPr lang="en-GB" dirty="0" err="1"/>
              <a:t>desnecessários</a:t>
            </a:r>
            <a:r>
              <a:rPr lang="en-GB" dirty="0"/>
              <a:t> e </a:t>
            </a:r>
            <a:r>
              <a:rPr lang="en-GB" dirty="0" err="1"/>
              <a:t>diminuindo</a:t>
            </a:r>
            <a:r>
              <a:rPr lang="en-GB" dirty="0"/>
              <a:t> o tempo de </a:t>
            </a:r>
            <a:r>
              <a:rPr lang="en-GB" dirty="0" err="1"/>
              <a:t>pesquisa</a:t>
            </a:r>
            <a:endParaRPr lang="en-GB" dirty="0"/>
          </a:p>
          <a:p>
            <a:r>
              <a:rPr lang="en-GB" dirty="0"/>
              <a:t>No </a:t>
            </a:r>
            <a:r>
              <a:rPr lang="en-GB" dirty="0" err="1"/>
              <a:t>pior</a:t>
            </a:r>
            <a:r>
              <a:rPr lang="en-GB" dirty="0"/>
              <a:t> </a:t>
            </a:r>
            <a:r>
              <a:rPr lang="en-GB" dirty="0" err="1"/>
              <a:t>caso</a:t>
            </a:r>
            <a:r>
              <a:rPr lang="en-GB" dirty="0"/>
              <a:t> </a:t>
            </a:r>
            <a:r>
              <a:rPr lang="en-GB" dirty="0" err="1"/>
              <a:t>possível</a:t>
            </a:r>
            <a:r>
              <a:rPr lang="en-GB" dirty="0"/>
              <a:t>, </a:t>
            </a:r>
            <a:r>
              <a:rPr lang="en-GB" dirty="0" err="1"/>
              <a:t>uma</a:t>
            </a:r>
            <a:r>
              <a:rPr lang="en-GB" dirty="0"/>
              <a:t> radix </a:t>
            </a:r>
            <a:r>
              <a:rPr lang="en-GB" dirty="0" err="1"/>
              <a:t>trie</a:t>
            </a:r>
            <a:r>
              <a:rPr lang="en-GB" dirty="0"/>
              <a:t> </a:t>
            </a:r>
            <a:r>
              <a:rPr lang="en-GB" dirty="0" err="1"/>
              <a:t>comportar</a:t>
            </a:r>
            <a:r>
              <a:rPr lang="en-GB" dirty="0"/>
              <a:t>-se-à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trie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Numa</a:t>
            </a:r>
            <a:r>
              <a:rPr lang="en-GB" dirty="0"/>
              <a:t> radix </a:t>
            </a:r>
            <a:r>
              <a:rPr lang="en-GB" dirty="0" err="1"/>
              <a:t>trie</a:t>
            </a:r>
            <a:r>
              <a:rPr lang="en-GB" dirty="0"/>
              <a:t> as </a:t>
            </a:r>
            <a:r>
              <a:rPr lang="en-GB" dirty="0" err="1"/>
              <a:t>operações</a:t>
            </a:r>
            <a:r>
              <a:rPr lang="en-GB" dirty="0"/>
              <a:t> de </a:t>
            </a:r>
            <a:r>
              <a:rPr lang="en-GB" dirty="0" err="1"/>
              <a:t>pesquisa</a:t>
            </a:r>
            <a:r>
              <a:rPr lang="en-GB" dirty="0"/>
              <a:t>, </a:t>
            </a:r>
            <a:r>
              <a:rPr lang="en-GB" dirty="0" err="1"/>
              <a:t>inserção</a:t>
            </a:r>
            <a:r>
              <a:rPr lang="en-GB" dirty="0"/>
              <a:t> e </a:t>
            </a:r>
            <a:r>
              <a:rPr lang="en-GB" dirty="0" err="1"/>
              <a:t>remoção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de </a:t>
            </a:r>
            <a:r>
              <a:rPr lang="en-GB" dirty="0" err="1"/>
              <a:t>complexidade</a:t>
            </a:r>
            <a:r>
              <a:rPr lang="en-GB" dirty="0"/>
              <a:t> O(k) </a:t>
            </a:r>
            <a:r>
              <a:rPr lang="en-GB" dirty="0" err="1"/>
              <a:t>onde</a:t>
            </a:r>
            <a:r>
              <a:rPr lang="en-GB" dirty="0"/>
              <a:t> k é o </a:t>
            </a:r>
            <a:r>
              <a:rPr lang="en-GB" dirty="0" err="1"/>
              <a:t>tamanho</a:t>
            </a:r>
            <a:r>
              <a:rPr lang="en-GB" dirty="0"/>
              <a:t> da </a:t>
            </a:r>
            <a:r>
              <a:rPr lang="en-GB" dirty="0" err="1"/>
              <a:t>palavra</a:t>
            </a:r>
            <a:endParaRPr lang="en-GB" dirty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F7AE5-9712-4913-86A9-151906489AB6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2329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Exemplo</a:t>
            </a:r>
            <a:r>
              <a:rPr lang="en-GB" dirty="0"/>
              <a:t> de </a:t>
            </a:r>
            <a:r>
              <a:rPr lang="en-GB" dirty="0" err="1"/>
              <a:t>inserção</a:t>
            </a:r>
            <a:endParaRPr lang="en-GB" dirty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F7AE5-9712-4913-86A9-151906489AB6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4005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Exemplo</a:t>
            </a:r>
            <a:r>
              <a:rPr lang="en-GB" dirty="0"/>
              <a:t> de </a:t>
            </a:r>
            <a:r>
              <a:rPr lang="en-GB" dirty="0" err="1"/>
              <a:t>pesquisa</a:t>
            </a:r>
            <a:endParaRPr lang="en-GB" dirty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F7AE5-9712-4913-86A9-151906489AB6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9602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Exemplo</a:t>
            </a:r>
            <a:r>
              <a:rPr lang="en-GB" dirty="0"/>
              <a:t> de </a:t>
            </a:r>
            <a:r>
              <a:rPr lang="en-GB" dirty="0" err="1"/>
              <a:t>remoção</a:t>
            </a:r>
            <a:endParaRPr lang="en-GB" dirty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F7AE5-9712-4913-86A9-151906489AB6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3017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Código </a:t>
            </a:r>
            <a:r>
              <a:rPr lang="en-GB" dirty="0" err="1"/>
              <a:t>em</a:t>
            </a:r>
            <a:r>
              <a:rPr lang="en-GB" dirty="0"/>
              <a:t> C++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F7AE5-9712-4913-86A9-151906489AB6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3299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Super </a:t>
            </a:r>
            <a:r>
              <a:rPr lang="en-GB" dirty="0" err="1"/>
              <a:t>rápido</a:t>
            </a:r>
            <a:r>
              <a:rPr lang="en-GB" dirty="0"/>
              <a:t> </a:t>
            </a:r>
            <a:r>
              <a:rPr lang="en-GB" dirty="0" err="1"/>
              <a:t>percorrer</a:t>
            </a:r>
            <a:r>
              <a:rPr lang="en-GB" dirty="0"/>
              <a:t> as </a:t>
            </a:r>
            <a:r>
              <a:rPr lang="en-GB" dirty="0" err="1"/>
              <a:t>listas</a:t>
            </a:r>
            <a:r>
              <a:rPr lang="en-GB" dirty="0"/>
              <a:t> por causa da </a:t>
            </a:r>
            <a:r>
              <a:rPr lang="en-GB" dirty="0" err="1"/>
              <a:t>eficiência</a:t>
            </a:r>
            <a:r>
              <a:rPr lang="en-GB" dirty="0"/>
              <a:t> das radix </a:t>
            </a:r>
            <a:r>
              <a:rPr lang="en-GB" dirty="0" err="1"/>
              <a:t>trie</a:t>
            </a:r>
            <a:endParaRPr lang="en-GB" dirty="0"/>
          </a:p>
          <a:p>
            <a:r>
              <a:rPr lang="en-GB" dirty="0" err="1"/>
              <a:t>Bloquear</a:t>
            </a:r>
            <a:r>
              <a:rPr lang="en-GB" dirty="0"/>
              <a:t> / </a:t>
            </a:r>
            <a:r>
              <a:rPr lang="en-GB" dirty="0" err="1"/>
              <a:t>permitir</a:t>
            </a:r>
            <a:r>
              <a:rPr lang="en-GB" dirty="0"/>
              <a:t> </a:t>
            </a:r>
            <a:r>
              <a:rPr lang="en-GB" dirty="0" err="1"/>
              <a:t>conexões</a:t>
            </a:r>
            <a:r>
              <a:rPr lang="en-GB" dirty="0"/>
              <a:t> de </a:t>
            </a:r>
            <a:r>
              <a:rPr lang="en-GB" dirty="0" err="1"/>
              <a:t>certos</a:t>
            </a:r>
            <a:r>
              <a:rPr lang="en-GB" dirty="0"/>
              <a:t> IPs é um dos </a:t>
            </a:r>
            <a:r>
              <a:rPr lang="en-GB" dirty="0" err="1"/>
              <a:t>maiores</a:t>
            </a:r>
            <a:r>
              <a:rPr lang="en-GB" dirty="0"/>
              <a:t> </a:t>
            </a:r>
            <a:r>
              <a:rPr lang="en-GB" dirty="0" err="1"/>
              <a:t>usos</a:t>
            </a:r>
            <a:r>
              <a:rPr lang="en-GB" dirty="0"/>
              <a:t> </a:t>
            </a:r>
            <a:r>
              <a:rPr lang="en-GB" dirty="0" err="1"/>
              <a:t>destra</a:t>
            </a:r>
            <a:r>
              <a:rPr lang="en-GB" dirty="0"/>
              <a:t> </a:t>
            </a:r>
            <a:r>
              <a:rPr lang="en-GB" dirty="0" err="1"/>
              <a:t>estrutura</a:t>
            </a:r>
            <a:r>
              <a:rPr lang="en-GB" dirty="0"/>
              <a:t> de dados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F7AE5-9712-4913-86A9-151906489AB6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8266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AF99-13EC-4BED-BF71-B223C8425B5F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9DDB-62FC-4804-9AD6-356C5F1F5D4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589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AF99-13EC-4BED-BF71-B223C8425B5F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9DDB-62FC-4804-9AD6-356C5F1F5D4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883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AF99-13EC-4BED-BF71-B223C8425B5F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9DDB-62FC-4804-9AD6-356C5F1F5D4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62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AF99-13EC-4BED-BF71-B223C8425B5F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9DDB-62FC-4804-9AD6-356C5F1F5D4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296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AF99-13EC-4BED-BF71-B223C8425B5F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9DDB-62FC-4804-9AD6-356C5F1F5D4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7157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AF99-13EC-4BED-BF71-B223C8425B5F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9DDB-62FC-4804-9AD6-356C5F1F5D4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1358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AF99-13EC-4BED-BF71-B223C8425B5F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9DDB-62FC-4804-9AD6-356C5F1F5D4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318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AF99-13EC-4BED-BF71-B223C8425B5F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9DDB-62FC-4804-9AD6-356C5F1F5D4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331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AF99-13EC-4BED-BF71-B223C8425B5F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9DDB-62FC-4804-9AD6-356C5F1F5D4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10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AF99-13EC-4BED-BF71-B223C8425B5F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3499DDB-62FC-4804-9AD6-356C5F1F5D4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212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AF99-13EC-4BED-BF71-B223C8425B5F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9DDB-62FC-4804-9AD6-356C5F1F5D4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3790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AF99-13EC-4BED-BF71-B223C8425B5F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9DDB-62FC-4804-9AD6-356C5F1F5D4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772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AF99-13EC-4BED-BF71-B223C8425B5F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9DDB-62FC-4804-9AD6-356C5F1F5D4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380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AF99-13EC-4BED-BF71-B223C8425B5F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9DDB-62FC-4804-9AD6-356C5F1F5D4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579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AF99-13EC-4BED-BF71-B223C8425B5F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9DDB-62FC-4804-9AD6-356C5F1F5D4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339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AF99-13EC-4BED-BF71-B223C8425B5F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9DDB-62FC-4804-9AD6-356C5F1F5D4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683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AF99-13EC-4BED-BF71-B223C8425B5F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9DDB-62FC-4804-9AD6-356C5F1F5D4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09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83AF99-13EC-4BED-BF71-B223C8425B5F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499DDB-62FC-4804-9AD6-356C5F1F5D4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31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%C3%81rvore_Patricia" TargetMode="External"/><Relationship Id="rId2" Type="http://schemas.openxmlformats.org/officeDocument/2006/relationships/hyperlink" Target="https://dtinth.github.io/comic-mono-fon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q.opengenus.org/tries/" TargetMode="External"/><Relationship Id="rId5" Type="http://schemas.openxmlformats.org/officeDocument/2006/relationships/hyperlink" Target="https://iq.opengenus.org/radix-tree/" TargetMode="External"/><Relationship Id="rId4" Type="http://schemas.openxmlformats.org/officeDocument/2006/relationships/hyperlink" Target="https://blog.sqreen.com/demystifying-radix-tre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B7C1-6B41-41B1-A7CF-BCF29127BB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10000" dirty="0">
                <a:latin typeface="Comic Mono" pitchFamily="1" charset="0"/>
                <a:ea typeface="Fira Code" panose="020B0809050000020004" pitchFamily="49" charset="0"/>
              </a:rPr>
              <a:t>Radix </a:t>
            </a:r>
            <a:r>
              <a:rPr lang="en-GB" sz="10000" dirty="0" err="1">
                <a:latin typeface="Comic Mono" pitchFamily="1" charset="0"/>
                <a:ea typeface="Fira Code" panose="020B0809050000020004" pitchFamily="49" charset="0"/>
              </a:rPr>
              <a:t>Trie</a:t>
            </a:r>
            <a:endParaRPr lang="pt-PT" sz="10000" dirty="0">
              <a:latin typeface="Comic Mono" pitchFamily="1" charset="0"/>
              <a:ea typeface="Fira Code" panose="020B08090500000200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41414-EE7A-4413-B019-7F3B6A9EA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Comic Mono" pitchFamily="1" charset="0"/>
              </a:rPr>
              <a:t>O que </a:t>
            </a:r>
            <a:r>
              <a:rPr lang="en-GB" dirty="0" err="1">
                <a:latin typeface="Comic Mono" pitchFamily="1" charset="0"/>
              </a:rPr>
              <a:t>s</a:t>
            </a:r>
            <a:r>
              <a:rPr lang="en-GB" dirty="0" err="1">
                <a:latin typeface="Comic Sans MS" panose="030F0702030302020204" pitchFamily="66" charset="0"/>
              </a:rPr>
              <a:t>ã</a:t>
            </a:r>
            <a:r>
              <a:rPr lang="en-GB" dirty="0" err="1">
                <a:latin typeface="Comic Mono" pitchFamily="1" charset="0"/>
              </a:rPr>
              <a:t>o</a:t>
            </a:r>
            <a:r>
              <a:rPr lang="en-GB" dirty="0">
                <a:latin typeface="Comic Mono" pitchFamily="1" charset="0"/>
              </a:rPr>
              <a:t> e para que </a:t>
            </a:r>
            <a:r>
              <a:rPr lang="en-GB" dirty="0" err="1">
                <a:latin typeface="Comic Mono" pitchFamily="1" charset="0"/>
              </a:rPr>
              <a:t>servem</a:t>
            </a:r>
            <a:endParaRPr lang="en-GB" dirty="0">
              <a:latin typeface="Comic Mono" pitchFamily="1" charset="0"/>
            </a:endParaRPr>
          </a:p>
          <a:p>
            <a:endParaRPr lang="en-GB" dirty="0">
              <a:latin typeface="Comic Mono" pitchFamily="1" charset="0"/>
            </a:endParaRPr>
          </a:p>
          <a:p>
            <a:r>
              <a:rPr lang="en-GB" sz="1400" dirty="0" err="1">
                <a:latin typeface="Comic Mono" pitchFamily="1" charset="0"/>
              </a:rPr>
              <a:t>Estruturas</a:t>
            </a:r>
            <a:r>
              <a:rPr lang="en-GB" sz="1400" dirty="0">
                <a:latin typeface="Comic Mono" pitchFamily="1" charset="0"/>
              </a:rPr>
              <a:t> de Dados 2021/2022</a:t>
            </a:r>
            <a:endParaRPr lang="pt-PT" sz="1400" dirty="0">
              <a:latin typeface="Comic Mono" pitchFamily="1" charset="0"/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4F403A38-2A08-4F35-B74C-0249C649F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0" y="0"/>
            <a:ext cx="3905250" cy="1190625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284301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F49F4-EFD8-4E5E-97C5-6B8B491FB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0000" dirty="0" err="1"/>
              <a:t>Webgrafia</a:t>
            </a:r>
            <a:endParaRPr lang="pt-PT" sz="10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17D0D-4CA4-457E-9BF9-D52755231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191001"/>
          </a:xfrm>
        </p:spPr>
        <p:txBody>
          <a:bodyPr/>
          <a:lstStyle/>
          <a:p>
            <a:r>
              <a:rPr lang="en-GB" dirty="0"/>
              <a:t>Font: </a:t>
            </a:r>
            <a:r>
              <a:rPr lang="en-GB" dirty="0">
                <a:hlinkClick r:id="rId2"/>
              </a:rPr>
              <a:t>https://dtinth.github.io/comic-mono-font/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3"/>
              </a:rPr>
              <a:t>https://pt.wikipedia.org/wiki/%C3%81rvore_Patricia</a:t>
            </a:r>
            <a:endParaRPr lang="en-GB" dirty="0"/>
          </a:p>
          <a:p>
            <a:r>
              <a:rPr lang="en-GB" dirty="0">
                <a:hlinkClick r:id="rId4"/>
              </a:rPr>
              <a:t>https://blog.sqreen.com/demystifying-radix-trees/</a:t>
            </a:r>
            <a:endParaRPr lang="en-GB" dirty="0"/>
          </a:p>
          <a:p>
            <a:r>
              <a:rPr lang="en-GB" dirty="0">
                <a:hlinkClick r:id="rId5"/>
              </a:rPr>
              <a:t>https://iq.opengenus.org/radix-tree/</a:t>
            </a:r>
            <a:endParaRPr lang="en-GB" dirty="0"/>
          </a:p>
          <a:p>
            <a:r>
              <a:rPr lang="en-GB" dirty="0">
                <a:hlinkClick r:id="rId6"/>
              </a:rPr>
              <a:t>https://iq.opengenus.org/tries/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8565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B2DE-EA65-4A35-A30B-AE81CA327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0000" dirty="0" err="1"/>
              <a:t>Autores</a:t>
            </a:r>
            <a:endParaRPr lang="pt-PT" sz="10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ED48A-FA05-4831-BAF7-EC537EA91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mic Sans MS" panose="030F0702030302020204" pitchFamily="66" charset="0"/>
              </a:rPr>
              <a:t>Â</a:t>
            </a:r>
            <a:r>
              <a:rPr lang="en-GB" dirty="0"/>
              <a:t>ngelo Paiva, 2019129023</a:t>
            </a:r>
          </a:p>
          <a:p>
            <a:r>
              <a:rPr lang="en-GB" dirty="0"/>
              <a:t>Pedro Henriques, 2019129770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87134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BEA8-F379-49D5-953A-AE02A7715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0000" dirty="0" err="1"/>
              <a:t>Trie</a:t>
            </a:r>
            <a:endParaRPr lang="pt-PT" sz="10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06B06-9B09-4EE4-9E34-FD7A5A9EE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1026" name="Picture 2" descr="trieStructure">
            <a:extLst>
              <a:ext uri="{FF2B5EF4-FFF2-40B4-BE49-F238E27FC236}">
                <a16:creationId xmlns:a16="http://schemas.microsoft.com/office/drawing/2014/main" id="{8DC3ED07-46B3-4859-BC02-4FFCAC651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112" y="2100244"/>
            <a:ext cx="6347715" cy="46387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42876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46FD-F67A-4BB0-A05D-D700A82CD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0000" dirty="0"/>
              <a:t>Radix </a:t>
            </a:r>
            <a:r>
              <a:rPr lang="en-GB" sz="10000" dirty="0" err="1"/>
              <a:t>Trie</a:t>
            </a:r>
            <a:endParaRPr lang="pt-PT" sz="10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C845B-2EE6-4BEC-BE0A-8CF8AD993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850FB81-502A-492E-84E3-3B1715E8D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13" y="2189631"/>
            <a:ext cx="7135906" cy="44599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2307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3E4A-F44C-43F7-809F-DFC4DE16F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EA643-1E17-4FE6-8584-1069B29C3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Inserir</a:t>
            </a:r>
            <a:r>
              <a:rPr lang="en-GB" dirty="0"/>
              <a:t> </a:t>
            </a:r>
            <a:r>
              <a:rPr lang="en-GB" dirty="0">
                <a:solidFill>
                  <a:srgbClr val="FF79C6"/>
                </a:solidFill>
              </a:rPr>
              <a:t>water</a:t>
            </a:r>
          </a:p>
          <a:p>
            <a:r>
              <a:rPr lang="en-GB" dirty="0" err="1"/>
              <a:t>Inserir</a:t>
            </a:r>
            <a:r>
              <a:rPr lang="en-GB" dirty="0"/>
              <a:t> </a:t>
            </a:r>
            <a:r>
              <a:rPr lang="en-GB" dirty="0">
                <a:solidFill>
                  <a:srgbClr val="FF79C6"/>
                </a:solidFill>
              </a:rPr>
              <a:t>waste</a:t>
            </a:r>
          </a:p>
          <a:p>
            <a:r>
              <a:rPr lang="en-GB" dirty="0" err="1"/>
              <a:t>Inserir</a:t>
            </a:r>
            <a:r>
              <a:rPr lang="en-GB" dirty="0"/>
              <a:t> </a:t>
            </a:r>
            <a:r>
              <a:rPr lang="en-GB" dirty="0">
                <a:solidFill>
                  <a:srgbClr val="FF79C6"/>
                </a:solidFill>
              </a:rPr>
              <a:t>watch</a:t>
            </a:r>
            <a:endParaRPr lang="pt-PT" dirty="0">
              <a:solidFill>
                <a:srgbClr val="FF79C6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3CB6D2-FA3A-4778-B580-3F56B97B28D3}"/>
              </a:ext>
            </a:extLst>
          </p:cNvPr>
          <p:cNvSpPr/>
          <p:nvPr/>
        </p:nvSpPr>
        <p:spPr>
          <a:xfrm>
            <a:off x="2232628" y="330707"/>
            <a:ext cx="893208" cy="86715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root</a:t>
            </a:r>
            <a:endParaRPr lang="pt-PT" sz="1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87A8E8-5E96-4162-8DF0-EA7889677F96}"/>
              </a:ext>
            </a:extLst>
          </p:cNvPr>
          <p:cNvSpPr/>
          <p:nvPr/>
        </p:nvSpPr>
        <p:spPr>
          <a:xfrm>
            <a:off x="3874153" y="1799843"/>
            <a:ext cx="893208" cy="86715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water</a:t>
            </a:r>
            <a:endParaRPr lang="pt-PT" sz="1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C3374EC-E35A-4CCD-998C-51AFC272B551}"/>
              </a:ext>
            </a:extLst>
          </p:cNvPr>
          <p:cNvSpPr/>
          <p:nvPr/>
        </p:nvSpPr>
        <p:spPr>
          <a:xfrm>
            <a:off x="3874153" y="330707"/>
            <a:ext cx="893208" cy="86715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root</a:t>
            </a:r>
            <a:endParaRPr lang="pt-PT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041664-0491-47CB-B17B-CCE334982C85}"/>
              </a:ext>
            </a:extLst>
          </p:cNvPr>
          <p:cNvCxnSpPr>
            <a:stCxn id="8" idx="4"/>
            <a:endCxn id="7" idx="0"/>
          </p:cNvCxnSpPr>
          <p:nvPr/>
        </p:nvCxnSpPr>
        <p:spPr>
          <a:xfrm>
            <a:off x="4320757" y="1197863"/>
            <a:ext cx="0" cy="601980"/>
          </a:xfrm>
          <a:prstGeom prst="line">
            <a:avLst/>
          </a:prstGeom>
          <a:ln w="38100">
            <a:solidFill>
              <a:srgbClr val="F8F8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789CEFA-9B46-45D3-B227-480712AFDA4A}"/>
              </a:ext>
            </a:extLst>
          </p:cNvPr>
          <p:cNvSpPr/>
          <p:nvPr/>
        </p:nvSpPr>
        <p:spPr>
          <a:xfrm>
            <a:off x="5447600" y="1799843"/>
            <a:ext cx="893208" cy="86715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wa</a:t>
            </a:r>
            <a:endParaRPr lang="pt-PT" sz="12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846653-48B9-447B-950F-0EF9BADD9591}"/>
              </a:ext>
            </a:extLst>
          </p:cNvPr>
          <p:cNvSpPr/>
          <p:nvPr/>
        </p:nvSpPr>
        <p:spPr>
          <a:xfrm>
            <a:off x="5447600" y="330707"/>
            <a:ext cx="893208" cy="86715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root</a:t>
            </a:r>
            <a:endParaRPr lang="pt-PT" sz="12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B2F2F46-A6D1-48B7-AFCD-E7C0D21C201E}"/>
              </a:ext>
            </a:extLst>
          </p:cNvPr>
          <p:cNvSpPr/>
          <p:nvPr/>
        </p:nvSpPr>
        <p:spPr>
          <a:xfrm>
            <a:off x="4554392" y="3133343"/>
            <a:ext cx="893208" cy="86715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ste</a:t>
            </a:r>
            <a:endParaRPr lang="pt-PT" sz="1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57D5A72-BAED-4C1E-97F3-431CB6D4689D}"/>
              </a:ext>
            </a:extLst>
          </p:cNvPr>
          <p:cNvSpPr/>
          <p:nvPr/>
        </p:nvSpPr>
        <p:spPr>
          <a:xfrm>
            <a:off x="6340808" y="3133343"/>
            <a:ext cx="893208" cy="86715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ter</a:t>
            </a:r>
            <a:endParaRPr lang="pt-PT" sz="12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37E5D4-9EFC-4013-BE86-E0A73D3A46E3}"/>
              </a:ext>
            </a:extLst>
          </p:cNvPr>
          <p:cNvCxnSpPr>
            <a:endCxn id="11" idx="0"/>
          </p:cNvCxnSpPr>
          <p:nvPr/>
        </p:nvCxnSpPr>
        <p:spPr>
          <a:xfrm>
            <a:off x="5894204" y="1197863"/>
            <a:ext cx="0" cy="601980"/>
          </a:xfrm>
          <a:prstGeom prst="line">
            <a:avLst/>
          </a:prstGeom>
          <a:ln w="38100">
            <a:solidFill>
              <a:srgbClr val="F8F8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970F11-45F9-4F39-8BC7-DFB567ADFA62}"/>
              </a:ext>
            </a:extLst>
          </p:cNvPr>
          <p:cNvCxnSpPr>
            <a:stCxn id="11" idx="3"/>
            <a:endCxn id="14" idx="0"/>
          </p:cNvCxnSpPr>
          <p:nvPr/>
        </p:nvCxnSpPr>
        <p:spPr>
          <a:xfrm flipH="1">
            <a:off x="5000996" y="2540007"/>
            <a:ext cx="577411" cy="593336"/>
          </a:xfrm>
          <a:prstGeom prst="line">
            <a:avLst/>
          </a:prstGeom>
          <a:ln w="38100">
            <a:solidFill>
              <a:srgbClr val="F8F8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95D9363-BD0E-4E04-9FF8-94F9FF44BA0E}"/>
              </a:ext>
            </a:extLst>
          </p:cNvPr>
          <p:cNvCxnSpPr>
            <a:stCxn id="11" idx="5"/>
            <a:endCxn id="15" idx="0"/>
          </p:cNvCxnSpPr>
          <p:nvPr/>
        </p:nvCxnSpPr>
        <p:spPr>
          <a:xfrm>
            <a:off x="6210001" y="2540007"/>
            <a:ext cx="577411" cy="593336"/>
          </a:xfrm>
          <a:prstGeom prst="line">
            <a:avLst/>
          </a:prstGeom>
          <a:ln w="38100">
            <a:solidFill>
              <a:srgbClr val="F8F8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FAE70954-C0E6-4DA6-A5EF-7988DF7A1743}"/>
              </a:ext>
            </a:extLst>
          </p:cNvPr>
          <p:cNvSpPr/>
          <p:nvPr/>
        </p:nvSpPr>
        <p:spPr>
          <a:xfrm>
            <a:off x="8801600" y="1805469"/>
            <a:ext cx="893208" cy="86715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wa</a:t>
            </a:r>
            <a:endParaRPr lang="pt-PT" sz="12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FC384EC-73E7-4262-9923-1E2DF5EEEA55}"/>
              </a:ext>
            </a:extLst>
          </p:cNvPr>
          <p:cNvSpPr/>
          <p:nvPr/>
        </p:nvSpPr>
        <p:spPr>
          <a:xfrm>
            <a:off x="8801600" y="336333"/>
            <a:ext cx="893208" cy="86715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root</a:t>
            </a:r>
            <a:endParaRPr lang="pt-PT" sz="12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271CF49-53A7-4535-83A9-56D2D10E8B5E}"/>
              </a:ext>
            </a:extLst>
          </p:cNvPr>
          <p:cNvSpPr/>
          <p:nvPr/>
        </p:nvSpPr>
        <p:spPr>
          <a:xfrm>
            <a:off x="7908392" y="3138969"/>
            <a:ext cx="893208" cy="86715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ste</a:t>
            </a:r>
            <a:endParaRPr lang="pt-PT" sz="12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7589849-BE03-4E87-9C1A-A9BAE18AABF2}"/>
              </a:ext>
            </a:extLst>
          </p:cNvPr>
          <p:cNvSpPr/>
          <p:nvPr/>
        </p:nvSpPr>
        <p:spPr>
          <a:xfrm>
            <a:off x="9694808" y="3138969"/>
            <a:ext cx="893208" cy="86715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t</a:t>
            </a:r>
            <a:endParaRPr lang="pt-PT" sz="12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7F8B99B-6E2C-4F62-9854-246A9D987CFA}"/>
              </a:ext>
            </a:extLst>
          </p:cNvPr>
          <p:cNvSpPr/>
          <p:nvPr/>
        </p:nvSpPr>
        <p:spPr>
          <a:xfrm>
            <a:off x="8801600" y="4465084"/>
            <a:ext cx="893208" cy="86715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er</a:t>
            </a:r>
            <a:endParaRPr lang="pt-PT" sz="1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90D1C22-02C2-4992-AA8D-33E4A7268757}"/>
              </a:ext>
            </a:extLst>
          </p:cNvPr>
          <p:cNvSpPr/>
          <p:nvPr/>
        </p:nvSpPr>
        <p:spPr>
          <a:xfrm>
            <a:off x="10588016" y="4465084"/>
            <a:ext cx="893208" cy="86715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ch</a:t>
            </a:r>
            <a:endParaRPr lang="pt-PT" sz="12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E0A1D1A-2946-4BB2-9556-7CD0F7FD0C51}"/>
              </a:ext>
            </a:extLst>
          </p:cNvPr>
          <p:cNvCxnSpPr>
            <a:stCxn id="31" idx="4"/>
            <a:endCxn id="30" idx="0"/>
          </p:cNvCxnSpPr>
          <p:nvPr/>
        </p:nvCxnSpPr>
        <p:spPr>
          <a:xfrm>
            <a:off x="9248204" y="1203489"/>
            <a:ext cx="0" cy="601980"/>
          </a:xfrm>
          <a:prstGeom prst="line">
            <a:avLst/>
          </a:prstGeom>
          <a:ln w="38100">
            <a:solidFill>
              <a:srgbClr val="F8F8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9AD6FAE-BDCB-48D9-9860-2CE66A990259}"/>
              </a:ext>
            </a:extLst>
          </p:cNvPr>
          <p:cNvCxnSpPr>
            <a:stCxn id="30" idx="3"/>
            <a:endCxn id="32" idx="0"/>
          </p:cNvCxnSpPr>
          <p:nvPr/>
        </p:nvCxnSpPr>
        <p:spPr>
          <a:xfrm flipH="1">
            <a:off x="8354996" y="2545633"/>
            <a:ext cx="577411" cy="593336"/>
          </a:xfrm>
          <a:prstGeom prst="line">
            <a:avLst/>
          </a:prstGeom>
          <a:ln w="38100">
            <a:solidFill>
              <a:srgbClr val="F8F8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A03CB62-F637-4CC0-B8B7-61EE2B31EE8F}"/>
              </a:ext>
            </a:extLst>
          </p:cNvPr>
          <p:cNvCxnSpPr>
            <a:stCxn id="30" idx="5"/>
            <a:endCxn id="33" idx="0"/>
          </p:cNvCxnSpPr>
          <p:nvPr/>
        </p:nvCxnSpPr>
        <p:spPr>
          <a:xfrm>
            <a:off x="9564001" y="2545633"/>
            <a:ext cx="577411" cy="593336"/>
          </a:xfrm>
          <a:prstGeom prst="line">
            <a:avLst/>
          </a:prstGeom>
          <a:ln w="38100">
            <a:solidFill>
              <a:srgbClr val="F8F8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EA9B7A1-F6C2-49EB-86DB-9874F7326AF4}"/>
              </a:ext>
            </a:extLst>
          </p:cNvPr>
          <p:cNvCxnSpPr>
            <a:stCxn id="33" idx="3"/>
            <a:endCxn id="34" idx="0"/>
          </p:cNvCxnSpPr>
          <p:nvPr/>
        </p:nvCxnSpPr>
        <p:spPr>
          <a:xfrm flipH="1">
            <a:off x="9248204" y="3879133"/>
            <a:ext cx="577411" cy="585951"/>
          </a:xfrm>
          <a:prstGeom prst="line">
            <a:avLst/>
          </a:prstGeom>
          <a:ln w="38100">
            <a:solidFill>
              <a:srgbClr val="F8F8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467F933-E616-4D38-A049-A1C53A3CD94D}"/>
              </a:ext>
            </a:extLst>
          </p:cNvPr>
          <p:cNvCxnSpPr>
            <a:stCxn id="33" idx="5"/>
            <a:endCxn id="35" idx="0"/>
          </p:cNvCxnSpPr>
          <p:nvPr/>
        </p:nvCxnSpPr>
        <p:spPr>
          <a:xfrm>
            <a:off x="10457209" y="3879133"/>
            <a:ext cx="577411" cy="585951"/>
          </a:xfrm>
          <a:prstGeom prst="line">
            <a:avLst/>
          </a:prstGeom>
          <a:ln w="38100">
            <a:solidFill>
              <a:srgbClr val="F8F8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463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3E4A-F44C-43F7-809F-DFC4DE16F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EA643-1E17-4FE6-8584-1069B29C3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Pesquisar</a:t>
            </a:r>
            <a:r>
              <a:rPr lang="en-GB" dirty="0"/>
              <a:t> </a:t>
            </a:r>
            <a:r>
              <a:rPr lang="en-GB" dirty="0">
                <a:solidFill>
                  <a:srgbClr val="FF79C6"/>
                </a:solidFill>
              </a:rPr>
              <a:t>water</a:t>
            </a:r>
          </a:p>
          <a:p>
            <a:r>
              <a:rPr lang="en-GB" dirty="0" err="1"/>
              <a:t>Pesquisar</a:t>
            </a:r>
            <a:r>
              <a:rPr lang="en-GB" dirty="0"/>
              <a:t> </a:t>
            </a:r>
            <a:r>
              <a:rPr lang="en-GB" dirty="0">
                <a:solidFill>
                  <a:srgbClr val="FF79C6"/>
                </a:solidFill>
              </a:rPr>
              <a:t>waste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AE70954-C0E6-4DA6-A5EF-7988DF7A1743}"/>
              </a:ext>
            </a:extLst>
          </p:cNvPr>
          <p:cNvSpPr/>
          <p:nvPr/>
        </p:nvSpPr>
        <p:spPr>
          <a:xfrm>
            <a:off x="8801600" y="1805469"/>
            <a:ext cx="893208" cy="86715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wa</a:t>
            </a:r>
            <a:endParaRPr lang="pt-PT" sz="12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FC384EC-73E7-4262-9923-1E2DF5EEEA55}"/>
              </a:ext>
            </a:extLst>
          </p:cNvPr>
          <p:cNvSpPr/>
          <p:nvPr/>
        </p:nvSpPr>
        <p:spPr>
          <a:xfrm>
            <a:off x="8801600" y="336333"/>
            <a:ext cx="893208" cy="86715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root</a:t>
            </a:r>
            <a:endParaRPr lang="pt-PT" sz="12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271CF49-53A7-4535-83A9-56D2D10E8B5E}"/>
              </a:ext>
            </a:extLst>
          </p:cNvPr>
          <p:cNvSpPr/>
          <p:nvPr/>
        </p:nvSpPr>
        <p:spPr>
          <a:xfrm>
            <a:off x="7908392" y="3138969"/>
            <a:ext cx="893208" cy="86715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ste</a:t>
            </a:r>
            <a:endParaRPr lang="pt-PT" sz="12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7589849-BE03-4E87-9C1A-A9BAE18AABF2}"/>
              </a:ext>
            </a:extLst>
          </p:cNvPr>
          <p:cNvSpPr/>
          <p:nvPr/>
        </p:nvSpPr>
        <p:spPr>
          <a:xfrm>
            <a:off x="9694808" y="3138969"/>
            <a:ext cx="893208" cy="86715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t</a:t>
            </a:r>
            <a:endParaRPr lang="pt-PT" sz="12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7F8B99B-6E2C-4F62-9854-246A9D987CFA}"/>
              </a:ext>
            </a:extLst>
          </p:cNvPr>
          <p:cNvSpPr/>
          <p:nvPr/>
        </p:nvSpPr>
        <p:spPr>
          <a:xfrm>
            <a:off x="8801600" y="4465084"/>
            <a:ext cx="893208" cy="86715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er</a:t>
            </a:r>
            <a:endParaRPr lang="pt-PT" sz="1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90D1C22-02C2-4992-AA8D-33E4A7268757}"/>
              </a:ext>
            </a:extLst>
          </p:cNvPr>
          <p:cNvSpPr/>
          <p:nvPr/>
        </p:nvSpPr>
        <p:spPr>
          <a:xfrm>
            <a:off x="10588016" y="4465084"/>
            <a:ext cx="893208" cy="86715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ch</a:t>
            </a:r>
            <a:endParaRPr lang="pt-PT" sz="12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E0A1D1A-2946-4BB2-9556-7CD0F7FD0C51}"/>
              </a:ext>
            </a:extLst>
          </p:cNvPr>
          <p:cNvCxnSpPr>
            <a:stCxn id="31" idx="4"/>
            <a:endCxn id="30" idx="0"/>
          </p:cNvCxnSpPr>
          <p:nvPr/>
        </p:nvCxnSpPr>
        <p:spPr>
          <a:xfrm>
            <a:off x="9248204" y="1203489"/>
            <a:ext cx="0" cy="601980"/>
          </a:xfrm>
          <a:prstGeom prst="line">
            <a:avLst/>
          </a:prstGeom>
          <a:ln w="38100">
            <a:solidFill>
              <a:srgbClr val="F8F8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9AD6FAE-BDCB-48D9-9860-2CE66A990259}"/>
              </a:ext>
            </a:extLst>
          </p:cNvPr>
          <p:cNvCxnSpPr>
            <a:stCxn id="30" idx="3"/>
            <a:endCxn id="32" idx="0"/>
          </p:cNvCxnSpPr>
          <p:nvPr/>
        </p:nvCxnSpPr>
        <p:spPr>
          <a:xfrm flipH="1">
            <a:off x="8354996" y="2545633"/>
            <a:ext cx="577411" cy="593336"/>
          </a:xfrm>
          <a:prstGeom prst="line">
            <a:avLst/>
          </a:prstGeom>
          <a:ln w="38100">
            <a:solidFill>
              <a:srgbClr val="F8F8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A03CB62-F637-4CC0-B8B7-61EE2B31EE8F}"/>
              </a:ext>
            </a:extLst>
          </p:cNvPr>
          <p:cNvCxnSpPr>
            <a:stCxn id="30" idx="5"/>
            <a:endCxn id="33" idx="0"/>
          </p:cNvCxnSpPr>
          <p:nvPr/>
        </p:nvCxnSpPr>
        <p:spPr>
          <a:xfrm>
            <a:off x="9564001" y="2545633"/>
            <a:ext cx="577411" cy="593336"/>
          </a:xfrm>
          <a:prstGeom prst="line">
            <a:avLst/>
          </a:prstGeom>
          <a:ln w="38100">
            <a:solidFill>
              <a:srgbClr val="F8F8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EA9B7A1-F6C2-49EB-86DB-9874F7326AF4}"/>
              </a:ext>
            </a:extLst>
          </p:cNvPr>
          <p:cNvCxnSpPr>
            <a:stCxn id="33" idx="3"/>
            <a:endCxn id="34" idx="0"/>
          </p:cNvCxnSpPr>
          <p:nvPr/>
        </p:nvCxnSpPr>
        <p:spPr>
          <a:xfrm flipH="1">
            <a:off x="9248204" y="3879133"/>
            <a:ext cx="577411" cy="585951"/>
          </a:xfrm>
          <a:prstGeom prst="line">
            <a:avLst/>
          </a:prstGeom>
          <a:ln w="38100">
            <a:solidFill>
              <a:srgbClr val="F8F8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467F933-E616-4D38-A049-A1C53A3CD94D}"/>
              </a:ext>
            </a:extLst>
          </p:cNvPr>
          <p:cNvCxnSpPr>
            <a:stCxn id="33" idx="5"/>
            <a:endCxn id="35" idx="0"/>
          </p:cNvCxnSpPr>
          <p:nvPr/>
        </p:nvCxnSpPr>
        <p:spPr>
          <a:xfrm>
            <a:off x="10457209" y="3879133"/>
            <a:ext cx="577411" cy="585951"/>
          </a:xfrm>
          <a:prstGeom prst="line">
            <a:avLst/>
          </a:prstGeom>
          <a:ln w="38100">
            <a:solidFill>
              <a:srgbClr val="F8F8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037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3E4A-F44C-43F7-809F-DFC4DE16F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EA643-1E17-4FE6-8584-1069B29C3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Remover </a:t>
            </a:r>
            <a:r>
              <a:rPr lang="en-GB" dirty="0">
                <a:solidFill>
                  <a:srgbClr val="FF79C6"/>
                </a:solidFill>
              </a:rPr>
              <a:t>waste</a:t>
            </a:r>
          </a:p>
          <a:p>
            <a:r>
              <a:rPr lang="en-GB" dirty="0"/>
              <a:t>Remover </a:t>
            </a:r>
            <a:r>
              <a:rPr lang="en-GB" dirty="0">
                <a:solidFill>
                  <a:srgbClr val="FF79C6"/>
                </a:solidFill>
              </a:rPr>
              <a:t>water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FC384EC-73E7-4262-9923-1E2DF5EEEA55}"/>
              </a:ext>
            </a:extLst>
          </p:cNvPr>
          <p:cNvSpPr/>
          <p:nvPr/>
        </p:nvSpPr>
        <p:spPr>
          <a:xfrm>
            <a:off x="8415107" y="292783"/>
            <a:ext cx="893208" cy="86715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root</a:t>
            </a:r>
            <a:endParaRPr lang="pt-PT" sz="12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7589849-BE03-4E87-9C1A-A9BAE18AABF2}"/>
              </a:ext>
            </a:extLst>
          </p:cNvPr>
          <p:cNvSpPr/>
          <p:nvPr/>
        </p:nvSpPr>
        <p:spPr>
          <a:xfrm>
            <a:off x="8415107" y="1761919"/>
            <a:ext cx="893208" cy="86715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wat</a:t>
            </a:r>
            <a:endParaRPr lang="pt-PT" sz="12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7F8B99B-6E2C-4F62-9854-246A9D987CFA}"/>
              </a:ext>
            </a:extLst>
          </p:cNvPr>
          <p:cNvSpPr/>
          <p:nvPr/>
        </p:nvSpPr>
        <p:spPr>
          <a:xfrm>
            <a:off x="7521899" y="3088034"/>
            <a:ext cx="893208" cy="86715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er</a:t>
            </a:r>
            <a:endParaRPr lang="pt-PT" sz="1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90D1C22-02C2-4992-AA8D-33E4A7268757}"/>
              </a:ext>
            </a:extLst>
          </p:cNvPr>
          <p:cNvSpPr/>
          <p:nvPr/>
        </p:nvSpPr>
        <p:spPr>
          <a:xfrm>
            <a:off x="9308315" y="3088034"/>
            <a:ext cx="893208" cy="86715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ch</a:t>
            </a:r>
            <a:endParaRPr lang="pt-PT" sz="12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E0A1D1A-2946-4BB2-9556-7CD0F7FD0C51}"/>
              </a:ext>
            </a:extLst>
          </p:cNvPr>
          <p:cNvCxnSpPr>
            <a:cxnSpLocks/>
            <a:stCxn id="31" idx="4"/>
            <a:endCxn id="33" idx="0"/>
          </p:cNvCxnSpPr>
          <p:nvPr/>
        </p:nvCxnSpPr>
        <p:spPr>
          <a:xfrm>
            <a:off x="8861711" y="1159939"/>
            <a:ext cx="0" cy="601980"/>
          </a:xfrm>
          <a:prstGeom prst="line">
            <a:avLst/>
          </a:prstGeom>
          <a:ln w="38100">
            <a:solidFill>
              <a:srgbClr val="F8F8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EA9B7A1-F6C2-49EB-86DB-9874F7326AF4}"/>
              </a:ext>
            </a:extLst>
          </p:cNvPr>
          <p:cNvCxnSpPr>
            <a:stCxn id="33" idx="3"/>
            <a:endCxn id="34" idx="0"/>
          </p:cNvCxnSpPr>
          <p:nvPr/>
        </p:nvCxnSpPr>
        <p:spPr>
          <a:xfrm flipH="1">
            <a:off x="7968503" y="2502083"/>
            <a:ext cx="577411" cy="585951"/>
          </a:xfrm>
          <a:prstGeom prst="line">
            <a:avLst/>
          </a:prstGeom>
          <a:ln w="38100">
            <a:solidFill>
              <a:srgbClr val="F8F8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467F933-E616-4D38-A049-A1C53A3CD94D}"/>
              </a:ext>
            </a:extLst>
          </p:cNvPr>
          <p:cNvCxnSpPr>
            <a:stCxn id="33" idx="5"/>
            <a:endCxn id="35" idx="0"/>
          </p:cNvCxnSpPr>
          <p:nvPr/>
        </p:nvCxnSpPr>
        <p:spPr>
          <a:xfrm>
            <a:off x="9177508" y="2502083"/>
            <a:ext cx="577411" cy="585951"/>
          </a:xfrm>
          <a:prstGeom prst="line">
            <a:avLst/>
          </a:prstGeom>
          <a:ln w="38100">
            <a:solidFill>
              <a:srgbClr val="F8F8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63CF02C-C605-4371-96A5-DC367A8CB1F5}"/>
              </a:ext>
            </a:extLst>
          </p:cNvPr>
          <p:cNvSpPr/>
          <p:nvPr/>
        </p:nvSpPr>
        <p:spPr>
          <a:xfrm>
            <a:off x="10833118" y="292783"/>
            <a:ext cx="893208" cy="86715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root</a:t>
            </a:r>
            <a:endParaRPr lang="pt-PT" sz="1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33CBDCC-C13A-4067-B3CB-1B0DBD6C87A5}"/>
              </a:ext>
            </a:extLst>
          </p:cNvPr>
          <p:cNvSpPr/>
          <p:nvPr/>
        </p:nvSpPr>
        <p:spPr>
          <a:xfrm>
            <a:off x="10833118" y="1761919"/>
            <a:ext cx="893208" cy="86715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watch</a:t>
            </a:r>
            <a:endParaRPr lang="pt-PT" sz="12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6C2E78-A360-411E-B0F7-0D528E1786D1}"/>
              </a:ext>
            </a:extLst>
          </p:cNvPr>
          <p:cNvCxnSpPr>
            <a:cxnSpLocks/>
            <a:stCxn id="38" idx="4"/>
            <a:endCxn id="40" idx="0"/>
          </p:cNvCxnSpPr>
          <p:nvPr/>
        </p:nvCxnSpPr>
        <p:spPr>
          <a:xfrm>
            <a:off x="11279722" y="1159939"/>
            <a:ext cx="0" cy="601980"/>
          </a:xfrm>
          <a:prstGeom prst="line">
            <a:avLst/>
          </a:prstGeom>
          <a:ln w="38100">
            <a:solidFill>
              <a:srgbClr val="F8F8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8A85AA3-B8E6-4334-AD17-F2A5C13B2A66}"/>
              </a:ext>
            </a:extLst>
          </p:cNvPr>
          <p:cNvSpPr/>
          <p:nvPr/>
        </p:nvSpPr>
        <p:spPr>
          <a:xfrm>
            <a:off x="5046422" y="1761919"/>
            <a:ext cx="893208" cy="86715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wa</a:t>
            </a:r>
            <a:endParaRPr lang="pt-PT" sz="12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DAE6ADE-40BF-4F40-8EF7-195D2C845B8B}"/>
              </a:ext>
            </a:extLst>
          </p:cNvPr>
          <p:cNvSpPr/>
          <p:nvPr/>
        </p:nvSpPr>
        <p:spPr>
          <a:xfrm>
            <a:off x="5046422" y="292783"/>
            <a:ext cx="893208" cy="86715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root</a:t>
            </a:r>
            <a:endParaRPr lang="pt-PT" sz="1200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1279626-5606-4B71-BBAA-D9A3525A16FC}"/>
              </a:ext>
            </a:extLst>
          </p:cNvPr>
          <p:cNvSpPr/>
          <p:nvPr/>
        </p:nvSpPr>
        <p:spPr>
          <a:xfrm>
            <a:off x="4153214" y="3095419"/>
            <a:ext cx="893208" cy="86715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ste</a:t>
            </a:r>
            <a:endParaRPr lang="pt-PT" sz="12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7C2E8FE-2527-4B1B-AFF7-A499320456BF}"/>
              </a:ext>
            </a:extLst>
          </p:cNvPr>
          <p:cNvSpPr/>
          <p:nvPr/>
        </p:nvSpPr>
        <p:spPr>
          <a:xfrm>
            <a:off x="5939630" y="3095419"/>
            <a:ext cx="893208" cy="86715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t</a:t>
            </a:r>
            <a:endParaRPr lang="pt-PT" sz="1200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4BD493A-CD33-4989-95EC-89D37602C41C}"/>
              </a:ext>
            </a:extLst>
          </p:cNvPr>
          <p:cNvSpPr/>
          <p:nvPr/>
        </p:nvSpPr>
        <p:spPr>
          <a:xfrm>
            <a:off x="5046422" y="4421534"/>
            <a:ext cx="893208" cy="86715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er</a:t>
            </a:r>
            <a:endParaRPr lang="pt-PT" sz="12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933ABD-2108-43DB-9E8A-86591DAEA649}"/>
              </a:ext>
            </a:extLst>
          </p:cNvPr>
          <p:cNvSpPr/>
          <p:nvPr/>
        </p:nvSpPr>
        <p:spPr>
          <a:xfrm>
            <a:off x="6832838" y="4421534"/>
            <a:ext cx="893208" cy="86715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ch</a:t>
            </a:r>
            <a:endParaRPr lang="pt-PT" sz="12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2D78618-96FC-4713-9FAC-EACD18C8E294}"/>
              </a:ext>
            </a:extLst>
          </p:cNvPr>
          <p:cNvCxnSpPr>
            <a:stCxn id="50" idx="4"/>
            <a:endCxn id="49" idx="0"/>
          </p:cNvCxnSpPr>
          <p:nvPr/>
        </p:nvCxnSpPr>
        <p:spPr>
          <a:xfrm>
            <a:off x="5493026" y="1159939"/>
            <a:ext cx="0" cy="601980"/>
          </a:xfrm>
          <a:prstGeom prst="line">
            <a:avLst/>
          </a:prstGeom>
          <a:ln w="38100">
            <a:solidFill>
              <a:srgbClr val="F8F8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B4D4F8E-E75A-4199-A78C-FA58D36B8B76}"/>
              </a:ext>
            </a:extLst>
          </p:cNvPr>
          <p:cNvCxnSpPr>
            <a:stCxn id="49" idx="3"/>
            <a:endCxn id="51" idx="0"/>
          </p:cNvCxnSpPr>
          <p:nvPr/>
        </p:nvCxnSpPr>
        <p:spPr>
          <a:xfrm flipH="1">
            <a:off x="4599818" y="2502083"/>
            <a:ext cx="577411" cy="593336"/>
          </a:xfrm>
          <a:prstGeom prst="line">
            <a:avLst/>
          </a:prstGeom>
          <a:ln w="38100">
            <a:solidFill>
              <a:srgbClr val="F8F8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FE1EFC2-6905-44D7-9E76-28ED59F90532}"/>
              </a:ext>
            </a:extLst>
          </p:cNvPr>
          <p:cNvCxnSpPr>
            <a:stCxn id="49" idx="5"/>
            <a:endCxn id="52" idx="0"/>
          </p:cNvCxnSpPr>
          <p:nvPr/>
        </p:nvCxnSpPr>
        <p:spPr>
          <a:xfrm>
            <a:off x="5808823" y="2502083"/>
            <a:ext cx="577411" cy="593336"/>
          </a:xfrm>
          <a:prstGeom prst="line">
            <a:avLst/>
          </a:prstGeom>
          <a:ln w="38100">
            <a:solidFill>
              <a:srgbClr val="F8F8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1D2280-8D9D-4953-83F6-831D4ED3EFEC}"/>
              </a:ext>
            </a:extLst>
          </p:cNvPr>
          <p:cNvCxnSpPr>
            <a:stCxn id="52" idx="3"/>
            <a:endCxn id="53" idx="0"/>
          </p:cNvCxnSpPr>
          <p:nvPr/>
        </p:nvCxnSpPr>
        <p:spPr>
          <a:xfrm flipH="1">
            <a:off x="5493026" y="3835583"/>
            <a:ext cx="577411" cy="585951"/>
          </a:xfrm>
          <a:prstGeom prst="line">
            <a:avLst/>
          </a:prstGeom>
          <a:ln w="38100">
            <a:solidFill>
              <a:srgbClr val="F8F8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603B23D-B4BD-4F91-B0A7-4ECB8D506B14}"/>
              </a:ext>
            </a:extLst>
          </p:cNvPr>
          <p:cNvCxnSpPr>
            <a:stCxn id="52" idx="5"/>
            <a:endCxn id="54" idx="0"/>
          </p:cNvCxnSpPr>
          <p:nvPr/>
        </p:nvCxnSpPr>
        <p:spPr>
          <a:xfrm>
            <a:off x="6702031" y="3835583"/>
            <a:ext cx="577411" cy="585951"/>
          </a:xfrm>
          <a:prstGeom prst="line">
            <a:avLst/>
          </a:prstGeom>
          <a:ln w="38100">
            <a:solidFill>
              <a:srgbClr val="F8F8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04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C7133-FC02-4898-B28C-7ED0E4926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pt-PT" sz="10000" dirty="0"/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E00C7DFF-D790-40AA-8AEB-ADD45A8D7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273455" cy="6867144"/>
          </a:xfr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AE1892FE-28EA-48CB-A24E-0B89C8AD8A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454" y="0"/>
            <a:ext cx="4532218" cy="5022470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E42F5849-3A97-4EBB-95A1-5DE624AA99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673" y="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948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E2BF6-EA32-47F6-861A-E125CD0AA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0000" dirty="0" err="1"/>
              <a:t>Bloquear</a:t>
            </a:r>
            <a:r>
              <a:rPr lang="en-GB" sz="10000" dirty="0"/>
              <a:t> IPs</a:t>
            </a:r>
            <a:endParaRPr lang="pt-PT" sz="10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D5F1C-47B8-4479-8CB8-90E64E955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Super </a:t>
            </a:r>
            <a:r>
              <a:rPr lang="en-GB" dirty="0" err="1"/>
              <a:t>r</a:t>
            </a:r>
            <a:r>
              <a:rPr lang="en-GB" dirty="0" err="1">
                <a:latin typeface="Comic Sans MS" panose="030F0702030302020204" pitchFamily="66" charset="0"/>
              </a:rPr>
              <a:t>á</a:t>
            </a:r>
            <a:r>
              <a:rPr lang="en-GB" dirty="0" err="1"/>
              <a:t>pido</a:t>
            </a:r>
            <a:r>
              <a:rPr lang="en-GB" dirty="0"/>
              <a:t> </a:t>
            </a:r>
            <a:r>
              <a:rPr lang="en-GB" dirty="0" err="1"/>
              <a:t>percorrer</a:t>
            </a:r>
            <a:r>
              <a:rPr lang="en-GB" dirty="0"/>
              <a:t> blacklists / whitelists</a:t>
            </a:r>
          </a:p>
          <a:p>
            <a:r>
              <a:rPr lang="en-GB" dirty="0"/>
              <a:t>Dos </a:t>
            </a:r>
            <a:r>
              <a:rPr lang="en-GB" dirty="0" err="1"/>
              <a:t>maiores</a:t>
            </a:r>
            <a:r>
              <a:rPr lang="en-GB" dirty="0"/>
              <a:t> </a:t>
            </a:r>
            <a:r>
              <a:rPr lang="en-GB" dirty="0" err="1"/>
              <a:t>usos</a:t>
            </a:r>
            <a:r>
              <a:rPr lang="en-GB" dirty="0"/>
              <a:t> </a:t>
            </a:r>
            <a:r>
              <a:rPr lang="en-GB" dirty="0" err="1"/>
              <a:t>desta</a:t>
            </a:r>
            <a:r>
              <a:rPr lang="en-GB" dirty="0"/>
              <a:t> </a:t>
            </a:r>
            <a:r>
              <a:rPr lang="en-GB" dirty="0" err="1"/>
              <a:t>estrutura</a:t>
            </a:r>
            <a:r>
              <a:rPr lang="en-GB" dirty="0"/>
              <a:t> de dados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82043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3">
      <a:dk1>
        <a:srgbClr val="F8F8F2"/>
      </a:dk1>
      <a:lt1>
        <a:srgbClr val="F8F8F2"/>
      </a:lt1>
      <a:dk2>
        <a:srgbClr val="343746"/>
      </a:dk2>
      <a:lt2>
        <a:srgbClr val="343746"/>
      </a:lt2>
      <a:accent1>
        <a:srgbClr val="BD93F9"/>
      </a:accent1>
      <a:accent2>
        <a:srgbClr val="50FA7B"/>
      </a:accent2>
      <a:accent3>
        <a:srgbClr val="FFB86C"/>
      </a:accent3>
      <a:accent4>
        <a:srgbClr val="FF5555"/>
      </a:accent4>
      <a:accent5>
        <a:srgbClr val="FF79C6"/>
      </a:accent5>
      <a:accent6>
        <a:srgbClr val="6272A4"/>
      </a:accent6>
      <a:hlink>
        <a:srgbClr val="8BE9FD"/>
      </a:hlink>
      <a:folHlink>
        <a:srgbClr val="8BE9FD"/>
      </a:folHlink>
    </a:clrScheme>
    <a:fontScheme name="Comic Monospaced">
      <a:majorFont>
        <a:latin typeface="Comic Mono"/>
        <a:ea typeface=""/>
        <a:cs typeface=""/>
      </a:majorFont>
      <a:minorFont>
        <a:latin typeface="Comic Mono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132</TotalTime>
  <Words>365</Words>
  <Application>Microsoft Office PowerPoint</Application>
  <PresentationFormat>Widescreen</PresentationFormat>
  <Paragraphs>82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Comic Mono</vt:lpstr>
      <vt:lpstr>Comic Sans MS</vt:lpstr>
      <vt:lpstr>inherit</vt:lpstr>
      <vt:lpstr>Whitney</vt:lpstr>
      <vt:lpstr>Parallax</vt:lpstr>
      <vt:lpstr>Radix Trie</vt:lpstr>
      <vt:lpstr>Autores</vt:lpstr>
      <vt:lpstr>Trie</vt:lpstr>
      <vt:lpstr>Radix Trie</vt:lpstr>
      <vt:lpstr>PowerPoint Presentation</vt:lpstr>
      <vt:lpstr>PowerPoint Presentation</vt:lpstr>
      <vt:lpstr>PowerPoint Presentation</vt:lpstr>
      <vt:lpstr>PowerPoint Presentation</vt:lpstr>
      <vt:lpstr>Bloquear IPs</vt:lpstr>
      <vt:lpstr>Webgrafia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Angelo Miguel Fernandes Paiva</dc:creator>
  <cp:lastModifiedBy>Angelo Miguel Fernandes Paiva</cp:lastModifiedBy>
  <cp:revision>6</cp:revision>
  <dcterms:created xsi:type="dcterms:W3CDTF">2022-01-22T15:10:29Z</dcterms:created>
  <dcterms:modified xsi:type="dcterms:W3CDTF">2022-01-28T16:26:35Z</dcterms:modified>
</cp:coreProperties>
</file>