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93" r:id="rId3"/>
    <p:sldId id="294" r:id="rId4"/>
    <p:sldId id="298" r:id="rId5"/>
    <p:sldId id="299" r:id="rId6"/>
    <p:sldId id="300" r:id="rId7"/>
    <p:sldId id="296" r:id="rId8"/>
    <p:sldId id="297" r:id="rId9"/>
    <p:sldId id="29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9533" autoAdjust="0"/>
  </p:normalViewPr>
  <p:slideViewPr>
    <p:cSldViewPr snapToGrid="0" snapToObjects="1">
      <p:cViewPr varScale="1">
        <p:scale>
          <a:sx n="90" d="100"/>
          <a:sy n="90" d="100"/>
        </p:scale>
        <p:origin x="21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4F8E4-E698-D443-9DD4-6291FD74F3F2}" type="datetimeFigureOut">
              <a:rPr lang="en-US" smtClean="0"/>
              <a:t>3/4/2015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CE6B0-B0CC-9543-8BFC-92B50F9442D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7706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Esta</a:t>
            </a:r>
            <a:r>
              <a:rPr lang="pt-PT" baseline="0" dirty="0" smtClean="0"/>
              <a:t> é a espiral do processo, divide-se em 4 fases: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Definição de objetivos;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Identificar e avaliar riscos;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Desenvolvimento e validação;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Planeamento da próxima iteração  (se houver).	</a:t>
            </a:r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CE6B0-B0CC-9543-8BFC-92B50F9442D7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0839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Foca-se na necessidade de iterar para controlar riscos:</a:t>
            </a:r>
            <a:endParaRPr lang="pt-PT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Concepção</a:t>
            </a:r>
            <a:r>
              <a:rPr lang="pt-PT" dirty="0" smtClean="0"/>
              <a:t> de um primeiro “desenho” do sistema.</a:t>
            </a:r>
          </a:p>
          <a:p>
            <a:r>
              <a:rPr lang="pt-PT" dirty="0" smtClean="0"/>
              <a:t>Um primeiro protótipo é </a:t>
            </a:r>
            <a:r>
              <a:rPr lang="pt-PT" dirty="0" err="1" smtClean="0"/>
              <a:t>construido</a:t>
            </a:r>
            <a:r>
              <a:rPr lang="pt-PT" dirty="0" smtClean="0"/>
              <a:t> a partir do passo anterior</a:t>
            </a:r>
          </a:p>
          <a:p>
            <a:r>
              <a:rPr lang="pt-PT" dirty="0" smtClean="0"/>
              <a:t>Desenvolvimento de um segundo protótipo a partir do primeiro (este passo é iterado até o cliente estar</a:t>
            </a:r>
          </a:p>
          <a:p>
            <a:r>
              <a:rPr lang="pt-PT" dirty="0" smtClean="0"/>
              <a:t>satisfeito):</a:t>
            </a:r>
          </a:p>
          <a:p>
            <a:r>
              <a:rPr lang="pt-PT" dirty="0" smtClean="0"/>
              <a:t>Avaliação do protótipo anterior (pontos fortes e fracos, riscos)</a:t>
            </a:r>
          </a:p>
          <a:p>
            <a:r>
              <a:rPr lang="pt-PT" dirty="0" smtClean="0"/>
              <a:t>Definição de requisitos para o novo protótipo</a:t>
            </a:r>
          </a:p>
          <a:p>
            <a:r>
              <a:rPr lang="pt-PT" dirty="0" smtClean="0"/>
              <a:t>Planeamento e conceção do novo </a:t>
            </a:r>
            <a:r>
              <a:rPr lang="pt-PT" dirty="0" err="1" smtClean="0"/>
              <a:t>prtótipo</a:t>
            </a:r>
            <a:endParaRPr lang="pt-PT" dirty="0" smtClean="0"/>
          </a:p>
          <a:p>
            <a:r>
              <a:rPr lang="pt-PT" dirty="0" smtClean="0"/>
              <a:t>Construção e teste do novo protótipo</a:t>
            </a:r>
          </a:p>
          <a:p>
            <a:endParaRPr lang="pt-PT" dirty="0" smtClean="0"/>
          </a:p>
          <a:p>
            <a:r>
              <a:rPr lang="pt-PT" dirty="0" smtClean="0"/>
              <a:t>O produto final é construído a partir do protótipo final e, depois de avaliado e testado, entra em produção.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CE6B0-B0CC-9543-8BFC-92B50F9442D7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4699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CE6B0-B0CC-9543-8BFC-92B50F9442D7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9874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999" y="1532427"/>
            <a:ext cx="1778000" cy="484632"/>
          </a:xfrm>
        </p:spPr>
        <p:txBody>
          <a:bodyPr>
            <a:noAutofit/>
          </a:bodyPr>
          <a:lstStyle/>
          <a:p>
            <a:r>
              <a:rPr lang="en-US" sz="1300" dirty="0" err="1" smtClean="0"/>
              <a:t>Universidade</a:t>
            </a:r>
            <a:r>
              <a:rPr lang="en-US" sz="1300" dirty="0" smtClean="0"/>
              <a:t> do Minho</a:t>
            </a:r>
            <a:endParaRPr lang="en-US" sz="1300" dirty="0"/>
          </a:p>
        </p:txBody>
      </p:sp>
      <p:pic>
        <p:nvPicPr>
          <p:cNvPr id="5" name="Picture 4" descr="logo-e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43427"/>
            <a:ext cx="1778000" cy="88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0999" y="2381837"/>
            <a:ext cx="8452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 dirty="0" smtClean="0"/>
              <a:t>Processo de Desenvolvimento de Software</a:t>
            </a:r>
          </a:p>
          <a:p>
            <a:pPr algn="ctr"/>
            <a:r>
              <a:rPr lang="pt-PT" sz="3600" b="1" dirty="0" smtClean="0"/>
              <a:t>Modelo em Espiral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113" y="6462890"/>
            <a:ext cx="856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 smtClean="0"/>
              <a:t>Grupo :</a:t>
            </a:r>
            <a:r>
              <a:rPr lang="pt-PT" dirty="0" smtClean="0"/>
              <a:t> Ana Almeida, Bruno Torres, João Mano, Patrícia Rocha</a:t>
            </a:r>
            <a:endParaRPr lang="pt-PT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41" y="3641654"/>
            <a:ext cx="8299325" cy="2336604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304973" y="757593"/>
            <a:ext cx="6415693" cy="8937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600" dirty="0" smtClean="0"/>
              <a:t>Licenciatura</a:t>
            </a:r>
            <a:r>
              <a:rPr lang="en-US" sz="2600" dirty="0" smtClean="0"/>
              <a:t> </a:t>
            </a:r>
            <a:r>
              <a:rPr lang="pt-PT" sz="2600" dirty="0" smtClean="0"/>
              <a:t>em</a:t>
            </a:r>
            <a:r>
              <a:rPr lang="en-US" sz="2600" dirty="0" smtClean="0"/>
              <a:t> </a:t>
            </a:r>
            <a:r>
              <a:rPr lang="en-US" sz="2600" dirty="0" err="1" smtClean="0"/>
              <a:t>Engenharia</a:t>
            </a:r>
            <a:r>
              <a:rPr lang="en-US" sz="2600" dirty="0" smtClean="0"/>
              <a:t>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err="1" smtClean="0"/>
              <a:t>Laboratórios</a:t>
            </a:r>
            <a:r>
              <a:rPr lang="en-US" sz="2600" dirty="0" smtClean="0"/>
              <a:t> de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> IV</a:t>
            </a:r>
            <a:endParaRPr lang="en-US" sz="1900" dirty="0"/>
          </a:p>
        </p:txBody>
      </p:sp>
      <p:sp>
        <p:nvSpPr>
          <p:cNvPr id="14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Retângulo 1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dirty="0"/>
              <a:t>O cliente pode optar por abortar o </a:t>
            </a:r>
            <a:r>
              <a:rPr lang="pt-PT" dirty="0" err="1"/>
              <a:t>projecto</a:t>
            </a:r>
            <a:r>
              <a:rPr lang="pt-PT" dirty="0"/>
              <a:t> se considerar o risco de desenvolver o produto</a:t>
            </a:r>
          </a:p>
          <a:p>
            <a:r>
              <a:rPr lang="pt-PT" dirty="0"/>
              <a:t>demasiado alto.</a:t>
            </a:r>
          </a:p>
        </p:txBody>
      </p:sp>
    </p:spTree>
    <p:extLst>
      <p:ext uri="{BB962C8B-B14F-4D97-AF65-F5344CB8AC3E}">
        <p14:creationId xmlns:p14="http://schemas.microsoft.com/office/powerpoint/2010/main" val="200112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999" y="1532427"/>
            <a:ext cx="1778000" cy="484632"/>
          </a:xfrm>
        </p:spPr>
        <p:txBody>
          <a:bodyPr>
            <a:noAutofit/>
          </a:bodyPr>
          <a:lstStyle/>
          <a:p>
            <a:r>
              <a:rPr lang="en-US" sz="1300" dirty="0" err="1" smtClean="0"/>
              <a:t>Universidade</a:t>
            </a:r>
            <a:r>
              <a:rPr lang="en-US" sz="1300" dirty="0" smtClean="0"/>
              <a:t> do Minho</a:t>
            </a:r>
            <a:endParaRPr lang="en-US" sz="1300" dirty="0"/>
          </a:p>
        </p:txBody>
      </p:sp>
      <p:pic>
        <p:nvPicPr>
          <p:cNvPr id="5" name="Picture 4" descr="logo-e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43427"/>
            <a:ext cx="1778000" cy="889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304973" y="757593"/>
            <a:ext cx="6415693" cy="8937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600" dirty="0" smtClean="0"/>
              <a:t>Licenciatura</a:t>
            </a:r>
            <a:r>
              <a:rPr lang="en-US" sz="2600" dirty="0" smtClean="0"/>
              <a:t> </a:t>
            </a:r>
            <a:r>
              <a:rPr lang="pt-PT" sz="2600" dirty="0" smtClean="0"/>
              <a:t>em</a:t>
            </a:r>
            <a:r>
              <a:rPr lang="en-US" sz="2600" dirty="0" smtClean="0"/>
              <a:t> </a:t>
            </a:r>
            <a:r>
              <a:rPr lang="en-US" sz="2600" dirty="0" err="1" smtClean="0"/>
              <a:t>Engenharia</a:t>
            </a:r>
            <a:r>
              <a:rPr lang="en-US" sz="2600" dirty="0" smtClean="0"/>
              <a:t>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err="1" smtClean="0"/>
              <a:t>Laboratórios</a:t>
            </a:r>
            <a:r>
              <a:rPr lang="en-US" sz="2600" dirty="0" smtClean="0"/>
              <a:t> de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> IV</a:t>
            </a:r>
            <a:endParaRPr lang="en-US" sz="1900" dirty="0"/>
          </a:p>
        </p:txBody>
      </p:sp>
      <p:sp>
        <p:nvSpPr>
          <p:cNvPr id="10" name="TextBox 7"/>
          <p:cNvSpPr txBox="1"/>
          <p:nvPr/>
        </p:nvSpPr>
        <p:spPr>
          <a:xfrm>
            <a:off x="421341" y="2540307"/>
            <a:ext cx="83396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pt-PT" sz="3600" b="1" dirty="0" smtClean="0"/>
              <a:t>Introdução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pt-PT" sz="3600" b="1" dirty="0" smtClean="0"/>
              <a:t>Descrição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pt-PT" sz="3600" b="1" smtClean="0"/>
              <a:t>Conclusão</a:t>
            </a:r>
            <a:endParaRPr lang="pt-PT" sz="3600" b="1" dirty="0"/>
          </a:p>
        </p:txBody>
      </p:sp>
    </p:spTree>
    <p:extLst>
      <p:ext uri="{BB962C8B-B14F-4D97-AF65-F5344CB8AC3E}">
        <p14:creationId xmlns:p14="http://schemas.microsoft.com/office/powerpoint/2010/main" val="167283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999" y="1532427"/>
            <a:ext cx="1778000" cy="484632"/>
          </a:xfrm>
        </p:spPr>
        <p:txBody>
          <a:bodyPr>
            <a:noAutofit/>
          </a:bodyPr>
          <a:lstStyle/>
          <a:p>
            <a:r>
              <a:rPr lang="en-US" sz="1300" dirty="0" err="1" smtClean="0"/>
              <a:t>Universidade</a:t>
            </a:r>
            <a:r>
              <a:rPr lang="en-US" sz="1300" dirty="0" smtClean="0"/>
              <a:t> do Minho</a:t>
            </a:r>
            <a:endParaRPr lang="en-US" sz="1300" dirty="0"/>
          </a:p>
        </p:txBody>
      </p:sp>
      <p:pic>
        <p:nvPicPr>
          <p:cNvPr id="5" name="Picture 4" descr="logo-e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43427"/>
            <a:ext cx="1778000" cy="889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304973" y="757593"/>
            <a:ext cx="6415693" cy="8937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600" dirty="0" smtClean="0"/>
              <a:t>Licenciatura</a:t>
            </a:r>
            <a:r>
              <a:rPr lang="en-US" sz="2600" dirty="0" smtClean="0"/>
              <a:t> </a:t>
            </a:r>
            <a:r>
              <a:rPr lang="pt-PT" sz="2600" dirty="0" smtClean="0"/>
              <a:t>em</a:t>
            </a:r>
            <a:r>
              <a:rPr lang="en-US" sz="2600" dirty="0" smtClean="0"/>
              <a:t> </a:t>
            </a:r>
            <a:r>
              <a:rPr lang="en-US" sz="2600" dirty="0" err="1" smtClean="0"/>
              <a:t>Engenharia</a:t>
            </a:r>
            <a:r>
              <a:rPr lang="en-US" sz="2600" dirty="0" smtClean="0"/>
              <a:t>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err="1" smtClean="0"/>
              <a:t>Laboratórios</a:t>
            </a:r>
            <a:r>
              <a:rPr lang="en-US" sz="2600" dirty="0" smtClean="0"/>
              <a:t> de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> IV</a:t>
            </a:r>
            <a:endParaRPr lang="en-US" sz="1900" dirty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421341" y="2155371"/>
            <a:ext cx="8339667" cy="3856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PT" sz="5400" b="1" dirty="0">
                <a:solidFill>
                  <a:schemeClr val="tx1"/>
                </a:solidFill>
              </a:rPr>
              <a:t> </a:t>
            </a:r>
            <a:r>
              <a:rPr lang="pt-PT" sz="5400" b="1" dirty="0" smtClean="0">
                <a:solidFill>
                  <a:schemeClr val="tx1"/>
                </a:solidFill>
              </a:rPr>
              <a:t>  </a:t>
            </a:r>
            <a:r>
              <a:rPr lang="pt-PT" sz="4400" b="1" dirty="0" smtClean="0">
                <a:solidFill>
                  <a:schemeClr val="tx1"/>
                </a:solidFill>
              </a:rPr>
              <a:t>Introdução</a:t>
            </a:r>
            <a:endParaRPr lang="pt-PT" sz="4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4025" indent="-454025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Proposto </a:t>
            </a:r>
            <a:r>
              <a:rPr lang="pt-P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 artigo de Barry W. Boehm nos finais da década de 80, é representado por uma espiral em vez de um processo sequencial.</a:t>
            </a:r>
          </a:p>
          <a:p>
            <a:pPr marL="454025" indent="-454025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Baseia-se num processo iterativo e incremental, procura introduzir relativamente ao modelo cascata, o conceito de incerteza.</a:t>
            </a:r>
          </a:p>
          <a:p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01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999" y="1532427"/>
            <a:ext cx="1778000" cy="484632"/>
          </a:xfrm>
        </p:spPr>
        <p:txBody>
          <a:bodyPr>
            <a:noAutofit/>
          </a:bodyPr>
          <a:lstStyle/>
          <a:p>
            <a:r>
              <a:rPr lang="en-US" sz="1300" dirty="0" err="1" smtClean="0"/>
              <a:t>Universidade</a:t>
            </a:r>
            <a:r>
              <a:rPr lang="en-US" sz="1300" dirty="0" smtClean="0"/>
              <a:t> do Minho</a:t>
            </a:r>
            <a:endParaRPr lang="en-US" sz="1300" dirty="0"/>
          </a:p>
        </p:txBody>
      </p:sp>
      <p:pic>
        <p:nvPicPr>
          <p:cNvPr id="5" name="Picture 4" descr="logo-e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43427"/>
            <a:ext cx="1778000" cy="889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304973" y="757593"/>
            <a:ext cx="6415693" cy="8937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600" dirty="0" smtClean="0"/>
              <a:t>Licenciatura</a:t>
            </a:r>
            <a:r>
              <a:rPr lang="en-US" sz="2600" dirty="0" smtClean="0"/>
              <a:t> </a:t>
            </a:r>
            <a:r>
              <a:rPr lang="pt-PT" sz="2600" dirty="0" smtClean="0"/>
              <a:t>em</a:t>
            </a:r>
            <a:r>
              <a:rPr lang="en-US" sz="2600" dirty="0" smtClean="0"/>
              <a:t> </a:t>
            </a:r>
            <a:r>
              <a:rPr lang="en-US" sz="2600" dirty="0" err="1" smtClean="0"/>
              <a:t>Engenharia</a:t>
            </a:r>
            <a:r>
              <a:rPr lang="en-US" sz="2600" dirty="0" smtClean="0"/>
              <a:t>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err="1" smtClean="0"/>
              <a:t>Laboratórios</a:t>
            </a:r>
            <a:r>
              <a:rPr lang="en-US" sz="2600" dirty="0" smtClean="0"/>
              <a:t> de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> IV</a:t>
            </a:r>
            <a:endParaRPr lang="en-US" sz="19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99" y="2421427"/>
            <a:ext cx="6448002" cy="419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999" y="1532427"/>
            <a:ext cx="1778000" cy="484632"/>
          </a:xfrm>
        </p:spPr>
        <p:txBody>
          <a:bodyPr>
            <a:noAutofit/>
          </a:bodyPr>
          <a:lstStyle/>
          <a:p>
            <a:r>
              <a:rPr lang="en-US" sz="1300" dirty="0" err="1" smtClean="0"/>
              <a:t>Universidade</a:t>
            </a:r>
            <a:r>
              <a:rPr lang="en-US" sz="1300" dirty="0" smtClean="0"/>
              <a:t> do Minho</a:t>
            </a:r>
            <a:endParaRPr lang="en-US" sz="1300" dirty="0"/>
          </a:p>
        </p:txBody>
      </p:sp>
      <p:pic>
        <p:nvPicPr>
          <p:cNvPr id="5" name="Picture 4" descr="logo-e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43427"/>
            <a:ext cx="1778000" cy="889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304973" y="757593"/>
            <a:ext cx="6415693" cy="8937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600" dirty="0" smtClean="0"/>
              <a:t>Licenciatura</a:t>
            </a:r>
            <a:r>
              <a:rPr lang="en-US" sz="2600" dirty="0" smtClean="0"/>
              <a:t> </a:t>
            </a:r>
            <a:r>
              <a:rPr lang="pt-PT" sz="2600" dirty="0" smtClean="0"/>
              <a:t>em</a:t>
            </a:r>
            <a:r>
              <a:rPr lang="en-US" sz="2600" dirty="0" smtClean="0"/>
              <a:t> </a:t>
            </a:r>
            <a:r>
              <a:rPr lang="en-US" sz="2600" dirty="0" err="1" smtClean="0"/>
              <a:t>Engenharia</a:t>
            </a:r>
            <a:r>
              <a:rPr lang="en-US" sz="2600" dirty="0" smtClean="0"/>
              <a:t>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err="1" smtClean="0"/>
              <a:t>Laboratórios</a:t>
            </a:r>
            <a:r>
              <a:rPr lang="en-US" sz="2600" dirty="0" smtClean="0"/>
              <a:t> de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> IV</a:t>
            </a:r>
            <a:endParaRPr lang="en-US" sz="1900" dirty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421341" y="2155371"/>
            <a:ext cx="8339667" cy="38565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PT" sz="5400" b="1" dirty="0">
                <a:solidFill>
                  <a:schemeClr val="tx1"/>
                </a:solidFill>
              </a:rPr>
              <a:t> </a:t>
            </a:r>
            <a:r>
              <a:rPr lang="pt-PT" sz="5400" b="1" dirty="0" smtClean="0">
                <a:solidFill>
                  <a:schemeClr val="tx1"/>
                </a:solidFill>
              </a:rPr>
              <a:t>  </a:t>
            </a:r>
            <a:r>
              <a:rPr lang="pt-PT" sz="4400" b="1" dirty="0" smtClean="0">
                <a:solidFill>
                  <a:schemeClr val="tx1"/>
                </a:solidFill>
              </a:rPr>
              <a:t>Descrição</a:t>
            </a:r>
            <a:endParaRPr lang="pt-PT" sz="4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4025" indent="-454025" algn="just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Combina características do Modelo em Cascata com uma abordagem de prototipagem</a:t>
            </a:r>
            <a:r>
              <a:rPr lang="pt-PT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454025" indent="-454025" algn="just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Mais </a:t>
            </a:r>
            <a:r>
              <a:rPr lang="pt-P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indicado para </a:t>
            </a:r>
            <a:r>
              <a:rPr lang="pt-PT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projetos </a:t>
            </a:r>
            <a:r>
              <a:rPr lang="pt-P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larga escala, dispendiosos e/ou </a:t>
            </a:r>
            <a:r>
              <a:rPr lang="pt-PT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complexos</a:t>
            </a:r>
            <a:r>
              <a:rPr lang="pt-PT" dirty="0" smtClean="0">
                <a:solidFill>
                  <a:schemeClr val="tx1"/>
                </a:solidFill>
              </a:rPr>
              <a:t>.</a:t>
            </a:r>
            <a:endParaRPr lang="pt-PT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4025" indent="-454025" algn="just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 </a:t>
            </a:r>
            <a:r>
              <a:rPr lang="pt-P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cliente pode optar por abortar o </a:t>
            </a:r>
            <a:r>
              <a:rPr lang="pt-PT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projeto </a:t>
            </a:r>
            <a:r>
              <a:rPr lang="pt-P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 considerar o risco de desenvolver o </a:t>
            </a:r>
            <a:r>
              <a:rPr lang="pt-PT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produto demasiado </a:t>
            </a:r>
            <a:r>
              <a:rPr lang="pt-P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alto.</a:t>
            </a:r>
          </a:p>
        </p:txBody>
      </p:sp>
    </p:spTree>
    <p:extLst>
      <p:ext uri="{BB962C8B-B14F-4D97-AF65-F5344CB8AC3E}">
        <p14:creationId xmlns:p14="http://schemas.microsoft.com/office/powerpoint/2010/main" val="258138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999" y="1532427"/>
            <a:ext cx="1778000" cy="484632"/>
          </a:xfrm>
        </p:spPr>
        <p:txBody>
          <a:bodyPr>
            <a:noAutofit/>
          </a:bodyPr>
          <a:lstStyle/>
          <a:p>
            <a:r>
              <a:rPr lang="en-US" sz="1300" dirty="0" err="1" smtClean="0"/>
              <a:t>Universidade</a:t>
            </a:r>
            <a:r>
              <a:rPr lang="en-US" sz="1300" dirty="0" smtClean="0"/>
              <a:t> do Minho</a:t>
            </a:r>
            <a:endParaRPr lang="en-US" sz="1300" dirty="0"/>
          </a:p>
        </p:txBody>
      </p:sp>
      <p:pic>
        <p:nvPicPr>
          <p:cNvPr id="5" name="Picture 4" descr="logo-e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43427"/>
            <a:ext cx="1778000" cy="889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304973" y="757593"/>
            <a:ext cx="6415693" cy="8937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600" dirty="0" smtClean="0"/>
              <a:t>Licenciatura</a:t>
            </a:r>
            <a:r>
              <a:rPr lang="en-US" sz="2600" dirty="0" smtClean="0"/>
              <a:t> </a:t>
            </a:r>
            <a:r>
              <a:rPr lang="pt-PT" sz="2600" dirty="0" smtClean="0"/>
              <a:t>em</a:t>
            </a:r>
            <a:r>
              <a:rPr lang="en-US" sz="2600" dirty="0" smtClean="0"/>
              <a:t> </a:t>
            </a:r>
            <a:r>
              <a:rPr lang="en-US" sz="2600" dirty="0" err="1" smtClean="0"/>
              <a:t>Engenharia</a:t>
            </a:r>
            <a:r>
              <a:rPr lang="en-US" sz="2600" dirty="0" smtClean="0"/>
              <a:t>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err="1" smtClean="0"/>
              <a:t>Laboratórios</a:t>
            </a:r>
            <a:r>
              <a:rPr lang="en-US" sz="2600" dirty="0" smtClean="0"/>
              <a:t> de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> IV</a:t>
            </a:r>
            <a:endParaRPr lang="en-US" sz="1900" dirty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421341" y="2495616"/>
            <a:ext cx="8339667" cy="3979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4025" indent="-454025" algn="just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Foca-se na necessidade de iterar para controlar riscos:</a:t>
            </a:r>
          </a:p>
          <a:p>
            <a:pPr marL="911225" lvl="1" indent="-454025" algn="just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Definição dos requisitos com o maior detalhe possível.</a:t>
            </a:r>
          </a:p>
          <a:p>
            <a:pPr marL="911225" lvl="1" indent="-454025" algn="just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Conceção de um primeiro “desenho” do sistema.</a:t>
            </a:r>
          </a:p>
          <a:p>
            <a:pPr marL="911225" lvl="1" indent="-454025" algn="just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Um primeiro protótipo é construído a partir do passo anterior.</a:t>
            </a:r>
          </a:p>
          <a:p>
            <a:pPr marL="911225" lvl="1" indent="-454025" algn="just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Desenvolvimento de um segundo protótipo a partir do primeiro (este passo é iterado até o cliente estar satisfeito).</a:t>
            </a:r>
          </a:p>
          <a:p>
            <a:pPr marL="911225" lvl="1" indent="-454025" algn="just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 produto final é construído a partir do protótipo final e, depois de avaliado e testado, entra em produção.</a:t>
            </a:r>
            <a:endParaRPr lang="pt-PT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80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999" y="1532427"/>
            <a:ext cx="1778000" cy="484632"/>
          </a:xfrm>
        </p:spPr>
        <p:txBody>
          <a:bodyPr>
            <a:noAutofit/>
          </a:bodyPr>
          <a:lstStyle/>
          <a:p>
            <a:r>
              <a:rPr lang="en-US" sz="1300" dirty="0" err="1" smtClean="0"/>
              <a:t>Universidade</a:t>
            </a:r>
            <a:r>
              <a:rPr lang="en-US" sz="1300" dirty="0" smtClean="0"/>
              <a:t> do Minho</a:t>
            </a:r>
            <a:endParaRPr lang="en-US" sz="1300" dirty="0"/>
          </a:p>
        </p:txBody>
      </p:sp>
      <p:pic>
        <p:nvPicPr>
          <p:cNvPr id="5" name="Picture 4" descr="logo-e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43427"/>
            <a:ext cx="1778000" cy="889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304973" y="757593"/>
            <a:ext cx="6415693" cy="8937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600" dirty="0" smtClean="0"/>
              <a:t>Licenciatura</a:t>
            </a:r>
            <a:r>
              <a:rPr lang="en-US" sz="2600" dirty="0" smtClean="0"/>
              <a:t> </a:t>
            </a:r>
            <a:r>
              <a:rPr lang="pt-PT" sz="2600" dirty="0" smtClean="0"/>
              <a:t>em</a:t>
            </a:r>
            <a:r>
              <a:rPr lang="en-US" sz="2600" dirty="0" smtClean="0"/>
              <a:t> </a:t>
            </a:r>
            <a:r>
              <a:rPr lang="en-US" sz="2600" dirty="0" err="1" smtClean="0"/>
              <a:t>Engenharia</a:t>
            </a:r>
            <a:r>
              <a:rPr lang="en-US" sz="2600" dirty="0" smtClean="0"/>
              <a:t>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err="1" smtClean="0"/>
              <a:t>Laboratórios</a:t>
            </a:r>
            <a:r>
              <a:rPr lang="en-US" sz="2600" dirty="0" smtClean="0"/>
              <a:t> de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> IV</a:t>
            </a:r>
            <a:endParaRPr lang="en-US" sz="1900" dirty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421341" y="2155371"/>
            <a:ext cx="8339667" cy="3856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PT" sz="5400" b="1" dirty="0">
                <a:solidFill>
                  <a:schemeClr val="tx1"/>
                </a:solidFill>
              </a:rPr>
              <a:t> </a:t>
            </a:r>
            <a:r>
              <a:rPr lang="pt-PT" sz="5400" b="1" dirty="0" smtClean="0">
                <a:solidFill>
                  <a:schemeClr val="tx1"/>
                </a:solidFill>
              </a:rPr>
              <a:t>  </a:t>
            </a:r>
            <a:r>
              <a:rPr lang="pt-PT" sz="4400" b="1" dirty="0" smtClean="0">
                <a:solidFill>
                  <a:schemeClr val="tx1"/>
                </a:solidFill>
              </a:rPr>
              <a:t>Prós e Contras</a:t>
            </a:r>
            <a:endParaRPr lang="pt-PT" sz="4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20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999" y="1532427"/>
            <a:ext cx="1778000" cy="484632"/>
          </a:xfrm>
        </p:spPr>
        <p:txBody>
          <a:bodyPr>
            <a:noAutofit/>
          </a:bodyPr>
          <a:lstStyle/>
          <a:p>
            <a:r>
              <a:rPr lang="en-US" sz="1300" dirty="0" err="1" smtClean="0"/>
              <a:t>Universidade</a:t>
            </a:r>
            <a:r>
              <a:rPr lang="en-US" sz="1300" dirty="0" smtClean="0"/>
              <a:t> do Minho</a:t>
            </a:r>
            <a:endParaRPr lang="en-US" sz="1300" dirty="0"/>
          </a:p>
        </p:txBody>
      </p:sp>
      <p:pic>
        <p:nvPicPr>
          <p:cNvPr id="5" name="Picture 4" descr="logo-e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43427"/>
            <a:ext cx="1778000" cy="889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304973" y="757593"/>
            <a:ext cx="6415693" cy="8937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600" dirty="0" smtClean="0"/>
              <a:t>Licenciatura</a:t>
            </a:r>
            <a:r>
              <a:rPr lang="en-US" sz="2600" dirty="0" smtClean="0"/>
              <a:t> </a:t>
            </a:r>
            <a:r>
              <a:rPr lang="pt-PT" sz="2600" dirty="0" smtClean="0"/>
              <a:t>em</a:t>
            </a:r>
            <a:r>
              <a:rPr lang="en-US" sz="2600" dirty="0" smtClean="0"/>
              <a:t> </a:t>
            </a:r>
            <a:r>
              <a:rPr lang="en-US" sz="2600" dirty="0" err="1" smtClean="0"/>
              <a:t>Engenharia</a:t>
            </a:r>
            <a:r>
              <a:rPr lang="en-US" sz="2600" dirty="0" smtClean="0"/>
              <a:t>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err="1" smtClean="0"/>
              <a:t>Laboratórios</a:t>
            </a:r>
            <a:r>
              <a:rPr lang="en-US" sz="2600" dirty="0" smtClean="0"/>
              <a:t> de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> IV</a:t>
            </a:r>
            <a:endParaRPr lang="en-US" sz="1900" dirty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421341" y="2155371"/>
            <a:ext cx="8339667" cy="3856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PT" sz="5400" b="1" dirty="0">
                <a:solidFill>
                  <a:schemeClr val="tx1"/>
                </a:solidFill>
              </a:rPr>
              <a:t> </a:t>
            </a:r>
            <a:r>
              <a:rPr lang="pt-PT" sz="5400" b="1" dirty="0" smtClean="0">
                <a:solidFill>
                  <a:schemeClr val="tx1"/>
                </a:solidFill>
              </a:rPr>
              <a:t>  </a:t>
            </a:r>
            <a:r>
              <a:rPr lang="pt-PT" sz="4400" b="1" dirty="0" smtClean="0">
                <a:solidFill>
                  <a:schemeClr val="tx1"/>
                </a:solidFill>
              </a:rPr>
              <a:t>Conclusão</a:t>
            </a:r>
            <a:endParaRPr lang="pt-PT" sz="4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68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999" y="1532427"/>
            <a:ext cx="1778000" cy="484632"/>
          </a:xfrm>
        </p:spPr>
        <p:txBody>
          <a:bodyPr>
            <a:noAutofit/>
          </a:bodyPr>
          <a:lstStyle/>
          <a:p>
            <a:r>
              <a:rPr lang="en-US" sz="1300" dirty="0" err="1" smtClean="0"/>
              <a:t>Universidade</a:t>
            </a:r>
            <a:r>
              <a:rPr lang="en-US" sz="1300" dirty="0" smtClean="0"/>
              <a:t> do Minho</a:t>
            </a:r>
            <a:endParaRPr lang="en-US" sz="1300" dirty="0"/>
          </a:p>
        </p:txBody>
      </p:sp>
      <p:pic>
        <p:nvPicPr>
          <p:cNvPr id="5" name="Picture 4" descr="logo-e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43427"/>
            <a:ext cx="1778000" cy="88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0999" y="2314222"/>
            <a:ext cx="845255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b="1" dirty="0" smtClean="0"/>
              <a:t>Laboratórios de Informática IV</a:t>
            </a:r>
          </a:p>
          <a:p>
            <a:pPr algn="ctr"/>
            <a:r>
              <a:rPr lang="pt-PT" sz="3200" b="1" dirty="0" smtClean="0"/>
              <a:t>Processo de Desenvolvimento de Software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113" y="6462890"/>
            <a:ext cx="856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 smtClean="0"/>
              <a:t>Grupo :</a:t>
            </a:r>
            <a:r>
              <a:rPr lang="pt-PT" dirty="0" smtClean="0"/>
              <a:t> Bruno Torres, João Mano, Patrícia Rocha</a:t>
            </a:r>
            <a:endParaRPr lang="pt-PT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304973" y="599123"/>
            <a:ext cx="6415693" cy="8937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600" dirty="0" smtClean="0"/>
              <a:t>Licenciatura</a:t>
            </a:r>
            <a:r>
              <a:rPr lang="en-US" sz="2600" dirty="0" smtClean="0"/>
              <a:t> </a:t>
            </a:r>
            <a:r>
              <a:rPr lang="pt-PT" sz="2600" dirty="0" smtClean="0"/>
              <a:t>em</a:t>
            </a:r>
            <a:r>
              <a:rPr lang="en-US" sz="2600" dirty="0" smtClean="0"/>
              <a:t> </a:t>
            </a:r>
            <a:r>
              <a:rPr lang="en-US" sz="2600" dirty="0" err="1" smtClean="0"/>
              <a:t>Engenharia</a:t>
            </a:r>
            <a:r>
              <a:rPr lang="en-US" sz="2600" dirty="0" smtClean="0"/>
              <a:t> </a:t>
            </a:r>
            <a:r>
              <a:rPr lang="en-US" sz="2600" dirty="0" err="1" smtClean="0"/>
              <a:t>Informática</a:t>
            </a:r>
            <a:endParaRPr lang="en-US" sz="2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41" y="3641654"/>
            <a:ext cx="8299325" cy="2336604"/>
          </a:xfrm>
          <a:prstGeom prst="rect">
            <a:avLst/>
          </a:prstGeom>
        </p:spPr>
      </p:pic>
      <p:sp>
        <p:nvSpPr>
          <p:cNvPr id="12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55239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1330</TotalTime>
  <Words>452</Words>
  <Application>Microsoft Office PowerPoint</Application>
  <PresentationFormat>Apresentação no Ecrã (4:3)</PresentationFormat>
  <Paragraphs>75</Paragraphs>
  <Slides>9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Wingdings</vt:lpstr>
      <vt:lpstr>Spectrum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Licenciatura em Engenharia Informática 2014/2015</dc:title>
  <dc:creator>Joao Rua</dc:creator>
  <cp:lastModifiedBy>Ana Almeida</cp:lastModifiedBy>
  <cp:revision>93</cp:revision>
  <dcterms:created xsi:type="dcterms:W3CDTF">2014-10-15T13:35:34Z</dcterms:created>
  <dcterms:modified xsi:type="dcterms:W3CDTF">2015-03-04T16:52:27Z</dcterms:modified>
</cp:coreProperties>
</file>