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67" r:id="rId4"/>
    <p:sldId id="268" r:id="rId5"/>
    <p:sldId id="269" r:id="rId6"/>
    <p:sldId id="286" r:id="rId7"/>
    <p:sldId id="287" r:id="rId8"/>
    <p:sldId id="275" r:id="rId9"/>
    <p:sldId id="288" r:id="rId10"/>
    <p:sldId id="276" r:id="rId11"/>
    <p:sldId id="277" r:id="rId12"/>
    <p:sldId id="280" r:id="rId13"/>
    <p:sldId id="278" r:id="rId14"/>
    <p:sldId id="282" r:id="rId15"/>
    <p:sldId id="283" r:id="rId16"/>
    <p:sldId id="284" r:id="rId17"/>
    <p:sldId id="285" r:id="rId18"/>
    <p:sldId id="273" r:id="rId19"/>
    <p:sldId id="289" r:id="rId20"/>
    <p:sldId id="266" r:id="rId2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38" autoAdjust="0"/>
    <p:restoredTop sz="82226" autoAdjust="0"/>
  </p:normalViewPr>
  <p:slideViewPr>
    <p:cSldViewPr snapToGrid="0">
      <p:cViewPr varScale="1">
        <p:scale>
          <a:sx n="57" d="100"/>
          <a:sy n="57" d="100"/>
        </p:scale>
        <p:origin x="12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0278E-799F-4B6A-A9E6-A20EE15BC085}" type="datetimeFigureOut">
              <a:rPr lang="pt-PT" smtClean="0"/>
              <a:t>29/06/2015</a:t>
            </a:fld>
            <a:endParaRPr lang="pt-PT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75EE4-BF34-4748-90F2-2EA9573BBF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3882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Iniciaremos</a:t>
            </a:r>
            <a:r>
              <a:rPr lang="pt-PT" baseline="0" dirty="0" smtClean="0"/>
              <a:t> a apresentação com uma introdução ao projeto em questão, de seguida é explicitado o caso de estudo que levou à origem deste projeto. Será apresentada a planificação estipulada e o processo de construção da mesma, posteriormente serão abordados os requisitos identificados do projeto. </a:t>
            </a:r>
          </a:p>
          <a:p>
            <a:r>
              <a:rPr lang="pt-PT" baseline="0" dirty="0" smtClean="0"/>
              <a:t>Numa fase seguinte serão apresentados os modelos construídos durante a modelação do </a:t>
            </a:r>
            <a:r>
              <a:rPr lang="pt-PT" baseline="0" dirty="0" err="1" smtClean="0"/>
              <a:t>Arit-Mat</a:t>
            </a:r>
            <a:r>
              <a:rPr lang="pt-PT" baseline="0" dirty="0" smtClean="0"/>
              <a:t> e abordada a implementação do mesmo, ou seja, serão explicitadas as metodologias e ferramentas utilizadas e, por fim, apresentada a arquitetura do produto.</a:t>
            </a:r>
          </a:p>
          <a:p>
            <a:r>
              <a:rPr lang="pt-PT" baseline="0" dirty="0" smtClean="0"/>
              <a:t>Concluir-se-á a apresentação mencionando alguns aspetos que achamos relevantes sobre o projeto.</a:t>
            </a:r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75EE4-BF34-4748-90F2-2EA9573BBF4F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5711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Aqui podemos observar dois dos diagramas de atividades construídos: à esquerda o diagrama de realizar exercício e à direita o de realizar teste.</a:t>
            </a:r>
          </a:p>
          <a:p>
            <a:r>
              <a:rPr lang="pt-PT" baseline="0" dirty="0" smtClean="0"/>
              <a:t>O diagrama de classes mais importante, que era o que gostaríamos de apresentar, modela a aprendizagem do aluno, infelizmente não foi possível inclui-lo nesta apresentação pois era demasiado extenso e a sua visualização era impossível. </a:t>
            </a:r>
          </a:p>
          <a:p>
            <a:endParaRPr lang="pt-PT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75EE4-BF34-4748-90F2-2EA9573BBF4F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3990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75EE4-BF34-4748-90F2-2EA9573BBF4F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2413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Estas tabelas são originadas pela necessidade de armazenamento e manipulação de informação sobre exercícios, lições, alunos, </a:t>
            </a:r>
            <a:r>
              <a:rPr lang="pt-PT" baseline="0" dirty="0" err="1" smtClean="0"/>
              <a:t>etc</a:t>
            </a:r>
            <a:r>
              <a:rPr lang="pt-PT" baseline="0" dirty="0" smtClean="0"/>
              <a:t> e foram retiradas diretamente dos requisitos identificados, as restantes derivam da necessidade de suportar um modelo de ensino e manter um histórico sobre as atividades do aluno no sistema.</a:t>
            </a:r>
            <a:endParaRPr lang="pt-PT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75EE4-BF34-4748-90F2-2EA9573BBF4F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4095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Após a modelação do produto passamos à fase de implementação, onde o produto passa a efetivamente construído.</a:t>
            </a:r>
          </a:p>
          <a:p>
            <a:endParaRPr lang="pt-PT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75EE4-BF34-4748-90F2-2EA9573BBF4F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6338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Toda</a:t>
            </a:r>
            <a:r>
              <a:rPr lang="pt-PT" baseline="0" dirty="0" smtClean="0"/>
              <a:t> a implementação foi concetualizada em c# uma vez que um dos requisitos era a utilização de tecnologias Microsoft, assim sendo achou-se que esta seria a melhor opção neste universo.</a:t>
            </a:r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75EE4-BF34-4748-90F2-2EA9573BBF4F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27046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800" dirty="0" smtClean="0"/>
              <a:t>Visual </a:t>
            </a:r>
            <a:r>
              <a:rPr lang="pt-PT" sz="2800" dirty="0" err="1" smtClean="0"/>
              <a:t>Studio</a:t>
            </a:r>
            <a:r>
              <a:rPr lang="pt-PT" sz="2800" dirty="0" smtClean="0"/>
              <a:t> – Implementação</a:t>
            </a:r>
            <a:r>
              <a:rPr lang="pt-PT" sz="2800" baseline="0" dirty="0" smtClean="0"/>
              <a:t> do produto</a:t>
            </a:r>
            <a:endParaRPr lang="pt-PT" sz="2800" dirty="0" smtClean="0"/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800" dirty="0" smtClean="0"/>
              <a:t>Visual </a:t>
            </a:r>
            <a:r>
              <a:rPr lang="pt-PT" sz="2800" dirty="0" err="1" smtClean="0"/>
              <a:t>Paradigm</a:t>
            </a:r>
            <a:r>
              <a:rPr lang="pt-PT" sz="2800" dirty="0" smtClean="0"/>
              <a:t> – Modelação do produto </a:t>
            </a:r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800" dirty="0" smtClean="0"/>
              <a:t>Microsoft Office (Word, PowerPoint, Project) – Apresentações,</a:t>
            </a:r>
            <a:r>
              <a:rPr lang="pt-PT" sz="2800" baseline="0" dirty="0" smtClean="0"/>
              <a:t> Planificações, documentação</a:t>
            </a:r>
            <a:endParaRPr lang="pt-PT" sz="2800" dirty="0" smtClean="0"/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800" dirty="0" err="1" smtClean="0"/>
              <a:t>GitHub</a:t>
            </a:r>
            <a:r>
              <a:rPr lang="pt-PT" sz="2800" dirty="0" smtClean="0"/>
              <a:t> – controlo de versões</a:t>
            </a:r>
          </a:p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75EE4-BF34-4748-90F2-2EA9573BBF4F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6200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A arquitetura, é a típica arquitetura MVC,</a:t>
            </a:r>
            <a:r>
              <a:rPr lang="pt-PT" baseline="0" dirty="0" smtClean="0"/>
              <a:t> em que existe </a:t>
            </a:r>
            <a:r>
              <a:rPr lang="pt-PT" baseline="0" dirty="0" err="1" smtClean="0"/>
              <a:t>Model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View</a:t>
            </a:r>
            <a:r>
              <a:rPr lang="pt-PT" baseline="0" dirty="0" smtClean="0"/>
              <a:t> e </a:t>
            </a:r>
            <a:r>
              <a:rPr lang="pt-PT" baseline="0" dirty="0" err="1" smtClean="0"/>
              <a:t>Controller</a:t>
            </a:r>
            <a:r>
              <a:rPr lang="pt-PT" baseline="0" dirty="0" smtClean="0"/>
              <a:t>, o utilizador está em contacto com as </a:t>
            </a:r>
            <a:r>
              <a:rPr lang="pt-PT" baseline="0" dirty="0" err="1" smtClean="0"/>
              <a:t>Views</a:t>
            </a:r>
            <a:r>
              <a:rPr lang="pt-PT" baseline="0" dirty="0" smtClean="0"/>
              <a:t>. A parte dos </a:t>
            </a:r>
            <a:r>
              <a:rPr lang="pt-PT" baseline="0" dirty="0" err="1" smtClean="0"/>
              <a:t>Models</a:t>
            </a:r>
            <a:r>
              <a:rPr lang="pt-PT" baseline="0" dirty="0" smtClean="0"/>
              <a:t> contém todos os dados da aplicação que, no nosso caso são geridos pelo SQL server. Na </a:t>
            </a:r>
            <a:r>
              <a:rPr lang="pt-PT" baseline="0" dirty="0" err="1" smtClean="0"/>
              <a:t>View</a:t>
            </a:r>
            <a:r>
              <a:rPr lang="pt-PT" baseline="0" dirty="0" smtClean="0"/>
              <a:t> é pedido um modelo de informação e uma dada entidade da aplicação. Os </a:t>
            </a:r>
            <a:r>
              <a:rPr lang="pt-PT" baseline="0" dirty="0" err="1" smtClean="0"/>
              <a:t>controllers</a:t>
            </a:r>
            <a:r>
              <a:rPr lang="pt-PT" baseline="0" dirty="0" smtClean="0"/>
              <a:t> são responsáveis pelo controlo de fluxo da aplicação.</a:t>
            </a:r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75EE4-BF34-4748-90F2-2EA9573BBF4F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33877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Após o desenvolvimento deste projeto as maiores dificuldades concentraram-se em encontrar o tema a desenvolver, cumprir a calendarização e, principalmente, a falta de experiência em relação a algumas das tecnologias envolvidas.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Apenas ficou por conseguir um dos requisitos, correspondente a adquirir novo conhecimento ao longo do tempo.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75EE4-BF34-4748-90F2-2EA9573BBF4F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50615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Apesar</a:t>
            </a:r>
            <a:r>
              <a:rPr lang="pt-PT" baseline="0" dirty="0" smtClean="0"/>
              <a:t> de existirem alguns aspetos menos positivos, conseguimos captar o modelo de aprendizagem, que pensamos ser o mais importante. Cumpriram-se todos os requisitos à exceção do mencionado há pouco e, deste projeto, obtivemos um contacto fundamental tanto com novas tecnologias como com o processo de desenvolvimento </a:t>
            </a:r>
            <a:r>
              <a:rPr lang="pt-PT" baseline="0" smtClean="0"/>
              <a:t>de software.</a:t>
            </a:r>
            <a:endParaRPr lang="pt-PT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75EE4-BF34-4748-90F2-2EA9573BBF4F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21114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75EE4-BF34-4748-90F2-2EA9573BBF4F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6403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O </a:t>
            </a:r>
            <a:r>
              <a:rPr lang="pt-PT" baseline="0" dirty="0" err="1" smtClean="0"/>
              <a:t>Arit-Mat</a:t>
            </a:r>
            <a:r>
              <a:rPr lang="pt-PT" baseline="0" dirty="0" smtClean="0"/>
              <a:t> surgiu da necessidade de um melhor sistema de apoio ao ensino pedagógico dos temas matemáticos de soma e subtração.</a:t>
            </a:r>
          </a:p>
          <a:p>
            <a:r>
              <a:rPr lang="pt-PT" baseline="0" dirty="0" smtClean="0"/>
              <a:t>Para construir um produto com qualidade e que correspondesse ao pretendido, preenchendo algumas lacunas existentes no sistema de ensino tradicional, como a disponibilidade e o acesso à educação entre outras, foi seguido um modelo de desenvolvimento de software bem definido, o modelo cascata.</a:t>
            </a:r>
            <a:endParaRPr lang="pt-PT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75EE4-BF34-4748-90F2-2EA9573BBF4F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4342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Tal como já foi referido, o </a:t>
            </a:r>
            <a:r>
              <a:rPr lang="pt-PT" baseline="0" dirty="0" err="1" smtClean="0"/>
              <a:t>Arit-Mat</a:t>
            </a:r>
            <a:r>
              <a:rPr lang="pt-PT" baseline="0" dirty="0" smtClean="0"/>
              <a:t> surgiu da opinião de que o sistema de ensino atual não estará a conseguir cativar os alunos da melhor forma e, a reputação destes temas estará a ser erradamente denegrida. </a:t>
            </a:r>
          </a:p>
          <a:p>
            <a:r>
              <a:rPr lang="pt-PT" baseline="0" dirty="0" smtClean="0"/>
              <a:t>Assim sendo, a motivação baseia-se maioritariamente nestes itens: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Falta de interesse/motivação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Dificuldades de aprendizagem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Défice de acompanhamento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2000" baseline="0" dirty="0" smtClean="0"/>
              <a:t>Tendo em conta que o produto se foca em ensinar soma e subtração, o público alvo serão então todos os alunos em processo de aprendizagem destes temas, nomeadamente os alunos do ensino básico.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PT" sz="2000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2000" baseline="0" dirty="0" smtClean="0"/>
              <a:t>O objetivo deste produto é fornecer apoio ao ensino destes temas de forma estimulante, cativante e dinâmica sem esquecer no entanto a sua simplicidade, dado que se tratam de crianças ainda muito jovens.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baseline="0" dirty="0" smtClean="0"/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PT" baseline="0" dirty="0" smtClean="0"/>
          </a:p>
          <a:p>
            <a:r>
              <a:rPr lang="pt-PT" baseline="0" dirty="0" smtClean="0"/>
              <a:t> </a:t>
            </a:r>
            <a:endParaRPr lang="pt-PT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75EE4-BF34-4748-90F2-2EA9573BBF4F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6283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No início do projeto foi então</a:t>
            </a:r>
            <a:r>
              <a:rPr lang="pt-PT" baseline="0" dirty="0" smtClean="0"/>
              <a:t> necessário planear e verificar se o mesmo seria viável.</a:t>
            </a:r>
          </a:p>
          <a:p>
            <a:r>
              <a:rPr lang="pt-PT" baseline="0" dirty="0" smtClean="0"/>
              <a:t>Assim foi construído um diagrama de </a:t>
            </a:r>
            <a:r>
              <a:rPr lang="pt-PT" baseline="0" dirty="0" err="1" smtClean="0"/>
              <a:t>Gantt</a:t>
            </a:r>
            <a:r>
              <a:rPr lang="pt-PT" baseline="0" dirty="0" smtClean="0"/>
              <a:t> ilustrativo das etapas que se esperariam cumprir no projeto, bem como protótipos do que se pretendia implementar.</a:t>
            </a:r>
          </a:p>
          <a:p>
            <a:r>
              <a:rPr lang="pt-PT" baseline="0" dirty="0" smtClean="0"/>
              <a:t>Analisou-se também a viabilidade do projeto em termos operacionais, técnicos, temporais e económicos, após a qual se concluiu em continuar com o projeto.</a:t>
            </a:r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75EE4-BF34-4748-90F2-2EA9573BBF4F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3412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Por</a:t>
            </a:r>
            <a:r>
              <a:rPr lang="pt-PT" baseline="0" dirty="0" smtClean="0"/>
              <a:t> forma a estruturar todos os aspetos que terão de ser desenvolvidos foi </a:t>
            </a:r>
            <a:r>
              <a:rPr lang="pt-PT" baseline="0" dirty="0" smtClean="0"/>
              <a:t>necessário </a:t>
            </a:r>
            <a:r>
              <a:rPr lang="pt-PT" baseline="0" dirty="0" smtClean="0"/>
              <a:t>identificar quais os requisitos da aplicação.</a:t>
            </a:r>
          </a:p>
          <a:p>
            <a:r>
              <a:rPr lang="pt-PT" baseline="0" dirty="0" smtClean="0"/>
              <a:t>Dos requisitos identificados temos requisitos funcionais e não funcionais, dada a sua extensividade apenas apresentamos alguns dos requisitos que se consideram de maior importância.</a:t>
            </a:r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75EE4-BF34-4748-90F2-2EA9573BBF4F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5124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Tendo em conta os requisitos levantados foram construídos os modelos necessários para a especificação da aplicação.</a:t>
            </a:r>
          </a:p>
          <a:p>
            <a:r>
              <a:rPr lang="pt-PT" baseline="0" dirty="0" smtClean="0"/>
              <a:t>Em termos arquiteturais foi construído o modelo de domínio, os modelos de caso de uso, os diagramas de sequência e os diagramas de atividade. Destes apenas iremos abordar o de domínio, uma especificação de um caso de uso e um diagrama de atividade.</a:t>
            </a:r>
          </a:p>
          <a:p>
            <a:r>
              <a:rPr lang="pt-PT" baseline="0" dirty="0" smtClean="0"/>
              <a:t>Para a modelação de componentes foi construído o diagrama de classes que não será apresentado.</a:t>
            </a:r>
          </a:p>
          <a:p>
            <a:r>
              <a:rPr lang="pt-PT" baseline="0" dirty="0" smtClean="0"/>
              <a:t>Finalmente em termos de dados foi construído o modelo concetual e lógico, apenas falaremos do lógico.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75EE4-BF34-4748-90F2-2EA9573BBF4F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5554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Para além do suporte às entidades envolvidas (lições ,exercícios, alunos, testes,…) é de notar que este modelo suporta o modelo de ensino que se pretende implementar.</a:t>
            </a:r>
            <a:endParaRPr lang="pt-PT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75EE4-BF34-4748-90F2-2EA9573BBF4F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0354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É apresentado </a:t>
            </a:r>
            <a:r>
              <a:rPr lang="pt-PT" baseline="0" dirty="0" smtClean="0"/>
              <a:t>o digrama de aprendizagem com todas as ações que um aluno pode efetuar neste âmbito</a:t>
            </a:r>
            <a:r>
              <a:rPr lang="pt-PT" baseline="0" dirty="0" smtClean="0"/>
              <a:t>.</a:t>
            </a:r>
            <a:endParaRPr lang="pt-PT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75EE4-BF34-4748-90F2-2EA9573BBF4F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1600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Aqui é apresentada a especificação do caso de uso de realizar exercício, o comportamento normal será então o aluno realizar um exercício corretamente, existem exceções e alternativas que têm em conta os restantes comportamentos possíveis. </a:t>
            </a:r>
            <a:endParaRPr lang="pt-PT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75EE4-BF34-4748-90F2-2EA9573BBF4F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543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19D6-CD3B-4527-83F8-F2BE83785134}" type="datetime1">
              <a:rPr lang="pt-PT" smtClean="0"/>
              <a:t>29/06/2015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IV, ARIT-MAT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85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6B55-0FCD-425C-A105-B7D8849183EB}" type="datetime1">
              <a:rPr lang="pt-PT" smtClean="0"/>
              <a:t>29/06/2015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IV, ARIT-MAT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1364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FFC0-3479-459D-B28A-846B7A24A85D}" type="datetime1">
              <a:rPr lang="pt-PT" smtClean="0"/>
              <a:t>29/06/2015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IV, ARIT-MAT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243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2AEF-6281-4E43-87FC-E090F028272C}" type="datetime1">
              <a:rPr lang="pt-PT" smtClean="0"/>
              <a:t>29/06/2015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IV, ARIT-MAT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6259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83B4-C76B-41AC-BDA7-343A411F3379}" type="datetime1">
              <a:rPr lang="pt-PT" smtClean="0"/>
              <a:t>29/06/2015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IV, ARIT-MAT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39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80C8-0479-4612-88A0-EC4A9186158A}" type="datetime1">
              <a:rPr lang="pt-PT" smtClean="0"/>
              <a:t>29/06/2015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IV, ARIT-MAT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579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8A52-6191-4BF2-B6FD-9AE6D26BDCA9}" type="datetime1">
              <a:rPr lang="pt-PT" smtClean="0"/>
              <a:t>29/06/2015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IV, ARIT-MAT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245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2FC7-ACAF-4893-97AB-F19D090B17C4}" type="datetime1">
              <a:rPr lang="pt-PT" smtClean="0"/>
              <a:t>29/06/2015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IV, ARIT-MAT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631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CEB8-B3DC-48A8-84F9-B01C15A16155}" type="datetime1">
              <a:rPr lang="pt-PT" smtClean="0"/>
              <a:t>29/06/2015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Laboratórios de Informática IV, ARIT-MAT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508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EC2DC2-EB76-46D6-8C3F-A92F7DE3E14F}" type="datetime1">
              <a:rPr lang="pt-PT" smtClean="0"/>
              <a:t>29/06/2015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PT" smtClean="0"/>
              <a:t>Laboratórios de Informática IV, ARIT-MAT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E7B6B6-7C4F-429D-94CF-F2CBE512B1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67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D574-0A17-4206-B4DA-2627B96CEB71}" type="datetime1">
              <a:rPr lang="pt-PT" smtClean="0"/>
              <a:t>29/06/2015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IV, ARIT-MAT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8674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AEA6BC3-B633-4FA3-AA5D-17804E4DF278}" type="datetime1">
              <a:rPr lang="pt-PT" smtClean="0"/>
              <a:t>29/06/2015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Laboratórios de Informática IV, ARIT-MAT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E7B6B6-7C4F-429D-94CF-F2CBE512B1EE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23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097280" y="3140764"/>
            <a:ext cx="10058400" cy="1184347"/>
          </a:xfrm>
        </p:spPr>
        <p:txBody>
          <a:bodyPr>
            <a:normAutofit/>
          </a:bodyPr>
          <a:lstStyle/>
          <a:p>
            <a:r>
              <a:rPr lang="pt-PT" sz="7200" dirty="0" smtClean="0"/>
              <a:t>ARIT-MAT</a:t>
            </a:r>
            <a:endParaRPr lang="pt-PT" sz="72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r>
              <a:rPr lang="pt-PT" dirty="0" smtClean="0"/>
              <a:t>Laboratórios de Informática IV </a:t>
            </a:r>
            <a:endParaRPr lang="pt-PT" dirty="0"/>
          </a:p>
        </p:txBody>
      </p:sp>
      <p:sp>
        <p:nvSpPr>
          <p:cNvPr id="6" name="TextBox 4"/>
          <p:cNvSpPr txBox="1"/>
          <p:nvPr/>
        </p:nvSpPr>
        <p:spPr>
          <a:xfrm>
            <a:off x="8542428" y="5027120"/>
            <a:ext cx="2968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pc="200" dirty="0">
                <a:solidFill>
                  <a:schemeClr val="tx2"/>
                </a:solidFill>
                <a:latin typeface="+mj-lt"/>
              </a:rPr>
              <a:t>Ana </a:t>
            </a:r>
            <a:r>
              <a:rPr lang="pt-PT" spc="200" dirty="0" smtClean="0">
                <a:solidFill>
                  <a:schemeClr val="tx2"/>
                </a:solidFill>
                <a:latin typeface="+mj-lt"/>
              </a:rPr>
              <a:t>Almeida</a:t>
            </a:r>
          </a:p>
          <a:p>
            <a:r>
              <a:rPr lang="pt-PT" spc="200" dirty="0" smtClean="0">
                <a:solidFill>
                  <a:schemeClr val="tx2"/>
                </a:solidFill>
                <a:latin typeface="+mj-lt"/>
              </a:rPr>
              <a:t>Bruno Pereira</a:t>
            </a:r>
          </a:p>
          <a:p>
            <a:r>
              <a:rPr lang="pt-PT" spc="200" dirty="0" smtClean="0">
                <a:solidFill>
                  <a:schemeClr val="tx2"/>
                </a:solidFill>
                <a:latin typeface="+mj-lt"/>
              </a:rPr>
              <a:t>João Mano</a:t>
            </a:r>
            <a:r>
              <a:rPr lang="pt-PT" u="sng" spc="200" dirty="0">
                <a:solidFill>
                  <a:schemeClr val="tx2"/>
                </a:solidFill>
                <a:latin typeface="+mj-lt"/>
              </a:rPr>
              <a:t/>
            </a:r>
            <a:br>
              <a:rPr lang="pt-PT" u="sng" spc="200" dirty="0">
                <a:solidFill>
                  <a:schemeClr val="tx2"/>
                </a:solidFill>
                <a:latin typeface="+mj-lt"/>
              </a:rPr>
            </a:br>
            <a:r>
              <a:rPr lang="pt-PT" spc="200" dirty="0">
                <a:solidFill>
                  <a:schemeClr val="tx2"/>
                </a:solidFill>
                <a:latin typeface="+mj-lt"/>
              </a:rPr>
              <a:t>Patrícia Rocha</a:t>
            </a:r>
          </a:p>
        </p:txBody>
      </p:sp>
      <p:sp>
        <p:nvSpPr>
          <p:cNvPr id="7" name="TextBox 5"/>
          <p:cNvSpPr txBox="1"/>
          <p:nvPr/>
        </p:nvSpPr>
        <p:spPr>
          <a:xfrm>
            <a:off x="5075583" y="622851"/>
            <a:ext cx="55231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spc="200" dirty="0" smtClean="0">
                <a:solidFill>
                  <a:schemeClr val="tx2"/>
                </a:solidFill>
                <a:latin typeface="+mj-lt"/>
              </a:rPr>
              <a:t>Universidade do Minho</a:t>
            </a:r>
            <a:br>
              <a:rPr lang="pt-PT" sz="2000" spc="200" dirty="0" smtClean="0">
                <a:solidFill>
                  <a:schemeClr val="tx2"/>
                </a:solidFill>
                <a:latin typeface="+mj-lt"/>
              </a:rPr>
            </a:br>
            <a:r>
              <a:rPr lang="pt-PT" sz="2000" spc="200" dirty="0" smtClean="0">
                <a:solidFill>
                  <a:schemeClr val="tx2"/>
                </a:solidFill>
                <a:latin typeface="+mj-lt"/>
              </a:rPr>
              <a:t>Licenciatura em Engenharia Informática</a:t>
            </a:r>
          </a:p>
          <a:p>
            <a:r>
              <a:rPr lang="pt-PT" sz="2000" spc="200" dirty="0" smtClean="0">
                <a:solidFill>
                  <a:schemeClr val="tx2"/>
                </a:solidFill>
                <a:latin typeface="+mj-lt"/>
              </a:rPr>
              <a:t>3º Ano</a:t>
            </a:r>
            <a:br>
              <a:rPr lang="pt-PT" sz="2000" spc="200" dirty="0" smtClean="0">
                <a:solidFill>
                  <a:schemeClr val="tx2"/>
                </a:solidFill>
                <a:latin typeface="+mj-lt"/>
              </a:rPr>
            </a:br>
            <a:endParaRPr lang="pt-PT" sz="2000" spc="2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04982"/>
            <a:ext cx="3437283" cy="1759175"/>
          </a:xfrm>
          <a:prstGeom prst="rect">
            <a:avLst/>
          </a:prstGeom>
          <a:effectLst>
            <a:softEdge rad="63500"/>
          </a:effectLst>
        </p:spPr>
      </p:pic>
      <p:cxnSp>
        <p:nvCxnSpPr>
          <p:cNvPr id="9" name="Straight Connector 11"/>
          <p:cNvCxnSpPr/>
          <p:nvPr/>
        </p:nvCxnSpPr>
        <p:spPr>
          <a:xfrm>
            <a:off x="1204686" y="4325111"/>
            <a:ext cx="995099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50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Caso de Uso – Realizar Exercício</a:t>
            </a:r>
            <a:endParaRPr lang="pt-PT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-200015" y="6442570"/>
            <a:ext cx="4822804" cy="365125"/>
          </a:xfrm>
        </p:spPr>
        <p:txBody>
          <a:bodyPr/>
          <a:lstStyle/>
          <a:p>
            <a:r>
              <a:rPr lang="pt-PT" dirty="0" smtClean="0"/>
              <a:t>Laboratórios de Informática IV, ARIT-MAT</a:t>
            </a:r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10</a:t>
            </a:fld>
            <a:endParaRPr lang="pt-PT"/>
          </a:p>
        </p:txBody>
      </p:sp>
      <p:pic>
        <p:nvPicPr>
          <p:cNvPr id="7" name="Imagem 6" descr="Realizar%20exercicio.pdf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040"/>
          <a:stretch/>
        </p:blipFill>
        <p:spPr bwMode="auto">
          <a:xfrm>
            <a:off x="928052" y="1737360"/>
            <a:ext cx="4716145" cy="3821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 descr="Realizar%20exercicio.pdf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48" b="1"/>
          <a:stretch/>
        </p:blipFill>
        <p:spPr bwMode="auto">
          <a:xfrm>
            <a:off x="5840325" y="1927508"/>
            <a:ext cx="4716145" cy="4342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320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Laboratórios de Informática IV, ARIT-MAT</a:t>
            </a:r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11</a:t>
            </a:fld>
            <a:endParaRPr lang="pt-PT"/>
          </a:p>
        </p:txBody>
      </p:sp>
      <p:sp>
        <p:nvSpPr>
          <p:cNvPr id="12" name="Título 1"/>
          <p:cNvSpPr>
            <a:spLocks noGrp="1"/>
          </p:cNvSpPr>
          <p:nvPr>
            <p:ph type="title" idx="4294967295"/>
          </p:nvPr>
        </p:nvSpPr>
        <p:spPr>
          <a:xfrm>
            <a:off x="841829" y="126569"/>
            <a:ext cx="10058400" cy="750888"/>
          </a:xfrm>
        </p:spPr>
        <p:txBody>
          <a:bodyPr/>
          <a:lstStyle/>
          <a:p>
            <a:r>
              <a:rPr lang="pt-PT" dirty="0" smtClean="0"/>
              <a:t>Diagrama de Atividades</a:t>
            </a:r>
            <a:endParaRPr lang="pt-PT" dirty="0"/>
          </a:p>
        </p:txBody>
      </p:sp>
      <p:pic>
        <p:nvPicPr>
          <p:cNvPr id="13" name="Imagem 12"/>
          <p:cNvPicPr/>
          <p:nvPr/>
        </p:nvPicPr>
        <p:blipFill>
          <a:blip r:embed="rId3"/>
          <a:stretch>
            <a:fillRect/>
          </a:stretch>
        </p:blipFill>
        <p:spPr>
          <a:xfrm>
            <a:off x="841829" y="877457"/>
            <a:ext cx="5238750" cy="4476750"/>
          </a:xfrm>
          <a:prstGeom prst="rect">
            <a:avLst/>
          </a:prstGeom>
        </p:spPr>
      </p:pic>
      <p:pic>
        <p:nvPicPr>
          <p:cNvPr id="14" name="Imagem 1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999" y="580352"/>
            <a:ext cx="3331429" cy="4782820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7637690" y="5354207"/>
            <a:ext cx="3262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Realizar Teste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841828" y="5354207"/>
            <a:ext cx="4811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Realizar Exercício</a:t>
            </a:r>
          </a:p>
        </p:txBody>
      </p:sp>
    </p:spTree>
    <p:extLst>
      <p:ext uri="{BB962C8B-B14F-4D97-AF65-F5344CB8AC3E}">
        <p14:creationId xmlns:p14="http://schemas.microsoft.com/office/powerpoint/2010/main" val="165597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Modelo Lógico</a:t>
            </a:r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Laboratórios de Informática IV, ARIT-MAT</a:t>
            </a:r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91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0" b="2300"/>
          <a:stretch/>
        </p:blipFill>
        <p:spPr>
          <a:xfrm>
            <a:off x="510862" y="0"/>
            <a:ext cx="10701621" cy="6185024"/>
          </a:xfrm>
          <a:prstGeom prst="rect">
            <a:avLst/>
          </a:pr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Laboratórios de Informática IV, ARIT-MAT</a:t>
            </a:r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13</a:t>
            </a:fld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2133600" y="1846263"/>
            <a:ext cx="10058400" cy="4022725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4600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Implementação</a:t>
            </a:r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Laboratórios de Informática IV, ARIT-MAT</a:t>
            </a:r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14</a:t>
            </a:fld>
            <a:endParaRPr lang="pt-PT"/>
          </a:p>
        </p:txBody>
      </p:sp>
      <p:pic>
        <p:nvPicPr>
          <p:cNvPr id="2050" name="Picture 2" descr="http://pouringmyartout.files.wordpress.com/2014/08/a-1-a-4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986" y="2028306"/>
            <a:ext cx="4094694" cy="375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-media-cache-ak0.pinimg.com/236x/16/92/f0/1692f003828001ec6c8c39b49e8e710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992" y="2409050"/>
            <a:ext cx="2608407" cy="311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4052455" y="2409050"/>
            <a:ext cx="914400" cy="354365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Seta entalhada para a direita 7"/>
          <p:cNvSpPr/>
          <p:nvPr/>
        </p:nvSpPr>
        <p:spPr>
          <a:xfrm>
            <a:off x="4405745" y="2992582"/>
            <a:ext cx="2655241" cy="193270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200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Decisões e Metodologias</a:t>
            </a:r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IV, ARIT-MAT</a:t>
            </a:r>
            <a:endParaRPr lang="pt-PT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15</a:t>
            </a:fld>
            <a:endParaRPr lang="pt-PT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995452"/>
            <a:ext cx="10058400" cy="4023360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800" dirty="0" smtClean="0"/>
              <a:t> </a:t>
            </a:r>
            <a:r>
              <a:rPr lang="pt-PT" sz="2800" dirty="0" smtClean="0"/>
              <a:t>Tecnologias Microsoft </a:t>
            </a:r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800" dirty="0" smtClean="0"/>
              <a:t>Database First</a:t>
            </a:r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800" dirty="0" smtClean="0"/>
              <a:t>Entity Framework 6</a:t>
            </a:r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dirty="0" smtClean="0"/>
              <a:t>ASP.NET </a:t>
            </a:r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dirty="0" smtClean="0"/>
              <a:t>MVC5</a:t>
            </a:r>
            <a:endParaRPr lang="pt-PT" sz="2400" dirty="0" smtClean="0"/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endParaRPr lang="pt-PT" sz="2800" dirty="0" smtClean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endParaRPr lang="pt-PT" sz="2400" dirty="0" smtClean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endParaRPr lang="pt-PT" sz="2400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26790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Ferramentas</a:t>
            </a:r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IV, ARIT-MAT</a:t>
            </a:r>
            <a:endParaRPr lang="pt-PT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16</a:t>
            </a:fld>
            <a:endParaRPr lang="pt-PT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249680" y="19981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800" dirty="0" smtClean="0"/>
              <a:t>Visual </a:t>
            </a:r>
            <a:r>
              <a:rPr lang="pt-PT" sz="2800" dirty="0" err="1" smtClean="0"/>
              <a:t>Studio</a:t>
            </a:r>
            <a:endParaRPr lang="pt-PT" sz="2800" dirty="0" smtClean="0"/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800" dirty="0" smtClean="0"/>
              <a:t>Visual </a:t>
            </a:r>
            <a:r>
              <a:rPr lang="pt-PT" sz="2800" dirty="0" err="1" smtClean="0"/>
              <a:t>Paradigm</a:t>
            </a:r>
            <a:endParaRPr lang="pt-PT" sz="2800" dirty="0" smtClean="0"/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800" dirty="0" smtClean="0"/>
              <a:t>Microsoft Office (Word, PowerPoint, Project)</a:t>
            </a:r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800" dirty="0" err="1" smtClean="0"/>
              <a:t>GitHub</a:t>
            </a:r>
            <a:endParaRPr lang="pt-PT" sz="2800" dirty="0" smtClean="0"/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endParaRPr lang="pt-PT" sz="2800" dirty="0" smtClean="0"/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endParaRPr lang="pt-PT" sz="2800" dirty="0" smtClean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Font typeface="Calibri" pitchFamily="34" charset="0"/>
              <a:buNone/>
            </a:pPr>
            <a:endParaRPr lang="pt-PT" sz="2400" dirty="0" smtClean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Font typeface="Calibri" pitchFamily="34" charset="0"/>
              <a:buNone/>
            </a:pPr>
            <a:endParaRPr lang="pt-PT" sz="2400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18713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Arquitetura</a:t>
            </a:r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IV, ARIT-MAT</a:t>
            </a:r>
            <a:endParaRPr lang="pt-PT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17</a:t>
            </a:fld>
            <a:endParaRPr lang="pt-PT"/>
          </a:p>
        </p:txBody>
      </p:sp>
      <p:pic>
        <p:nvPicPr>
          <p:cNvPr id="6" name="Picture 5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62" y="2181755"/>
            <a:ext cx="33432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839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Conclusão</a:t>
            </a:r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-200015" y="6442570"/>
            <a:ext cx="4822804" cy="365125"/>
          </a:xfrm>
        </p:spPr>
        <p:txBody>
          <a:bodyPr/>
          <a:lstStyle/>
          <a:p>
            <a:r>
              <a:rPr lang="pt-PT" dirty="0" smtClean="0"/>
              <a:t>Laboratórios de Informática IV, ARIT-MAT</a:t>
            </a:r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18</a:t>
            </a:fld>
            <a:endParaRPr lang="pt-PT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1154083" y="1954108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800" dirty="0" smtClean="0"/>
              <a:t>Dificuldades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000" dirty="0" smtClean="0"/>
              <a:t>Encontrar um tema útil e apropriado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000" dirty="0" smtClean="0"/>
              <a:t>Cumprir a calendarização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000" dirty="0" smtClean="0"/>
              <a:t>Falta de domínio em relação a alguns aspetos/tecnologias</a:t>
            </a:r>
          </a:p>
          <a:p>
            <a:pPr marL="708660" lvl="3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1800" dirty="0" smtClean="0"/>
              <a:t>Levantamento de requisitos</a:t>
            </a:r>
          </a:p>
          <a:p>
            <a:pPr marL="708660" lvl="3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1800" dirty="0" smtClean="0"/>
              <a:t>Desenvolvimento da interface</a:t>
            </a:r>
            <a:endParaRPr lang="pt-PT" sz="1800" dirty="0" smtClean="0"/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000" dirty="0" smtClean="0"/>
              <a:t>Adquirir </a:t>
            </a:r>
            <a:r>
              <a:rPr lang="pt-PT" sz="2000" dirty="0"/>
              <a:t>novo conhecimento ao longo do </a:t>
            </a:r>
            <a:r>
              <a:rPr lang="pt-PT" sz="2000" dirty="0" smtClean="0"/>
              <a:t>tempo</a:t>
            </a:r>
            <a:endParaRPr lang="pt-PT" sz="2400" dirty="0" smtClean="0"/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endParaRPr lang="pt-PT" sz="2800" dirty="0" smtClean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Font typeface="Calibri" pitchFamily="34" charset="0"/>
              <a:buNone/>
            </a:pPr>
            <a:endParaRPr lang="pt-PT" sz="2400" dirty="0" smtClean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Font typeface="Calibri" pitchFamily="34" charset="0"/>
              <a:buNone/>
            </a:pPr>
            <a:endParaRPr lang="pt-PT" sz="2400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314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Conclusão</a:t>
            </a:r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-200015" y="6442570"/>
            <a:ext cx="4822804" cy="365125"/>
          </a:xfrm>
        </p:spPr>
        <p:txBody>
          <a:bodyPr/>
          <a:lstStyle/>
          <a:p>
            <a:r>
              <a:rPr lang="pt-PT" dirty="0" smtClean="0"/>
              <a:t>Laboratórios de Informática IV, ARIT-MAT</a:t>
            </a:r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19</a:t>
            </a:fld>
            <a:endParaRPr lang="pt-PT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1154083" y="1954108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800" dirty="0" smtClean="0"/>
              <a:t>Aspetos Positivos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000" dirty="0" smtClean="0"/>
              <a:t>Modelo de aprendizagem/ensino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000" dirty="0" smtClean="0"/>
              <a:t>Cumprimento da quase totalidade dos requisitos estabelecidos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000" dirty="0" smtClean="0"/>
              <a:t>Contacto fundamental com um processo de desenvolvimento de software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000" dirty="0" smtClean="0"/>
              <a:t>Contacto com novas tecnologias  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endParaRPr lang="pt-PT" sz="2800" dirty="0" smtClean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Font typeface="Calibri" pitchFamily="34" charset="0"/>
              <a:buNone/>
            </a:pPr>
            <a:endParaRPr lang="pt-PT" sz="2400" dirty="0" smtClean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Font typeface="Calibri" pitchFamily="34" charset="0"/>
              <a:buNone/>
            </a:pPr>
            <a:endParaRPr lang="pt-PT" sz="2400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840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Índice</a:t>
            </a:r>
            <a:endParaRPr lang="pt-PT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28650" lvl="1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dirty="0" smtClean="0"/>
              <a:t>Introdução</a:t>
            </a:r>
          </a:p>
          <a:p>
            <a:pPr marL="628650" lvl="1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dirty="0" smtClean="0"/>
              <a:t>Apresentação do Caso de Estudo</a:t>
            </a:r>
          </a:p>
          <a:p>
            <a:pPr marL="628650" lvl="1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dirty="0" smtClean="0"/>
              <a:t>Planificação</a:t>
            </a:r>
          </a:p>
          <a:p>
            <a:pPr marL="628650" lvl="1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dirty="0" smtClean="0"/>
              <a:t>Especificação de R</a:t>
            </a:r>
            <a:r>
              <a:rPr lang="pt-PT" sz="2400" dirty="0" smtClean="0"/>
              <a:t>equisitos</a:t>
            </a:r>
          </a:p>
          <a:p>
            <a:pPr marL="628650" lvl="1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dirty="0" smtClean="0"/>
              <a:t>Modelação do Produto</a:t>
            </a:r>
            <a:endParaRPr lang="pt-PT" sz="2000" dirty="0" smtClean="0"/>
          </a:p>
          <a:p>
            <a:pPr marL="628650" lvl="1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dirty="0" smtClean="0"/>
              <a:t>Implementação</a:t>
            </a:r>
          </a:p>
          <a:p>
            <a:pPr marL="811530" lvl="2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000" dirty="0" smtClean="0"/>
              <a:t>Decisões Metodologias</a:t>
            </a:r>
          </a:p>
          <a:p>
            <a:pPr marL="811530" lvl="2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000" dirty="0" smtClean="0"/>
              <a:t>Ferramentas</a:t>
            </a:r>
          </a:p>
          <a:p>
            <a:pPr marL="811530" lvl="2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000" dirty="0"/>
              <a:t>Arquitetura</a:t>
            </a:r>
          </a:p>
          <a:p>
            <a:pPr marL="628650" lvl="1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dirty="0" smtClean="0"/>
              <a:t>Conclusão</a:t>
            </a:r>
            <a:endParaRPr lang="pt-PT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-200015" y="6442570"/>
            <a:ext cx="4822804" cy="365125"/>
          </a:xfrm>
        </p:spPr>
        <p:txBody>
          <a:bodyPr/>
          <a:lstStyle/>
          <a:p>
            <a:r>
              <a:rPr lang="pt-PT" dirty="0" smtClean="0"/>
              <a:t>Laboratórios de Informática IV, ARIT-MAT</a:t>
            </a:r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504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097280" y="3140764"/>
            <a:ext cx="10058400" cy="1184347"/>
          </a:xfrm>
        </p:spPr>
        <p:txBody>
          <a:bodyPr>
            <a:normAutofit/>
          </a:bodyPr>
          <a:lstStyle/>
          <a:p>
            <a:r>
              <a:rPr lang="pt-PT" sz="7200" dirty="0" smtClean="0"/>
              <a:t>ARIT-MAT</a:t>
            </a:r>
            <a:endParaRPr lang="pt-PT" sz="72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r>
              <a:rPr lang="pt-PT" dirty="0" smtClean="0"/>
              <a:t>Laboratórios de Informática IV </a:t>
            </a:r>
            <a:endParaRPr lang="pt-PT" dirty="0"/>
          </a:p>
        </p:txBody>
      </p:sp>
      <p:sp>
        <p:nvSpPr>
          <p:cNvPr id="6" name="TextBox 4"/>
          <p:cNvSpPr txBox="1"/>
          <p:nvPr/>
        </p:nvSpPr>
        <p:spPr>
          <a:xfrm>
            <a:off x="8542428" y="5027120"/>
            <a:ext cx="2968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pc="200" dirty="0">
                <a:solidFill>
                  <a:schemeClr val="tx2"/>
                </a:solidFill>
                <a:latin typeface="+mj-lt"/>
              </a:rPr>
              <a:t>Ana </a:t>
            </a:r>
            <a:r>
              <a:rPr lang="pt-PT" spc="200" dirty="0" smtClean="0">
                <a:solidFill>
                  <a:schemeClr val="tx2"/>
                </a:solidFill>
                <a:latin typeface="+mj-lt"/>
              </a:rPr>
              <a:t>Almeida</a:t>
            </a:r>
          </a:p>
          <a:p>
            <a:r>
              <a:rPr lang="pt-PT" spc="200" dirty="0" smtClean="0">
                <a:solidFill>
                  <a:schemeClr val="tx2"/>
                </a:solidFill>
                <a:latin typeface="+mj-lt"/>
              </a:rPr>
              <a:t>Bruno Pereira</a:t>
            </a:r>
          </a:p>
          <a:p>
            <a:r>
              <a:rPr lang="pt-PT" spc="200" dirty="0" smtClean="0">
                <a:solidFill>
                  <a:schemeClr val="tx2"/>
                </a:solidFill>
                <a:latin typeface="+mj-lt"/>
              </a:rPr>
              <a:t>João Mano</a:t>
            </a:r>
            <a:r>
              <a:rPr lang="pt-PT" u="sng" spc="200" dirty="0">
                <a:solidFill>
                  <a:schemeClr val="tx2"/>
                </a:solidFill>
                <a:latin typeface="+mj-lt"/>
              </a:rPr>
              <a:t/>
            </a:r>
            <a:br>
              <a:rPr lang="pt-PT" u="sng" spc="200" dirty="0">
                <a:solidFill>
                  <a:schemeClr val="tx2"/>
                </a:solidFill>
                <a:latin typeface="+mj-lt"/>
              </a:rPr>
            </a:br>
            <a:r>
              <a:rPr lang="pt-PT" spc="200" dirty="0">
                <a:solidFill>
                  <a:schemeClr val="tx2"/>
                </a:solidFill>
                <a:latin typeface="+mj-lt"/>
              </a:rPr>
              <a:t>Patrícia Rocha</a:t>
            </a:r>
          </a:p>
        </p:txBody>
      </p:sp>
      <p:sp>
        <p:nvSpPr>
          <p:cNvPr id="7" name="TextBox 5"/>
          <p:cNvSpPr txBox="1"/>
          <p:nvPr/>
        </p:nvSpPr>
        <p:spPr>
          <a:xfrm>
            <a:off x="5075583" y="622851"/>
            <a:ext cx="55231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spc="200" dirty="0" smtClean="0">
                <a:solidFill>
                  <a:schemeClr val="tx2"/>
                </a:solidFill>
                <a:latin typeface="+mj-lt"/>
              </a:rPr>
              <a:t>Universidade do Minho</a:t>
            </a:r>
            <a:br>
              <a:rPr lang="pt-PT" sz="2000" spc="200" dirty="0" smtClean="0">
                <a:solidFill>
                  <a:schemeClr val="tx2"/>
                </a:solidFill>
                <a:latin typeface="+mj-lt"/>
              </a:rPr>
            </a:br>
            <a:r>
              <a:rPr lang="pt-PT" sz="2000" spc="200" dirty="0" smtClean="0">
                <a:solidFill>
                  <a:schemeClr val="tx2"/>
                </a:solidFill>
                <a:latin typeface="+mj-lt"/>
              </a:rPr>
              <a:t>Licenciatura em Engenharia Informática</a:t>
            </a:r>
          </a:p>
          <a:p>
            <a:r>
              <a:rPr lang="pt-PT" sz="2000" spc="200" dirty="0" smtClean="0">
                <a:solidFill>
                  <a:schemeClr val="tx2"/>
                </a:solidFill>
                <a:latin typeface="+mj-lt"/>
              </a:rPr>
              <a:t>3º Ano</a:t>
            </a:r>
            <a:r>
              <a:rPr lang="pt-PT" sz="2000" spc="200" smtClean="0">
                <a:solidFill>
                  <a:schemeClr val="tx2"/>
                </a:solidFill>
                <a:latin typeface="+mj-lt"/>
              </a:rPr>
              <a:t/>
            </a:r>
            <a:br>
              <a:rPr lang="pt-PT" sz="2000" spc="200" smtClean="0">
                <a:solidFill>
                  <a:schemeClr val="tx2"/>
                </a:solidFill>
                <a:latin typeface="+mj-lt"/>
              </a:rPr>
            </a:br>
            <a:endParaRPr lang="pt-PT" sz="2000" spc="2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04982"/>
            <a:ext cx="3437283" cy="1759175"/>
          </a:xfrm>
          <a:prstGeom prst="rect">
            <a:avLst/>
          </a:prstGeom>
          <a:effectLst>
            <a:softEdge rad="63500"/>
          </a:effectLst>
        </p:spPr>
      </p:pic>
      <p:cxnSp>
        <p:nvCxnSpPr>
          <p:cNvPr id="9" name="Straight Connector 11"/>
          <p:cNvCxnSpPr/>
          <p:nvPr/>
        </p:nvCxnSpPr>
        <p:spPr>
          <a:xfrm>
            <a:off x="1204686" y="4325111"/>
            <a:ext cx="995099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97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Introdução</a:t>
            </a:r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-200015" y="6442570"/>
            <a:ext cx="4822804" cy="365125"/>
          </a:xfrm>
        </p:spPr>
        <p:txBody>
          <a:bodyPr/>
          <a:lstStyle/>
          <a:p>
            <a:r>
              <a:rPr lang="pt-PT" dirty="0" smtClean="0"/>
              <a:t>Laboratórios de Informática IV, ARIT-MAT</a:t>
            </a:r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3</a:t>
            </a:fld>
            <a:endParaRPr lang="pt-PT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696" y="2955826"/>
            <a:ext cx="1726984" cy="1803175"/>
          </a:xfrm>
          <a:prstGeom prst="rect">
            <a:avLst/>
          </a:prstGeom>
        </p:spPr>
      </p:pic>
      <p:sp>
        <p:nvSpPr>
          <p:cNvPr id="12" name="Espaço Reservado para Conteúdo 2"/>
          <p:cNvSpPr txBox="1">
            <a:spLocks/>
          </p:cNvSpPr>
          <p:nvPr/>
        </p:nvSpPr>
        <p:spPr>
          <a:xfrm>
            <a:off x="1249680" y="2470484"/>
            <a:ext cx="7717857" cy="355101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8650" lvl="1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dirty="0" smtClean="0"/>
              <a:t>Origem</a:t>
            </a:r>
          </a:p>
          <a:p>
            <a:pPr marL="449580" lvl="2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pt-PT" sz="2000" dirty="0" smtClean="0"/>
              <a:t>	Necessidade de apoio ao ensino pedagógico </a:t>
            </a:r>
          </a:p>
          <a:p>
            <a:pPr marL="449580" lvl="2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pt-PT" sz="2000" dirty="0" smtClean="0"/>
              <a:t> </a:t>
            </a:r>
          </a:p>
          <a:p>
            <a:pPr marL="628650" lvl="1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dirty="0" smtClean="0"/>
              <a:t>Objetivo</a:t>
            </a:r>
          </a:p>
          <a:p>
            <a:pPr marL="449580" lvl="2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pt-PT" sz="2000" dirty="0" smtClean="0"/>
              <a:t>	Construção de um produto que ultrapasse determinadas lacunas 	do sistema de ensino atual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183685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Caso de Estudo</a:t>
            </a:r>
            <a:endParaRPr lang="pt-PT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8650" lvl="1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800" dirty="0" smtClean="0"/>
              <a:t>Motivação</a:t>
            </a:r>
          </a:p>
          <a:p>
            <a:pPr marL="994410" lvl="3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000" dirty="0" smtClean="0"/>
              <a:t>Falta de interesse/motivação</a:t>
            </a:r>
          </a:p>
          <a:p>
            <a:pPr marL="994410" lvl="3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000" dirty="0" smtClean="0"/>
              <a:t>Dificuldades de aprendizagem</a:t>
            </a:r>
          </a:p>
          <a:p>
            <a:pPr marL="994410" lvl="3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000" dirty="0" smtClean="0"/>
              <a:t>Défice de acompanhamento</a:t>
            </a:r>
          </a:p>
          <a:p>
            <a:pPr marL="628650" lvl="1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800" dirty="0" smtClean="0"/>
              <a:t>Público Alvo</a:t>
            </a:r>
          </a:p>
          <a:p>
            <a:pPr marL="994410" lvl="3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000" dirty="0"/>
              <a:t>Alunos do ensino básico </a:t>
            </a:r>
          </a:p>
          <a:p>
            <a:pPr marL="628650" lvl="1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800" dirty="0" smtClean="0"/>
              <a:t>Objetivos</a:t>
            </a:r>
          </a:p>
          <a:p>
            <a:pPr marL="994410" lvl="3" indent="-3619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000" dirty="0"/>
              <a:t>Criar um produto </a:t>
            </a:r>
            <a:r>
              <a:rPr lang="pt-PT" sz="2000" dirty="0" smtClean="0"/>
              <a:t>estimulante, interativo e </a:t>
            </a:r>
            <a:r>
              <a:rPr lang="pt-PT" sz="2000" dirty="0"/>
              <a:t>dinâmico de acompanhamento externo à sala de aula</a:t>
            </a:r>
          </a:p>
          <a:p>
            <a:pPr marL="811530" lvl="2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811530" lvl="2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811530" lvl="2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811530" lvl="2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-200015" y="6442570"/>
            <a:ext cx="4822804" cy="365125"/>
          </a:xfrm>
        </p:spPr>
        <p:txBody>
          <a:bodyPr/>
          <a:lstStyle/>
          <a:p>
            <a:r>
              <a:rPr lang="pt-PT" dirty="0" smtClean="0"/>
              <a:t>Laboratórios de Informática IV, ARIT-MAT</a:t>
            </a:r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00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Planificação</a:t>
            </a:r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-200015" y="6442570"/>
            <a:ext cx="4822804" cy="365125"/>
          </a:xfrm>
        </p:spPr>
        <p:txBody>
          <a:bodyPr/>
          <a:lstStyle/>
          <a:p>
            <a:r>
              <a:rPr lang="pt-PT" dirty="0" smtClean="0"/>
              <a:t>Laboratórios de Informática IV, ARIT-MAT</a:t>
            </a:r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5</a:t>
            </a:fld>
            <a:endParaRPr lang="pt-PT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249680" y="19981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8650" lvl="1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800" dirty="0" err="1" smtClean="0"/>
              <a:t>Gantt</a:t>
            </a:r>
            <a:endParaRPr lang="pt-PT" sz="2800" dirty="0" smtClean="0"/>
          </a:p>
          <a:p>
            <a:pPr marL="628650" lvl="1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PT" sz="2800" dirty="0" smtClean="0"/>
          </a:p>
          <a:p>
            <a:pPr marL="628650" lvl="1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800" dirty="0" smtClean="0"/>
              <a:t>Protótipos</a:t>
            </a:r>
          </a:p>
          <a:p>
            <a:pPr marL="628650" lvl="1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PT" sz="2800" dirty="0" smtClean="0"/>
          </a:p>
          <a:p>
            <a:pPr marL="628650" lvl="1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800" dirty="0" smtClean="0"/>
              <a:t>Viabilidade (Operacional, Técnica, Temporal, Económica)  </a:t>
            </a:r>
            <a:endParaRPr lang="pt-PT" sz="1600" dirty="0"/>
          </a:p>
          <a:p>
            <a:pPr marL="628650" lvl="1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811530" lvl="2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811530" lvl="2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811530" lvl="2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PT" dirty="0"/>
          </a:p>
        </p:txBody>
      </p:sp>
      <p:pic>
        <p:nvPicPr>
          <p:cNvPr id="1026" name="Picture 2" descr="http://www.clker.com/cliparts/2/k/n/l/C/Q/transparent-green-checkmark-m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3980" y="3945646"/>
            <a:ext cx="518193" cy="54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clker.com/cliparts/2/k/n/l/C/Q/transparent-green-checkmark-m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613" y="2894888"/>
            <a:ext cx="518193" cy="54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clker.com/cliparts/2/k/n/l/C/Q/transparent-green-checkmark-m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844" y="1840304"/>
            <a:ext cx="518193" cy="54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28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Especificação de </a:t>
            </a:r>
            <a:r>
              <a:rPr lang="pt-PT" dirty="0" smtClean="0"/>
              <a:t>Requisitos</a:t>
            </a:r>
            <a:endParaRPr lang="pt-PT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800" dirty="0" smtClean="0"/>
              <a:t> Funcionais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dirty="0" smtClean="0"/>
              <a:t>Armazenar informação sobre estudantes, exercícios, lições, </a:t>
            </a:r>
            <a:r>
              <a:rPr lang="pt-PT" sz="2400" dirty="0" err="1" smtClean="0"/>
              <a:t>etc</a:t>
            </a:r>
            <a:r>
              <a:rPr lang="pt-PT" sz="2400" dirty="0" smtClean="0"/>
              <a:t>;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dirty="0" smtClean="0"/>
              <a:t>Suportar um modelo de ensino;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dirty="0" smtClean="0"/>
              <a:t>Armazenar histórico de aprendizagem e estatísticas;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dirty="0" smtClean="0"/>
              <a:t>Associar exercícios a lições e testes, permitir a realização destes aos alunos;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dirty="0" smtClean="0"/>
              <a:t>…</a:t>
            </a:r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800" dirty="0" smtClean="0"/>
              <a:t>Não Funcionais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dirty="0" smtClean="0"/>
              <a:t>Tempos máximos de exposição, escala de dificuldades, </a:t>
            </a:r>
            <a:r>
              <a:rPr lang="pt-PT" sz="2400" dirty="0" err="1" smtClean="0"/>
              <a:t>etc</a:t>
            </a:r>
            <a:r>
              <a:rPr lang="pt-PT" sz="2400" dirty="0" smtClean="0"/>
              <a:t>;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endParaRPr lang="pt-PT" sz="2800" dirty="0" smtClean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endParaRPr lang="pt-PT" sz="2400" dirty="0" smtClean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endParaRPr lang="pt-PT" sz="2400" dirty="0" smtClean="0"/>
          </a:p>
          <a:p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-200015" y="6442570"/>
            <a:ext cx="4822804" cy="365125"/>
          </a:xfrm>
        </p:spPr>
        <p:txBody>
          <a:bodyPr/>
          <a:lstStyle/>
          <a:p>
            <a:r>
              <a:rPr lang="pt-PT" dirty="0" smtClean="0"/>
              <a:t>Laboratórios de Informática IV, ARIT-MAT</a:t>
            </a:r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427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Modelação de Produto</a:t>
            </a:r>
            <a:endParaRPr lang="pt-PT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800" dirty="0"/>
              <a:t> </a:t>
            </a:r>
            <a:r>
              <a:rPr lang="pt-PT" sz="2800" dirty="0" smtClean="0"/>
              <a:t>Arquitetural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dirty="0" smtClean="0"/>
              <a:t>Modelo de Domínio 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i="1" dirty="0" smtClean="0"/>
              <a:t>Use Cases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dirty="0" smtClean="0"/>
              <a:t>Diagramas de Sequência 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dirty="0" smtClean="0"/>
              <a:t>Diagramas de Atividade</a:t>
            </a:r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800" dirty="0" smtClean="0"/>
              <a:t>De Componentes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dirty="0" smtClean="0"/>
              <a:t>Diagrama de Classes</a:t>
            </a:r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800" dirty="0" smtClean="0"/>
              <a:t>De Dados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dirty="0" smtClean="0"/>
              <a:t>Modelo Concetual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dirty="0" smtClean="0"/>
              <a:t>Modelo Lógico</a:t>
            </a:r>
            <a:endParaRPr lang="pt-PT" sz="2400" dirty="0"/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-200015" y="6442570"/>
            <a:ext cx="4822804" cy="365125"/>
          </a:xfrm>
        </p:spPr>
        <p:txBody>
          <a:bodyPr/>
          <a:lstStyle/>
          <a:p>
            <a:r>
              <a:rPr lang="pt-PT" dirty="0" smtClean="0"/>
              <a:t>Laboratórios de Informática IV, ARIT-MAT</a:t>
            </a:r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7</a:t>
            </a:fld>
            <a:endParaRPr lang="pt-PT"/>
          </a:p>
        </p:txBody>
      </p:sp>
      <p:sp>
        <p:nvSpPr>
          <p:cNvPr id="6" name="Seta para a esquerda 5"/>
          <p:cNvSpPr/>
          <p:nvPr/>
        </p:nvSpPr>
        <p:spPr>
          <a:xfrm>
            <a:off x="3698864" y="2326359"/>
            <a:ext cx="514350" cy="1714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Seta para a esquerda 6"/>
          <p:cNvSpPr/>
          <p:nvPr/>
        </p:nvSpPr>
        <p:spPr>
          <a:xfrm>
            <a:off x="2698739" y="2698822"/>
            <a:ext cx="514350" cy="1714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Seta para a esquerda 7"/>
          <p:cNvSpPr/>
          <p:nvPr/>
        </p:nvSpPr>
        <p:spPr>
          <a:xfrm>
            <a:off x="4159228" y="3537163"/>
            <a:ext cx="514350" cy="1714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Seta para a esquerda 8"/>
          <p:cNvSpPr/>
          <p:nvPr/>
        </p:nvSpPr>
        <p:spPr>
          <a:xfrm>
            <a:off x="3238467" y="5537413"/>
            <a:ext cx="514350" cy="1714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025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58990"/>
            <a:ext cx="10058400" cy="1223145"/>
          </a:xfrm>
        </p:spPr>
        <p:txBody>
          <a:bodyPr/>
          <a:lstStyle/>
          <a:p>
            <a:r>
              <a:rPr lang="pt-PT" dirty="0" smtClean="0"/>
              <a:t>Modelo de Domínio</a:t>
            </a:r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-200015" y="6442570"/>
            <a:ext cx="4822804" cy="365125"/>
          </a:xfrm>
        </p:spPr>
        <p:txBody>
          <a:bodyPr/>
          <a:lstStyle/>
          <a:p>
            <a:r>
              <a:rPr lang="pt-PT" dirty="0" smtClean="0"/>
              <a:t>Laboratórios de Informática IV, ARIT-MAT</a:t>
            </a:r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8</a:t>
            </a:fld>
            <a:endParaRPr lang="pt-PT"/>
          </a:p>
        </p:txBody>
      </p:sp>
      <p:pic>
        <p:nvPicPr>
          <p:cNvPr id="11" name="Imagem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7280" y="1282135"/>
            <a:ext cx="10058400" cy="4722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341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58990"/>
            <a:ext cx="10058400" cy="1223145"/>
          </a:xfrm>
        </p:spPr>
        <p:txBody>
          <a:bodyPr/>
          <a:lstStyle/>
          <a:p>
            <a:r>
              <a:rPr lang="pt-PT" dirty="0" smtClean="0"/>
              <a:t>Casos de Uso - Diagramas</a:t>
            </a:r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-200015" y="6442570"/>
            <a:ext cx="4822804" cy="365125"/>
          </a:xfrm>
        </p:spPr>
        <p:txBody>
          <a:bodyPr/>
          <a:lstStyle/>
          <a:p>
            <a:r>
              <a:rPr lang="pt-PT" dirty="0" smtClean="0"/>
              <a:t>Laboratórios de Informática IV, ARIT-MAT</a:t>
            </a:r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9</a:t>
            </a:fld>
            <a:endParaRPr lang="pt-PT"/>
          </a:p>
        </p:txBody>
      </p:sp>
      <p:pic>
        <p:nvPicPr>
          <p:cNvPr id="7" name="Imagem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953" y="2144861"/>
            <a:ext cx="4152900" cy="30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aixaDeTexto 8"/>
          <p:cNvSpPr txBox="1"/>
          <p:nvPr/>
        </p:nvSpPr>
        <p:spPr>
          <a:xfrm>
            <a:off x="4380230" y="5154761"/>
            <a:ext cx="3492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Diagrama de Aprendizagem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322544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850</TotalTime>
  <Words>1427</Words>
  <Application>Microsoft Office PowerPoint</Application>
  <PresentationFormat>Widescreen</PresentationFormat>
  <Paragraphs>220</Paragraphs>
  <Slides>20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Retrospectiva</vt:lpstr>
      <vt:lpstr>ARIT-MAT</vt:lpstr>
      <vt:lpstr>Índice</vt:lpstr>
      <vt:lpstr>Introdução</vt:lpstr>
      <vt:lpstr>Caso de Estudo</vt:lpstr>
      <vt:lpstr>Planificação</vt:lpstr>
      <vt:lpstr>Especificação de Requisitos</vt:lpstr>
      <vt:lpstr>Modelação de Produto</vt:lpstr>
      <vt:lpstr>Modelo de Domínio</vt:lpstr>
      <vt:lpstr>Casos de Uso - Diagramas</vt:lpstr>
      <vt:lpstr>Caso de Uso – Realizar Exercício</vt:lpstr>
      <vt:lpstr>Diagrama de Atividades</vt:lpstr>
      <vt:lpstr>Modelo Lógico</vt:lpstr>
      <vt:lpstr>Apresentação do PowerPoint</vt:lpstr>
      <vt:lpstr>Implementação</vt:lpstr>
      <vt:lpstr>Decisões e Metodologias</vt:lpstr>
      <vt:lpstr>Ferramentas</vt:lpstr>
      <vt:lpstr>Arquitetura</vt:lpstr>
      <vt:lpstr>Conclusão</vt:lpstr>
      <vt:lpstr>Conclusão</vt:lpstr>
      <vt:lpstr>ARIT-MAT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ARIT-MAT</dc:title>
  <dc:creator>patricia rocha</dc:creator>
  <cp:lastModifiedBy>patricia rocha</cp:lastModifiedBy>
  <cp:revision>186</cp:revision>
  <dcterms:created xsi:type="dcterms:W3CDTF">2015-03-23T16:13:05Z</dcterms:created>
  <dcterms:modified xsi:type="dcterms:W3CDTF">2015-06-29T18:26:21Z</dcterms:modified>
</cp:coreProperties>
</file>